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00FF"/>
    <a:srgbClr val="FF0000"/>
    <a:srgbClr val="663300"/>
    <a:srgbClr val="CC9900"/>
    <a:srgbClr val="FFCC00"/>
    <a:srgbClr val="808000"/>
    <a:srgbClr val="FF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40" autoAdjust="0"/>
    <p:restoredTop sz="82677" autoAdjust="0"/>
  </p:normalViewPr>
  <p:slideViewPr>
    <p:cSldViewPr>
      <p:cViewPr>
        <p:scale>
          <a:sx n="90" d="100"/>
          <a:sy n="90" d="100"/>
        </p:scale>
        <p:origin x="-510" y="-4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808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355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09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09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809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7E37366-0D4F-449E-9890-1B60359CAA0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68BC8DC9-6D79-4137-BB44-612C80A85541}" type="slidenum">
              <a:rPr lang="en-US" smtClean="0"/>
              <a:pPr/>
              <a:t>1</a:t>
            </a:fld>
            <a:endParaRPr lang="en-US" smtClean="0"/>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2188FE7A-25C1-4944-9A01-4FB0361B9D1D}" type="slidenum">
              <a:rPr lang="en-US" smtClean="0"/>
              <a:pPr/>
              <a:t>2</a:t>
            </a:fld>
            <a:endParaRPr lang="en-US" smtClean="0"/>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1E7038A1-3684-4B2D-8EC3-3BEB3F4522A9}" type="slidenum">
              <a:rPr lang="en-US" smtClean="0"/>
              <a:pPr/>
              <a:t>3</a:t>
            </a:fld>
            <a:endParaRPr lang="en-US" smtClean="0"/>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BD674C4-C96A-4A76-A9AE-C1A957C82AF5}" type="slidenum">
              <a:rPr lang="en-US" smtClean="0"/>
              <a:pPr/>
              <a:t>4</a:t>
            </a:fld>
            <a:endParaRPr lang="en-US" smtClean="0"/>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D68682A-DE3C-492E-BB26-D29A08E36089}" type="slidenum">
              <a:rPr lang="en-US" smtClean="0"/>
              <a:pPr/>
              <a:t>5</a:t>
            </a:fld>
            <a:endParaRPr lang="en-US" smtClean="0"/>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316ACB97-2B81-4AA6-A9E4-D8CAB5761E4C}" type="slidenum">
              <a:rPr lang="en-US" smtClean="0"/>
              <a:pPr/>
              <a:t>6</a:t>
            </a:fld>
            <a:endParaRPr lang="en-US" smtClean="0"/>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24E1D2AC-CFE5-429B-B4C0-10076A0B5F1B}" type="slidenum">
              <a:rPr lang="en-US" smtClean="0"/>
              <a:pPr/>
              <a:t>11</a:t>
            </a:fld>
            <a:endParaRPr lang="en-US" smtClean="0"/>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z="14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pPr>
              <a:defRPr/>
            </a:pPr>
            <a:endParaRPr lang="en-GB"/>
          </a:p>
        </p:txBody>
      </p:sp>
      <p:sp>
        <p:nvSpPr>
          <p:cNvPr id="20" name="Footer Placeholder 19"/>
          <p:cNvSpPr>
            <a:spLocks noGrp="1"/>
          </p:cNvSpPr>
          <p:nvPr>
            <p:ph type="ftr" sz="quarter" idx="11"/>
          </p:nvPr>
        </p:nvSpPr>
        <p:spPr/>
        <p:txBody>
          <a:bodyPr/>
          <a:lstStyle>
            <a:extLst/>
          </a:lstStyle>
          <a:p>
            <a:pPr>
              <a:defRPr/>
            </a:pPr>
            <a:endParaRPr lang="en-GB"/>
          </a:p>
        </p:txBody>
      </p:sp>
      <p:sp>
        <p:nvSpPr>
          <p:cNvPr id="10" name="Slide Number Placeholder 9"/>
          <p:cNvSpPr>
            <a:spLocks noGrp="1"/>
          </p:cNvSpPr>
          <p:nvPr>
            <p:ph type="sldNum" sz="quarter" idx="12"/>
          </p:nvPr>
        </p:nvSpPr>
        <p:spPr/>
        <p:txBody>
          <a:bodyPr/>
          <a:lstStyle>
            <a:extLst/>
          </a:lstStyle>
          <a:p>
            <a:pPr>
              <a:defRPr/>
            </a:pPr>
            <a:fld id="{408AE07E-2C6C-4B7D-B216-D8EC5D622849}" type="slidenum">
              <a:rPr lang="en-GB" smtClean="0"/>
              <a:pPr>
                <a:defRPr/>
              </a:pPr>
              <a:t>‹#›</a:t>
            </a:fld>
            <a:endParaRPr lang="en-GB"/>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GB"/>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pPr>
              <a:defRPr/>
            </a:pPr>
            <a:fld id="{07375405-DE38-45A8-B0C7-4F046A22922E}"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GB"/>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pPr>
              <a:defRPr/>
            </a:pPr>
            <a:fld id="{903E519F-BBBA-42E5-91A0-3CA72608CD31}"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GB"/>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pPr>
              <a:defRPr/>
            </a:pPr>
            <a:fld id="{62558241-41A4-4C43-B879-306B6835CA27}"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GB"/>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pPr>
              <a:defRPr/>
            </a:pPr>
            <a:fld id="{665E623E-7609-447C-82BD-CCFA7EEAA947}" type="slidenum">
              <a:rPr lang="en-GB" smtClean="0"/>
              <a:pPr>
                <a:defRPr/>
              </a:pPr>
              <a:t>‹#›</a:t>
            </a:fld>
            <a:endParaRPr lang="en-GB"/>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wedg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GB"/>
          </a:p>
        </p:txBody>
      </p:sp>
      <p:sp>
        <p:nvSpPr>
          <p:cNvPr id="6" name="Footer Placeholder 5"/>
          <p:cNvSpPr>
            <a:spLocks noGrp="1"/>
          </p:cNvSpPr>
          <p:nvPr>
            <p:ph type="ftr" sz="quarter" idx="11"/>
          </p:nvPr>
        </p:nvSpPr>
        <p:spPr/>
        <p:txBody>
          <a:bodyPr/>
          <a:lstStyle>
            <a:extLst/>
          </a:lstStyle>
          <a:p>
            <a:pPr>
              <a:defRPr/>
            </a:pPr>
            <a:endParaRPr lang="en-GB"/>
          </a:p>
        </p:txBody>
      </p:sp>
      <p:sp>
        <p:nvSpPr>
          <p:cNvPr id="7" name="Slide Number Placeholder 6"/>
          <p:cNvSpPr>
            <a:spLocks noGrp="1"/>
          </p:cNvSpPr>
          <p:nvPr>
            <p:ph type="sldNum" sz="quarter" idx="12"/>
          </p:nvPr>
        </p:nvSpPr>
        <p:spPr/>
        <p:txBody>
          <a:bodyPr/>
          <a:lstStyle>
            <a:extLst/>
          </a:lstStyle>
          <a:p>
            <a:pPr>
              <a:defRPr/>
            </a:pPr>
            <a:fld id="{A0C6F6D5-A83B-4175-8BB0-BFD68D17F57B}"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GB"/>
          </a:p>
        </p:txBody>
      </p:sp>
      <p:sp>
        <p:nvSpPr>
          <p:cNvPr id="8" name="Footer Placeholder 7"/>
          <p:cNvSpPr>
            <a:spLocks noGrp="1"/>
          </p:cNvSpPr>
          <p:nvPr>
            <p:ph type="ftr" sz="quarter" idx="11"/>
          </p:nvPr>
        </p:nvSpPr>
        <p:spPr/>
        <p:txBody>
          <a:bodyPr/>
          <a:lstStyle>
            <a:extLst/>
          </a:lstStyle>
          <a:p>
            <a:pPr>
              <a:defRPr/>
            </a:pPr>
            <a:endParaRPr lang="en-GB"/>
          </a:p>
        </p:txBody>
      </p:sp>
      <p:sp>
        <p:nvSpPr>
          <p:cNvPr id="9" name="Slide Number Placeholder 8"/>
          <p:cNvSpPr>
            <a:spLocks noGrp="1"/>
          </p:cNvSpPr>
          <p:nvPr>
            <p:ph type="sldNum" sz="quarter" idx="12"/>
          </p:nvPr>
        </p:nvSpPr>
        <p:spPr/>
        <p:txBody>
          <a:bodyPr/>
          <a:lstStyle>
            <a:extLst/>
          </a:lstStyle>
          <a:p>
            <a:pPr>
              <a:defRPr/>
            </a:pPr>
            <a:fld id="{137030D3-85A3-4934-BE5A-8B86B392A24C}"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en-GB"/>
          </a:p>
        </p:txBody>
      </p:sp>
      <p:sp>
        <p:nvSpPr>
          <p:cNvPr id="4" name="Footer Placeholder 3"/>
          <p:cNvSpPr>
            <a:spLocks noGrp="1"/>
          </p:cNvSpPr>
          <p:nvPr>
            <p:ph type="ftr" sz="quarter" idx="11"/>
          </p:nvPr>
        </p:nvSpPr>
        <p:spPr/>
        <p:txBody>
          <a:bodyPr/>
          <a:lstStyle>
            <a:extLst/>
          </a:lstStyle>
          <a:p>
            <a:pPr>
              <a:defRPr/>
            </a:pPr>
            <a:endParaRPr lang="en-GB"/>
          </a:p>
        </p:txBody>
      </p:sp>
      <p:sp>
        <p:nvSpPr>
          <p:cNvPr id="5" name="Slide Number Placeholder 4"/>
          <p:cNvSpPr>
            <a:spLocks noGrp="1"/>
          </p:cNvSpPr>
          <p:nvPr>
            <p:ph type="sldNum" sz="quarter" idx="12"/>
          </p:nvPr>
        </p:nvSpPr>
        <p:spPr/>
        <p:txBody>
          <a:bodyPr/>
          <a:lstStyle>
            <a:extLst/>
          </a:lstStyle>
          <a:p>
            <a:pPr>
              <a:defRPr/>
            </a:pPr>
            <a:fld id="{D11CC92E-93DE-4FB0-9B1E-3DF4B90B3A82}"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pPr>
              <a:defRPr/>
            </a:pPr>
            <a:endParaRPr lang="en-GB"/>
          </a:p>
        </p:txBody>
      </p:sp>
      <p:sp>
        <p:nvSpPr>
          <p:cNvPr id="3" name="Footer Placeholder 2"/>
          <p:cNvSpPr>
            <a:spLocks noGrp="1"/>
          </p:cNvSpPr>
          <p:nvPr>
            <p:ph type="ftr" sz="quarter" idx="11"/>
          </p:nvPr>
        </p:nvSpPr>
        <p:spPr/>
        <p:txBody>
          <a:bodyPr/>
          <a:lstStyle>
            <a:extLst/>
          </a:lstStyle>
          <a:p>
            <a:pPr>
              <a:defRPr/>
            </a:pPr>
            <a:endParaRPr lang="en-GB"/>
          </a:p>
        </p:txBody>
      </p:sp>
      <p:sp>
        <p:nvSpPr>
          <p:cNvPr id="4" name="Slide Number Placeholder 3"/>
          <p:cNvSpPr>
            <a:spLocks noGrp="1"/>
          </p:cNvSpPr>
          <p:nvPr>
            <p:ph type="sldNum" sz="quarter" idx="12"/>
          </p:nvPr>
        </p:nvSpPr>
        <p:spPr/>
        <p:txBody>
          <a:bodyPr/>
          <a:lstStyle>
            <a:extLst/>
          </a:lstStyle>
          <a:p>
            <a:pPr>
              <a:defRPr/>
            </a:pPr>
            <a:fld id="{602E67FA-95AE-4E1E-A732-2F31EB54EA51}" type="slidenum">
              <a:rPr lang="en-GB" smtClean="0"/>
              <a:pPr>
                <a:defRPr/>
              </a:pPr>
              <a:t>‹#›</a:t>
            </a:fld>
            <a:endParaRPr lang="en-GB"/>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wedg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GB"/>
          </a:p>
        </p:txBody>
      </p:sp>
      <p:sp>
        <p:nvSpPr>
          <p:cNvPr id="6" name="Footer Placeholder 5"/>
          <p:cNvSpPr>
            <a:spLocks noGrp="1"/>
          </p:cNvSpPr>
          <p:nvPr>
            <p:ph type="ftr" sz="quarter" idx="11"/>
          </p:nvPr>
        </p:nvSpPr>
        <p:spPr/>
        <p:txBody>
          <a:bodyPr/>
          <a:lstStyle>
            <a:extLst/>
          </a:lstStyle>
          <a:p>
            <a:pPr>
              <a:defRPr/>
            </a:pPr>
            <a:endParaRPr lang="en-GB"/>
          </a:p>
        </p:txBody>
      </p:sp>
      <p:sp>
        <p:nvSpPr>
          <p:cNvPr id="7" name="Slide Number Placeholder 6"/>
          <p:cNvSpPr>
            <a:spLocks noGrp="1"/>
          </p:cNvSpPr>
          <p:nvPr>
            <p:ph type="sldNum" sz="quarter" idx="12"/>
          </p:nvPr>
        </p:nvSpPr>
        <p:spPr/>
        <p:txBody>
          <a:bodyPr/>
          <a:lstStyle>
            <a:extLst/>
          </a:lstStyle>
          <a:p>
            <a:pPr>
              <a:defRPr/>
            </a:pPr>
            <a:fld id="{33FF4C71-F648-4BF8-B829-C1A6E782E4E9}" type="slidenum">
              <a:rPr lang="en-GB" smtClean="0"/>
              <a:pPr>
                <a:defRPr/>
              </a:pPr>
              <a:t>‹#›</a:t>
            </a:fld>
            <a:endParaRPr lang="en-GB"/>
          </a:p>
        </p:txBody>
      </p:sp>
    </p:spTree>
  </p:cSld>
  <p:clrMapOvr>
    <a:masterClrMapping/>
  </p:clrMapOvr>
  <p:transition>
    <p:wedg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pPr>
              <a:defRPr/>
            </a:pPr>
            <a:endParaRPr lang="en-GB"/>
          </a:p>
        </p:txBody>
      </p:sp>
      <p:sp>
        <p:nvSpPr>
          <p:cNvPr id="6" name="Footer Placeholder 5"/>
          <p:cNvSpPr>
            <a:spLocks noGrp="1"/>
          </p:cNvSpPr>
          <p:nvPr>
            <p:ph type="ftr" sz="quarter" idx="11"/>
          </p:nvPr>
        </p:nvSpPr>
        <p:spPr/>
        <p:txBody>
          <a:bodyPr/>
          <a:lstStyle>
            <a:extLst/>
          </a:lstStyle>
          <a:p>
            <a:pPr>
              <a:defRPr/>
            </a:pPr>
            <a:endParaRPr lang="en-GB"/>
          </a:p>
        </p:txBody>
      </p:sp>
      <p:sp>
        <p:nvSpPr>
          <p:cNvPr id="7" name="Slide Number Placeholder 6"/>
          <p:cNvSpPr>
            <a:spLocks noGrp="1"/>
          </p:cNvSpPr>
          <p:nvPr>
            <p:ph type="sldNum" sz="quarter" idx="12"/>
          </p:nvPr>
        </p:nvSpPr>
        <p:spPr/>
        <p:txBody>
          <a:bodyPr/>
          <a:lstStyle>
            <a:extLst/>
          </a:lstStyle>
          <a:p>
            <a:pPr>
              <a:defRPr/>
            </a:pPr>
            <a:fld id="{27D9FAAB-7202-4A88-BD7D-C11D5630D1C0}" type="slidenum">
              <a:rPr lang="en-GB" smtClean="0"/>
              <a:pPr>
                <a:defRPr/>
              </a:pPr>
              <a:t>‹#›</a:t>
            </a:fld>
            <a:endParaRPr lang="en-GB"/>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p:wedg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en-GB"/>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GB"/>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5EA63F6A-4DC6-45F4-8579-2933CEAE7A79}" type="slidenum">
              <a:rPr lang="en-GB" smtClean="0"/>
              <a:pPr>
                <a:defRPr/>
              </a:pPr>
              <a:t>‹#›</a:t>
            </a:fld>
            <a:endParaRPr lang="en-GB"/>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wedge/>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838200" y="685800"/>
            <a:ext cx="7620000" cy="1938992"/>
          </a:xfrm>
          <a:prstGeom prst="rect">
            <a:avLst/>
          </a:prstGeom>
          <a:noFill/>
          <a:ln w="9525">
            <a:noFill/>
            <a:miter lim="800000"/>
            <a:headEnd/>
            <a:tailEnd/>
          </a:ln>
          <a:effectLst/>
        </p:spPr>
        <p:txBody>
          <a:bodyPr>
            <a:spAutoFit/>
          </a:bodyPr>
          <a:lstStyle/>
          <a:p>
            <a:pPr algn="ctr">
              <a:spcBef>
                <a:spcPct val="50000"/>
              </a:spcBef>
              <a:defRPr/>
            </a:pPr>
            <a:r>
              <a:rPr lang="en-US" sz="4800" b="1" dirty="0">
                <a:solidFill>
                  <a:schemeClr val="tx2"/>
                </a:solidFill>
                <a:effectLst>
                  <a:outerShdw blurRad="38100" dist="38100" dir="2700000" algn="tl">
                    <a:srgbClr val="000000">
                      <a:alpha val="43137"/>
                    </a:srgbClr>
                  </a:outerShdw>
                </a:effectLst>
                <a:latin typeface="Tw Cen MT" pitchFamily="34" charset="0"/>
              </a:rPr>
              <a:t>Geisler, Norman</a:t>
            </a:r>
          </a:p>
          <a:p>
            <a:pPr algn="ctr">
              <a:spcBef>
                <a:spcPct val="50000"/>
              </a:spcBef>
              <a:defRPr/>
            </a:pPr>
            <a:r>
              <a:rPr lang="en-US" sz="4800" b="1" dirty="0">
                <a:solidFill>
                  <a:schemeClr val="tx2"/>
                </a:solidFill>
                <a:effectLst>
                  <a:outerShdw blurRad="38100" dist="38100" dir="2700000" algn="tl">
                    <a:srgbClr val="000000">
                      <a:alpha val="43137"/>
                    </a:srgbClr>
                  </a:outerShdw>
                </a:effectLst>
                <a:latin typeface="Tw Cen MT" pitchFamily="34" charset="0"/>
              </a:rPr>
              <a:t>Systematic Theology </a:t>
            </a:r>
            <a:r>
              <a:rPr lang="en-US" sz="4800" b="1" dirty="0" smtClean="0">
                <a:solidFill>
                  <a:schemeClr val="tx2"/>
                </a:solidFill>
                <a:effectLst>
                  <a:outerShdw blurRad="38100" dist="38100" dir="2700000" algn="tl">
                    <a:srgbClr val="000000">
                      <a:alpha val="43137"/>
                    </a:srgbClr>
                  </a:outerShdw>
                </a:effectLst>
                <a:latin typeface="Tw Cen MT" pitchFamily="34" charset="0"/>
              </a:rPr>
              <a:t>II</a:t>
            </a:r>
            <a:endParaRPr lang="en-GB" sz="4800" b="1" dirty="0">
              <a:solidFill>
                <a:schemeClr val="tx2"/>
              </a:solidFill>
              <a:effectLst>
                <a:outerShdw blurRad="38100" dist="38100" dir="2700000" algn="tl">
                  <a:srgbClr val="000000">
                    <a:alpha val="43137"/>
                  </a:srgbClr>
                </a:outerShdw>
              </a:effectLst>
              <a:latin typeface="Tw Cen MT" pitchFamily="34" charset="0"/>
            </a:endParaRPr>
          </a:p>
        </p:txBody>
      </p:sp>
      <p:sp>
        <p:nvSpPr>
          <p:cNvPr id="6" name="TextBox 5"/>
          <p:cNvSpPr txBox="1"/>
          <p:nvPr/>
        </p:nvSpPr>
        <p:spPr>
          <a:xfrm>
            <a:off x="990600" y="6400800"/>
            <a:ext cx="7772400" cy="461665"/>
          </a:xfrm>
          <a:prstGeom prst="rect">
            <a:avLst/>
          </a:prstGeom>
          <a:noFill/>
        </p:spPr>
        <p:txBody>
          <a:bodyPr wrap="square" rtlCol="0">
            <a:spAutoFit/>
          </a:bodyPr>
          <a:lstStyle/>
          <a:p>
            <a:r>
              <a:rPr lang="en-US" dirty="0" err="1" smtClean="0">
                <a:solidFill>
                  <a:schemeClr val="bg1"/>
                </a:solidFill>
              </a:rPr>
              <a:t>PPt</a:t>
            </a:r>
            <a:r>
              <a:rPr lang="en-US" dirty="0" smtClean="0">
                <a:solidFill>
                  <a:schemeClr val="bg1"/>
                </a:solidFill>
              </a:rPr>
              <a:t> by Mark E. Hargrove, PhD, DMin</a:t>
            </a:r>
            <a:endParaRPr lang="en-US" dirty="0">
              <a:solidFill>
                <a:schemeClr val="bg1"/>
              </a:solidFill>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924800" cy="1447800"/>
          </a:xfrm>
        </p:spPr>
        <p:txBody>
          <a:bodyPr>
            <a:normAutofit/>
          </a:bodyPr>
          <a:lstStyle/>
          <a:p>
            <a:pPr eaLnBrk="1" hangingPunct="1">
              <a:defRPr/>
            </a:pPr>
            <a:r>
              <a:rPr lang="en-US" sz="3000" b="1" dirty="0" smtClean="0">
                <a:solidFill>
                  <a:schemeClr val="accent6">
                    <a:lumMod val="50000"/>
                  </a:schemeClr>
                </a:solidFill>
                <a:effectLst>
                  <a:outerShdw blurRad="38100" dist="38100" dir="2700000" algn="tl">
                    <a:srgbClr val="000000">
                      <a:alpha val="43137"/>
                    </a:srgbClr>
                  </a:outerShdw>
                </a:effectLst>
              </a:rPr>
              <a:t>The Order of God’s </a:t>
            </a:r>
            <a:r>
              <a:rPr lang="en-US" sz="3000" b="1" dirty="0" smtClean="0">
                <a:solidFill>
                  <a:schemeClr val="accent6">
                    <a:lumMod val="50000"/>
                  </a:schemeClr>
                </a:solidFill>
                <a:effectLst>
                  <a:outerShdw blurRad="38100" dist="38100" dir="2700000" algn="tl">
                    <a:srgbClr val="000000">
                      <a:alpha val="43137"/>
                    </a:srgbClr>
                  </a:outerShdw>
                </a:effectLst>
              </a:rPr>
              <a:t>Decrees:  Various </a:t>
            </a:r>
            <a:r>
              <a:rPr lang="en-US" sz="3000" b="1" dirty="0" smtClean="0">
                <a:solidFill>
                  <a:schemeClr val="accent6">
                    <a:lumMod val="50000"/>
                  </a:schemeClr>
                </a:solidFill>
                <a:effectLst>
                  <a:outerShdw blurRad="38100" dist="38100" dir="2700000" algn="tl">
                    <a:srgbClr val="000000">
                      <a:alpha val="43137"/>
                    </a:srgbClr>
                  </a:outerShdw>
                </a:effectLst>
              </a:rPr>
              <a:t>Views</a:t>
            </a:r>
          </a:p>
        </p:txBody>
      </p:sp>
      <p:sp>
        <p:nvSpPr>
          <p:cNvPr id="3" name="Content Placeholder 2"/>
          <p:cNvSpPr>
            <a:spLocks noGrp="1"/>
          </p:cNvSpPr>
          <p:nvPr>
            <p:ph idx="1"/>
          </p:nvPr>
        </p:nvSpPr>
        <p:spPr>
          <a:xfrm>
            <a:off x="990600" y="1828800"/>
            <a:ext cx="7315200" cy="4495800"/>
          </a:xfrm>
        </p:spPr>
        <p:txBody>
          <a:bodyPr/>
          <a:lstStyle/>
          <a:p>
            <a:pPr algn="ctr" eaLnBrk="1" hangingPunct="1">
              <a:buFontTx/>
              <a:buNone/>
              <a:defRPr/>
            </a:pPr>
            <a:r>
              <a:rPr lang="en-US" dirty="0" smtClean="0">
                <a:solidFill>
                  <a:schemeClr val="accent6">
                    <a:lumMod val="50000"/>
                  </a:schemeClr>
                </a:solidFill>
                <a:effectLst>
                  <a:outerShdw blurRad="38100" dist="38100" dir="2700000" algn="tl">
                    <a:srgbClr val="000000">
                      <a:alpha val="43137"/>
                    </a:srgbClr>
                  </a:outerShdw>
                </a:effectLst>
              </a:rPr>
              <a:t>Wesleyanism</a:t>
            </a:r>
          </a:p>
          <a:p>
            <a:pPr marL="514350" indent="-514350" eaLnBrk="1" hangingPunct="1">
              <a:buFont typeface="+mj-lt"/>
              <a:buAutoNum type="arabicPeriod"/>
              <a:defRPr/>
            </a:pPr>
            <a:r>
              <a:rPr lang="en-US" dirty="0" smtClean="0">
                <a:solidFill>
                  <a:schemeClr val="accent6">
                    <a:lumMod val="50000"/>
                  </a:schemeClr>
                </a:solidFill>
              </a:rPr>
              <a:t>Create all</a:t>
            </a:r>
          </a:p>
          <a:p>
            <a:pPr marL="514350" indent="-514350" eaLnBrk="1" hangingPunct="1">
              <a:buFont typeface="+mj-lt"/>
              <a:buAutoNum type="arabicPeriod"/>
              <a:defRPr/>
            </a:pPr>
            <a:r>
              <a:rPr lang="en-US" dirty="0" smtClean="0">
                <a:solidFill>
                  <a:schemeClr val="accent6">
                    <a:lumMod val="50000"/>
                  </a:schemeClr>
                </a:solidFill>
              </a:rPr>
              <a:t>Permit the Fall</a:t>
            </a:r>
          </a:p>
          <a:p>
            <a:pPr marL="514350" indent="-514350" eaLnBrk="1" hangingPunct="1">
              <a:buFont typeface="+mj-lt"/>
              <a:buAutoNum type="arabicPeriod"/>
              <a:defRPr/>
            </a:pPr>
            <a:r>
              <a:rPr lang="en-US" dirty="0" smtClean="0">
                <a:solidFill>
                  <a:schemeClr val="accent6">
                    <a:lumMod val="50000"/>
                  </a:schemeClr>
                </a:solidFill>
              </a:rPr>
              <a:t>Provide salvation for all</a:t>
            </a:r>
          </a:p>
          <a:p>
            <a:pPr marL="514350" indent="-514350" eaLnBrk="1" hangingPunct="1">
              <a:buFont typeface="+mj-lt"/>
              <a:buAutoNum type="arabicPeriod"/>
              <a:defRPr/>
            </a:pPr>
            <a:r>
              <a:rPr lang="en-US" dirty="0" smtClean="0">
                <a:solidFill>
                  <a:schemeClr val="accent6">
                    <a:lumMod val="50000"/>
                  </a:schemeClr>
                </a:solidFill>
              </a:rPr>
              <a:t>Elect based on the foreseen faith of believers</a:t>
            </a:r>
          </a:p>
          <a:p>
            <a:pPr marL="514350" indent="-514350" eaLnBrk="1" hangingPunct="1">
              <a:buFont typeface="+mj-lt"/>
              <a:buAutoNum type="arabicPeriod"/>
              <a:defRPr/>
            </a:pPr>
            <a:r>
              <a:rPr lang="en-US" dirty="0" smtClean="0">
                <a:solidFill>
                  <a:schemeClr val="accent6">
                    <a:lumMod val="50000"/>
                  </a:schemeClr>
                </a:solidFill>
              </a:rPr>
              <a:t>Apply salvation only to believers (who can lose it.)</a:t>
            </a:r>
          </a:p>
          <a:p>
            <a:pPr marL="514350" indent="-514350" eaLnBrk="1" hangingPunct="1">
              <a:buFont typeface="+mj-lt"/>
              <a:buAutoNum type="arabicPeriod"/>
              <a:defRPr/>
            </a:pPr>
            <a:endParaRPr lang="en-US" dirty="0" smtClean="0">
              <a:solidFill>
                <a:schemeClr val="accent6">
                  <a:lumMod val="50000"/>
                </a:schemeClr>
              </a:solidFill>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838200" y="685800"/>
            <a:ext cx="7620000" cy="4154984"/>
          </a:xfrm>
          <a:prstGeom prst="rect">
            <a:avLst/>
          </a:prstGeom>
          <a:noFill/>
          <a:ln w="9525">
            <a:noFill/>
            <a:miter lim="800000"/>
            <a:headEnd/>
            <a:tailEnd/>
          </a:ln>
          <a:effectLst/>
        </p:spPr>
        <p:txBody>
          <a:bodyPr>
            <a:spAutoFit/>
          </a:bodyPr>
          <a:lstStyle/>
          <a:p>
            <a:pPr algn="ctr">
              <a:spcBef>
                <a:spcPct val="50000"/>
              </a:spcBef>
              <a:defRPr/>
            </a:pPr>
            <a:r>
              <a:rPr lang="en-US" sz="4800" b="1" dirty="0">
                <a:solidFill>
                  <a:schemeClr val="tx2"/>
                </a:solidFill>
                <a:effectLst>
                  <a:outerShdw blurRad="38100" dist="38100" dir="2700000" algn="tl">
                    <a:srgbClr val="000000">
                      <a:alpha val="43137"/>
                    </a:srgbClr>
                  </a:outerShdw>
                </a:effectLst>
                <a:latin typeface="Tw Cen MT" pitchFamily="34" charset="0"/>
              </a:rPr>
              <a:t>Geisler, </a:t>
            </a:r>
            <a:r>
              <a:rPr lang="en-US" sz="4800" b="1" dirty="0" smtClean="0">
                <a:solidFill>
                  <a:schemeClr val="tx2"/>
                </a:solidFill>
                <a:effectLst>
                  <a:outerShdw blurRad="38100" dist="38100" dir="2700000" algn="tl">
                    <a:srgbClr val="000000">
                      <a:alpha val="43137"/>
                    </a:srgbClr>
                  </a:outerShdw>
                </a:effectLst>
                <a:latin typeface="Tw Cen MT" pitchFamily="34" charset="0"/>
              </a:rPr>
              <a:t>Norman</a:t>
            </a:r>
            <a:endParaRPr lang="en-US" sz="4800" b="1" dirty="0">
              <a:solidFill>
                <a:schemeClr val="tx2"/>
              </a:solidFill>
              <a:effectLst>
                <a:outerShdw blurRad="38100" dist="38100" dir="2700000" algn="tl">
                  <a:srgbClr val="000000">
                    <a:alpha val="43137"/>
                  </a:srgbClr>
                </a:outerShdw>
              </a:effectLst>
              <a:latin typeface="Tw Cen MT" pitchFamily="34" charset="0"/>
            </a:endParaRPr>
          </a:p>
          <a:p>
            <a:pPr algn="ctr">
              <a:spcBef>
                <a:spcPct val="50000"/>
              </a:spcBef>
              <a:defRPr/>
            </a:pPr>
            <a:r>
              <a:rPr lang="en-US" sz="4800" b="1" dirty="0">
                <a:solidFill>
                  <a:schemeClr val="tx2"/>
                </a:solidFill>
                <a:effectLst>
                  <a:outerShdw blurRad="38100" dist="38100" dir="2700000" algn="tl">
                    <a:srgbClr val="000000">
                      <a:alpha val="43137"/>
                    </a:srgbClr>
                  </a:outerShdw>
                </a:effectLst>
                <a:latin typeface="Tw Cen MT" pitchFamily="34" charset="0"/>
              </a:rPr>
              <a:t>Systematic Theology II</a:t>
            </a:r>
            <a:endParaRPr lang="en-GB" sz="4800" b="1" dirty="0">
              <a:solidFill>
                <a:schemeClr val="tx2"/>
              </a:solidFill>
              <a:effectLst>
                <a:outerShdw blurRad="38100" dist="38100" dir="2700000" algn="tl">
                  <a:srgbClr val="000000">
                    <a:alpha val="43137"/>
                  </a:srgbClr>
                </a:outerShdw>
              </a:effectLst>
              <a:latin typeface="Tw Cen MT" pitchFamily="34" charset="0"/>
            </a:endParaRPr>
          </a:p>
          <a:p>
            <a:pPr algn="ctr">
              <a:spcBef>
                <a:spcPct val="50000"/>
              </a:spcBef>
              <a:defRPr/>
            </a:pPr>
            <a:r>
              <a:rPr lang="en-GB" sz="4800" b="1" dirty="0">
                <a:solidFill>
                  <a:schemeClr val="tx2"/>
                </a:solidFill>
                <a:effectLst>
                  <a:outerShdw blurRad="38100" dist="38100" dir="2700000" algn="tl">
                    <a:srgbClr val="000000">
                      <a:alpha val="43137"/>
                    </a:srgbClr>
                  </a:outerShdw>
                </a:effectLst>
                <a:latin typeface="Tw Cen MT" pitchFamily="34" charset="0"/>
              </a:rPr>
              <a:t>Chapter </a:t>
            </a:r>
            <a:r>
              <a:rPr lang="en-GB" sz="4800" b="1" dirty="0" smtClean="0">
                <a:solidFill>
                  <a:schemeClr val="tx2"/>
                </a:solidFill>
                <a:effectLst>
                  <a:outerShdw blurRad="38100" dist="38100" dir="2700000" algn="tl">
                    <a:srgbClr val="000000">
                      <a:alpha val="43137"/>
                    </a:srgbClr>
                  </a:outerShdw>
                </a:effectLst>
                <a:latin typeface="Tw Cen MT" pitchFamily="34" charset="0"/>
              </a:rPr>
              <a:t>60</a:t>
            </a:r>
            <a:endParaRPr lang="en-GB" sz="4800" b="1" dirty="0">
              <a:solidFill>
                <a:schemeClr val="tx2"/>
              </a:solidFill>
              <a:effectLst>
                <a:outerShdw blurRad="38100" dist="38100" dir="2700000" algn="tl">
                  <a:srgbClr val="000000">
                    <a:alpha val="43137"/>
                  </a:srgbClr>
                </a:outerShdw>
              </a:effectLst>
              <a:latin typeface="Tw Cen MT" pitchFamily="34" charset="0"/>
            </a:endParaRPr>
          </a:p>
          <a:p>
            <a:pPr algn="ctr">
              <a:spcBef>
                <a:spcPct val="50000"/>
              </a:spcBef>
              <a:defRPr/>
            </a:pPr>
            <a:r>
              <a:rPr lang="en-GB" sz="4800" b="1" dirty="0">
                <a:solidFill>
                  <a:schemeClr val="tx2"/>
                </a:solidFill>
                <a:effectLst>
                  <a:outerShdw blurRad="38100" dist="38100" dir="2700000" algn="tl">
                    <a:srgbClr val="000000">
                      <a:alpha val="43137"/>
                    </a:srgbClr>
                  </a:outerShdw>
                </a:effectLst>
                <a:latin typeface="Tw Cen MT" pitchFamily="34" charset="0"/>
              </a:rPr>
              <a:t>“Theories of Salvation</a:t>
            </a:r>
            <a:r>
              <a:rPr lang="en-GB" sz="4800" b="1" dirty="0" smtClean="0">
                <a:solidFill>
                  <a:schemeClr val="tx2"/>
                </a:solidFill>
                <a:effectLst>
                  <a:outerShdw blurRad="38100" dist="38100" dir="2700000" algn="tl">
                    <a:srgbClr val="000000">
                      <a:alpha val="43137"/>
                    </a:srgbClr>
                  </a:outerShdw>
                </a:effectLst>
                <a:latin typeface="Tw Cen MT" pitchFamily="34" charset="0"/>
              </a:rPr>
              <a:t>”</a:t>
            </a:r>
            <a:endParaRPr lang="en-GB" sz="4800" b="1" dirty="0">
              <a:solidFill>
                <a:schemeClr val="tx2"/>
              </a:solidFill>
              <a:effectLst>
                <a:outerShdw blurRad="38100" dist="38100" dir="2700000" algn="tl">
                  <a:srgbClr val="000000">
                    <a:alpha val="43137"/>
                  </a:srgbClr>
                </a:outerShdw>
              </a:effectLst>
              <a:latin typeface="Tw Cen MT" pitchFamily="34" charset="0"/>
            </a:endParaRPr>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600200"/>
            <a:ext cx="7772400" cy="4495800"/>
          </a:xfrm>
        </p:spPr>
        <p:txBody>
          <a:bodyPr>
            <a:normAutofit/>
          </a:bodyPr>
          <a:lstStyle/>
          <a:p>
            <a:pPr eaLnBrk="1" hangingPunct="1">
              <a:buFontTx/>
              <a:buNone/>
              <a:defRPr/>
            </a:pPr>
            <a:r>
              <a:rPr lang="en-US" dirty="0" smtClean="0">
                <a:solidFill>
                  <a:schemeClr val="accent6">
                    <a:lumMod val="50000"/>
                  </a:schemeClr>
                </a:solidFill>
              </a:rPr>
              <a:t>The Recapitulation Theory of the Atonement</a:t>
            </a:r>
          </a:p>
          <a:p>
            <a:pPr marL="0" indent="0" eaLnBrk="1" hangingPunct="1">
              <a:buFontTx/>
              <a:buNone/>
              <a:defRPr/>
            </a:pPr>
            <a:r>
              <a:rPr lang="en-US" sz="2400" dirty="0" smtClean="0">
                <a:solidFill>
                  <a:schemeClr val="accent6">
                    <a:lumMod val="50000"/>
                  </a:schemeClr>
                </a:solidFill>
              </a:rPr>
              <a:t>As proposed by Irenaeus (c. 125-c. 202) is summed in this statement:</a:t>
            </a:r>
          </a:p>
          <a:p>
            <a:pPr marL="292100" indent="0" eaLnBrk="1" hangingPunct="1">
              <a:buFontTx/>
              <a:buNone/>
              <a:defRPr/>
            </a:pPr>
            <a:r>
              <a:rPr lang="en-US" sz="2300" i="1" dirty="0" smtClean="0">
                <a:solidFill>
                  <a:schemeClr val="accent6">
                    <a:lumMod val="50000"/>
                  </a:schemeClr>
                </a:solidFill>
              </a:rPr>
              <a:t>The fully divine Christ become fully man in order to sum up all humanity in himself.  What was lost through the disobedience of the fires dam was restored through the obedience of the second Adam.  Christ when through all the stages of human life, resisted all temptations, died and arose a victor over death and the devil.  [Hence,] all the benefits of Christ’s victory are available through participation in him.</a:t>
            </a:r>
          </a:p>
          <a:p>
            <a:pPr marL="0" indent="0" eaLnBrk="1" hangingPunct="1">
              <a:buFontTx/>
              <a:buNone/>
              <a:defRPr/>
            </a:pPr>
            <a:r>
              <a:rPr lang="en-US" sz="2300" dirty="0" smtClean="0">
                <a:solidFill>
                  <a:schemeClr val="accent6">
                    <a:lumMod val="50000"/>
                  </a:schemeClr>
                </a:solidFill>
              </a:rPr>
              <a:t>Irenaeus used Romans 5:18-21 to support this view.</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676400"/>
            <a:ext cx="7772400" cy="4495800"/>
          </a:xfrm>
        </p:spPr>
        <p:txBody>
          <a:bodyPr/>
          <a:lstStyle/>
          <a:p>
            <a:pPr eaLnBrk="1" hangingPunct="1">
              <a:buFontTx/>
              <a:buNone/>
              <a:defRPr/>
            </a:pPr>
            <a:r>
              <a:rPr lang="en-US" dirty="0" smtClean="0">
                <a:solidFill>
                  <a:schemeClr val="accent6">
                    <a:lumMod val="50000"/>
                  </a:schemeClr>
                </a:solidFill>
              </a:rPr>
              <a:t>The Ransom Theory of the Atonement</a:t>
            </a:r>
          </a:p>
          <a:p>
            <a:pPr marL="0" indent="0" eaLnBrk="1" hangingPunct="1">
              <a:buFontTx/>
              <a:buNone/>
              <a:defRPr/>
            </a:pPr>
            <a:r>
              <a:rPr lang="en-US" sz="2400" dirty="0" smtClean="0">
                <a:solidFill>
                  <a:schemeClr val="accent6">
                    <a:lumMod val="50000"/>
                  </a:schemeClr>
                </a:solidFill>
              </a:rPr>
              <a:t>A view held by various church fathers, best articulated by Origen (c. 185-c. 254).  </a:t>
            </a:r>
          </a:p>
          <a:p>
            <a:pPr marL="0" indent="0" eaLnBrk="1" hangingPunct="1">
              <a:buFontTx/>
              <a:buNone/>
              <a:defRPr/>
            </a:pPr>
            <a:r>
              <a:rPr lang="en-US" sz="2300" dirty="0" smtClean="0">
                <a:solidFill>
                  <a:schemeClr val="accent6">
                    <a:lumMod val="50000"/>
                  </a:schemeClr>
                </a:solidFill>
              </a:rPr>
              <a:t>This view proposes that Christ’s death was paid to Satan to purchase human beings, who were captive to sin.  Mark 10:45 is used in support of this view.</a:t>
            </a:r>
          </a:p>
          <a:p>
            <a:pPr marL="0" indent="0" eaLnBrk="1" hangingPunct="1">
              <a:buFontTx/>
              <a:buNone/>
              <a:defRPr/>
            </a:pPr>
            <a:endParaRPr lang="en-US" sz="800" dirty="0" smtClean="0">
              <a:solidFill>
                <a:schemeClr val="accent6">
                  <a:lumMod val="50000"/>
                </a:schemeClr>
              </a:solidFill>
            </a:endParaRPr>
          </a:p>
          <a:p>
            <a:pPr marL="0" indent="0" eaLnBrk="1" hangingPunct="1">
              <a:buFontTx/>
              <a:buNone/>
              <a:defRPr/>
            </a:pPr>
            <a:r>
              <a:rPr lang="en-US" sz="2300" dirty="0" smtClean="0">
                <a:solidFill>
                  <a:schemeClr val="accent6">
                    <a:lumMod val="50000"/>
                  </a:schemeClr>
                </a:solidFill>
              </a:rPr>
              <a:t>Origin wrote: </a:t>
            </a:r>
            <a:r>
              <a:rPr lang="en-US" sz="2300" i="1" dirty="0" smtClean="0">
                <a:solidFill>
                  <a:schemeClr val="accent6">
                    <a:lumMod val="50000"/>
                  </a:schemeClr>
                </a:solidFill>
              </a:rPr>
              <a:t>“Now it was the devil that held us, to whose side we had been drawn away by our sins.  He asked, therefore, as our price the blood of Christ” (CR, 2.3)</a:t>
            </a:r>
            <a:endParaRPr lang="en-US" sz="2300" dirty="0" smtClean="0">
              <a:solidFill>
                <a:schemeClr val="accent6">
                  <a:lumMod val="50000"/>
                </a:schemeClr>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676400"/>
            <a:ext cx="7772400" cy="4495800"/>
          </a:xfrm>
        </p:spPr>
        <p:txBody>
          <a:bodyPr/>
          <a:lstStyle/>
          <a:p>
            <a:pPr eaLnBrk="1" hangingPunct="1">
              <a:buFontTx/>
              <a:buNone/>
              <a:defRPr/>
            </a:pPr>
            <a:r>
              <a:rPr lang="en-US" dirty="0" smtClean="0">
                <a:solidFill>
                  <a:schemeClr val="accent6">
                    <a:lumMod val="50000"/>
                  </a:schemeClr>
                </a:solidFill>
              </a:rPr>
              <a:t>The Moral-Example Theory of Atonement</a:t>
            </a:r>
          </a:p>
          <a:p>
            <a:pPr marL="0" indent="0" eaLnBrk="1" hangingPunct="1">
              <a:buFontTx/>
              <a:buNone/>
              <a:defRPr/>
            </a:pPr>
            <a:r>
              <a:rPr lang="en-US" sz="2400" dirty="0" smtClean="0">
                <a:solidFill>
                  <a:schemeClr val="accent6">
                    <a:lumMod val="50000"/>
                  </a:schemeClr>
                </a:solidFill>
              </a:rPr>
              <a:t>Pelagius (c. 354-c. 420) offered this view of atonement.  According to this position, Christ’s death provided an example of faith and obedience that inspires others to be obedient to God.  The exhortation of 1 Peter 2:21 is often used to support this view:</a:t>
            </a:r>
          </a:p>
          <a:p>
            <a:pPr marL="400050" lvl="1" indent="0" eaLnBrk="1" hangingPunct="1">
              <a:buFontTx/>
              <a:buNone/>
              <a:defRPr/>
            </a:pPr>
            <a:r>
              <a:rPr lang="en-US" sz="2000" dirty="0" smtClean="0">
                <a:solidFill>
                  <a:schemeClr val="accent6">
                    <a:lumMod val="50000"/>
                  </a:schemeClr>
                </a:solidFill>
              </a:rPr>
              <a:t>To this you were called, because Christ suffered for you, leaving you an example, that you should follow in his steps.</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676400"/>
            <a:ext cx="7772400" cy="4648200"/>
          </a:xfrm>
        </p:spPr>
        <p:txBody>
          <a:bodyPr>
            <a:normAutofit fontScale="92500"/>
          </a:bodyPr>
          <a:lstStyle/>
          <a:p>
            <a:pPr eaLnBrk="1" hangingPunct="1">
              <a:buFontTx/>
              <a:buNone/>
              <a:defRPr/>
            </a:pPr>
            <a:r>
              <a:rPr lang="en-US" sz="3000" dirty="0" smtClean="0">
                <a:solidFill>
                  <a:schemeClr val="accent6">
                    <a:lumMod val="50000"/>
                  </a:schemeClr>
                </a:solidFill>
              </a:rPr>
              <a:t>The Necessary-Satisfaction Theory of Atonement</a:t>
            </a:r>
          </a:p>
          <a:p>
            <a:pPr marL="0" indent="0" eaLnBrk="1" hangingPunct="1">
              <a:buFontTx/>
              <a:buNone/>
              <a:defRPr/>
            </a:pPr>
            <a:r>
              <a:rPr lang="en-US" sz="2400" dirty="0" smtClean="0">
                <a:solidFill>
                  <a:schemeClr val="accent6">
                    <a:lumMod val="50000"/>
                  </a:schemeClr>
                </a:solidFill>
              </a:rPr>
              <a:t>Anselm (1033-1109) offered this view of atonement. It affirms that it was necessary for God’s offended justice and honor be satisfied be a penalty only Christ could pay.  Unlike Origen’s ransom theory, however, Anselm said that since God was offended, it was God who must be compensated. </a:t>
            </a:r>
          </a:p>
          <a:p>
            <a:pPr marL="0" indent="0" eaLnBrk="1" hangingPunct="1">
              <a:buFontTx/>
              <a:buNone/>
              <a:defRPr/>
            </a:pPr>
            <a:endParaRPr lang="en-US" sz="600" dirty="0" smtClean="0">
              <a:solidFill>
                <a:schemeClr val="accent6">
                  <a:lumMod val="50000"/>
                </a:schemeClr>
              </a:solidFill>
            </a:endParaRPr>
          </a:p>
          <a:p>
            <a:pPr marL="857250" lvl="1" indent="-457200" eaLnBrk="1" hangingPunct="1">
              <a:buFontTx/>
              <a:buAutoNum type="arabicPeriod"/>
              <a:defRPr/>
            </a:pPr>
            <a:r>
              <a:rPr lang="en-US" sz="2200" dirty="0" smtClean="0">
                <a:solidFill>
                  <a:schemeClr val="accent6">
                    <a:lumMod val="50000"/>
                  </a:schemeClr>
                </a:solidFill>
              </a:rPr>
              <a:t>Sin puts us in debt to God</a:t>
            </a:r>
          </a:p>
          <a:p>
            <a:pPr marL="857250" lvl="1" indent="-457200" eaLnBrk="1" hangingPunct="1">
              <a:buFontTx/>
              <a:buAutoNum type="arabicPeriod"/>
              <a:defRPr/>
            </a:pPr>
            <a:r>
              <a:rPr lang="en-US" sz="2200" dirty="0" smtClean="0">
                <a:solidFill>
                  <a:schemeClr val="accent6">
                    <a:lumMod val="50000"/>
                  </a:schemeClr>
                </a:solidFill>
              </a:rPr>
              <a:t>God is just and cannot overlook sin</a:t>
            </a:r>
          </a:p>
          <a:p>
            <a:pPr marL="857250" lvl="1" indent="-457200" eaLnBrk="1" hangingPunct="1">
              <a:buFontTx/>
              <a:buAutoNum type="arabicPeriod"/>
              <a:defRPr/>
            </a:pPr>
            <a:r>
              <a:rPr lang="en-US" sz="2200" dirty="0" smtClean="0">
                <a:solidFill>
                  <a:schemeClr val="accent6">
                    <a:lumMod val="50000"/>
                  </a:schemeClr>
                </a:solidFill>
              </a:rPr>
              <a:t>We cannot pay our own debt of sin.</a:t>
            </a:r>
          </a:p>
          <a:p>
            <a:pPr marL="857250" lvl="1" indent="-457200" eaLnBrk="1" hangingPunct="1">
              <a:buFontTx/>
              <a:buAutoNum type="arabicPeriod"/>
              <a:defRPr/>
            </a:pPr>
            <a:r>
              <a:rPr lang="en-US" sz="2200" dirty="0" smtClean="0">
                <a:solidFill>
                  <a:schemeClr val="accent6">
                    <a:lumMod val="50000"/>
                  </a:schemeClr>
                </a:solidFill>
              </a:rPr>
              <a:t>God cannot forgive sins without the debt being paid.</a:t>
            </a:r>
          </a:p>
          <a:p>
            <a:pPr marL="857250" lvl="1" indent="-457200" eaLnBrk="1" hangingPunct="1">
              <a:buFontTx/>
              <a:buAutoNum type="arabicPeriod"/>
              <a:defRPr/>
            </a:pPr>
            <a:r>
              <a:rPr lang="en-US" sz="2200" dirty="0" smtClean="0">
                <a:solidFill>
                  <a:schemeClr val="accent6">
                    <a:lumMod val="50000"/>
                  </a:schemeClr>
                </a:solidFill>
              </a:rPr>
              <a:t>Only the God-Man could pay the debt of sin.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600200"/>
            <a:ext cx="7772400" cy="4648200"/>
          </a:xfrm>
        </p:spPr>
        <p:txBody>
          <a:bodyPr/>
          <a:lstStyle/>
          <a:p>
            <a:pPr eaLnBrk="1" hangingPunct="1">
              <a:buFontTx/>
              <a:buNone/>
              <a:defRPr/>
            </a:pPr>
            <a:r>
              <a:rPr lang="en-US" sz="3000" dirty="0" smtClean="0">
                <a:solidFill>
                  <a:schemeClr val="accent6">
                    <a:lumMod val="50000"/>
                  </a:schemeClr>
                </a:solidFill>
              </a:rPr>
              <a:t>The Moral-Influence Theory of Atonement</a:t>
            </a:r>
          </a:p>
          <a:p>
            <a:pPr marL="0" indent="0" eaLnBrk="1" hangingPunct="1">
              <a:buFontTx/>
              <a:buNone/>
              <a:defRPr/>
            </a:pPr>
            <a:r>
              <a:rPr lang="en-US" sz="2400" dirty="0" smtClean="0">
                <a:solidFill>
                  <a:schemeClr val="accent6">
                    <a:lumMod val="50000"/>
                  </a:schemeClr>
                </a:solidFill>
              </a:rPr>
              <a:t>Peter Abelard (1079-1142) is credited with this theory.  It holds that the primary effect of Christ’s death was as a </a:t>
            </a:r>
            <a:r>
              <a:rPr lang="en-US" sz="2400" i="1" dirty="0" smtClean="0">
                <a:solidFill>
                  <a:schemeClr val="accent6">
                    <a:lumMod val="50000"/>
                  </a:schemeClr>
                </a:solidFill>
              </a:rPr>
              <a:t>demonstration</a:t>
            </a:r>
            <a:r>
              <a:rPr lang="en-US" sz="2400" dirty="0" smtClean="0">
                <a:solidFill>
                  <a:schemeClr val="accent6">
                    <a:lumMod val="50000"/>
                  </a:schemeClr>
                </a:solidFill>
              </a:rPr>
              <a:t> </a:t>
            </a:r>
            <a:r>
              <a:rPr lang="en-US" sz="2400" i="1" dirty="0" smtClean="0">
                <a:solidFill>
                  <a:schemeClr val="accent6">
                    <a:lumMod val="50000"/>
                  </a:schemeClr>
                </a:solidFill>
              </a:rPr>
              <a:t>of God’s great love for us.  </a:t>
            </a:r>
          </a:p>
          <a:p>
            <a:pPr marL="0" indent="0" eaLnBrk="1" hangingPunct="1">
              <a:buFontTx/>
              <a:buNone/>
              <a:defRPr/>
            </a:pPr>
            <a:endParaRPr lang="en-US" sz="2400" i="1" dirty="0" smtClean="0">
              <a:solidFill>
                <a:schemeClr val="accent6">
                  <a:lumMod val="50000"/>
                </a:schemeClr>
              </a:solidFill>
            </a:endParaRPr>
          </a:p>
          <a:p>
            <a:pPr marL="0" indent="0" eaLnBrk="1" hangingPunct="1">
              <a:buFontTx/>
              <a:buNone/>
              <a:defRPr/>
            </a:pPr>
            <a:r>
              <a:rPr lang="en-US" sz="2400" dirty="0" smtClean="0">
                <a:solidFill>
                  <a:schemeClr val="accent6">
                    <a:lumMod val="50000"/>
                  </a:schemeClr>
                </a:solidFill>
              </a:rPr>
              <a:t>Abelard developed this theory in reaction to the necessary-satisfaction theory that some sort of payment to God was required.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circle(in)">
                                      <p:cBhvr>
                                        <p:cTn id="1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143000" y="1600200"/>
            <a:ext cx="7772400" cy="4648200"/>
          </a:xfrm>
        </p:spPr>
        <p:txBody>
          <a:bodyPr>
            <a:normAutofit lnSpcReduction="10000"/>
          </a:bodyPr>
          <a:lstStyle/>
          <a:p>
            <a:pPr eaLnBrk="1" hangingPunct="1">
              <a:buFontTx/>
              <a:buNone/>
              <a:defRPr/>
            </a:pPr>
            <a:r>
              <a:rPr lang="en-US" sz="3000" dirty="0" smtClean="0">
                <a:solidFill>
                  <a:schemeClr val="accent6">
                    <a:lumMod val="50000"/>
                  </a:schemeClr>
                </a:solidFill>
              </a:rPr>
              <a:t>The Optimal-Satisfaction Theory of Atonement</a:t>
            </a:r>
          </a:p>
          <a:p>
            <a:pPr marL="0" indent="0" eaLnBrk="1" hangingPunct="1">
              <a:buFontTx/>
              <a:buNone/>
              <a:defRPr/>
            </a:pPr>
            <a:r>
              <a:rPr lang="en-US" sz="2400" dirty="0" smtClean="0">
                <a:solidFill>
                  <a:schemeClr val="accent6">
                    <a:lumMod val="50000"/>
                  </a:schemeClr>
                </a:solidFill>
              </a:rPr>
              <a:t>Thomas Aquinas (1225-1274) offered is theory which allowed for but did not require satisfaction of God for the sinner.  His argument is:</a:t>
            </a:r>
          </a:p>
          <a:p>
            <a:pPr marL="857250" lvl="1" indent="-457200" eaLnBrk="1" hangingPunct="1">
              <a:buFontTx/>
              <a:buAutoNum type="arabicParenBoth"/>
              <a:defRPr/>
            </a:pPr>
            <a:r>
              <a:rPr lang="en-US" sz="2000" i="1" dirty="0" smtClean="0">
                <a:solidFill>
                  <a:schemeClr val="accent6">
                    <a:lumMod val="50000"/>
                  </a:schemeClr>
                </a:solidFill>
              </a:rPr>
              <a:t>Christ’s passion caused God to be satisfied on behalf of our sins.</a:t>
            </a:r>
          </a:p>
          <a:p>
            <a:pPr marL="857250" lvl="1" indent="-457200" eaLnBrk="1" hangingPunct="1">
              <a:buFontTx/>
              <a:buAutoNum type="arabicParenBoth"/>
              <a:defRPr/>
            </a:pPr>
            <a:r>
              <a:rPr lang="en-US" sz="2000" i="1" dirty="0" smtClean="0">
                <a:solidFill>
                  <a:schemeClr val="accent6">
                    <a:lumMod val="50000"/>
                  </a:schemeClr>
                </a:solidFill>
              </a:rPr>
              <a:t>God could have forgiven us without Christ’s death.</a:t>
            </a:r>
          </a:p>
          <a:p>
            <a:pPr marL="857250" lvl="1" indent="-457200" eaLnBrk="1" hangingPunct="1">
              <a:buFontTx/>
              <a:buAutoNum type="arabicParenBoth"/>
              <a:defRPr/>
            </a:pPr>
            <a:r>
              <a:rPr lang="en-US" sz="2000" i="1" dirty="0" smtClean="0">
                <a:solidFill>
                  <a:schemeClr val="accent6">
                    <a:lumMod val="50000"/>
                  </a:schemeClr>
                </a:solidFill>
              </a:rPr>
              <a:t>However, there was no better or more fitting way to satisfy God than with the death of Christ.</a:t>
            </a:r>
          </a:p>
          <a:p>
            <a:pPr marL="0" indent="0" eaLnBrk="1" hangingPunct="1">
              <a:buFontTx/>
              <a:buNone/>
              <a:defRPr/>
            </a:pPr>
            <a:r>
              <a:rPr lang="en-US" sz="2400" dirty="0" smtClean="0">
                <a:solidFill>
                  <a:schemeClr val="accent6">
                    <a:lumMod val="50000"/>
                  </a:schemeClr>
                </a:solidFill>
              </a:rPr>
              <a:t>Aquinas argues that God is not an accountant, adding up our sins that must be paid for, but instead is a parent wanting to forgive us while also desiring to change us so that we will not choose evil again.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4)">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heel(4)">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heel(4)">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600200"/>
            <a:ext cx="7924800" cy="4648200"/>
          </a:xfrm>
        </p:spPr>
        <p:txBody>
          <a:bodyPr>
            <a:normAutofit lnSpcReduction="10000"/>
          </a:bodyPr>
          <a:lstStyle/>
          <a:p>
            <a:pPr eaLnBrk="1" hangingPunct="1">
              <a:buFontTx/>
              <a:buNone/>
              <a:defRPr/>
            </a:pPr>
            <a:r>
              <a:rPr lang="en-US" sz="3000" dirty="0" smtClean="0">
                <a:solidFill>
                  <a:schemeClr val="accent6">
                    <a:lumMod val="50000"/>
                  </a:schemeClr>
                </a:solidFill>
              </a:rPr>
              <a:t>The Substitution Theory of Atonement</a:t>
            </a:r>
          </a:p>
          <a:p>
            <a:pPr marL="0" indent="0" eaLnBrk="1" hangingPunct="1">
              <a:buFontTx/>
              <a:buNone/>
              <a:defRPr/>
            </a:pPr>
            <a:r>
              <a:rPr lang="en-US" sz="2300" dirty="0" smtClean="0">
                <a:solidFill>
                  <a:schemeClr val="accent6">
                    <a:lumMod val="50000"/>
                  </a:schemeClr>
                </a:solidFill>
              </a:rPr>
              <a:t>The roots of this theory are found in the ransom  and the optimal-satisfaction theories.  The substitution theory insists that satisfaction of God must be accomplished, but not just because God’s honor has been offended but also because His absolute justice has been violated, and therefore, a substitution for our sins had to be made by the sinless Son of God.</a:t>
            </a:r>
          </a:p>
          <a:p>
            <a:pPr marL="0" indent="0" eaLnBrk="1" hangingPunct="1">
              <a:buFontTx/>
              <a:buNone/>
              <a:defRPr/>
            </a:pPr>
            <a:endParaRPr lang="en-US" sz="900" dirty="0" smtClean="0">
              <a:solidFill>
                <a:schemeClr val="accent6">
                  <a:lumMod val="50000"/>
                </a:schemeClr>
              </a:solidFill>
            </a:endParaRPr>
          </a:p>
          <a:p>
            <a:pPr marL="0" indent="0" eaLnBrk="1" hangingPunct="1">
              <a:buFontTx/>
              <a:buNone/>
              <a:defRPr/>
            </a:pPr>
            <a:r>
              <a:rPr lang="en-US" sz="2300" dirty="0" smtClean="0">
                <a:solidFill>
                  <a:schemeClr val="accent6">
                    <a:lumMod val="50000"/>
                  </a:schemeClr>
                </a:solidFill>
              </a:rPr>
              <a:t>John Calvin (1509-1564) is credited with giving expression to this view.  He states: “God was the enemy of men until they were restored in favour by the death of Christ (Rom. 5:10); they were cursed until their iniquity was expiated by the sacrifice of Christ (Gal. 3:10).</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circle(in)">
                                      <p:cBhvr>
                                        <p:cTn id="1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371600"/>
            <a:ext cx="8077200" cy="4876800"/>
          </a:xfrm>
        </p:spPr>
        <p:txBody>
          <a:bodyPr>
            <a:normAutofit lnSpcReduction="10000"/>
          </a:bodyPr>
          <a:lstStyle/>
          <a:p>
            <a:pPr eaLnBrk="1" hangingPunct="1">
              <a:buFontTx/>
              <a:buNone/>
              <a:defRPr/>
            </a:pPr>
            <a:r>
              <a:rPr lang="en-US" sz="3000" dirty="0" smtClean="0">
                <a:solidFill>
                  <a:schemeClr val="accent6">
                    <a:lumMod val="50000"/>
                  </a:schemeClr>
                </a:solidFill>
              </a:rPr>
              <a:t>The Governmental Theory of Atonement</a:t>
            </a:r>
          </a:p>
          <a:p>
            <a:pPr marL="0" indent="0" eaLnBrk="1" hangingPunct="1">
              <a:buFontTx/>
              <a:buNone/>
              <a:defRPr/>
            </a:pPr>
            <a:r>
              <a:rPr lang="en-US" sz="2000" dirty="0" smtClean="0">
                <a:solidFill>
                  <a:schemeClr val="accent6">
                    <a:lumMod val="50000"/>
                  </a:schemeClr>
                </a:solidFill>
              </a:rPr>
              <a:t>Hugo Grotius (1583-1645) reacting to the moral-example view—which he felt lacked an emphasis upon God’s justice and holiness—formulated this theory.  His argument is that in His holiness, God has established laws to which sin  is in opposition.  Grotius argued that any violation of these laws was a serious matter.  The model follows this progression:</a:t>
            </a:r>
          </a:p>
          <a:p>
            <a:pPr marL="0" indent="0" eaLnBrk="1" hangingPunct="1">
              <a:buFontTx/>
              <a:buNone/>
              <a:defRPr/>
            </a:pPr>
            <a:r>
              <a:rPr lang="en-US" sz="2000" dirty="0" smtClean="0">
                <a:solidFill>
                  <a:schemeClr val="accent6">
                    <a:lumMod val="50000"/>
                  </a:schemeClr>
                </a:solidFill>
              </a:rPr>
              <a:t>God, as a sovereign ruler, has the right to punish sin, which is inherently deserving of punishment, but it is not mandatory that He do so.  Love is God’s dominant attribute.  He desires to forgive sins, but He wishes to do it in such a way as to maintain His moral government.</a:t>
            </a:r>
          </a:p>
          <a:p>
            <a:pPr marL="0" indent="0" eaLnBrk="1" hangingPunct="1">
              <a:buFontTx/>
              <a:buNone/>
              <a:defRPr/>
            </a:pPr>
            <a:r>
              <a:rPr lang="en-US" sz="2000" dirty="0" smtClean="0">
                <a:solidFill>
                  <a:schemeClr val="accent6">
                    <a:lumMod val="50000"/>
                  </a:schemeClr>
                </a:solidFill>
              </a:rPr>
              <a:t>Just as a creditor may cancel a debt is he chooses, God taking into account the best interest of humanity, sent Christ do die for our sins.  The death of Christ was not a payment, but a substitute for the penalty.  Christ’s sacrifice demonstrated that God’s justice will require us to suffer if we continue in sin.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838200" y="685800"/>
            <a:ext cx="7620000" cy="4154984"/>
          </a:xfrm>
          <a:prstGeom prst="rect">
            <a:avLst/>
          </a:prstGeom>
          <a:noFill/>
          <a:ln w="9525">
            <a:noFill/>
            <a:miter lim="800000"/>
            <a:headEnd/>
            <a:tailEnd/>
          </a:ln>
          <a:effectLst/>
        </p:spPr>
        <p:txBody>
          <a:bodyPr>
            <a:spAutoFit/>
          </a:bodyPr>
          <a:lstStyle/>
          <a:p>
            <a:pPr algn="ctr">
              <a:spcBef>
                <a:spcPct val="50000"/>
              </a:spcBef>
              <a:defRPr/>
            </a:pPr>
            <a:r>
              <a:rPr lang="en-US" sz="4800" b="1" dirty="0">
                <a:solidFill>
                  <a:schemeClr val="tx2"/>
                </a:solidFill>
                <a:effectLst>
                  <a:outerShdw blurRad="38100" dist="38100" dir="2700000" algn="tl">
                    <a:srgbClr val="000000">
                      <a:alpha val="43137"/>
                    </a:srgbClr>
                  </a:outerShdw>
                </a:effectLst>
                <a:latin typeface="Tw Cen MT" pitchFamily="34" charset="0"/>
              </a:rPr>
              <a:t>Geisler, </a:t>
            </a:r>
            <a:r>
              <a:rPr lang="en-US" sz="4800" b="1" dirty="0" smtClean="0">
                <a:solidFill>
                  <a:schemeClr val="tx2"/>
                </a:solidFill>
                <a:effectLst>
                  <a:outerShdw blurRad="38100" dist="38100" dir="2700000" algn="tl">
                    <a:srgbClr val="000000">
                      <a:alpha val="43137"/>
                    </a:srgbClr>
                  </a:outerShdw>
                </a:effectLst>
                <a:latin typeface="Tw Cen MT" pitchFamily="34" charset="0"/>
              </a:rPr>
              <a:t>Norman</a:t>
            </a:r>
            <a:endParaRPr lang="en-US" sz="4800" b="1" dirty="0">
              <a:solidFill>
                <a:schemeClr val="tx2"/>
              </a:solidFill>
              <a:effectLst>
                <a:outerShdw blurRad="38100" dist="38100" dir="2700000" algn="tl">
                  <a:srgbClr val="000000">
                    <a:alpha val="43137"/>
                  </a:srgbClr>
                </a:outerShdw>
              </a:effectLst>
              <a:latin typeface="Tw Cen MT" pitchFamily="34" charset="0"/>
            </a:endParaRPr>
          </a:p>
          <a:p>
            <a:pPr algn="ctr">
              <a:spcBef>
                <a:spcPct val="50000"/>
              </a:spcBef>
              <a:defRPr/>
            </a:pPr>
            <a:r>
              <a:rPr lang="en-US" sz="4800" b="1" dirty="0">
                <a:solidFill>
                  <a:schemeClr val="tx2"/>
                </a:solidFill>
                <a:effectLst>
                  <a:outerShdw blurRad="38100" dist="38100" dir="2700000" algn="tl">
                    <a:srgbClr val="000000">
                      <a:alpha val="43137"/>
                    </a:srgbClr>
                  </a:outerShdw>
                </a:effectLst>
                <a:latin typeface="Tw Cen MT" pitchFamily="34" charset="0"/>
              </a:rPr>
              <a:t>Systematic Theology II</a:t>
            </a:r>
            <a:endParaRPr lang="en-GB" sz="4800" b="1" dirty="0">
              <a:solidFill>
                <a:schemeClr val="tx2"/>
              </a:solidFill>
              <a:effectLst>
                <a:outerShdw blurRad="38100" dist="38100" dir="2700000" algn="tl">
                  <a:srgbClr val="000000">
                    <a:alpha val="43137"/>
                  </a:srgbClr>
                </a:outerShdw>
              </a:effectLst>
              <a:latin typeface="Tw Cen MT" pitchFamily="34" charset="0"/>
            </a:endParaRPr>
          </a:p>
          <a:p>
            <a:pPr algn="ctr">
              <a:spcBef>
                <a:spcPct val="50000"/>
              </a:spcBef>
              <a:defRPr/>
            </a:pPr>
            <a:r>
              <a:rPr lang="en-GB" sz="4800" b="1" dirty="0">
                <a:solidFill>
                  <a:schemeClr val="tx2"/>
                </a:solidFill>
                <a:effectLst>
                  <a:outerShdw blurRad="38100" dist="38100" dir="2700000" algn="tl">
                    <a:srgbClr val="000000">
                      <a:alpha val="43137"/>
                    </a:srgbClr>
                  </a:outerShdw>
                </a:effectLst>
                <a:latin typeface="Tw Cen MT" pitchFamily="34" charset="0"/>
              </a:rPr>
              <a:t>Chapter </a:t>
            </a:r>
            <a:r>
              <a:rPr lang="en-GB" sz="4800" b="1" dirty="0" smtClean="0">
                <a:solidFill>
                  <a:schemeClr val="tx2"/>
                </a:solidFill>
                <a:effectLst>
                  <a:outerShdw blurRad="38100" dist="38100" dir="2700000" algn="tl">
                    <a:srgbClr val="000000">
                      <a:alpha val="43137"/>
                    </a:srgbClr>
                  </a:outerShdw>
                </a:effectLst>
                <a:latin typeface="Tw Cen MT" pitchFamily="34" charset="0"/>
              </a:rPr>
              <a:t>59</a:t>
            </a:r>
            <a:endParaRPr lang="en-GB" sz="4800" b="1" dirty="0">
              <a:solidFill>
                <a:schemeClr val="tx2"/>
              </a:solidFill>
              <a:effectLst>
                <a:outerShdw blurRad="38100" dist="38100" dir="2700000" algn="tl">
                  <a:srgbClr val="000000">
                    <a:alpha val="43137"/>
                  </a:srgbClr>
                </a:outerShdw>
              </a:effectLst>
              <a:latin typeface="Tw Cen MT" pitchFamily="34" charset="0"/>
            </a:endParaRPr>
          </a:p>
          <a:p>
            <a:pPr algn="ctr">
              <a:spcBef>
                <a:spcPct val="50000"/>
              </a:spcBef>
              <a:defRPr/>
            </a:pPr>
            <a:r>
              <a:rPr lang="en-GB" sz="4800" b="1" dirty="0">
                <a:solidFill>
                  <a:schemeClr val="tx2"/>
                </a:solidFill>
                <a:effectLst>
                  <a:outerShdw blurRad="38100" dist="38100" dir="2700000" algn="tl">
                    <a:srgbClr val="000000">
                      <a:alpha val="43137"/>
                    </a:srgbClr>
                  </a:outerShdw>
                </a:effectLst>
                <a:latin typeface="Tw Cen MT" pitchFamily="34" charset="0"/>
              </a:rPr>
              <a:t>“The Origin of Salvation</a:t>
            </a:r>
            <a:r>
              <a:rPr lang="en-GB" sz="4800" b="1" dirty="0" smtClean="0">
                <a:solidFill>
                  <a:schemeClr val="tx2"/>
                </a:solidFill>
                <a:effectLst>
                  <a:outerShdw blurRad="38100" dist="38100" dir="2700000" algn="tl">
                    <a:srgbClr val="000000">
                      <a:alpha val="43137"/>
                    </a:srgbClr>
                  </a:outerShdw>
                </a:effectLst>
                <a:latin typeface="Tw Cen MT" pitchFamily="34" charset="0"/>
              </a:rPr>
              <a:t>”</a:t>
            </a:r>
            <a:endParaRPr lang="en-GB" sz="4800" b="1" dirty="0">
              <a:solidFill>
                <a:schemeClr val="tx2"/>
              </a:solidFill>
              <a:effectLst>
                <a:outerShdw blurRad="38100" dist="38100" dir="2700000" algn="tl">
                  <a:srgbClr val="000000">
                    <a:alpha val="43137"/>
                  </a:srgbClr>
                </a:outerShdw>
              </a:effectLst>
              <a:latin typeface="Tw Cen MT" pitchFamily="34" charset="0"/>
            </a:endParaRP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772400" cy="914400"/>
          </a:xfrm>
        </p:spPr>
        <p:txBody>
          <a:bodyPr/>
          <a:lstStyle/>
          <a:p>
            <a:pPr eaLnBrk="1" hangingPunct="1">
              <a:defRPr/>
            </a:pPr>
            <a:r>
              <a:rPr lang="en-US" b="1" dirty="0" smtClean="0">
                <a:solidFill>
                  <a:schemeClr val="accent6">
                    <a:lumMod val="50000"/>
                  </a:schemeClr>
                </a:solidFill>
                <a:effectLst>
                  <a:outerShdw blurRad="38100" dist="38100" dir="2700000" algn="tl">
                    <a:srgbClr val="000000">
                      <a:alpha val="43137"/>
                    </a:srgbClr>
                  </a:outerShdw>
                </a:effectLst>
              </a:rPr>
              <a:t>Theories of the Atonement</a:t>
            </a:r>
          </a:p>
        </p:txBody>
      </p:sp>
      <p:sp>
        <p:nvSpPr>
          <p:cNvPr id="3" name="Content Placeholder 2"/>
          <p:cNvSpPr>
            <a:spLocks noGrp="1"/>
          </p:cNvSpPr>
          <p:nvPr>
            <p:ph idx="1"/>
          </p:nvPr>
        </p:nvSpPr>
        <p:spPr>
          <a:xfrm>
            <a:off x="1066800" y="1371600"/>
            <a:ext cx="8077200" cy="4876800"/>
          </a:xfrm>
        </p:spPr>
        <p:txBody>
          <a:bodyPr/>
          <a:lstStyle/>
          <a:p>
            <a:pPr eaLnBrk="1" hangingPunct="1">
              <a:buFontTx/>
              <a:buNone/>
              <a:defRPr/>
            </a:pPr>
            <a:r>
              <a:rPr lang="en-US" sz="3000" dirty="0" smtClean="0">
                <a:solidFill>
                  <a:schemeClr val="accent6">
                    <a:lumMod val="50000"/>
                  </a:schemeClr>
                </a:solidFill>
              </a:rPr>
              <a:t>The Mystical Theory of Atonement</a:t>
            </a:r>
          </a:p>
          <a:p>
            <a:pPr marL="0" indent="0" eaLnBrk="1" hangingPunct="1">
              <a:buFontTx/>
              <a:buNone/>
              <a:defRPr/>
            </a:pPr>
            <a:r>
              <a:rPr lang="en-US" sz="2400" dirty="0" smtClean="0">
                <a:solidFill>
                  <a:schemeClr val="accent6">
                    <a:lumMod val="50000"/>
                  </a:schemeClr>
                </a:solidFill>
              </a:rPr>
              <a:t>Friedrich Schleiermacher (1768-1834) proposed that salvation is attained by a mystical union with Christ—in Him, the idea of humanity is fully realized.</a:t>
            </a:r>
          </a:p>
          <a:p>
            <a:pPr marL="0" indent="0" eaLnBrk="1" hangingPunct="1">
              <a:buFontTx/>
              <a:buNone/>
              <a:defRPr/>
            </a:pPr>
            <a:r>
              <a:rPr lang="en-US" sz="2400" dirty="0" smtClean="0">
                <a:solidFill>
                  <a:schemeClr val="accent6">
                    <a:lumMod val="50000"/>
                  </a:schemeClr>
                </a:solidFill>
              </a:rPr>
              <a:t>According to this theory, since Christ was the absolute unity of divinity an humanity, God became man that man bay become God.  As “God-men,” the redeemed partake of the divine nature, or the life of Christ.</a:t>
            </a:r>
          </a:p>
          <a:p>
            <a:pPr marL="0" indent="0" eaLnBrk="1" hangingPunct="1">
              <a:buFontTx/>
              <a:buNone/>
              <a:defRPr/>
            </a:pPr>
            <a:r>
              <a:rPr lang="en-US" sz="2400" dirty="0" smtClean="0">
                <a:solidFill>
                  <a:schemeClr val="accent6">
                    <a:lumMod val="50000"/>
                  </a:schemeClr>
                </a:solidFill>
              </a:rPr>
              <a:t>Adherents to this theory believe that salvation is a mystical union with God in Christ (cf. Eph. 4:3-4).  This theory alleges that there is no objective basis in any redemptive act of Christ on the cross that makes salvation possible.</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4)">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4)">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heel(4)">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772400" cy="381000"/>
          </a:xfrm>
        </p:spPr>
        <p:txBody>
          <a:bodyPr>
            <a:normAutofit fontScale="90000"/>
          </a:bodyPr>
          <a:lstStyle/>
          <a:p>
            <a:pPr eaLnBrk="1" hangingPunct="1">
              <a:defRPr/>
            </a:pPr>
            <a:r>
              <a:rPr lang="en-US" sz="3200" dirty="0" smtClean="0">
                <a:effectLst>
                  <a:outerShdw blurRad="38100" dist="38100" dir="2700000" algn="tl">
                    <a:srgbClr val="000000">
                      <a:alpha val="43137"/>
                    </a:srgbClr>
                  </a:outerShdw>
                </a:effectLst>
              </a:rPr>
              <a:t>Various Views of the Atonement</a:t>
            </a:r>
          </a:p>
        </p:txBody>
      </p:sp>
      <p:graphicFrame>
        <p:nvGraphicFramePr>
          <p:cNvPr id="4" name="Content Placeholder 3"/>
          <p:cNvGraphicFramePr>
            <a:graphicFrameLocks noGrp="1"/>
          </p:cNvGraphicFramePr>
          <p:nvPr>
            <p:ph idx="1"/>
          </p:nvPr>
        </p:nvGraphicFramePr>
        <p:xfrm>
          <a:off x="914400" y="914400"/>
          <a:ext cx="8077200" cy="5491480"/>
        </p:xfrm>
        <a:graphic>
          <a:graphicData uri="http://schemas.openxmlformats.org/drawingml/2006/table">
            <a:tbl>
              <a:tblPr firstRow="1" bandRow="1">
                <a:tableStyleId>{5C22544A-7EE6-4342-B048-85BDC9FD1C3A}</a:tableStyleId>
              </a:tblPr>
              <a:tblGrid>
                <a:gridCol w="1371600"/>
                <a:gridCol w="1295400"/>
                <a:gridCol w="1676400"/>
                <a:gridCol w="1143000"/>
                <a:gridCol w="1371600"/>
                <a:gridCol w="1219200"/>
              </a:tblGrid>
              <a:tr h="370840">
                <a:tc>
                  <a:txBody>
                    <a:bodyPr/>
                    <a:lstStyle/>
                    <a:p>
                      <a:r>
                        <a:rPr lang="en-US" dirty="0" smtClean="0"/>
                        <a:t>Theories</a:t>
                      </a:r>
                      <a:endParaRPr lang="en-US" dirty="0"/>
                    </a:p>
                  </a:txBody>
                  <a:tcPr/>
                </a:tc>
                <a:tc>
                  <a:txBody>
                    <a:bodyPr/>
                    <a:lstStyle/>
                    <a:p>
                      <a:r>
                        <a:rPr lang="en-US" dirty="0" smtClean="0"/>
                        <a:t>God’s Attribute</a:t>
                      </a:r>
                      <a:endParaRPr lang="en-US" dirty="0"/>
                    </a:p>
                  </a:txBody>
                  <a:tcPr/>
                </a:tc>
                <a:tc>
                  <a:txBody>
                    <a:bodyPr/>
                    <a:lstStyle/>
                    <a:p>
                      <a:r>
                        <a:rPr lang="en-US" dirty="0" smtClean="0"/>
                        <a:t>Basic</a:t>
                      </a:r>
                      <a:r>
                        <a:rPr lang="en-US" baseline="0" dirty="0" smtClean="0"/>
                        <a:t> Goal</a:t>
                      </a:r>
                      <a:endParaRPr lang="en-US" dirty="0"/>
                    </a:p>
                  </a:txBody>
                  <a:tcPr/>
                </a:tc>
                <a:tc>
                  <a:txBody>
                    <a:bodyPr/>
                    <a:lstStyle/>
                    <a:p>
                      <a:r>
                        <a:rPr lang="en-US" dirty="0" smtClean="0"/>
                        <a:t>Object</a:t>
                      </a:r>
                      <a:endParaRPr lang="en-US" dirty="0"/>
                    </a:p>
                  </a:txBody>
                  <a:tcPr/>
                </a:tc>
                <a:tc>
                  <a:txBody>
                    <a:bodyPr/>
                    <a:lstStyle/>
                    <a:p>
                      <a:r>
                        <a:rPr lang="en-US" dirty="0" smtClean="0"/>
                        <a:t>Key Verses</a:t>
                      </a:r>
                      <a:endParaRPr lang="en-US" dirty="0"/>
                    </a:p>
                  </a:txBody>
                  <a:tcPr/>
                </a:tc>
                <a:tc>
                  <a:txBody>
                    <a:bodyPr/>
                    <a:lstStyle/>
                    <a:p>
                      <a:r>
                        <a:rPr lang="en-US" dirty="0" smtClean="0"/>
                        <a:t>Proponent</a:t>
                      </a:r>
                      <a:endParaRPr lang="en-US" dirty="0"/>
                    </a:p>
                  </a:txBody>
                  <a:tcPr/>
                </a:tc>
              </a:tr>
              <a:tr h="370840">
                <a:tc>
                  <a:txBody>
                    <a:bodyPr/>
                    <a:lstStyle/>
                    <a:p>
                      <a:r>
                        <a:rPr lang="en-US" dirty="0" smtClean="0"/>
                        <a:t>Recapitu-lation</a:t>
                      </a:r>
                      <a:endParaRPr lang="en-US" dirty="0"/>
                    </a:p>
                  </a:txBody>
                  <a:tcPr/>
                </a:tc>
                <a:tc>
                  <a:txBody>
                    <a:bodyPr/>
                    <a:lstStyle/>
                    <a:p>
                      <a:r>
                        <a:rPr lang="en-US" dirty="0" smtClean="0"/>
                        <a:t>Omni-</a:t>
                      </a:r>
                      <a:r>
                        <a:rPr lang="en-US" dirty="0" err="1" smtClean="0"/>
                        <a:t>potence</a:t>
                      </a:r>
                      <a:endParaRPr lang="en-US" dirty="0"/>
                    </a:p>
                  </a:txBody>
                  <a:tcPr/>
                </a:tc>
                <a:tc>
                  <a:txBody>
                    <a:bodyPr/>
                    <a:lstStyle/>
                    <a:p>
                      <a:r>
                        <a:rPr lang="en-US" dirty="0" smtClean="0"/>
                        <a:t>Reverse the Fall</a:t>
                      </a:r>
                      <a:endParaRPr lang="en-US" dirty="0"/>
                    </a:p>
                  </a:txBody>
                  <a:tcPr/>
                </a:tc>
                <a:tc>
                  <a:txBody>
                    <a:bodyPr/>
                    <a:lstStyle/>
                    <a:p>
                      <a:r>
                        <a:rPr lang="en-US" dirty="0" smtClean="0"/>
                        <a:t>Satan</a:t>
                      </a:r>
                      <a:endParaRPr lang="en-US" dirty="0"/>
                    </a:p>
                  </a:txBody>
                  <a:tcPr/>
                </a:tc>
                <a:tc>
                  <a:txBody>
                    <a:bodyPr/>
                    <a:lstStyle/>
                    <a:p>
                      <a:r>
                        <a:rPr lang="en-US" dirty="0" smtClean="0"/>
                        <a:t>Romans</a:t>
                      </a:r>
                    </a:p>
                    <a:p>
                      <a:r>
                        <a:rPr lang="en-US" dirty="0" smtClean="0"/>
                        <a:t>5:15-21</a:t>
                      </a:r>
                      <a:endParaRPr lang="en-US" dirty="0"/>
                    </a:p>
                  </a:txBody>
                  <a:tcPr/>
                </a:tc>
                <a:tc>
                  <a:txBody>
                    <a:bodyPr/>
                    <a:lstStyle/>
                    <a:p>
                      <a:r>
                        <a:rPr lang="en-US" dirty="0" smtClean="0"/>
                        <a:t>Irenaeus</a:t>
                      </a:r>
                      <a:endParaRPr lang="en-US" dirty="0"/>
                    </a:p>
                  </a:txBody>
                  <a:tcPr/>
                </a:tc>
              </a:tr>
              <a:tr h="370840">
                <a:tc>
                  <a:txBody>
                    <a:bodyPr/>
                    <a:lstStyle/>
                    <a:p>
                      <a:r>
                        <a:rPr lang="en-US" dirty="0" smtClean="0"/>
                        <a:t>Ransom</a:t>
                      </a:r>
                      <a:endParaRPr lang="en-US" dirty="0"/>
                    </a:p>
                  </a:txBody>
                  <a:tcPr/>
                </a:tc>
                <a:tc>
                  <a:txBody>
                    <a:bodyPr/>
                    <a:lstStyle/>
                    <a:p>
                      <a:r>
                        <a:rPr lang="en-US" dirty="0" smtClean="0"/>
                        <a:t>Wisdom</a:t>
                      </a:r>
                      <a:endParaRPr lang="en-US" dirty="0"/>
                    </a:p>
                  </a:txBody>
                  <a:tcPr/>
                </a:tc>
                <a:tc>
                  <a:txBody>
                    <a:bodyPr/>
                    <a:lstStyle/>
                    <a:p>
                      <a:r>
                        <a:rPr lang="en-US" dirty="0" smtClean="0"/>
                        <a:t>Defeat Satan</a:t>
                      </a:r>
                      <a:endParaRPr lang="en-US" dirty="0"/>
                    </a:p>
                  </a:txBody>
                  <a:tcPr/>
                </a:tc>
                <a:tc>
                  <a:txBody>
                    <a:bodyPr/>
                    <a:lstStyle/>
                    <a:p>
                      <a:r>
                        <a:rPr lang="en-US" dirty="0" smtClean="0"/>
                        <a:t>Satan</a:t>
                      </a:r>
                      <a:endParaRPr lang="en-US" dirty="0"/>
                    </a:p>
                  </a:txBody>
                  <a:tcPr/>
                </a:tc>
                <a:tc>
                  <a:txBody>
                    <a:bodyPr/>
                    <a:lstStyle/>
                    <a:p>
                      <a:r>
                        <a:rPr lang="en-US" dirty="0" smtClean="0"/>
                        <a:t>Mark 10:45</a:t>
                      </a:r>
                      <a:endParaRPr lang="en-US" dirty="0"/>
                    </a:p>
                  </a:txBody>
                  <a:tcPr/>
                </a:tc>
                <a:tc>
                  <a:txBody>
                    <a:bodyPr/>
                    <a:lstStyle/>
                    <a:p>
                      <a:r>
                        <a:rPr lang="en-US" dirty="0" smtClean="0"/>
                        <a:t>Origen</a:t>
                      </a:r>
                      <a:endParaRPr lang="en-US" dirty="0"/>
                    </a:p>
                  </a:txBody>
                  <a:tcPr/>
                </a:tc>
              </a:tr>
              <a:tr h="370840">
                <a:tc>
                  <a:txBody>
                    <a:bodyPr/>
                    <a:lstStyle/>
                    <a:p>
                      <a:r>
                        <a:rPr lang="en-US" dirty="0" smtClean="0"/>
                        <a:t>Moral-Example</a:t>
                      </a:r>
                      <a:endParaRPr lang="en-US" dirty="0"/>
                    </a:p>
                  </a:txBody>
                  <a:tcPr/>
                </a:tc>
                <a:tc>
                  <a:txBody>
                    <a:bodyPr/>
                    <a:lstStyle/>
                    <a:p>
                      <a:r>
                        <a:rPr lang="en-US" dirty="0" smtClean="0"/>
                        <a:t>Love</a:t>
                      </a:r>
                      <a:endParaRPr lang="en-US" dirty="0"/>
                    </a:p>
                  </a:txBody>
                  <a:tcPr/>
                </a:tc>
                <a:tc>
                  <a:txBody>
                    <a:bodyPr/>
                    <a:lstStyle/>
                    <a:p>
                      <a:r>
                        <a:rPr lang="en-US" dirty="0" smtClean="0"/>
                        <a:t>Show</a:t>
                      </a:r>
                      <a:r>
                        <a:rPr lang="en-US" baseline="0" dirty="0" smtClean="0"/>
                        <a:t> God’s love</a:t>
                      </a:r>
                      <a:endParaRPr lang="en-US" dirty="0"/>
                    </a:p>
                  </a:txBody>
                  <a:tcPr/>
                </a:tc>
                <a:tc>
                  <a:txBody>
                    <a:bodyPr/>
                    <a:lstStyle/>
                    <a:p>
                      <a:r>
                        <a:rPr lang="en-US" dirty="0" smtClean="0"/>
                        <a:t>Humanity</a:t>
                      </a:r>
                      <a:endParaRPr lang="en-US" dirty="0"/>
                    </a:p>
                  </a:txBody>
                  <a:tcPr/>
                </a:tc>
                <a:tc>
                  <a:txBody>
                    <a:bodyPr/>
                    <a:lstStyle/>
                    <a:p>
                      <a:r>
                        <a:rPr lang="en-US" dirty="0" smtClean="0"/>
                        <a:t>Romans 5:8; 5:17-19</a:t>
                      </a:r>
                      <a:endParaRPr lang="en-US" dirty="0"/>
                    </a:p>
                  </a:txBody>
                  <a:tcPr/>
                </a:tc>
                <a:tc>
                  <a:txBody>
                    <a:bodyPr/>
                    <a:lstStyle/>
                    <a:p>
                      <a:r>
                        <a:rPr lang="en-US" dirty="0" smtClean="0"/>
                        <a:t>Pelagius,</a:t>
                      </a:r>
                    </a:p>
                    <a:p>
                      <a:r>
                        <a:rPr lang="en-US" dirty="0" smtClean="0"/>
                        <a:t>Abelard</a:t>
                      </a:r>
                      <a:endParaRPr lang="en-US" dirty="0"/>
                    </a:p>
                  </a:txBody>
                  <a:tcPr/>
                </a:tc>
              </a:tr>
              <a:tr h="370840">
                <a:tc>
                  <a:txBody>
                    <a:bodyPr/>
                    <a:lstStyle/>
                    <a:p>
                      <a:r>
                        <a:rPr lang="en-US" dirty="0" smtClean="0"/>
                        <a:t>Necessary-Satisfaction</a:t>
                      </a:r>
                      <a:endParaRPr lang="en-US" dirty="0"/>
                    </a:p>
                  </a:txBody>
                  <a:tcPr/>
                </a:tc>
                <a:tc>
                  <a:txBody>
                    <a:bodyPr/>
                    <a:lstStyle/>
                    <a:p>
                      <a:r>
                        <a:rPr lang="en-US" dirty="0" smtClean="0"/>
                        <a:t>Majesty</a:t>
                      </a:r>
                      <a:endParaRPr lang="en-US" dirty="0"/>
                    </a:p>
                  </a:txBody>
                  <a:tcPr/>
                </a:tc>
                <a:tc>
                  <a:txBody>
                    <a:bodyPr/>
                    <a:lstStyle/>
                    <a:p>
                      <a:r>
                        <a:rPr lang="en-US" dirty="0" smtClean="0"/>
                        <a:t>Pay the debt of sin</a:t>
                      </a:r>
                      <a:endParaRPr lang="en-US" dirty="0"/>
                    </a:p>
                  </a:txBody>
                  <a:tcPr/>
                </a:tc>
                <a:tc>
                  <a:txBody>
                    <a:bodyPr/>
                    <a:lstStyle/>
                    <a:p>
                      <a:r>
                        <a:rPr lang="en-US" dirty="0" smtClean="0"/>
                        <a:t>God</a:t>
                      </a:r>
                      <a:endParaRPr lang="en-US" dirty="0"/>
                    </a:p>
                  </a:txBody>
                  <a:tcPr/>
                </a:tc>
                <a:tc>
                  <a:txBody>
                    <a:bodyPr/>
                    <a:lstStyle/>
                    <a:p>
                      <a:r>
                        <a:rPr lang="en-US" dirty="0" smtClean="0"/>
                        <a:t>1 John 2:1</a:t>
                      </a:r>
                      <a:endParaRPr lang="en-US" dirty="0"/>
                    </a:p>
                  </a:txBody>
                  <a:tcPr/>
                </a:tc>
                <a:tc>
                  <a:txBody>
                    <a:bodyPr/>
                    <a:lstStyle/>
                    <a:p>
                      <a:r>
                        <a:rPr lang="en-US" dirty="0" smtClean="0"/>
                        <a:t>Anselm</a:t>
                      </a:r>
                      <a:endParaRPr lang="en-US" dirty="0"/>
                    </a:p>
                  </a:txBody>
                  <a:tcPr/>
                </a:tc>
              </a:tr>
              <a:tr h="370840">
                <a:tc>
                  <a:txBody>
                    <a:bodyPr/>
                    <a:lstStyle/>
                    <a:p>
                      <a:r>
                        <a:rPr lang="en-US" dirty="0" smtClean="0"/>
                        <a:t>Optimal-Satisfaction</a:t>
                      </a:r>
                      <a:endParaRPr lang="en-US" dirty="0"/>
                    </a:p>
                  </a:txBody>
                  <a:tcPr/>
                </a:tc>
                <a:tc>
                  <a:txBody>
                    <a:bodyPr/>
                    <a:lstStyle/>
                    <a:p>
                      <a:r>
                        <a:rPr lang="en-US" dirty="0" smtClean="0"/>
                        <a:t>Mercy</a:t>
                      </a:r>
                      <a:endParaRPr lang="en-US" dirty="0"/>
                    </a:p>
                  </a:txBody>
                  <a:tcPr/>
                </a:tc>
                <a:tc>
                  <a:txBody>
                    <a:bodyPr/>
                    <a:lstStyle/>
                    <a:p>
                      <a:r>
                        <a:rPr lang="en-US" dirty="0" smtClean="0"/>
                        <a:t>Restore</a:t>
                      </a:r>
                      <a:r>
                        <a:rPr lang="en-US" baseline="0" dirty="0" smtClean="0"/>
                        <a:t> the sinner</a:t>
                      </a:r>
                      <a:endParaRPr lang="en-US" dirty="0"/>
                    </a:p>
                  </a:txBody>
                  <a:tcPr/>
                </a:tc>
                <a:tc>
                  <a:txBody>
                    <a:bodyPr/>
                    <a:lstStyle/>
                    <a:p>
                      <a:r>
                        <a:rPr lang="en-US" dirty="0" smtClean="0"/>
                        <a:t>Humanity</a:t>
                      </a:r>
                      <a:endParaRPr lang="en-US" dirty="0"/>
                    </a:p>
                  </a:txBody>
                  <a:tcPr/>
                </a:tc>
                <a:tc>
                  <a:txBody>
                    <a:bodyPr/>
                    <a:lstStyle/>
                    <a:p>
                      <a:r>
                        <a:rPr lang="en-US" dirty="0" smtClean="0"/>
                        <a:t>Luke 19:10</a:t>
                      </a:r>
                      <a:endParaRPr lang="en-US" dirty="0"/>
                    </a:p>
                  </a:txBody>
                  <a:tcPr/>
                </a:tc>
                <a:tc>
                  <a:txBody>
                    <a:bodyPr/>
                    <a:lstStyle/>
                    <a:p>
                      <a:r>
                        <a:rPr lang="en-US" dirty="0" smtClean="0"/>
                        <a:t>Aquinas</a:t>
                      </a:r>
                      <a:endParaRPr lang="en-US" dirty="0"/>
                    </a:p>
                  </a:txBody>
                  <a:tcPr/>
                </a:tc>
              </a:tr>
              <a:tr h="370840">
                <a:tc>
                  <a:txBody>
                    <a:bodyPr/>
                    <a:lstStyle/>
                    <a:p>
                      <a:r>
                        <a:rPr lang="en-US" dirty="0" smtClean="0"/>
                        <a:t>Substitution</a:t>
                      </a:r>
                      <a:endParaRPr lang="en-US" dirty="0"/>
                    </a:p>
                  </a:txBody>
                  <a:tcPr/>
                </a:tc>
                <a:tc>
                  <a:txBody>
                    <a:bodyPr/>
                    <a:lstStyle/>
                    <a:p>
                      <a:r>
                        <a:rPr lang="en-US" dirty="0" smtClean="0"/>
                        <a:t>Justice</a:t>
                      </a:r>
                      <a:endParaRPr lang="en-US" dirty="0"/>
                    </a:p>
                  </a:txBody>
                  <a:tcPr/>
                </a:tc>
                <a:tc>
                  <a:txBody>
                    <a:bodyPr/>
                    <a:lstStyle/>
                    <a:p>
                      <a:r>
                        <a:rPr lang="en-US" dirty="0" smtClean="0"/>
                        <a:t>Appease wrath, release mercy</a:t>
                      </a:r>
                      <a:endParaRPr lang="en-US" dirty="0"/>
                    </a:p>
                  </a:txBody>
                  <a:tcPr/>
                </a:tc>
                <a:tc>
                  <a:txBody>
                    <a:bodyPr/>
                    <a:lstStyle/>
                    <a:p>
                      <a:r>
                        <a:rPr lang="en-US" dirty="0" smtClean="0"/>
                        <a:t>God</a:t>
                      </a:r>
                      <a:endParaRPr lang="en-US" dirty="0"/>
                    </a:p>
                  </a:txBody>
                  <a:tcPr/>
                </a:tc>
                <a:tc>
                  <a:txBody>
                    <a:bodyPr/>
                    <a:lstStyle/>
                    <a:p>
                      <a:r>
                        <a:rPr lang="en-US" dirty="0" smtClean="0"/>
                        <a:t>Isaiah</a:t>
                      </a:r>
                      <a:r>
                        <a:rPr lang="en-US" baseline="0" dirty="0" smtClean="0"/>
                        <a:t> 42:21</a:t>
                      </a:r>
                      <a:endParaRPr lang="en-US" dirty="0"/>
                    </a:p>
                  </a:txBody>
                  <a:tcPr/>
                </a:tc>
                <a:tc>
                  <a:txBody>
                    <a:bodyPr/>
                    <a:lstStyle/>
                    <a:p>
                      <a:r>
                        <a:rPr lang="en-US" dirty="0" smtClean="0"/>
                        <a:t>Calvin</a:t>
                      </a:r>
                      <a:endParaRPr lang="en-US" dirty="0"/>
                    </a:p>
                  </a:txBody>
                  <a:tcPr/>
                </a:tc>
              </a:tr>
              <a:tr h="370840">
                <a:tc>
                  <a:txBody>
                    <a:bodyPr/>
                    <a:lstStyle/>
                    <a:p>
                      <a:r>
                        <a:rPr lang="en-US" dirty="0" smtClean="0"/>
                        <a:t>Govern-mental</a:t>
                      </a:r>
                      <a:endParaRPr lang="en-US" dirty="0"/>
                    </a:p>
                  </a:txBody>
                  <a:tcPr/>
                </a:tc>
                <a:tc>
                  <a:txBody>
                    <a:bodyPr/>
                    <a:lstStyle/>
                    <a:p>
                      <a:r>
                        <a:rPr lang="en-US" dirty="0" smtClean="0"/>
                        <a:t>Sovereignty</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Keep moral order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God and</a:t>
                      </a:r>
                      <a:r>
                        <a:rPr lang="en-US" baseline="0" dirty="0" smtClean="0"/>
                        <a:t> humanity</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Isaiah</a:t>
                      </a:r>
                      <a:r>
                        <a:rPr lang="en-US" baseline="0" dirty="0" smtClean="0"/>
                        <a:t> 42:21</a:t>
                      </a:r>
                      <a:endParaRPr lang="en-US" dirty="0" smtClean="0"/>
                    </a:p>
                    <a:p>
                      <a:endParaRPr lang="en-US" dirty="0"/>
                    </a:p>
                  </a:txBody>
                  <a:tcPr/>
                </a:tc>
                <a:tc>
                  <a:txBody>
                    <a:bodyPr/>
                    <a:lstStyle/>
                    <a:p>
                      <a:r>
                        <a:rPr lang="en-US" dirty="0" smtClean="0"/>
                        <a:t>Grotius</a:t>
                      </a:r>
                      <a:endParaRPr lang="en-US" dirty="0"/>
                    </a:p>
                  </a:txBody>
                  <a:tcPr/>
                </a:tc>
              </a:tr>
              <a:tr h="635000">
                <a:tc>
                  <a:txBody>
                    <a:bodyPr/>
                    <a:lstStyle/>
                    <a:p>
                      <a:r>
                        <a:rPr lang="en-US" dirty="0" smtClean="0"/>
                        <a:t>Mystical</a:t>
                      </a:r>
                      <a:endParaRPr lang="en-US" dirty="0"/>
                    </a:p>
                  </a:txBody>
                  <a:tcPr/>
                </a:tc>
                <a:tc>
                  <a:txBody>
                    <a:bodyPr/>
                    <a:lstStyle/>
                    <a:p>
                      <a:r>
                        <a:rPr lang="en-US" dirty="0" smtClean="0"/>
                        <a:t>Oneness</a:t>
                      </a:r>
                      <a:endParaRPr lang="en-US" dirty="0"/>
                    </a:p>
                  </a:txBody>
                  <a:tcPr/>
                </a:tc>
                <a:tc>
                  <a:txBody>
                    <a:bodyPr/>
                    <a:lstStyle/>
                    <a:p>
                      <a:r>
                        <a:rPr lang="en-US" dirty="0" smtClean="0"/>
                        <a:t>Unite us with God</a:t>
                      </a:r>
                      <a:endParaRPr lang="en-US" dirty="0"/>
                    </a:p>
                  </a:txBody>
                  <a:tcPr/>
                </a:tc>
                <a:tc>
                  <a:txBody>
                    <a:bodyPr/>
                    <a:lstStyle/>
                    <a:p>
                      <a:r>
                        <a:rPr lang="en-US" dirty="0" smtClean="0"/>
                        <a:t>Humanity</a:t>
                      </a:r>
                      <a:endParaRPr lang="en-US" dirty="0"/>
                    </a:p>
                  </a:txBody>
                  <a:tcPr/>
                </a:tc>
                <a:tc>
                  <a:txBody>
                    <a:bodyPr/>
                    <a:lstStyle/>
                    <a:p>
                      <a:r>
                        <a:rPr lang="en-US" dirty="0" smtClean="0"/>
                        <a:t>Eph. 4:3-4; 5:30-32</a:t>
                      </a:r>
                      <a:endParaRPr lang="en-US" dirty="0"/>
                    </a:p>
                  </a:txBody>
                  <a:tcPr/>
                </a:tc>
                <a:tc>
                  <a:txBody>
                    <a:bodyPr/>
                    <a:lstStyle/>
                    <a:p>
                      <a:r>
                        <a:rPr lang="en-US" dirty="0" err="1" smtClean="0"/>
                        <a:t>Schleier-macher</a:t>
                      </a:r>
                      <a:endParaRPr lang="en-US" dirty="0"/>
                    </a:p>
                  </a:txBody>
                  <a:tcPr/>
                </a:tc>
              </a:tr>
            </a:tbl>
          </a:graphicData>
        </a:graphic>
      </p:graphicFrame>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762000" y="381000"/>
            <a:ext cx="8001000" cy="769938"/>
          </a:xfrm>
          <a:prstGeom prst="rect">
            <a:avLst/>
          </a:prstGeom>
          <a:noFill/>
          <a:ln w="9525">
            <a:noFill/>
            <a:miter lim="800000"/>
            <a:headEnd/>
            <a:tailEnd/>
          </a:ln>
          <a:effectLst/>
        </p:spPr>
        <p:txBody>
          <a:bodyPr>
            <a:spAutoFit/>
          </a:bodyPr>
          <a:lstStyle/>
          <a:p>
            <a:pPr algn="ctr">
              <a:spcBef>
                <a:spcPct val="50000"/>
              </a:spcBef>
              <a:defRPr/>
            </a:pPr>
            <a:r>
              <a:rPr lang="en-US" sz="4400" b="1" dirty="0">
                <a:solidFill>
                  <a:schemeClr val="tx2"/>
                </a:solidFill>
                <a:effectLst>
                  <a:outerShdw blurRad="38100" dist="38100" dir="2700000" algn="tl">
                    <a:srgbClr val="000000">
                      <a:alpha val="43137"/>
                    </a:srgbClr>
                  </a:outerShdw>
                </a:effectLst>
                <a:latin typeface="Tw Cen MT" pitchFamily="34" charset="0"/>
              </a:rPr>
              <a:t>Biblical Basis for Salvation</a:t>
            </a:r>
            <a:endParaRPr lang="en-GB" sz="4400" b="1" dirty="0">
              <a:solidFill>
                <a:schemeClr val="tx2"/>
              </a:solidFill>
              <a:effectLst>
                <a:outerShdw blurRad="38100" dist="38100" dir="2700000" algn="tl">
                  <a:srgbClr val="000000">
                    <a:alpha val="43137"/>
                  </a:srgbClr>
                </a:outerShdw>
              </a:effectLst>
              <a:latin typeface="Tw Cen MT" pitchFamily="34" charset="0"/>
            </a:endParaRPr>
          </a:p>
        </p:txBody>
      </p:sp>
      <p:sp>
        <p:nvSpPr>
          <p:cNvPr id="6" name="Text Box 11"/>
          <p:cNvSpPr txBox="1">
            <a:spLocks noChangeArrowheads="1"/>
          </p:cNvSpPr>
          <p:nvPr/>
        </p:nvSpPr>
        <p:spPr bwMode="auto">
          <a:xfrm>
            <a:off x="1066800" y="1371600"/>
            <a:ext cx="7543800" cy="4739759"/>
          </a:xfrm>
          <a:prstGeom prst="rect">
            <a:avLst/>
          </a:prstGeom>
          <a:noFill/>
          <a:ln w="9525">
            <a:noFill/>
            <a:miter lim="800000"/>
            <a:headEnd/>
            <a:tailEnd/>
          </a:ln>
          <a:effectLst/>
        </p:spPr>
        <p:txBody>
          <a:bodyPr wrap="square">
            <a:spAutoFit/>
          </a:bodyPr>
          <a:lstStyle/>
          <a:p>
            <a:pPr>
              <a:spcBef>
                <a:spcPct val="50000"/>
              </a:spcBef>
              <a:defRPr/>
            </a:pPr>
            <a:r>
              <a:rPr lang="en-GB" sz="3200" b="1" dirty="0">
                <a:solidFill>
                  <a:schemeClr val="tx2"/>
                </a:solidFill>
                <a:effectLst>
                  <a:outerShdw blurRad="38100" dist="38100" dir="2700000" algn="tl">
                    <a:srgbClr val="000000">
                      <a:alpha val="43137"/>
                    </a:srgbClr>
                  </a:outerShdw>
                </a:effectLst>
                <a:latin typeface="Tw Cen MT" pitchFamily="34" charset="0"/>
              </a:rPr>
              <a:t>The Origin of God’s Decrees</a:t>
            </a:r>
          </a:p>
          <a:p>
            <a:pPr marL="228600">
              <a:spcBef>
                <a:spcPct val="50000"/>
              </a:spcBef>
              <a:defRPr/>
            </a:pPr>
            <a:r>
              <a:rPr lang="en-GB" sz="3600" b="1" dirty="0">
                <a:solidFill>
                  <a:schemeClr val="tx2"/>
                </a:solidFill>
                <a:latin typeface="Tw Cen MT" pitchFamily="34" charset="0"/>
              </a:rPr>
              <a:t>That the origin of salvation is God’s will is revealed through God’s decrees:</a:t>
            </a:r>
          </a:p>
          <a:p>
            <a:pPr marL="228600">
              <a:spcBef>
                <a:spcPct val="50000"/>
              </a:spcBef>
              <a:defRPr/>
            </a:pPr>
            <a:r>
              <a:rPr lang="en-GB" sz="3600" b="1" dirty="0">
                <a:solidFill>
                  <a:schemeClr val="tx2"/>
                </a:solidFill>
                <a:latin typeface="Tw Cen MT" pitchFamily="34" charset="0"/>
              </a:rPr>
              <a:t>Salvation is of the Lord (Jonah 2:9)</a:t>
            </a:r>
          </a:p>
          <a:p>
            <a:pPr marL="228600">
              <a:spcBef>
                <a:spcPct val="50000"/>
              </a:spcBef>
              <a:defRPr/>
            </a:pPr>
            <a:r>
              <a:rPr lang="en-GB" sz="3600" b="1" dirty="0">
                <a:solidFill>
                  <a:schemeClr val="tx2"/>
                </a:solidFill>
                <a:latin typeface="Tw Cen MT" pitchFamily="34" charset="0"/>
              </a:rPr>
              <a:t>Salvation originated in God’s decision to save us (Eph. 1:5).</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762000" y="381000"/>
            <a:ext cx="8001000" cy="769938"/>
          </a:xfrm>
          <a:prstGeom prst="rect">
            <a:avLst/>
          </a:prstGeom>
          <a:noFill/>
          <a:ln w="9525">
            <a:noFill/>
            <a:miter lim="800000"/>
            <a:headEnd/>
            <a:tailEnd/>
          </a:ln>
          <a:effectLst/>
        </p:spPr>
        <p:txBody>
          <a:bodyPr>
            <a:spAutoFit/>
          </a:bodyPr>
          <a:lstStyle/>
          <a:p>
            <a:pPr algn="ctr">
              <a:spcBef>
                <a:spcPct val="50000"/>
              </a:spcBef>
              <a:defRPr/>
            </a:pPr>
            <a:r>
              <a:rPr lang="en-US" sz="4400" b="1" dirty="0">
                <a:solidFill>
                  <a:schemeClr val="tx2"/>
                </a:solidFill>
                <a:effectLst>
                  <a:outerShdw blurRad="38100" dist="38100" dir="2700000" algn="tl">
                    <a:srgbClr val="000000">
                      <a:alpha val="43137"/>
                    </a:srgbClr>
                  </a:outerShdw>
                </a:effectLst>
                <a:latin typeface="Tw Cen MT" pitchFamily="34" charset="0"/>
              </a:rPr>
              <a:t>Biblical Basis for Salvation</a:t>
            </a:r>
            <a:endParaRPr lang="en-GB" sz="4400" b="1" dirty="0">
              <a:solidFill>
                <a:schemeClr val="tx2"/>
              </a:solidFill>
              <a:effectLst>
                <a:outerShdw blurRad="38100" dist="38100" dir="2700000" algn="tl">
                  <a:srgbClr val="000000">
                    <a:alpha val="43137"/>
                  </a:srgbClr>
                </a:outerShdw>
              </a:effectLst>
              <a:latin typeface="Tw Cen MT" pitchFamily="34" charset="0"/>
            </a:endParaRPr>
          </a:p>
        </p:txBody>
      </p:sp>
      <p:sp>
        <p:nvSpPr>
          <p:cNvPr id="6" name="Text Box 11"/>
          <p:cNvSpPr txBox="1">
            <a:spLocks noChangeArrowheads="1"/>
          </p:cNvSpPr>
          <p:nvPr/>
        </p:nvSpPr>
        <p:spPr bwMode="auto">
          <a:xfrm>
            <a:off x="1066800" y="1371600"/>
            <a:ext cx="7543800" cy="4955203"/>
          </a:xfrm>
          <a:prstGeom prst="rect">
            <a:avLst/>
          </a:prstGeom>
          <a:noFill/>
          <a:ln w="9525">
            <a:noFill/>
            <a:miter lim="800000"/>
            <a:headEnd/>
            <a:tailEnd/>
          </a:ln>
          <a:effectLst/>
        </p:spPr>
        <p:txBody>
          <a:bodyPr wrap="square">
            <a:spAutoFit/>
          </a:bodyPr>
          <a:lstStyle/>
          <a:p>
            <a:pPr>
              <a:spcBef>
                <a:spcPct val="50000"/>
              </a:spcBef>
              <a:defRPr/>
            </a:pPr>
            <a:r>
              <a:rPr lang="en-GB" sz="2800" b="1" dirty="0">
                <a:solidFill>
                  <a:schemeClr val="tx2"/>
                </a:solidFill>
                <a:effectLst>
                  <a:outerShdw blurRad="38100" dist="38100" dir="2700000" algn="tl">
                    <a:srgbClr val="000000">
                      <a:alpha val="43137"/>
                    </a:srgbClr>
                  </a:outerShdw>
                </a:effectLst>
                <a:latin typeface="Tw Cen MT" pitchFamily="34" charset="0"/>
              </a:rPr>
              <a:t>Election according to God’s Foreknowledge</a:t>
            </a:r>
          </a:p>
          <a:p>
            <a:pPr marL="228600">
              <a:spcBef>
                <a:spcPct val="50000"/>
              </a:spcBef>
              <a:defRPr/>
            </a:pPr>
            <a:r>
              <a:rPr lang="en-GB" sz="3200" b="1" dirty="0">
                <a:solidFill>
                  <a:schemeClr val="tx2"/>
                </a:solidFill>
                <a:latin typeface="Tw Cen MT" pitchFamily="34" charset="0"/>
              </a:rPr>
              <a:t>Peter spoke of the “elect according to the foreknowledge of God the Father” (1 Peter 1:2). </a:t>
            </a:r>
          </a:p>
          <a:p>
            <a:pPr marL="228600">
              <a:spcBef>
                <a:spcPct val="50000"/>
              </a:spcBef>
              <a:defRPr/>
            </a:pPr>
            <a:r>
              <a:rPr lang="en-GB" sz="3200" b="1" dirty="0" smtClean="0">
                <a:solidFill>
                  <a:schemeClr val="tx2"/>
                </a:solidFill>
                <a:latin typeface="Tw Cen MT" pitchFamily="34" charset="0"/>
              </a:rPr>
              <a:t>If </a:t>
            </a:r>
            <a:r>
              <a:rPr lang="en-GB" sz="3200" b="1" dirty="0">
                <a:solidFill>
                  <a:schemeClr val="tx2"/>
                </a:solidFill>
                <a:latin typeface="Tw Cen MT" pitchFamily="34" charset="0"/>
              </a:rPr>
              <a:t>God chooses to create moral creatures, then He must act consistently with His unchanging nature of love and justice and with the freedom He chose to give His creatures.</a:t>
            </a:r>
            <a:endParaRPr lang="en-GB" sz="3200" b="1" dirty="0">
              <a:solidFill>
                <a:schemeClr val="tx2"/>
              </a:solidFill>
              <a:latin typeface="Tw Cen MT"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762000" y="381000"/>
            <a:ext cx="8001000" cy="769938"/>
          </a:xfrm>
          <a:prstGeom prst="rect">
            <a:avLst/>
          </a:prstGeom>
          <a:noFill/>
          <a:ln w="9525">
            <a:noFill/>
            <a:miter lim="800000"/>
            <a:headEnd/>
            <a:tailEnd/>
          </a:ln>
          <a:effectLst/>
        </p:spPr>
        <p:txBody>
          <a:bodyPr>
            <a:spAutoFit/>
          </a:bodyPr>
          <a:lstStyle/>
          <a:p>
            <a:pPr algn="ctr">
              <a:spcBef>
                <a:spcPct val="50000"/>
              </a:spcBef>
              <a:defRPr/>
            </a:pPr>
            <a:r>
              <a:rPr lang="en-US" sz="4400" b="1" dirty="0">
                <a:solidFill>
                  <a:schemeClr val="tx2"/>
                </a:solidFill>
                <a:effectLst>
                  <a:outerShdw blurRad="38100" dist="38100" dir="2700000" algn="tl">
                    <a:srgbClr val="000000">
                      <a:alpha val="43137"/>
                    </a:srgbClr>
                  </a:outerShdw>
                </a:effectLst>
                <a:latin typeface="Tw Cen MT" pitchFamily="34" charset="0"/>
              </a:rPr>
              <a:t>Biblical Basis for Salvation</a:t>
            </a:r>
            <a:endParaRPr lang="en-GB" sz="4400" b="1" dirty="0">
              <a:solidFill>
                <a:schemeClr val="tx2"/>
              </a:solidFill>
              <a:effectLst>
                <a:outerShdw blurRad="38100" dist="38100" dir="2700000" algn="tl">
                  <a:srgbClr val="000000">
                    <a:alpha val="43137"/>
                  </a:srgbClr>
                </a:outerShdw>
              </a:effectLst>
              <a:latin typeface="Tw Cen MT" pitchFamily="34" charset="0"/>
            </a:endParaRPr>
          </a:p>
        </p:txBody>
      </p:sp>
      <p:sp>
        <p:nvSpPr>
          <p:cNvPr id="6" name="Text Box 11"/>
          <p:cNvSpPr txBox="1">
            <a:spLocks noChangeArrowheads="1"/>
          </p:cNvSpPr>
          <p:nvPr/>
        </p:nvSpPr>
        <p:spPr bwMode="auto">
          <a:xfrm>
            <a:off x="990600" y="1371600"/>
            <a:ext cx="7620000" cy="4770537"/>
          </a:xfrm>
          <a:prstGeom prst="rect">
            <a:avLst/>
          </a:prstGeom>
          <a:noFill/>
          <a:ln w="9525">
            <a:noFill/>
            <a:miter lim="800000"/>
            <a:headEnd/>
            <a:tailEnd/>
          </a:ln>
          <a:effectLst/>
        </p:spPr>
        <p:txBody>
          <a:bodyPr wrap="square">
            <a:spAutoFit/>
          </a:bodyPr>
          <a:lstStyle/>
          <a:p>
            <a:pPr>
              <a:spcBef>
                <a:spcPct val="50000"/>
              </a:spcBef>
              <a:defRPr/>
            </a:pPr>
            <a:r>
              <a:rPr lang="en-GB" sz="3200" b="1" dirty="0">
                <a:solidFill>
                  <a:schemeClr val="tx2"/>
                </a:solidFill>
                <a:effectLst>
                  <a:outerShdw blurRad="38100" dist="38100" dir="2700000" algn="tl">
                    <a:srgbClr val="000000">
                      <a:alpha val="43137"/>
                    </a:srgbClr>
                  </a:outerShdw>
                </a:effectLst>
                <a:latin typeface="Tw Cen MT" pitchFamily="34" charset="0"/>
              </a:rPr>
              <a:t>The Condition for Giving vs. Receiving</a:t>
            </a:r>
          </a:p>
          <a:p>
            <a:pPr marL="228600">
              <a:spcBef>
                <a:spcPct val="50000"/>
              </a:spcBef>
              <a:defRPr/>
            </a:pPr>
            <a:r>
              <a:rPr lang="en-GB" sz="3200" b="1" dirty="0">
                <a:solidFill>
                  <a:schemeClr val="tx2"/>
                </a:solidFill>
                <a:latin typeface="Tw Cen MT" pitchFamily="34" charset="0"/>
              </a:rPr>
              <a:t>The conditions God gave to save free moral agents must be in accordance with the freedom He gave them.  Therefore there is no condition for God’s </a:t>
            </a:r>
            <a:r>
              <a:rPr lang="en-GB" sz="3200" b="1" i="1" u="sng" dirty="0">
                <a:solidFill>
                  <a:schemeClr val="tx2"/>
                </a:solidFill>
                <a:latin typeface="Tw Cen MT" pitchFamily="34" charset="0"/>
              </a:rPr>
              <a:t>giving</a:t>
            </a:r>
            <a:r>
              <a:rPr lang="en-GB" sz="3200" b="1" i="1" dirty="0">
                <a:solidFill>
                  <a:schemeClr val="tx2"/>
                </a:solidFill>
                <a:latin typeface="Tw Cen MT" pitchFamily="34" charset="0"/>
              </a:rPr>
              <a:t> </a:t>
            </a:r>
            <a:r>
              <a:rPr lang="en-GB" sz="3200" b="1" dirty="0">
                <a:solidFill>
                  <a:schemeClr val="tx2"/>
                </a:solidFill>
                <a:latin typeface="Tw Cen MT" pitchFamily="34" charset="0"/>
              </a:rPr>
              <a:t>salvation, but there is one (and only one) condition for </a:t>
            </a:r>
            <a:r>
              <a:rPr lang="en-GB" sz="3200" b="1" i="1" u="sng" dirty="0">
                <a:solidFill>
                  <a:schemeClr val="tx2"/>
                </a:solidFill>
                <a:latin typeface="Tw Cen MT" pitchFamily="34" charset="0"/>
              </a:rPr>
              <a:t>receiving</a:t>
            </a:r>
            <a:r>
              <a:rPr lang="en-GB" sz="3200" b="1" i="1" dirty="0">
                <a:solidFill>
                  <a:schemeClr val="tx2"/>
                </a:solidFill>
                <a:latin typeface="Tw Cen MT" pitchFamily="34" charset="0"/>
              </a:rPr>
              <a:t> </a:t>
            </a:r>
            <a:r>
              <a:rPr lang="en-GB" sz="3200" b="1" dirty="0">
                <a:solidFill>
                  <a:schemeClr val="tx2"/>
                </a:solidFill>
                <a:latin typeface="Tw Cen MT" pitchFamily="34" charset="0"/>
              </a:rPr>
              <a:t>the gift of eternal life:  faith (Acts 16:31; Rom. 4:5; Eph. 2:8-9).</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ext Box 11"/>
          <p:cNvSpPr txBox="1">
            <a:spLocks noChangeArrowheads="1"/>
          </p:cNvSpPr>
          <p:nvPr/>
        </p:nvSpPr>
        <p:spPr bwMode="auto">
          <a:xfrm>
            <a:off x="762000" y="381000"/>
            <a:ext cx="8001000" cy="769938"/>
          </a:xfrm>
          <a:prstGeom prst="rect">
            <a:avLst/>
          </a:prstGeom>
          <a:noFill/>
          <a:ln w="9525">
            <a:noFill/>
            <a:miter lim="800000"/>
            <a:headEnd/>
            <a:tailEnd/>
          </a:ln>
          <a:effectLst/>
        </p:spPr>
        <p:txBody>
          <a:bodyPr>
            <a:spAutoFit/>
          </a:bodyPr>
          <a:lstStyle/>
          <a:p>
            <a:pPr algn="ctr">
              <a:spcBef>
                <a:spcPct val="50000"/>
              </a:spcBef>
              <a:defRPr/>
            </a:pPr>
            <a:r>
              <a:rPr lang="en-US" sz="4400" b="1" dirty="0">
                <a:solidFill>
                  <a:schemeClr val="tx2"/>
                </a:solidFill>
                <a:effectLst>
                  <a:outerShdw blurRad="38100" dist="38100" dir="2700000" algn="tl">
                    <a:srgbClr val="000000">
                      <a:alpha val="43137"/>
                    </a:srgbClr>
                  </a:outerShdw>
                </a:effectLst>
                <a:latin typeface="Tw Cen MT" pitchFamily="34" charset="0"/>
              </a:rPr>
              <a:t>Biblical Basis for Salvation</a:t>
            </a:r>
            <a:endParaRPr lang="en-GB" sz="4400" b="1" dirty="0">
              <a:solidFill>
                <a:schemeClr val="tx2"/>
              </a:solidFill>
              <a:effectLst>
                <a:outerShdw blurRad="38100" dist="38100" dir="2700000" algn="tl">
                  <a:srgbClr val="000000">
                    <a:alpha val="43137"/>
                  </a:srgbClr>
                </a:outerShdw>
              </a:effectLst>
              <a:latin typeface="Tw Cen MT" pitchFamily="34" charset="0"/>
            </a:endParaRPr>
          </a:p>
        </p:txBody>
      </p:sp>
      <p:sp>
        <p:nvSpPr>
          <p:cNvPr id="6" name="Text Box 11"/>
          <p:cNvSpPr txBox="1">
            <a:spLocks noChangeArrowheads="1"/>
          </p:cNvSpPr>
          <p:nvPr/>
        </p:nvSpPr>
        <p:spPr bwMode="auto">
          <a:xfrm>
            <a:off x="990600" y="1371600"/>
            <a:ext cx="7620000" cy="4801314"/>
          </a:xfrm>
          <a:prstGeom prst="rect">
            <a:avLst/>
          </a:prstGeom>
          <a:noFill/>
          <a:ln w="9525">
            <a:noFill/>
            <a:miter lim="800000"/>
            <a:headEnd/>
            <a:tailEnd/>
          </a:ln>
          <a:effectLst/>
        </p:spPr>
        <p:txBody>
          <a:bodyPr wrap="square">
            <a:spAutoFit/>
          </a:bodyPr>
          <a:lstStyle/>
          <a:p>
            <a:pPr>
              <a:spcBef>
                <a:spcPct val="50000"/>
              </a:spcBef>
              <a:defRPr/>
            </a:pPr>
            <a:r>
              <a:rPr lang="en-GB" sz="3200" b="1" dirty="0">
                <a:solidFill>
                  <a:schemeClr val="tx2"/>
                </a:solidFill>
                <a:effectLst>
                  <a:outerShdw blurRad="38100" dist="38100" dir="2700000" algn="tl">
                    <a:srgbClr val="000000">
                      <a:alpha val="43137"/>
                    </a:srgbClr>
                  </a:outerShdw>
                </a:effectLst>
                <a:latin typeface="Tw Cen MT" pitchFamily="34" charset="0"/>
              </a:rPr>
              <a:t>The Nature of God’s Decrees</a:t>
            </a:r>
          </a:p>
          <a:p>
            <a:pPr marL="342900" indent="-342900">
              <a:spcBef>
                <a:spcPct val="50000"/>
              </a:spcBef>
              <a:buFont typeface="Arial" pitchFamily="34" charset="0"/>
              <a:buChar char="•"/>
              <a:defRPr/>
            </a:pPr>
            <a:r>
              <a:rPr lang="en-GB" sz="2800" b="1" dirty="0">
                <a:solidFill>
                  <a:schemeClr val="tx2"/>
                </a:solidFill>
                <a:latin typeface="Tw Cen MT" pitchFamily="34" charset="0"/>
              </a:rPr>
              <a:t>The Nature of Grace: Unmerited Favour (Rom. 6:23)</a:t>
            </a:r>
          </a:p>
          <a:p>
            <a:pPr marL="342900" indent="-342900">
              <a:spcBef>
                <a:spcPct val="50000"/>
              </a:spcBef>
              <a:buFont typeface="Arial" pitchFamily="34" charset="0"/>
              <a:buChar char="•"/>
              <a:defRPr/>
            </a:pPr>
            <a:r>
              <a:rPr lang="en-GB" sz="2800" b="1" dirty="0">
                <a:solidFill>
                  <a:schemeClr val="tx2"/>
                </a:solidFill>
                <a:latin typeface="Tw Cen MT" pitchFamily="34" charset="0"/>
              </a:rPr>
              <a:t>The </a:t>
            </a:r>
            <a:r>
              <a:rPr lang="en-GB" sz="2800" b="1" dirty="0">
                <a:solidFill>
                  <a:schemeClr val="tx2"/>
                </a:solidFill>
                <a:latin typeface="Tw Cen MT" pitchFamily="34" charset="0"/>
              </a:rPr>
              <a:t>Object of Grace: Repentant Sinner (Eph. 2:8)</a:t>
            </a:r>
          </a:p>
          <a:p>
            <a:pPr marL="342900" indent="-342900">
              <a:spcBef>
                <a:spcPct val="50000"/>
              </a:spcBef>
              <a:buFont typeface="Arial" pitchFamily="34" charset="0"/>
              <a:buChar char="•"/>
              <a:defRPr/>
            </a:pPr>
            <a:r>
              <a:rPr lang="en-GB" sz="2800" b="1" dirty="0">
                <a:solidFill>
                  <a:schemeClr val="tx2"/>
                </a:solidFill>
                <a:latin typeface="Tw Cen MT" pitchFamily="34" charset="0"/>
              </a:rPr>
              <a:t>The Revelation of Grace and Wrath (the rejection of grace incurs wrath, and the acceptance of grace brings salvation).</a:t>
            </a:r>
          </a:p>
          <a:p>
            <a:pPr marL="228600">
              <a:spcBef>
                <a:spcPct val="50000"/>
              </a:spcBef>
              <a:buFont typeface="Arial" pitchFamily="34" charset="0"/>
              <a:buChar char="•"/>
              <a:defRPr/>
            </a:pPr>
            <a:endParaRPr lang="en-GB" b="1" dirty="0">
              <a:solidFill>
                <a:schemeClr val="bg1"/>
              </a:solidFill>
              <a:effectLst>
                <a:outerShdw blurRad="38100" dist="38100" dir="2700000" algn="tl">
                  <a:srgbClr val="000000">
                    <a:alpha val="43137"/>
                  </a:srgbClr>
                </a:outerShdw>
              </a:effectLst>
              <a:latin typeface="Tw Cen MT"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7772400" cy="1447800"/>
          </a:xfrm>
        </p:spPr>
        <p:txBody>
          <a:bodyPr>
            <a:normAutofit/>
          </a:bodyPr>
          <a:lstStyle/>
          <a:p>
            <a:pPr eaLnBrk="1" hangingPunct="1">
              <a:defRPr/>
            </a:pPr>
            <a:r>
              <a:rPr lang="en-US" sz="3000" b="1" dirty="0" smtClean="0">
                <a:solidFill>
                  <a:schemeClr val="accent6">
                    <a:lumMod val="50000"/>
                  </a:schemeClr>
                </a:solidFill>
                <a:effectLst>
                  <a:outerShdw blurRad="38100" dist="38100" dir="2700000" algn="tl">
                    <a:srgbClr val="000000">
                      <a:alpha val="43137"/>
                    </a:srgbClr>
                  </a:outerShdw>
                </a:effectLst>
              </a:rPr>
              <a:t>The Order of God’s Decrees: Various Views</a:t>
            </a:r>
            <a:endParaRPr lang="en-US" sz="3000" b="1" dirty="0" smtClean="0">
              <a:solidFill>
                <a:schemeClr val="accent6">
                  <a:lumMod val="5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435608" y="1905000"/>
            <a:ext cx="7498080" cy="4343400"/>
          </a:xfrm>
        </p:spPr>
        <p:txBody>
          <a:bodyPr/>
          <a:lstStyle/>
          <a:p>
            <a:pPr algn="ctr" eaLnBrk="1" hangingPunct="1">
              <a:buFontTx/>
              <a:buNone/>
              <a:defRPr/>
            </a:pPr>
            <a:r>
              <a:rPr lang="en-US" dirty="0" smtClean="0">
                <a:solidFill>
                  <a:schemeClr val="accent6">
                    <a:lumMod val="50000"/>
                  </a:schemeClr>
                </a:solidFill>
                <a:effectLst>
                  <a:outerShdw blurRad="38100" dist="38100" dir="2700000" algn="tl">
                    <a:srgbClr val="000000">
                      <a:alpha val="43137"/>
                    </a:srgbClr>
                  </a:outerShdw>
                </a:effectLst>
              </a:rPr>
              <a:t>Supralapsarianism</a:t>
            </a:r>
          </a:p>
          <a:p>
            <a:pPr marL="514350" indent="-514350" eaLnBrk="1" hangingPunct="1">
              <a:buFont typeface="+mj-lt"/>
              <a:buAutoNum type="arabicPeriod"/>
              <a:defRPr/>
            </a:pPr>
            <a:r>
              <a:rPr lang="en-US" dirty="0" smtClean="0">
                <a:solidFill>
                  <a:schemeClr val="accent6">
                    <a:lumMod val="50000"/>
                  </a:schemeClr>
                </a:solidFill>
              </a:rPr>
              <a:t>Elect some and reprobate others</a:t>
            </a:r>
          </a:p>
          <a:p>
            <a:pPr marL="514350" indent="-514350" eaLnBrk="1" hangingPunct="1">
              <a:buFont typeface="+mj-lt"/>
              <a:buAutoNum type="arabicPeriod"/>
              <a:defRPr/>
            </a:pPr>
            <a:r>
              <a:rPr lang="en-US" dirty="0" smtClean="0">
                <a:solidFill>
                  <a:schemeClr val="accent6">
                    <a:lumMod val="50000"/>
                  </a:schemeClr>
                </a:solidFill>
              </a:rPr>
              <a:t>Create both the elect and the non-elect</a:t>
            </a:r>
          </a:p>
          <a:p>
            <a:pPr marL="514350" indent="-514350" eaLnBrk="1" hangingPunct="1">
              <a:buFont typeface="+mj-lt"/>
              <a:buAutoNum type="arabicPeriod"/>
              <a:defRPr/>
            </a:pPr>
            <a:r>
              <a:rPr lang="en-US" dirty="0" smtClean="0">
                <a:solidFill>
                  <a:schemeClr val="accent6">
                    <a:lumMod val="50000"/>
                  </a:schemeClr>
                </a:solidFill>
              </a:rPr>
              <a:t>Permit the Fall</a:t>
            </a:r>
          </a:p>
          <a:p>
            <a:pPr marL="514350" indent="-514350" eaLnBrk="1" hangingPunct="1">
              <a:buFont typeface="+mj-lt"/>
              <a:buAutoNum type="arabicPeriod"/>
              <a:defRPr/>
            </a:pPr>
            <a:r>
              <a:rPr lang="en-US" dirty="0" smtClean="0">
                <a:solidFill>
                  <a:schemeClr val="accent6">
                    <a:lumMod val="50000"/>
                  </a:schemeClr>
                </a:solidFill>
              </a:rPr>
              <a:t>Provide salvation only for the elect</a:t>
            </a:r>
          </a:p>
          <a:p>
            <a:pPr marL="514350" indent="-514350" eaLnBrk="1" hangingPunct="1">
              <a:buFont typeface="+mj-lt"/>
              <a:buAutoNum type="arabicPeriod"/>
              <a:defRPr/>
            </a:pPr>
            <a:r>
              <a:rPr lang="en-US" dirty="0" smtClean="0">
                <a:solidFill>
                  <a:schemeClr val="accent6">
                    <a:lumMod val="50000"/>
                  </a:schemeClr>
                </a:solidFill>
              </a:rPr>
              <a:t>Apply salvation only to the elect</a:t>
            </a:r>
          </a:p>
          <a:p>
            <a:pPr marL="514350" indent="-514350" eaLnBrk="1" hangingPunct="1">
              <a:buFont typeface="+mj-lt"/>
              <a:buAutoNum type="arabicPeriod"/>
              <a:defRPr/>
            </a:pPr>
            <a:endParaRPr lang="en-US" dirty="0" smtClean="0">
              <a:solidFill>
                <a:schemeClr val="accent6">
                  <a:lumMod val="50000"/>
                </a:schemeClr>
              </a:solidFill>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924800" cy="1447800"/>
          </a:xfrm>
        </p:spPr>
        <p:txBody>
          <a:bodyPr>
            <a:normAutofit/>
          </a:bodyPr>
          <a:lstStyle/>
          <a:p>
            <a:pPr>
              <a:defRPr/>
            </a:pPr>
            <a:r>
              <a:rPr lang="en-US" sz="3000" b="1" dirty="0" smtClean="0">
                <a:solidFill>
                  <a:schemeClr val="accent6">
                    <a:lumMod val="50000"/>
                  </a:schemeClr>
                </a:solidFill>
                <a:effectLst>
                  <a:outerShdw blurRad="38100" dist="38100" dir="2700000" algn="tl">
                    <a:srgbClr val="000000">
                      <a:alpha val="43137"/>
                    </a:srgbClr>
                  </a:outerShdw>
                </a:effectLst>
              </a:rPr>
              <a:t>The Order of God’s Decrees: Various Views</a:t>
            </a:r>
          </a:p>
        </p:txBody>
      </p:sp>
      <p:sp>
        <p:nvSpPr>
          <p:cNvPr id="3" name="Content Placeholder 2"/>
          <p:cNvSpPr>
            <a:spLocks noGrp="1"/>
          </p:cNvSpPr>
          <p:nvPr>
            <p:ph idx="1"/>
          </p:nvPr>
        </p:nvSpPr>
        <p:spPr>
          <a:xfrm>
            <a:off x="1143000" y="1676400"/>
            <a:ext cx="7498080" cy="4800600"/>
          </a:xfrm>
        </p:spPr>
        <p:txBody>
          <a:bodyPr/>
          <a:lstStyle/>
          <a:p>
            <a:pPr algn="ctr" eaLnBrk="1" hangingPunct="1">
              <a:buFontTx/>
              <a:buNone/>
              <a:defRPr/>
            </a:pPr>
            <a:r>
              <a:rPr lang="en-US" dirty="0" smtClean="0">
                <a:solidFill>
                  <a:schemeClr val="accent6">
                    <a:lumMod val="50000"/>
                  </a:schemeClr>
                </a:solidFill>
                <a:effectLst>
                  <a:outerShdw blurRad="38100" dist="38100" dir="2700000" algn="tl">
                    <a:srgbClr val="000000">
                      <a:alpha val="43137"/>
                    </a:srgbClr>
                  </a:outerShdw>
                </a:effectLst>
              </a:rPr>
              <a:t>Infralapsarianism</a:t>
            </a:r>
          </a:p>
          <a:p>
            <a:pPr marL="514350" indent="-514350" eaLnBrk="1" hangingPunct="1">
              <a:buFont typeface="+mj-lt"/>
              <a:buAutoNum type="arabicPeriod"/>
              <a:defRPr/>
            </a:pPr>
            <a:r>
              <a:rPr lang="en-US" dirty="0" smtClean="0">
                <a:solidFill>
                  <a:schemeClr val="accent6">
                    <a:lumMod val="50000"/>
                  </a:schemeClr>
                </a:solidFill>
              </a:rPr>
              <a:t>Create all</a:t>
            </a:r>
          </a:p>
          <a:p>
            <a:pPr marL="514350" indent="-514350" eaLnBrk="1" hangingPunct="1">
              <a:buFont typeface="+mj-lt"/>
              <a:buAutoNum type="arabicPeriod"/>
              <a:defRPr/>
            </a:pPr>
            <a:r>
              <a:rPr lang="en-US" dirty="0" smtClean="0">
                <a:solidFill>
                  <a:schemeClr val="accent6">
                    <a:lumMod val="50000"/>
                  </a:schemeClr>
                </a:solidFill>
              </a:rPr>
              <a:t>Permit the Fall</a:t>
            </a:r>
          </a:p>
          <a:p>
            <a:pPr marL="514350" indent="-514350" eaLnBrk="1" hangingPunct="1">
              <a:buFont typeface="+mj-lt"/>
              <a:buAutoNum type="arabicPeriod"/>
              <a:defRPr/>
            </a:pPr>
            <a:r>
              <a:rPr lang="en-US" dirty="0" smtClean="0">
                <a:solidFill>
                  <a:schemeClr val="accent6">
                    <a:lumMod val="50000"/>
                  </a:schemeClr>
                </a:solidFill>
              </a:rPr>
              <a:t>Elect some and pass others by</a:t>
            </a:r>
          </a:p>
          <a:p>
            <a:pPr marL="514350" indent="-514350" eaLnBrk="1" hangingPunct="1">
              <a:buFont typeface="+mj-lt"/>
              <a:buAutoNum type="arabicPeriod"/>
              <a:defRPr/>
            </a:pPr>
            <a:r>
              <a:rPr lang="en-US" dirty="0" smtClean="0">
                <a:solidFill>
                  <a:schemeClr val="accent6">
                    <a:lumMod val="50000"/>
                  </a:schemeClr>
                </a:solidFill>
              </a:rPr>
              <a:t>Provide salvation only for the elect</a:t>
            </a:r>
          </a:p>
          <a:p>
            <a:pPr marL="514350" indent="-514350" eaLnBrk="1" hangingPunct="1">
              <a:buFont typeface="+mj-lt"/>
              <a:buAutoNum type="arabicPeriod"/>
              <a:defRPr/>
            </a:pPr>
            <a:r>
              <a:rPr lang="en-US" dirty="0" smtClean="0">
                <a:solidFill>
                  <a:schemeClr val="accent6">
                    <a:lumMod val="50000"/>
                  </a:schemeClr>
                </a:solidFill>
              </a:rPr>
              <a:t>Apply salvation only to the elect</a:t>
            </a:r>
          </a:p>
          <a:p>
            <a:pPr marL="514350" indent="-514350" eaLnBrk="1" hangingPunct="1">
              <a:buFont typeface="+mj-lt"/>
              <a:buAutoNum type="arabicPeriod"/>
              <a:defRPr/>
            </a:pPr>
            <a:endParaRPr lang="en-US" dirty="0" smtClean="0">
              <a:solidFill>
                <a:schemeClr val="accent6">
                  <a:lumMod val="50000"/>
                </a:schemeClr>
              </a:solidFill>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772400" cy="1447800"/>
          </a:xfrm>
        </p:spPr>
        <p:txBody>
          <a:bodyPr>
            <a:normAutofit/>
          </a:bodyPr>
          <a:lstStyle/>
          <a:p>
            <a:pPr>
              <a:defRPr/>
            </a:pPr>
            <a:r>
              <a:rPr lang="en-US" sz="3000" b="1" dirty="0" smtClean="0">
                <a:solidFill>
                  <a:schemeClr val="accent6">
                    <a:lumMod val="50000"/>
                  </a:schemeClr>
                </a:solidFill>
                <a:effectLst>
                  <a:outerShdw blurRad="38100" dist="38100" dir="2700000" algn="tl">
                    <a:srgbClr val="000000">
                      <a:alpha val="43137"/>
                    </a:srgbClr>
                  </a:outerShdw>
                </a:effectLst>
              </a:rPr>
              <a:t>The Order of God’s Decrees: Various Views</a:t>
            </a:r>
          </a:p>
        </p:txBody>
      </p:sp>
      <p:sp>
        <p:nvSpPr>
          <p:cNvPr id="3" name="Content Placeholder 2"/>
          <p:cNvSpPr>
            <a:spLocks noGrp="1"/>
          </p:cNvSpPr>
          <p:nvPr>
            <p:ph idx="1"/>
          </p:nvPr>
        </p:nvSpPr>
        <p:spPr>
          <a:xfrm>
            <a:off x="1143000" y="1828800"/>
            <a:ext cx="7315200" cy="4495800"/>
          </a:xfrm>
        </p:spPr>
        <p:txBody>
          <a:bodyPr/>
          <a:lstStyle/>
          <a:p>
            <a:pPr algn="ctr" eaLnBrk="1" hangingPunct="1">
              <a:buFontTx/>
              <a:buNone/>
              <a:defRPr/>
            </a:pPr>
            <a:r>
              <a:rPr lang="en-US" dirty="0" smtClean="0">
                <a:solidFill>
                  <a:schemeClr val="accent6">
                    <a:lumMod val="50000"/>
                  </a:schemeClr>
                </a:solidFill>
                <a:effectLst>
                  <a:outerShdw blurRad="38100" dist="38100" dir="2700000" algn="tl">
                    <a:srgbClr val="000000">
                      <a:alpha val="43137"/>
                    </a:srgbClr>
                  </a:outerShdw>
                </a:effectLst>
              </a:rPr>
              <a:t>Sublapsarianism</a:t>
            </a:r>
          </a:p>
          <a:p>
            <a:pPr marL="514350" indent="-514350" eaLnBrk="1" hangingPunct="1">
              <a:buFont typeface="+mj-lt"/>
              <a:buAutoNum type="arabicPeriod"/>
              <a:defRPr/>
            </a:pPr>
            <a:r>
              <a:rPr lang="en-US" dirty="0" smtClean="0">
                <a:solidFill>
                  <a:schemeClr val="accent6">
                    <a:lumMod val="50000"/>
                  </a:schemeClr>
                </a:solidFill>
              </a:rPr>
              <a:t>Create all</a:t>
            </a:r>
          </a:p>
          <a:p>
            <a:pPr marL="514350" indent="-514350" eaLnBrk="1" hangingPunct="1">
              <a:buFont typeface="+mj-lt"/>
              <a:buAutoNum type="arabicPeriod"/>
              <a:defRPr/>
            </a:pPr>
            <a:r>
              <a:rPr lang="en-US" dirty="0" smtClean="0">
                <a:solidFill>
                  <a:schemeClr val="accent6">
                    <a:lumMod val="50000"/>
                  </a:schemeClr>
                </a:solidFill>
              </a:rPr>
              <a:t>Permit the Fall</a:t>
            </a:r>
          </a:p>
          <a:p>
            <a:pPr marL="514350" indent="-514350" eaLnBrk="1" hangingPunct="1">
              <a:buFont typeface="+mj-lt"/>
              <a:buAutoNum type="arabicPeriod"/>
              <a:defRPr/>
            </a:pPr>
            <a:r>
              <a:rPr lang="en-US" dirty="0" smtClean="0">
                <a:solidFill>
                  <a:schemeClr val="accent6">
                    <a:lumMod val="50000"/>
                  </a:schemeClr>
                </a:solidFill>
              </a:rPr>
              <a:t>Provide salvation for all</a:t>
            </a:r>
          </a:p>
          <a:p>
            <a:pPr marL="514350" indent="-514350" eaLnBrk="1" hangingPunct="1">
              <a:buFont typeface="+mj-lt"/>
              <a:buAutoNum type="arabicPeriod"/>
              <a:defRPr/>
            </a:pPr>
            <a:r>
              <a:rPr lang="en-US" dirty="0" smtClean="0">
                <a:solidFill>
                  <a:schemeClr val="accent6">
                    <a:lumMod val="50000"/>
                  </a:schemeClr>
                </a:solidFill>
              </a:rPr>
              <a:t>Elect those who believe and pass those who don’t</a:t>
            </a:r>
          </a:p>
          <a:p>
            <a:pPr marL="514350" indent="-514350" eaLnBrk="1" hangingPunct="1">
              <a:buFont typeface="+mj-lt"/>
              <a:buAutoNum type="arabicPeriod"/>
              <a:defRPr/>
            </a:pPr>
            <a:r>
              <a:rPr lang="en-US" dirty="0" smtClean="0">
                <a:solidFill>
                  <a:schemeClr val="accent6">
                    <a:lumMod val="50000"/>
                  </a:schemeClr>
                </a:solidFill>
              </a:rPr>
              <a:t>Apply salvation only to believers (who cannot lose it.)</a:t>
            </a:r>
          </a:p>
          <a:p>
            <a:pPr marL="514350" indent="-514350" eaLnBrk="1" hangingPunct="1">
              <a:buFont typeface="+mj-lt"/>
              <a:buAutoNum type="arabicPeriod"/>
              <a:defRPr/>
            </a:pPr>
            <a:endParaRPr lang="en-US" dirty="0" smtClean="0">
              <a:solidFill>
                <a:schemeClr val="accent6">
                  <a:lumMod val="50000"/>
                </a:schemeClr>
              </a:solidFill>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902</TotalTime>
  <Words>1563</Words>
  <Application>Microsoft Office PowerPoint</Application>
  <PresentationFormat>On-screen Show (4:3)</PresentationFormat>
  <Paragraphs>171</Paragraphs>
  <Slides>21</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Times New Roman</vt:lpstr>
      <vt:lpstr>Arial</vt:lpstr>
      <vt:lpstr>Tw Cen MT</vt:lpstr>
      <vt:lpstr>Solstice</vt:lpstr>
      <vt:lpstr>Slide 1</vt:lpstr>
      <vt:lpstr>Slide 2</vt:lpstr>
      <vt:lpstr>Slide 3</vt:lpstr>
      <vt:lpstr>Slide 4</vt:lpstr>
      <vt:lpstr>Slide 5</vt:lpstr>
      <vt:lpstr>Slide 6</vt:lpstr>
      <vt:lpstr>The Order of God’s Decrees: Various Views</vt:lpstr>
      <vt:lpstr>The Order of God’s Decrees: Various Views</vt:lpstr>
      <vt:lpstr>The Order of God’s Decrees: Various Views</vt:lpstr>
      <vt:lpstr>The Order of God’s Decrees:  Various Views</vt:lpstr>
      <vt:lpstr>Slide 11</vt:lpstr>
      <vt:lpstr>Theories of the Atonement</vt:lpstr>
      <vt:lpstr>Theories of the Atonement</vt:lpstr>
      <vt:lpstr>Theories of the Atonement</vt:lpstr>
      <vt:lpstr>Theories of the Atonement</vt:lpstr>
      <vt:lpstr>Theories of the Atonement</vt:lpstr>
      <vt:lpstr>Theories of the Atonement</vt:lpstr>
      <vt:lpstr>Theories of the Atonement</vt:lpstr>
      <vt:lpstr>Theories of the Atonement</vt:lpstr>
      <vt:lpstr>Theories of the Atonement</vt:lpstr>
      <vt:lpstr>Various Views of the Atonement</vt:lpstr>
    </vt:vector>
  </TitlesOfParts>
  <Company>Rhema Bible Training Centre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Corne Bekker</dc:creator>
  <cp:lastModifiedBy>mark hardgrove</cp:lastModifiedBy>
  <cp:revision>87</cp:revision>
  <dcterms:created xsi:type="dcterms:W3CDTF">2004-09-21T19:03:18Z</dcterms:created>
  <dcterms:modified xsi:type="dcterms:W3CDTF">2012-11-13T20:52:30Z</dcterms:modified>
</cp:coreProperties>
</file>