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ctrTitle"/>
          </p:nvPr>
        </p:nvSpPr>
        <p:spPr>
          <a:xfrm>
            <a:off x="685800" y="3355848"/>
            <a:ext cx="8077200" cy="1673352"/>
          </a:xfrm>
        </p:spPr>
        <p:txBody>
          <a:bodyPr tIns="0" bIns="0" anchor="t"/>
          <a:lstStyle>
            <a:lvl1pPr algn="l">
              <a:defRPr sz="4700" b="1"/>
            </a:lvl1pPr>
            <a:extLst/>
          </a:lstStyle>
          <a:p>
            <a:r>
              <a:rPr lang="en-US" smtClean="0"/>
              <a:t>Click to edit Master title style</a:t>
            </a:r>
            <a:endParaRPr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88E3C983-CC8E-4DC1-9ACA-3AB44108F1D1}" type="datetimeFigureOut">
              <a:rPr lang="en-US"/>
              <a:pPr>
                <a:defRPr/>
              </a:pPr>
              <a:t>11/13/2012</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94354B83-AB39-4F77-9F81-0F0B4D3C838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58C6C50-D280-440A-8E90-1808865BF9EA}"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67072B7-5586-489B-BC1E-64D91A9FD33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CE569CA6-F4DB-4E23-9BCC-2C746E7B0DC4}" type="datetimeFigureOut">
              <a:rPr lang="en-US"/>
              <a:pPr>
                <a:defRPr/>
              </a:pPr>
              <a:t>11/13/2012</a:t>
            </a:fld>
            <a:endParaRPr lang="en-US"/>
          </a:p>
        </p:txBody>
      </p:sp>
      <p:sp>
        <p:nvSpPr>
          <p:cNvPr id="7" name="Footer Placeholder 4"/>
          <p:cNvSpPr>
            <a:spLocks noGrp="1"/>
          </p:cNvSpPr>
          <p:nvPr>
            <p:ph type="ftr" sz="quarter" idx="11"/>
          </p:nvPr>
        </p:nvSpPr>
        <p:spPr>
          <a:xfrm>
            <a:off x="2640013" y="6376988"/>
            <a:ext cx="3836987" cy="365125"/>
          </a:xfrm>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BD5700D9-B1D0-4B88-B06D-1F5A8E5F6BC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1908CD-303B-4441-B3FB-1EBA0D6B2AA8}"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B27B86-80DF-4FAF-8BDF-D57536066C3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26019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bwMode="invGray">
          <a:xfrm>
            <a:off x="0" y="2601913"/>
            <a:ext cx="9144000" cy="46037"/>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49808" y="118872"/>
            <a:ext cx="8013192" cy="1636776"/>
          </a:xfrm>
        </p:spPr>
        <p:txBody>
          <a:bodyPr tIns="0" rIns="91440" bIns="0" anchor="b"/>
          <a:lstStyle>
            <a:lvl1pPr algn="l">
              <a:defRPr sz="47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740664" y="1828800"/>
            <a:ext cx="8022336" cy="685800"/>
          </a:xfrm>
        </p:spPr>
        <p:txBody>
          <a:bodyPr lIns="146304" tIns="0" rIns="45720" bIns="0"/>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69294061-2472-4D1D-8137-AC855EF98E77}" type="datetimeFigureOut">
              <a:rPr lang="en-US"/>
              <a:pPr>
                <a:defRPr/>
              </a:pPr>
              <a:t>11/13/2012</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2C4D840-8212-4573-B30B-B0353D6FD4D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F6ABEBD-0396-48FA-9D0F-522C624680E6}" type="datetimeFigureOut">
              <a:rPr lang="en-US"/>
              <a:pPr>
                <a:defRPr/>
              </a:pPr>
              <a:t>11/13/2012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3105FEF-AE05-471A-83F4-7A37AF0F3C0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D676ECD-014E-46B6-A43C-F2F3CF6219FD}" type="datetimeFigureOut">
              <a:rPr lang="en-US"/>
              <a:pPr>
                <a:defRPr/>
              </a:pPr>
              <a:t>11/13/2012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0654558-D4EE-43B0-98AC-928B1359F4A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A480F77-ED11-4A0C-AEDD-92DB816283B7}" type="datetimeFigureOut">
              <a:rPr lang="en-US"/>
              <a:pPr>
                <a:defRPr/>
              </a:pPr>
              <a:t>11/13/2012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5960555-3F0A-4764-8FFA-6859BE6F110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4549DE17-0295-4B1B-AA95-AC7A22002096}" type="datetimeFigureOut">
              <a:rPr lang="en-US"/>
              <a:pPr>
                <a:defRPr/>
              </a:pPr>
              <a:t>11/13/2012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A86F94D4-A700-4655-A317-7273388A749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5"/>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167838" y="152400"/>
            <a:ext cx="2523744"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58D7D623-C6F0-4034-B274-6E20837A66FB}" type="datetimeFigureOut">
              <a:rPr lang="en-US"/>
              <a:pPr>
                <a:defRPr/>
              </a:pPr>
              <a:t>11/13/2012</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DFC0B1C8-F8BC-4955-A295-CD7F0EB4FC5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5"/>
          <p:cNvSpPr/>
          <p:nvPr/>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a:xfrm>
            <a:off x="165100" y="1169988"/>
            <a:ext cx="2522538" cy="201612"/>
          </a:xfrm>
        </p:spPr>
        <p:txBody>
          <a:bodyPr/>
          <a:lstStyle>
            <a:lvl1pPr>
              <a:defRPr/>
            </a:lvl1pPr>
          </a:lstStyle>
          <a:p>
            <a:pPr>
              <a:defRPr/>
            </a:pPr>
            <a:fld id="{D5CE0A6F-5A10-463C-A0EF-FDFE41B31A58}" type="datetimeFigureOut">
              <a:rPr lang="en-US"/>
              <a:pPr>
                <a:defRPr/>
              </a:pPr>
              <a:t>11/13/2012</a:t>
            </a:fld>
            <a:endParaRPr lang="en-US"/>
          </a:p>
        </p:txBody>
      </p:sp>
      <p:sp>
        <p:nvSpPr>
          <p:cNvPr id="8" name="Footer Placeholder 5"/>
          <p:cNvSpPr>
            <a:spLocks noGrp="1"/>
          </p:cNvSpPr>
          <p:nvPr>
            <p:ph type="ftr" sz="quarter" idx="11"/>
          </p:nvPr>
        </p:nvSpPr>
        <p:spPr>
          <a:xfrm>
            <a:off x="3035300" y="1169988"/>
            <a:ext cx="5194300" cy="201612"/>
          </a:xfrm>
        </p:spPr>
        <p:txBody>
          <a:bodyPr/>
          <a:lstStyle>
            <a:lvl1pPr>
              <a:defRPr>
                <a:solidFill>
                  <a:schemeClr val="bg1">
                    <a:shade val="50000"/>
                  </a:schemeClr>
                </a:solidFill>
              </a:defRPr>
            </a:lvl1pPr>
          </a:lstStyle>
          <a:p>
            <a:pPr>
              <a:defRPr/>
            </a:pPr>
            <a:endParaRPr lang="en-US"/>
          </a:p>
        </p:txBody>
      </p:sp>
      <p:sp>
        <p:nvSpPr>
          <p:cNvPr id="9" name="Slide Number Placeholder 6"/>
          <p:cNvSpPr>
            <a:spLocks noGrp="1"/>
          </p:cNvSpPr>
          <p:nvPr>
            <p:ph type="sldNum" sz="quarter" idx="12"/>
          </p:nvPr>
        </p:nvSpPr>
        <p:spPr>
          <a:xfrm>
            <a:off x="8339138" y="1169988"/>
            <a:ext cx="733425" cy="201612"/>
          </a:xfrm>
        </p:spPr>
        <p:txBody>
          <a:bodyPr/>
          <a:lstStyle>
            <a:lvl1pPr>
              <a:defRPr/>
            </a:lvl1pPr>
          </a:lstStyle>
          <a:p>
            <a:pPr>
              <a:defRPr/>
            </a:pPr>
            <a:fld id="{686B1D97-56CD-4B64-BBA9-6B8D9BE2FD05}"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smtClean="0"/>
              <a:t>Click to edit Master title style</a:t>
            </a:r>
            <a:endParaRPr lang="en-US"/>
          </a:p>
        </p:txBody>
      </p:sp>
      <p:sp>
        <p:nvSpPr>
          <p:cNvPr id="1029" name="Text Placeholder 2"/>
          <p:cNvSpPr>
            <a:spLocks noGrp="1"/>
          </p:cNvSpPr>
          <p:nvPr>
            <p:ph type="body" idx="1"/>
          </p:nvPr>
        </p:nvSpPr>
        <p:spPr bwMode="auto">
          <a:xfrm>
            <a:off x="457200" y="1774825"/>
            <a:ext cx="8229600" cy="4625975"/>
          </a:xfrm>
          <a:prstGeom prst="rect">
            <a:avLst/>
          </a:prstGeom>
          <a:noFill/>
          <a:ln w="9525">
            <a:noFill/>
            <a:miter lim="800000"/>
            <a:headEnd/>
            <a:tailEnd/>
          </a:ln>
        </p:spPr>
        <p:txBody>
          <a:bodyPr vert="horz" wrap="square" lIns="54864"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fontAlgn="auto" latinLnBrk="0" hangingPunct="1">
              <a:spcBef>
                <a:spcPts val="0"/>
              </a:spcBef>
              <a:spcAft>
                <a:spcPts val="0"/>
              </a:spcAft>
              <a:defRPr kumimoji="0" sz="1200" smtClean="0">
                <a:solidFill>
                  <a:schemeClr val="tx1">
                    <a:tint val="95000"/>
                  </a:schemeClr>
                </a:solidFill>
                <a:latin typeface="+mn-lt"/>
              </a:defRPr>
            </a:lvl1pPr>
            <a:extLst/>
          </a:lstStyle>
          <a:p>
            <a:pPr>
              <a:defRPr/>
            </a:pPr>
            <a:fld id="{A45C4DB5-F918-4F20-9DED-A98F416FA190}" type="datetimeFigureOut">
              <a:rPr lang="en-US"/>
              <a:pPr>
                <a:defRPr/>
              </a:pPr>
              <a:t>11/13/2012</a:t>
            </a:fld>
            <a:endParaRPr lang="en-US"/>
          </a:p>
        </p:txBody>
      </p:sp>
      <p:sp>
        <p:nvSpPr>
          <p:cNvPr id="5" name="Footer Placeholder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fontAlgn="auto" latinLnBrk="0" hangingPunct="1">
              <a:spcBef>
                <a:spcPts val="0"/>
              </a:spcBef>
              <a:spcAft>
                <a:spcPts val="0"/>
              </a:spcAft>
              <a:defRPr kumimoji="0" sz="1200">
                <a:solidFill>
                  <a:schemeClr val="tx1">
                    <a:tint val="95000"/>
                  </a:schemeClr>
                </a:solidFill>
                <a:latin typeface="+mn-lt"/>
              </a:defRPr>
            </a:lvl1pPr>
            <a:extLst/>
          </a:lstStyle>
          <a:p>
            <a:pPr>
              <a:defRPr/>
            </a:pPr>
            <a:endParaRPr lang="en-US"/>
          </a:p>
        </p:txBody>
      </p:sp>
      <p:sp>
        <p:nvSpPr>
          <p:cNvPr id="6" name="Slide Number Placeholder 5"/>
          <p:cNvSpPr>
            <a:spLocks noGrp="1"/>
          </p:cNvSpPr>
          <p:nvPr>
            <p:ph type="sldNum" sz="quarter" idx="4"/>
          </p:nvPr>
        </p:nvSpPr>
        <p:spPr>
          <a:xfrm>
            <a:off x="8204200" y="6477000"/>
            <a:ext cx="733425" cy="274638"/>
          </a:xfrm>
          <a:prstGeom prst="rect">
            <a:avLst/>
          </a:prstGeom>
        </p:spPr>
        <p:txBody>
          <a:bodyPr vert="horz" bIns="0" rtlCol="0" anchor="b"/>
          <a:lstStyle>
            <a:lvl1pPr algn="r" eaLnBrk="1" fontAlgn="auto" latinLnBrk="0" hangingPunct="1">
              <a:spcBef>
                <a:spcPts val="0"/>
              </a:spcBef>
              <a:spcAft>
                <a:spcPts val="0"/>
              </a:spcAft>
              <a:defRPr kumimoji="0" sz="1200" smtClean="0">
                <a:solidFill>
                  <a:schemeClr val="tx1">
                    <a:tint val="95000"/>
                  </a:schemeClr>
                </a:solidFill>
                <a:latin typeface="+mn-lt"/>
              </a:defRPr>
            </a:lvl1pPr>
            <a:extLst/>
          </a:lstStyle>
          <a:p>
            <a:pPr>
              <a:defRPr/>
            </a:pPr>
            <a:fld id="{805EEB53-60D6-4880-9F9B-194121AC77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3" r:id="rId1"/>
    <p:sldLayoutId id="2147483678" r:id="rId2"/>
    <p:sldLayoutId id="2147483684" r:id="rId3"/>
    <p:sldLayoutId id="2147483679" r:id="rId4"/>
    <p:sldLayoutId id="2147483680" r:id="rId5"/>
    <p:sldLayoutId id="2147483681" r:id="rId6"/>
    <p:sldLayoutId id="2147483685" r:id="rId7"/>
    <p:sldLayoutId id="2147483686" r:id="rId8"/>
    <p:sldLayoutId id="2147483687" r:id="rId9"/>
    <p:sldLayoutId id="2147483682" r:id="rId10"/>
    <p:sldLayoutId id="2147483688" r:id="rId11"/>
  </p:sldLayoutIdLst>
  <p:txStyles>
    <p:titleStyle>
      <a:lvl1pPr algn="l" rtl="0" fontAlgn="base">
        <a:spcBef>
          <a:spcPct val="0"/>
        </a:spcBef>
        <a:spcAft>
          <a:spcPct val="0"/>
        </a:spcAft>
        <a:defRPr sz="4500" b="1" kern="1200">
          <a:solidFill>
            <a:srgbClr val="FFC800"/>
          </a:solidFill>
          <a:latin typeface="+mj-lt"/>
          <a:ea typeface="+mj-ea"/>
          <a:cs typeface="+mj-cs"/>
        </a:defRPr>
      </a:lvl1pPr>
      <a:lvl2pPr algn="l" rtl="0" fontAlgn="base">
        <a:spcBef>
          <a:spcPct val="0"/>
        </a:spcBef>
        <a:spcAft>
          <a:spcPct val="0"/>
        </a:spcAft>
        <a:defRPr sz="4500" b="1">
          <a:solidFill>
            <a:srgbClr val="FFC800"/>
          </a:solidFill>
          <a:latin typeface="Corbel" pitchFamily="34" charset="0"/>
        </a:defRPr>
      </a:lvl2pPr>
      <a:lvl3pPr algn="l" rtl="0" fontAlgn="base">
        <a:spcBef>
          <a:spcPct val="0"/>
        </a:spcBef>
        <a:spcAft>
          <a:spcPct val="0"/>
        </a:spcAft>
        <a:defRPr sz="4500" b="1">
          <a:solidFill>
            <a:srgbClr val="FFC800"/>
          </a:solidFill>
          <a:latin typeface="Corbel" pitchFamily="34" charset="0"/>
        </a:defRPr>
      </a:lvl3pPr>
      <a:lvl4pPr algn="l" rtl="0" fontAlgn="base">
        <a:spcBef>
          <a:spcPct val="0"/>
        </a:spcBef>
        <a:spcAft>
          <a:spcPct val="0"/>
        </a:spcAft>
        <a:defRPr sz="4500" b="1">
          <a:solidFill>
            <a:srgbClr val="FFC800"/>
          </a:solidFill>
          <a:latin typeface="Corbel" pitchFamily="34" charset="0"/>
        </a:defRPr>
      </a:lvl4pPr>
      <a:lvl5pPr algn="l" rtl="0" fontAlgn="base">
        <a:spcBef>
          <a:spcPct val="0"/>
        </a:spcBef>
        <a:spcAft>
          <a:spcPct val="0"/>
        </a:spcAft>
        <a:defRPr sz="4500" b="1">
          <a:solidFill>
            <a:srgbClr val="FFC800"/>
          </a:solidFill>
          <a:latin typeface="Corbel" pitchFamily="34" charset="0"/>
        </a:defRPr>
      </a:lvl5pPr>
      <a:lvl6pPr marL="457200" algn="l" rtl="0" fontAlgn="base">
        <a:spcBef>
          <a:spcPct val="0"/>
        </a:spcBef>
        <a:spcAft>
          <a:spcPct val="0"/>
        </a:spcAft>
        <a:defRPr sz="4500" b="1">
          <a:solidFill>
            <a:srgbClr val="FFC800"/>
          </a:solidFill>
          <a:latin typeface="Corbel" pitchFamily="34" charset="0"/>
        </a:defRPr>
      </a:lvl6pPr>
      <a:lvl7pPr marL="914400" algn="l" rtl="0" fontAlgn="base">
        <a:spcBef>
          <a:spcPct val="0"/>
        </a:spcBef>
        <a:spcAft>
          <a:spcPct val="0"/>
        </a:spcAft>
        <a:defRPr sz="4500" b="1">
          <a:solidFill>
            <a:srgbClr val="FFC800"/>
          </a:solidFill>
          <a:latin typeface="Corbel" pitchFamily="34" charset="0"/>
        </a:defRPr>
      </a:lvl7pPr>
      <a:lvl8pPr marL="1371600" algn="l" rtl="0" fontAlgn="base">
        <a:spcBef>
          <a:spcPct val="0"/>
        </a:spcBef>
        <a:spcAft>
          <a:spcPct val="0"/>
        </a:spcAft>
        <a:defRPr sz="4500" b="1">
          <a:solidFill>
            <a:srgbClr val="FFC800"/>
          </a:solidFill>
          <a:latin typeface="Corbel" pitchFamily="34" charset="0"/>
        </a:defRPr>
      </a:lvl8pPr>
      <a:lvl9pPr marL="1828800" algn="l" rtl="0" fontAlgn="base">
        <a:spcBef>
          <a:spcPct val="0"/>
        </a:spcBef>
        <a:spcAft>
          <a:spcPct val="0"/>
        </a:spcAft>
        <a:defRPr sz="4500" b="1">
          <a:solidFill>
            <a:srgbClr val="FFC800"/>
          </a:solidFill>
          <a:latin typeface="Corbel" pitchFamily="34" charset="0"/>
        </a:defRPr>
      </a:lvl9pPr>
      <a:extLst/>
    </p:titleStyle>
    <p:bodyStyle>
      <a:lvl1pPr marL="438150" indent="-319088" algn="l" rtl="0" fontAlgn="base">
        <a:spcBef>
          <a:spcPct val="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730250" indent="-273050" algn="l" rtl="0" fontAlgn="base">
        <a:spcBef>
          <a:spcPct val="20000"/>
        </a:spcBef>
        <a:spcAft>
          <a:spcPct val="0"/>
        </a:spcAft>
        <a:buClr>
          <a:schemeClr val="accent2"/>
        </a:buClr>
        <a:buSzPct val="90000"/>
        <a:buFont typeface="Wingdings" pitchFamily="2" charset="2"/>
        <a:buChar char=""/>
        <a:defRPr sz="2800" kern="1200">
          <a:solidFill>
            <a:schemeClr val="tx1"/>
          </a:solidFill>
          <a:latin typeface="+mn-lt"/>
          <a:ea typeface="+mn-ea"/>
          <a:cs typeface="+mn-cs"/>
        </a:defRPr>
      </a:lvl2pPr>
      <a:lvl3pPr marL="995363" indent="-228600" algn="l" rtl="0" fontAlgn="base">
        <a:spcBef>
          <a:spcPct val="20000"/>
        </a:spcBef>
        <a:spcAft>
          <a:spcPct val="0"/>
        </a:spcAft>
        <a:buClr>
          <a:srgbClr val="E66C7D"/>
        </a:buClr>
        <a:buFont typeface="Arial" pitchFamily="34" charset="0"/>
        <a:buChar char="▪"/>
        <a:defRPr sz="2400" kern="1200">
          <a:solidFill>
            <a:schemeClr val="tx1"/>
          </a:solidFill>
          <a:latin typeface="+mn-lt"/>
          <a:ea typeface="+mn-ea"/>
          <a:cs typeface="+mn-cs"/>
        </a:defRPr>
      </a:lvl3pPr>
      <a:lvl4pPr marL="1216025" indent="-182563" algn="l" rtl="0" fontAlgn="base">
        <a:spcBef>
          <a:spcPct val="20000"/>
        </a:spcBef>
        <a:spcAft>
          <a:spcPct val="0"/>
        </a:spcAft>
        <a:buClr>
          <a:srgbClr val="6BB76D"/>
        </a:buClr>
        <a:buFont typeface="Arial" pitchFamily="34" charset="0"/>
        <a:buChar char="▪"/>
        <a:defRPr sz="2000" kern="1200">
          <a:solidFill>
            <a:schemeClr val="tx1"/>
          </a:solidFill>
          <a:latin typeface="+mn-lt"/>
          <a:ea typeface="+mn-ea"/>
          <a:cs typeface="+mn-cs"/>
        </a:defRPr>
      </a:lvl4pPr>
      <a:lvl5pPr marL="1425575" indent="-182563" algn="l" rtl="0" fontAlgn="base">
        <a:spcBef>
          <a:spcPct val="20000"/>
        </a:spcBef>
        <a:spcAft>
          <a:spcPct val="0"/>
        </a:spcAft>
        <a:buClr>
          <a:srgbClr val="E88651"/>
        </a:buClr>
        <a:buFont typeface="Wingdings 3" pitchFamily="18" charset="2"/>
        <a:buChar char=""/>
        <a:defRPr lang="en-US" sz="2000"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US" dirty="0" smtClean="0">
                <a:solidFill>
                  <a:schemeClr val="accent1">
                    <a:satMod val="150000"/>
                  </a:schemeClr>
                </a:solidFill>
              </a:rPr>
              <a:t>Norman Geisler</a:t>
            </a:r>
            <a:br>
              <a:rPr lang="en-US" dirty="0" smtClean="0">
                <a:solidFill>
                  <a:schemeClr val="accent1">
                    <a:satMod val="150000"/>
                  </a:schemeClr>
                </a:solidFill>
              </a:rPr>
            </a:br>
            <a:r>
              <a:rPr lang="en-US" dirty="0" smtClean="0">
                <a:solidFill>
                  <a:schemeClr val="accent1">
                    <a:satMod val="150000"/>
                  </a:schemeClr>
                </a:solidFill>
              </a:rPr>
              <a:t>Systematic </a:t>
            </a:r>
            <a:r>
              <a:rPr lang="en-US" dirty="0" smtClean="0">
                <a:solidFill>
                  <a:schemeClr val="accent1">
                    <a:satMod val="150000"/>
                  </a:schemeClr>
                </a:solidFill>
              </a:rPr>
              <a:t>Theology</a:t>
            </a:r>
            <a:endParaRPr lang="en-US" dirty="0">
              <a:solidFill>
                <a:schemeClr val="accent1">
                  <a:satMod val="150000"/>
                </a:schemeClr>
              </a:solidFill>
            </a:endParaRPr>
          </a:p>
        </p:txBody>
      </p:sp>
      <p:sp>
        <p:nvSpPr>
          <p:cNvPr id="8195" name="Subtitle 2"/>
          <p:cNvSpPr>
            <a:spLocks noGrp="1"/>
          </p:cNvSpPr>
          <p:nvPr>
            <p:ph type="subTitle" idx="1"/>
          </p:nvPr>
        </p:nvSpPr>
        <p:spPr>
          <a:xfrm>
            <a:off x="685800" y="1828800"/>
            <a:ext cx="8077200" cy="1500188"/>
          </a:xfrm>
        </p:spPr>
        <p:txBody>
          <a:bodyPr/>
          <a:lstStyle/>
          <a:p>
            <a:r>
              <a:rPr lang="en-US" dirty="0" smtClean="0"/>
              <a:t>Chapter </a:t>
            </a:r>
            <a:r>
              <a:rPr lang="en-US" dirty="0" smtClean="0"/>
              <a:t>70: </a:t>
            </a:r>
            <a:r>
              <a:rPr lang="en-US" dirty="0" smtClean="0"/>
              <a:t>The Origin of the Church</a:t>
            </a:r>
          </a:p>
          <a:p>
            <a:endParaRPr lang="en-US" dirty="0" smtClean="0"/>
          </a:p>
        </p:txBody>
      </p:sp>
      <p:sp>
        <p:nvSpPr>
          <p:cNvPr id="4" name="TextBox 3"/>
          <p:cNvSpPr txBox="1"/>
          <p:nvPr/>
        </p:nvSpPr>
        <p:spPr>
          <a:xfrm>
            <a:off x="533400" y="6477000"/>
            <a:ext cx="8305800" cy="369332"/>
          </a:xfrm>
          <a:prstGeom prst="rect">
            <a:avLst/>
          </a:prstGeom>
          <a:noFill/>
        </p:spPr>
        <p:txBody>
          <a:bodyPr wrap="square" rtlCol="0">
            <a:spAutoFit/>
          </a:bodyPr>
          <a:lstStyle/>
          <a:p>
            <a:r>
              <a:rPr lang="en-US" dirty="0" err="1" smtClean="0"/>
              <a:t>PPt</a:t>
            </a:r>
            <a:r>
              <a:rPr lang="en-US" dirty="0" smtClean="0"/>
              <a:t> by Mark E. Hardgrove, PhD, DMin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accent1">
                    <a:satMod val="150000"/>
                  </a:schemeClr>
                </a:solidFill>
              </a:rPr>
              <a:t>The Day of Pentecost</a:t>
            </a:r>
            <a:endParaRPr lang="en-US" dirty="0">
              <a:solidFill>
                <a:schemeClr val="accent1">
                  <a:satMod val="150000"/>
                </a:schemeClr>
              </a:solidFill>
            </a:endParaRPr>
          </a:p>
        </p:txBody>
      </p:sp>
      <p:sp>
        <p:nvSpPr>
          <p:cNvPr id="17411" name="Content Placeholder 2"/>
          <p:cNvSpPr>
            <a:spLocks noGrp="1"/>
          </p:cNvSpPr>
          <p:nvPr>
            <p:ph idx="1"/>
          </p:nvPr>
        </p:nvSpPr>
        <p:spPr/>
        <p:txBody>
          <a:bodyPr/>
          <a:lstStyle/>
          <a:p>
            <a:r>
              <a:rPr lang="en-US" smtClean="0"/>
              <a:t>The church began at Pentecost</a:t>
            </a:r>
          </a:p>
          <a:p>
            <a:r>
              <a:rPr lang="en-US" smtClean="0"/>
              <a:t>Later references to the church growth imply Pentecost as its origin (Acts 5:14).</a:t>
            </a:r>
          </a:p>
          <a:p>
            <a:r>
              <a:rPr lang="en-US" smtClean="0"/>
              <a:t>Peter points to Pentecost at the “beginning” of the church (Acts 11:15).</a:t>
            </a:r>
          </a:p>
          <a:p>
            <a:r>
              <a:rPr lang="en-US" smtClean="0"/>
              <a:t>The gifts to operate the church, including “apostles, prophets, evangelists, pastors and teachers” (Eph. 4:11-12) were not given until Pentecost.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accent1">
                    <a:satMod val="150000"/>
                  </a:schemeClr>
                </a:solidFill>
              </a:rPr>
              <a:t>Theological Basis for the Doctrine of the Church’s Origin</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God’s eternality as a basis for the church’s origin.  </a:t>
            </a:r>
          </a:p>
          <a:p>
            <a:pPr marL="438912" indent="-320040" fontAlgn="auto">
              <a:spcBef>
                <a:spcPts val="0"/>
              </a:spcBef>
              <a:spcAft>
                <a:spcPts val="0"/>
              </a:spcAft>
              <a:buFont typeface="Wingdings 2"/>
              <a:buNone/>
              <a:defRPr/>
            </a:pPr>
            <a:endParaRPr lang="en-US" dirty="0" smtClean="0"/>
          </a:p>
          <a:p>
            <a:pPr indent="19050" fontAlgn="auto">
              <a:spcBef>
                <a:spcPts val="0"/>
              </a:spcBef>
              <a:spcAft>
                <a:spcPts val="0"/>
              </a:spcAft>
              <a:buFont typeface="Wingdings 2"/>
              <a:buNone/>
              <a:defRPr/>
            </a:pPr>
            <a:r>
              <a:rPr lang="en-US" dirty="0" smtClean="0"/>
              <a:t>Since the church was predetermined from all eternity, being chosen “before the foundation of the world” (Eph. 1:4), God’s eternality is an anchor of this doctrine (see also, Rom. 8:28-29).</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accent1">
                    <a:satMod val="150000"/>
                  </a:schemeClr>
                </a:solidFill>
              </a:rPr>
              <a:t>Theological Basis for the Doctrine of the Church’s Origin</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God’s immutability as the basis for the church’s origin</a:t>
            </a:r>
          </a:p>
          <a:p>
            <a:pPr marL="438912" indent="-320040" fontAlgn="auto">
              <a:spcBef>
                <a:spcPts val="0"/>
              </a:spcBef>
              <a:spcAft>
                <a:spcPts val="0"/>
              </a:spcAft>
              <a:buFont typeface="Wingdings 2"/>
              <a:buNone/>
              <a:defRPr/>
            </a:pPr>
            <a:endParaRPr lang="en-US" dirty="0" smtClean="0"/>
          </a:p>
          <a:p>
            <a:pPr indent="19050" fontAlgn="auto">
              <a:spcBef>
                <a:spcPts val="0"/>
              </a:spcBef>
              <a:spcAft>
                <a:spcPts val="0"/>
              </a:spcAft>
              <a:buFont typeface="Wingdings 2"/>
              <a:buNone/>
              <a:defRPr/>
            </a:pPr>
            <a:r>
              <a:rPr lang="en-US" dirty="0" smtClean="0"/>
              <a:t>The church’s origin is also rooted in God’s immutability, for if He could change His mind, there would be no assurance that the church He chose before time wouldn’t later be discarded.  He cannot deny Himself (2 Tim. 2:13)</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accent1">
                    <a:satMod val="150000"/>
                  </a:schemeClr>
                </a:solidFill>
              </a:rPr>
              <a:t>Theological Basis for the Doctrine of the Church’s Origin</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lnSpcReduction="10000"/>
          </a:bodyPr>
          <a:lstStyle/>
          <a:p>
            <a:pPr marL="438912" indent="-320040" fontAlgn="auto">
              <a:spcBef>
                <a:spcPts val="0"/>
              </a:spcBef>
              <a:spcAft>
                <a:spcPts val="0"/>
              </a:spcAft>
              <a:buFont typeface="Wingdings 2"/>
              <a:buChar char=""/>
              <a:defRPr/>
            </a:pPr>
            <a:r>
              <a:rPr lang="en-US" dirty="0" smtClean="0"/>
              <a:t>God’s omniscience as the basis for the church’s origin</a:t>
            </a:r>
          </a:p>
          <a:p>
            <a:pPr marL="438912" indent="-320040" fontAlgn="auto">
              <a:spcBef>
                <a:spcPts val="0"/>
              </a:spcBef>
              <a:spcAft>
                <a:spcPts val="0"/>
              </a:spcAft>
              <a:buFont typeface="Wingdings 2"/>
              <a:buNone/>
              <a:defRPr/>
            </a:pPr>
            <a:endParaRPr lang="en-US" dirty="0" smtClean="0"/>
          </a:p>
          <a:p>
            <a:pPr indent="19050" fontAlgn="auto">
              <a:spcBef>
                <a:spcPts val="0"/>
              </a:spcBef>
              <a:spcAft>
                <a:spcPts val="0"/>
              </a:spcAft>
              <a:buFont typeface="Wingdings 2"/>
              <a:buNone/>
              <a:defRPr/>
            </a:pPr>
            <a:r>
              <a:rPr lang="en-US" dirty="0" smtClean="0"/>
              <a:t>Scripture assures that God has infinite knowledge, therefore, God knew who would be saved before the world began (Eph. 1:11; cf. Rom. 8:29).  With unlimited, infallible foreknowledge, God was able to predetermine the nature and constituents of His church before the world’s foundation.</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accent1">
                    <a:satMod val="150000"/>
                  </a:schemeClr>
                </a:solidFill>
              </a:rPr>
              <a:t>Theological Basis for the Doctrine of the Church’s Origin</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God’s </a:t>
            </a:r>
            <a:r>
              <a:rPr lang="en-US" dirty="0" err="1" smtClean="0"/>
              <a:t>omnibenevolence</a:t>
            </a:r>
            <a:r>
              <a:rPr lang="en-US" dirty="0" smtClean="0"/>
              <a:t> as the basis for the church’s origin</a:t>
            </a:r>
          </a:p>
          <a:p>
            <a:pPr marL="438912" indent="-320040" fontAlgn="auto">
              <a:spcBef>
                <a:spcPts val="0"/>
              </a:spcBef>
              <a:spcAft>
                <a:spcPts val="0"/>
              </a:spcAft>
              <a:buFont typeface="Wingdings 2"/>
              <a:buNone/>
              <a:defRPr/>
            </a:pPr>
            <a:endParaRPr lang="en-US" dirty="0" smtClean="0"/>
          </a:p>
          <a:p>
            <a:pPr indent="19050" fontAlgn="auto">
              <a:spcBef>
                <a:spcPts val="0"/>
              </a:spcBef>
              <a:spcAft>
                <a:spcPts val="0"/>
              </a:spcAft>
              <a:buFont typeface="Wingdings 2"/>
              <a:buNone/>
              <a:defRPr/>
            </a:pPr>
            <a:r>
              <a:rPr lang="en-US" dirty="0" smtClean="0"/>
              <a:t>At the root of the church’s existence is God’s love, by which we were chosen in Christ before the world began, that we should “be holy and blameless before him in love.”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accent1">
                    <a:satMod val="150000"/>
                  </a:schemeClr>
                </a:solidFill>
              </a:rPr>
              <a:t>Theological Basis for the Doctrine of the Church’s Origin</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God’s </a:t>
            </a:r>
            <a:r>
              <a:rPr lang="en-US" dirty="0" err="1" smtClean="0"/>
              <a:t>omnisapience</a:t>
            </a:r>
            <a:r>
              <a:rPr lang="en-US" dirty="0" smtClean="0"/>
              <a:t> as the basis for the church’s origin.</a:t>
            </a:r>
          </a:p>
          <a:p>
            <a:pPr marL="438912" indent="-320040" fontAlgn="auto">
              <a:spcBef>
                <a:spcPts val="0"/>
              </a:spcBef>
              <a:spcAft>
                <a:spcPts val="0"/>
              </a:spcAft>
              <a:buFont typeface="Wingdings 2"/>
              <a:buNone/>
              <a:defRPr/>
            </a:pPr>
            <a:endParaRPr lang="en-US" dirty="0" smtClean="0"/>
          </a:p>
          <a:p>
            <a:pPr indent="19050" fontAlgn="auto">
              <a:spcBef>
                <a:spcPts val="0"/>
              </a:spcBef>
              <a:spcAft>
                <a:spcPts val="0"/>
              </a:spcAft>
              <a:buFont typeface="Wingdings 2"/>
              <a:buNone/>
              <a:defRPr/>
            </a:pPr>
            <a:r>
              <a:rPr lang="en-US" dirty="0" smtClean="0"/>
              <a:t>By His </a:t>
            </a:r>
            <a:r>
              <a:rPr lang="en-US" dirty="0" err="1" smtClean="0"/>
              <a:t>omnisapience</a:t>
            </a:r>
            <a:r>
              <a:rPr lang="en-US" dirty="0" smtClean="0"/>
              <a:t> God knows the best means to the end.  The church, one of God’s great mysteries, is dependent on God’s infinite wisdom; without it, the mystery </a:t>
            </a:r>
            <a:r>
              <a:rPr lang="en-US" smtClean="0"/>
              <a:t>once concealed and now revealed </a:t>
            </a:r>
            <a:r>
              <a:rPr lang="en-US" dirty="0" smtClean="0"/>
              <a:t>would not </a:t>
            </a:r>
            <a:r>
              <a:rPr lang="en-US" smtClean="0"/>
              <a:t>be possible.</a:t>
            </a: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accent1">
                    <a:satMod val="150000"/>
                  </a:schemeClr>
                </a:solidFill>
              </a:rPr>
              <a:t>Terms</a:t>
            </a:r>
            <a:endParaRPr lang="en-US" dirty="0">
              <a:solidFill>
                <a:schemeClr val="accent1">
                  <a:satMod val="150000"/>
                </a:schemeClr>
              </a:solidFill>
            </a:endParaRPr>
          </a:p>
        </p:txBody>
      </p:sp>
      <p:sp>
        <p:nvSpPr>
          <p:cNvPr id="9219" name="Content Placeholder 2"/>
          <p:cNvSpPr>
            <a:spLocks noGrp="1"/>
          </p:cNvSpPr>
          <p:nvPr>
            <p:ph idx="1"/>
          </p:nvPr>
        </p:nvSpPr>
        <p:spPr/>
        <p:txBody>
          <a:bodyPr/>
          <a:lstStyle/>
          <a:p>
            <a:r>
              <a:rPr lang="en-US" smtClean="0"/>
              <a:t>Church, from the Greek </a:t>
            </a:r>
            <a:r>
              <a:rPr lang="en-US" i="1" smtClean="0"/>
              <a:t>ekklesia, </a:t>
            </a:r>
            <a:r>
              <a:rPr lang="en-US" smtClean="0"/>
              <a:t>“Those called out.”</a:t>
            </a:r>
          </a:p>
          <a:p>
            <a:r>
              <a:rPr lang="en-US" smtClean="0"/>
              <a:t>Hebrew, </a:t>
            </a:r>
            <a:r>
              <a:rPr lang="en-US" i="1" smtClean="0"/>
              <a:t>qahal </a:t>
            </a:r>
            <a:r>
              <a:rPr lang="en-US" smtClean="0"/>
              <a:t>and </a:t>
            </a:r>
            <a:r>
              <a:rPr lang="en-US" i="1" smtClean="0"/>
              <a:t>edhah</a:t>
            </a:r>
            <a:r>
              <a:rPr lang="en-US" smtClean="0"/>
              <a:t>, often translated </a:t>
            </a:r>
            <a:r>
              <a:rPr lang="en-US" i="1" smtClean="0"/>
              <a:t>ekklesia </a:t>
            </a:r>
            <a:r>
              <a:rPr lang="en-US" smtClean="0"/>
              <a:t>in the Greek OT.</a:t>
            </a:r>
          </a:p>
          <a:p>
            <a:r>
              <a:rPr lang="en-US" smtClean="0"/>
              <a:t>In the NT, </a:t>
            </a:r>
            <a:r>
              <a:rPr lang="en-US" i="1" smtClean="0"/>
              <a:t>ekklesia</a:t>
            </a:r>
            <a:r>
              <a:rPr lang="en-US" smtClean="0"/>
              <a:t> came to refer to an assembly of believers, namely, followers of Jesus.</a:t>
            </a:r>
          </a:p>
          <a:p>
            <a:r>
              <a:rPr lang="en-US" smtClean="0"/>
              <a:t>The word </a:t>
            </a:r>
            <a:r>
              <a:rPr lang="en-US" b="1" smtClean="0"/>
              <a:t>church</a:t>
            </a:r>
            <a:r>
              <a:rPr lang="en-US" smtClean="0"/>
              <a:t> is never used of a physical structure in the 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accent1">
                    <a:satMod val="150000"/>
                  </a:schemeClr>
                </a:solidFill>
              </a:rPr>
              <a:t>Universal </a:t>
            </a:r>
            <a:r>
              <a:rPr lang="en-US" dirty="0" err="1" smtClean="0">
                <a:solidFill>
                  <a:schemeClr val="accent1">
                    <a:satMod val="150000"/>
                  </a:schemeClr>
                </a:solidFill>
              </a:rPr>
              <a:t>vs</a:t>
            </a:r>
            <a:r>
              <a:rPr lang="en-US" dirty="0" smtClean="0">
                <a:solidFill>
                  <a:schemeClr val="accent1">
                    <a:satMod val="150000"/>
                  </a:schemeClr>
                </a:solidFill>
              </a:rPr>
              <a:t> Local Churches</a:t>
            </a:r>
            <a:endParaRPr lang="en-US" dirty="0">
              <a:solidFill>
                <a:schemeClr val="accent1">
                  <a:satMod val="150000"/>
                </a:schemeClr>
              </a:solidFill>
            </a:endParaRPr>
          </a:p>
        </p:txBody>
      </p:sp>
      <p:sp>
        <p:nvSpPr>
          <p:cNvPr id="10243" name="Content Placeholder 2"/>
          <p:cNvSpPr>
            <a:spLocks noGrp="1"/>
          </p:cNvSpPr>
          <p:nvPr>
            <p:ph idx="1"/>
          </p:nvPr>
        </p:nvSpPr>
        <p:spPr/>
        <p:txBody>
          <a:bodyPr/>
          <a:lstStyle/>
          <a:p>
            <a:r>
              <a:rPr lang="en-US" smtClean="0"/>
              <a:t>The </a:t>
            </a:r>
            <a:r>
              <a:rPr lang="en-US" b="1" smtClean="0"/>
              <a:t>Universal Church</a:t>
            </a:r>
            <a:r>
              <a:rPr lang="en-US" smtClean="0"/>
              <a:t> is the invisible body of all believers.</a:t>
            </a:r>
          </a:p>
          <a:p>
            <a:r>
              <a:rPr lang="en-US" smtClean="0"/>
              <a:t>The</a:t>
            </a:r>
            <a:r>
              <a:rPr lang="en-US" b="1" smtClean="0"/>
              <a:t> Local Church </a:t>
            </a:r>
            <a:r>
              <a:rPr lang="en-US" smtClean="0"/>
              <a:t>is the visible manifestation of the universal church in a given time and location.</a:t>
            </a:r>
          </a:p>
          <a:p>
            <a:r>
              <a:rPr lang="en-US" smtClean="0"/>
              <a:t>The </a:t>
            </a:r>
            <a:r>
              <a:rPr lang="en-US" b="1" smtClean="0"/>
              <a:t>invisible church</a:t>
            </a:r>
            <a:r>
              <a:rPr lang="en-US" smtClean="0"/>
              <a:t> is made up of believers already in heaven.</a:t>
            </a:r>
          </a:p>
          <a:p>
            <a:r>
              <a:rPr lang="en-US" smtClean="0"/>
              <a:t>The </a:t>
            </a:r>
            <a:r>
              <a:rPr lang="en-US" b="1" smtClean="0"/>
              <a:t>visible church </a:t>
            </a:r>
            <a:r>
              <a:rPr lang="en-US" smtClean="0"/>
              <a:t>is comprised of those yet on earth.</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solidFill>
                  <a:schemeClr val="accent1">
                    <a:satMod val="150000"/>
                  </a:schemeClr>
                </a:solidFill>
              </a:rPr>
              <a:t>Biblical Basis for the Church’s Origin</a:t>
            </a:r>
            <a:endParaRPr lang="en-US" dirty="0">
              <a:solidFill>
                <a:schemeClr val="accent1">
                  <a:satMod val="150000"/>
                </a:schemeClr>
              </a:solidFill>
            </a:endParaRPr>
          </a:p>
        </p:txBody>
      </p:sp>
      <p:sp>
        <p:nvSpPr>
          <p:cNvPr id="11267" name="Content Placeholder 2"/>
          <p:cNvSpPr>
            <a:spLocks noGrp="1"/>
          </p:cNvSpPr>
          <p:nvPr>
            <p:ph idx="1"/>
          </p:nvPr>
        </p:nvSpPr>
        <p:spPr/>
        <p:txBody>
          <a:bodyPr/>
          <a:lstStyle/>
          <a:p>
            <a:r>
              <a:rPr lang="en-US" smtClean="0"/>
              <a:t>The church was not an afterthought  of God, but has been ordained from all eternity.</a:t>
            </a:r>
          </a:p>
          <a:p>
            <a:r>
              <a:rPr lang="en-US" smtClean="0"/>
              <a:t>“He chose us in him [Christ] before the creation of the world to be holy and blameless in his sight” (Eph. 1:4).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accent1">
                    <a:satMod val="150000"/>
                  </a:schemeClr>
                </a:solidFill>
              </a:rPr>
              <a:t>OT Groundwork for the Church</a:t>
            </a:r>
            <a:endParaRPr lang="en-US" dirty="0">
              <a:solidFill>
                <a:schemeClr val="accent1">
                  <a:satMod val="150000"/>
                </a:schemeClr>
              </a:solidFill>
            </a:endParaRPr>
          </a:p>
        </p:txBody>
      </p:sp>
      <p:sp>
        <p:nvSpPr>
          <p:cNvPr id="12291" name="Content Placeholder 2"/>
          <p:cNvSpPr>
            <a:spLocks noGrp="1"/>
          </p:cNvSpPr>
          <p:nvPr>
            <p:ph idx="1"/>
          </p:nvPr>
        </p:nvSpPr>
        <p:spPr/>
        <p:txBody>
          <a:bodyPr/>
          <a:lstStyle/>
          <a:p>
            <a:r>
              <a:rPr lang="en-US" smtClean="0"/>
              <a:t>OT predicts a coming time of Gentile blessing (Isa. 11:10)</a:t>
            </a:r>
          </a:p>
          <a:p>
            <a:r>
              <a:rPr lang="en-US" smtClean="0"/>
              <a:t>OT foretells Abraham’s spiritual seed (Gen. 12:1-3; cf. Gal. 3:7-14)</a:t>
            </a:r>
          </a:p>
          <a:p>
            <a:r>
              <a:rPr lang="en-US" smtClean="0"/>
              <a:t>OT predicts the New Covenant (Jer. 31:31-33; cf. Heb. 8:13; Isa. 49:6)</a:t>
            </a:r>
          </a:p>
          <a:p>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accent1">
                    <a:satMod val="150000"/>
                  </a:schemeClr>
                </a:solidFill>
              </a:rPr>
              <a:t>The Day of Pentecost</a:t>
            </a:r>
            <a:endParaRPr lang="en-US" dirty="0">
              <a:solidFill>
                <a:schemeClr val="accent1">
                  <a:satMod val="150000"/>
                </a:schemeClr>
              </a:solidFill>
            </a:endParaRPr>
          </a:p>
        </p:txBody>
      </p:sp>
      <p:sp>
        <p:nvSpPr>
          <p:cNvPr id="3" name="Content Placeholder 2"/>
          <p:cNvSpPr>
            <a:spLocks noGrp="1"/>
          </p:cNvSpPr>
          <p:nvPr>
            <p:ph idx="1"/>
          </p:nvPr>
        </p:nvSpPr>
        <p:spPr>
          <a:xfrm>
            <a:off x="457200" y="1676400"/>
            <a:ext cx="8229600" cy="4724400"/>
          </a:xfrm>
        </p:spPr>
        <p:txBody>
          <a:bodyPr rtlCol="0">
            <a:normAutofit fontScale="77500" lnSpcReduction="20000"/>
          </a:bodyPr>
          <a:lstStyle/>
          <a:p>
            <a:pPr marL="438912" indent="-320040" fontAlgn="auto">
              <a:spcBef>
                <a:spcPts val="0"/>
              </a:spcBef>
              <a:spcAft>
                <a:spcPts val="0"/>
              </a:spcAft>
              <a:buFont typeface="Wingdings 2"/>
              <a:buChar char=""/>
              <a:defRPr/>
            </a:pPr>
            <a:r>
              <a:rPr lang="en-US" dirty="0" smtClean="0"/>
              <a:t>The Church involved a mystery not known in OT times (Eph. 3:1-3)</a:t>
            </a:r>
          </a:p>
          <a:p>
            <a:pPr marL="438912" indent="-320040" fontAlgn="auto">
              <a:spcBef>
                <a:spcPts val="0"/>
              </a:spcBef>
              <a:spcAft>
                <a:spcPts val="0"/>
              </a:spcAft>
              <a:buFont typeface="Wingdings 2"/>
              <a:buNone/>
              <a:defRPr/>
            </a:pPr>
            <a:endParaRPr lang="en-US" b="1" dirty="0" smtClean="0"/>
          </a:p>
          <a:p>
            <a:pPr marL="438912" indent="-320040" fontAlgn="auto">
              <a:spcBef>
                <a:spcPts val="0"/>
              </a:spcBef>
              <a:spcAft>
                <a:spcPts val="0"/>
              </a:spcAft>
              <a:buFont typeface="Wingdings 2"/>
              <a:buNone/>
              <a:defRPr/>
            </a:pPr>
            <a:r>
              <a:rPr lang="en-US" b="1" dirty="0" smtClean="0"/>
              <a:t>Ephesians 3:1-6 (American Standard Version)</a:t>
            </a:r>
          </a:p>
          <a:p>
            <a:pPr marL="114300" indent="4763" fontAlgn="auto">
              <a:spcBef>
                <a:spcPts val="0"/>
              </a:spcBef>
              <a:spcAft>
                <a:spcPts val="0"/>
              </a:spcAft>
              <a:buFont typeface="Wingdings 2"/>
              <a:buNone/>
              <a:defRPr/>
            </a:pPr>
            <a:r>
              <a:rPr lang="en-US" dirty="0" smtClean="0"/>
              <a:t> </a:t>
            </a:r>
            <a:r>
              <a:rPr lang="en-US" baseline="30000" dirty="0" smtClean="0"/>
              <a:t>1</a:t>
            </a:r>
            <a:r>
              <a:rPr lang="en-US" dirty="0" smtClean="0"/>
              <a:t> I Paul, the prisoner of Christ Jesus in behalf of you Gentiles,--  </a:t>
            </a:r>
            <a:r>
              <a:rPr lang="en-US" baseline="30000" dirty="0" smtClean="0"/>
              <a:t>2</a:t>
            </a:r>
            <a:r>
              <a:rPr lang="en-US" dirty="0" smtClean="0"/>
              <a:t> if so be that ye have heard of the dispensation of that grace of God which was given me to you-ward;  </a:t>
            </a:r>
            <a:r>
              <a:rPr lang="en-US" baseline="30000" dirty="0" smtClean="0"/>
              <a:t>3</a:t>
            </a:r>
            <a:r>
              <a:rPr lang="en-US" dirty="0" smtClean="0"/>
              <a:t> how that by revelation was made known unto me the mystery, as I wrote before in few words,  </a:t>
            </a:r>
            <a:r>
              <a:rPr lang="en-US" baseline="30000" dirty="0" smtClean="0"/>
              <a:t>4</a:t>
            </a:r>
            <a:r>
              <a:rPr lang="en-US" dirty="0" smtClean="0"/>
              <a:t> whereby, when ye read, ye can perceive my understanding in the mystery of Christ;  </a:t>
            </a:r>
            <a:r>
              <a:rPr lang="en-US" baseline="30000" dirty="0" smtClean="0"/>
              <a:t>5</a:t>
            </a:r>
            <a:r>
              <a:rPr lang="en-US" dirty="0" smtClean="0"/>
              <a:t> which in other generation was not made known unto the sons of men, as it hath now been revealed unto his holy apostles and prophets in the Spirit; </a:t>
            </a:r>
            <a:r>
              <a:rPr lang="en-US" baseline="30000" dirty="0" smtClean="0"/>
              <a:t>6</a:t>
            </a:r>
            <a:r>
              <a:rPr lang="en-US" dirty="0" smtClean="0"/>
              <a:t> to wit, that the Gentiles are fellow-heirs, and fellow-members of the body, and fellow-partakers of the promise in Christ Jesus through the gospel, </a:t>
            </a:r>
          </a:p>
          <a:p>
            <a:pPr marL="438912" indent="-320040" fontAlgn="auto">
              <a:spcBef>
                <a:spcPts val="0"/>
              </a:spcBef>
              <a:spcAft>
                <a:spcPts val="0"/>
              </a:spcAft>
              <a:buFont typeface="Wingdings 2"/>
              <a:buChar char=""/>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solidFill>
                  <a:schemeClr val="accent1">
                    <a:satMod val="150000"/>
                  </a:schemeClr>
                </a:solidFill>
              </a:rPr>
              <a:t>The Church Began </a:t>
            </a:r>
            <a:br>
              <a:rPr lang="en-US" dirty="0" smtClean="0">
                <a:solidFill>
                  <a:schemeClr val="accent1">
                    <a:satMod val="150000"/>
                  </a:schemeClr>
                </a:solidFill>
              </a:rPr>
            </a:br>
            <a:r>
              <a:rPr lang="en-US" dirty="0" smtClean="0">
                <a:solidFill>
                  <a:schemeClr val="accent1">
                    <a:satMod val="150000"/>
                  </a:schemeClr>
                </a:solidFill>
              </a:rPr>
              <a:t>After Jesus Ascended</a:t>
            </a:r>
            <a:endParaRPr lang="en-US" dirty="0">
              <a:solidFill>
                <a:schemeClr val="accent1">
                  <a:satMod val="150000"/>
                </a:schemeClr>
              </a:solidFill>
            </a:endParaRPr>
          </a:p>
        </p:txBody>
      </p:sp>
      <p:sp>
        <p:nvSpPr>
          <p:cNvPr id="14339" name="Content Placeholder 2"/>
          <p:cNvSpPr>
            <a:spLocks noGrp="1"/>
          </p:cNvSpPr>
          <p:nvPr>
            <p:ph idx="1"/>
          </p:nvPr>
        </p:nvSpPr>
        <p:spPr/>
        <p:txBody>
          <a:bodyPr/>
          <a:lstStyle/>
          <a:p>
            <a:pPr marL="631825" indent="-514350">
              <a:buFont typeface="Corbel" pitchFamily="34" charset="0"/>
              <a:buAutoNum type="arabicPeriod"/>
            </a:pPr>
            <a:r>
              <a:rPr lang="en-US" smtClean="0"/>
              <a:t>It involved a “mystery,” once concealed, now revealed.</a:t>
            </a:r>
          </a:p>
          <a:p>
            <a:pPr marL="631825" indent="-514350">
              <a:buFont typeface="Corbel" pitchFamily="34" charset="0"/>
              <a:buAutoNum type="arabicPeriod"/>
            </a:pPr>
            <a:r>
              <a:rPr lang="en-US" smtClean="0"/>
              <a:t>Not revealed until the time of the NT “apostles and prophets.”</a:t>
            </a:r>
          </a:p>
          <a:p>
            <a:pPr marL="631825" indent="-514350">
              <a:buFont typeface="Corbel" pitchFamily="34" charset="0"/>
              <a:buAutoNum type="arabicPeriod"/>
            </a:pPr>
            <a:r>
              <a:rPr lang="en-US" smtClean="0"/>
              <a:t>This was after the OT, since it was not in “other generations” before Paul.</a:t>
            </a:r>
          </a:p>
          <a:p>
            <a:pPr marL="631825" indent="-514350">
              <a:buFont typeface="Corbel" pitchFamily="34" charset="0"/>
              <a:buAutoNum type="arabicPeriod"/>
            </a:pPr>
            <a:r>
              <a:rPr lang="en-US" smtClean="0"/>
              <a:t>Grammatically, apostles are prophets are one class.</a:t>
            </a:r>
          </a:p>
          <a:p>
            <a:pPr marL="631825" indent="-514350">
              <a:buFont typeface="Wingdings 2" pitchFamily="18" charset="2"/>
              <a:buNone/>
            </a:pPr>
            <a:endParaRPr 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solidFill>
                  <a:schemeClr val="accent1">
                    <a:satMod val="150000"/>
                  </a:schemeClr>
                </a:solidFill>
              </a:rPr>
              <a:t>The Church Began </a:t>
            </a:r>
            <a:br>
              <a:rPr lang="en-US" dirty="0" smtClean="0">
                <a:solidFill>
                  <a:schemeClr val="accent1">
                    <a:satMod val="150000"/>
                  </a:schemeClr>
                </a:solidFill>
              </a:rPr>
            </a:br>
            <a:r>
              <a:rPr lang="en-US" dirty="0" smtClean="0">
                <a:solidFill>
                  <a:schemeClr val="accent1">
                    <a:satMod val="150000"/>
                  </a:schemeClr>
                </a:solidFill>
              </a:rPr>
              <a:t>After Jesus Ascended</a:t>
            </a:r>
            <a:endParaRPr lang="en-US" dirty="0">
              <a:solidFill>
                <a:schemeClr val="accent1">
                  <a:satMod val="150000"/>
                </a:schemeClr>
              </a:solidFill>
            </a:endParaRPr>
          </a:p>
        </p:txBody>
      </p:sp>
      <p:sp>
        <p:nvSpPr>
          <p:cNvPr id="15363" name="Content Placeholder 2"/>
          <p:cNvSpPr>
            <a:spLocks noGrp="1"/>
          </p:cNvSpPr>
          <p:nvPr>
            <p:ph idx="1"/>
          </p:nvPr>
        </p:nvSpPr>
        <p:spPr/>
        <p:txBody>
          <a:bodyPr/>
          <a:lstStyle/>
          <a:p>
            <a:pPr marL="631825" indent="-514350">
              <a:buFont typeface="Wingdings 2" pitchFamily="18" charset="2"/>
              <a:buAutoNum type="arabicPeriod" startAt="5"/>
            </a:pPr>
            <a:r>
              <a:rPr lang="en-US" smtClean="0"/>
              <a:t>“Apostles and prophets” were the church’s foundation, the church began with them.</a:t>
            </a:r>
          </a:p>
          <a:p>
            <a:pPr marL="631825" indent="-514350">
              <a:buFont typeface="Wingdings 2" pitchFamily="18" charset="2"/>
              <a:buAutoNum type="arabicPeriod" startAt="5"/>
            </a:pPr>
            <a:r>
              <a:rPr lang="en-US" smtClean="0"/>
              <a:t>Christ is the chief cornerstone (Eph. 2:20), and the building cannot exist until the cornerstone is in place.</a:t>
            </a:r>
          </a:p>
          <a:p>
            <a:pPr marL="631825" indent="-514350">
              <a:buFont typeface="Wingdings 2" pitchFamily="18" charset="2"/>
              <a:buAutoNum type="arabicPeriod" startAt="5"/>
            </a:pPr>
            <a:r>
              <a:rPr lang="en-US" smtClean="0"/>
              <a:t>Ephesians 3:4-5 reveals that this “mystery” did not exist before Christ’s time.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chemeClr val="accent1">
                    <a:satMod val="150000"/>
                  </a:schemeClr>
                </a:solidFill>
              </a:rPr>
              <a:t>The Day of Pentecost</a:t>
            </a:r>
            <a:endParaRPr lang="en-US" dirty="0">
              <a:solidFill>
                <a:schemeClr val="accent1">
                  <a:satMod val="150000"/>
                </a:schemeClr>
              </a:solidFill>
            </a:endParaRPr>
          </a:p>
        </p:txBody>
      </p:sp>
      <p:sp>
        <p:nvSpPr>
          <p:cNvPr id="16387" name="Content Placeholder 2"/>
          <p:cNvSpPr>
            <a:spLocks noGrp="1"/>
          </p:cNvSpPr>
          <p:nvPr>
            <p:ph idx="1"/>
          </p:nvPr>
        </p:nvSpPr>
        <p:spPr/>
        <p:txBody>
          <a:bodyPr/>
          <a:lstStyle/>
          <a:p>
            <a:r>
              <a:rPr lang="en-US" smtClean="0"/>
              <a:t>Christ predicted the Church to be future in His time: “I will build my church” (Matt. 16:17-18).</a:t>
            </a:r>
          </a:p>
          <a:p>
            <a:r>
              <a:rPr lang="en-US" smtClean="0"/>
              <a:t>Jesus called it “My Church.”</a:t>
            </a:r>
          </a:p>
          <a:p>
            <a:r>
              <a:rPr lang="en-US" smtClean="0"/>
              <a:t>The foundation was finished after Christ’s time (Eph. 2:19-20).</a:t>
            </a:r>
          </a:p>
          <a:p>
            <a:r>
              <a:rPr lang="en-US" smtClean="0"/>
              <a:t>References to </a:t>
            </a:r>
            <a:r>
              <a:rPr lang="en-US" i="1" smtClean="0"/>
              <a:t>ekklesia</a:t>
            </a:r>
            <a:r>
              <a:rPr lang="en-US" smtClean="0"/>
              <a:t> in the LXX are not to the church.</a:t>
            </a:r>
          </a:p>
          <a:p>
            <a:r>
              <a:rPr lang="en-US" smtClean="0"/>
              <a:t>The church began after Christ’s resurrection (Acts 20:28).</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Override1.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ppt/theme/themeOverride2.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emplate>Module</Template>
  <TotalTime>311</TotalTime>
  <Words>823</Words>
  <Application>Microsoft Office PowerPoint</Application>
  <PresentationFormat>On-screen Show (4:3)</PresentationFormat>
  <Paragraphs>65</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Corbel</vt:lpstr>
      <vt:lpstr>Arial</vt:lpstr>
      <vt:lpstr>Wingdings 2</vt:lpstr>
      <vt:lpstr>Wingdings</vt:lpstr>
      <vt:lpstr>Wingdings 3</vt:lpstr>
      <vt:lpstr>Calibri</vt:lpstr>
      <vt:lpstr>Module</vt:lpstr>
      <vt:lpstr>Norman Geisler Systematic Theology</vt:lpstr>
      <vt:lpstr>Terms</vt:lpstr>
      <vt:lpstr>Universal vs Local Churches</vt:lpstr>
      <vt:lpstr>Biblical Basis for the Church’s Origin</vt:lpstr>
      <vt:lpstr>OT Groundwork for the Church</vt:lpstr>
      <vt:lpstr>The Day of Pentecost</vt:lpstr>
      <vt:lpstr>The Church Began  After Jesus Ascended</vt:lpstr>
      <vt:lpstr>The Church Began  After Jesus Ascended</vt:lpstr>
      <vt:lpstr>The Day of Pentecost</vt:lpstr>
      <vt:lpstr>The Day of Pentecost</vt:lpstr>
      <vt:lpstr>Theological Basis for the Doctrine of the Church’s Origin</vt:lpstr>
      <vt:lpstr>Theological Basis for the Doctrine of the Church’s Origin</vt:lpstr>
      <vt:lpstr>Theological Basis for the Doctrine of the Church’s Origin</vt:lpstr>
      <vt:lpstr>Theological Basis for the Doctrine of the Church’s Origin</vt:lpstr>
      <vt:lpstr>Theological Basis for the Doctrine of the Church’s Origin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hardgrove</dc:creator>
  <cp:lastModifiedBy>mark hardgrove</cp:lastModifiedBy>
  <cp:revision>6</cp:revision>
  <dcterms:created xsi:type="dcterms:W3CDTF">2010-09-08T15:52:01Z</dcterms:created>
  <dcterms:modified xsi:type="dcterms:W3CDTF">2012-11-13T21:53:36Z</dcterms:modified>
</cp:coreProperties>
</file>