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3"/>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fld id="{8B886584-644B-48BF-B8CF-1CD59AD2EEC8}" type="datetimeFigureOut">
              <a:rPr lang="en-US"/>
              <a:pPr>
                <a:defRPr/>
              </a:pPr>
              <a:t>11/13/2012</a:t>
            </a:fld>
            <a:endParaRPr lang="en-US"/>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D1644403-BC73-45A8-889D-0E0D17D3104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F7D3CCA-9E14-4DE9-B492-8915EB89810C}"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171668B-E0A1-4646-9E25-B553DA264CF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3D30E13-7D9D-4158-9FB6-E7C97C80FAB5}"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A774C03-6F93-4B3F-98E5-74DA8CF3C9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10FD5E18-3B64-45AB-B588-FF0280404C4B}" type="datetimeFigureOut">
              <a:rPr lang="en-US"/>
              <a:pPr>
                <a:defRPr/>
              </a:pPr>
              <a:t>11/13/2012</a:t>
            </a:fld>
            <a:endParaRPr lang="en-US"/>
          </a:p>
        </p:txBody>
      </p:sp>
      <p:sp>
        <p:nvSpPr>
          <p:cNvPr id="5" name="Footer Placeholder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9EA57C-C6BE-494C-A5A3-F456D936B33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3"/>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Isosceles Triangle 4"/>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70B5F880-2E76-46E7-A131-F4836E5EC656}" type="datetimeFigureOut">
              <a:rPr lang="en-US"/>
              <a:pPr>
                <a:defRPr/>
              </a:pPr>
              <a:t>11/13/2012</a:t>
            </a:fld>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6322FB95-EB0F-48F4-ADCD-572FF11936F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7703A6E-1D8E-4CE1-B592-378853E55FC3}"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D823132F-D626-40BA-99FC-1FA06CF54B6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54E76B0B-0D01-4C19-BF6C-3F7A3B91A169}" type="datetimeFigureOut">
              <a:rPr lang="en-US"/>
              <a:pPr>
                <a:defRPr/>
              </a:pPr>
              <a:t>11/13/2012</a:t>
            </a:fld>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a:lvl1pPr>
          </a:lstStyle>
          <a:p>
            <a:pPr>
              <a:defRPr/>
            </a:pPr>
            <a:fld id="{F5235B60-D33A-4EA1-967A-C52B7AD92F5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DCA5E965-6173-4CB5-A2F9-7CE480297BA7}" type="datetimeFigureOut">
              <a:rPr lang="en-US"/>
              <a:pPr>
                <a:defRPr/>
              </a:pPr>
              <a:t>11/13/2012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75BD6C64-7788-400D-B821-7452FDB2C1D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1839DAB2-D70A-42C2-8A19-A987DA44B7FA}"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C3D47A5-7750-468B-B943-6B810E13E30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fld id="{1288104A-5084-42A0-AA6B-E200FF24769B}" type="datetimeFigureOut">
              <a:rPr lang="en-US"/>
              <a:pPr>
                <a:defRPr/>
              </a:pPr>
              <a:t>11/13/2012</a:t>
            </a:fld>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a:lvl1pPr>
          </a:lstStyle>
          <a:p>
            <a:pPr>
              <a:defRPr/>
            </a:pPr>
            <a:fld id="{08B07758-8DCD-4FBA-A986-18B96C108B5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fld id="{F6452380-2115-4EB2-8E89-978EDB1CFC5C}" type="datetimeFigureOut">
              <a:rPr lang="en-US"/>
              <a:pPr>
                <a:defRPr/>
              </a:pPr>
              <a:t>11/13/2012</a:t>
            </a:fld>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a:lvl1pPr>
          </a:lstStyle>
          <a:p>
            <a:pPr>
              <a:defRPr/>
            </a:pPr>
            <a:fld id="{7DE46347-27B6-43A7-B323-A054BFF5A12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030"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a:solidFill>
                  <a:schemeClr val="tx1"/>
                </a:solidFill>
                <a:latin typeface="+mn-lt"/>
              </a:defRPr>
            </a:lvl1pPr>
          </a:lstStyle>
          <a:p>
            <a:pPr>
              <a:defRPr/>
            </a:pPr>
            <a:fld id="{C1F2CA9F-B391-4E88-84C7-175784862075}" type="datetimeFigureOut">
              <a:rPr lang="en-US"/>
              <a:pPr>
                <a:defRPr/>
              </a:pPr>
              <a:t>11/13/2012</a:t>
            </a:fld>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a:solidFill>
                  <a:schemeClr val="tx1"/>
                </a:solidFill>
                <a:latin typeface="+mn-lt"/>
              </a:defRPr>
            </a:lvl1pPr>
          </a:lstStyle>
          <a:p>
            <a:pPr>
              <a:defRPr/>
            </a:pPr>
            <a:fld id="{790B88BA-C6DD-454F-937C-D0F74C05F255}"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35" r:id="rId1"/>
    <p:sldLayoutId id="2147483736" r:id="rId2"/>
    <p:sldLayoutId id="2147483737" r:id="rId3"/>
    <p:sldLayoutId id="2147483730" r:id="rId4"/>
    <p:sldLayoutId id="2147483738" r:id="rId5"/>
    <p:sldLayoutId id="2147483731" r:id="rId6"/>
    <p:sldLayoutId id="2147483732" r:id="rId7"/>
    <p:sldLayoutId id="2147483739" r:id="rId8"/>
    <p:sldLayoutId id="2147483740" r:id="rId9"/>
    <p:sldLayoutId id="2147483733" r:id="rId10"/>
    <p:sldLayoutId id="2147483734" r:id="rId11"/>
  </p:sldLayoutIdLst>
  <p:txStyles>
    <p:titleStyle>
      <a:lvl1pPr marL="484188" indent="-484188" algn="l" rtl="0"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eaLnBrk="0" fontAlgn="base" hangingPunct="0">
        <a:spcBef>
          <a:spcPct val="0"/>
        </a:spcBef>
        <a:spcAft>
          <a:spcPct val="0"/>
        </a:spcAft>
        <a:defRPr sz="4200">
          <a:solidFill>
            <a:srgbClr val="FF5C9C"/>
          </a:solidFill>
          <a:latin typeface="Century Gothic" pitchFamily="34" charset="0"/>
        </a:defRPr>
      </a:lvl2pPr>
      <a:lvl3pPr marL="484188" indent="-484188" algn="l" rtl="0" eaLnBrk="0" fontAlgn="base" hangingPunct="0">
        <a:spcBef>
          <a:spcPct val="0"/>
        </a:spcBef>
        <a:spcAft>
          <a:spcPct val="0"/>
        </a:spcAft>
        <a:defRPr sz="4200">
          <a:solidFill>
            <a:srgbClr val="FF5C9C"/>
          </a:solidFill>
          <a:latin typeface="Century Gothic" pitchFamily="34" charset="0"/>
        </a:defRPr>
      </a:lvl3pPr>
      <a:lvl4pPr marL="484188" indent="-484188" algn="l" rtl="0" eaLnBrk="0" fontAlgn="base" hangingPunct="0">
        <a:spcBef>
          <a:spcPct val="0"/>
        </a:spcBef>
        <a:spcAft>
          <a:spcPct val="0"/>
        </a:spcAft>
        <a:defRPr sz="4200">
          <a:solidFill>
            <a:srgbClr val="FF5C9C"/>
          </a:solidFill>
          <a:latin typeface="Century Gothic" pitchFamily="34" charset="0"/>
        </a:defRPr>
      </a:lvl4pPr>
      <a:lvl5pPr marL="484188" indent="-484188" algn="l" rtl="0" eaLnBrk="0" fontAlgn="base" hangingPunct="0">
        <a:spcBef>
          <a:spcPct val="0"/>
        </a:spcBef>
        <a:spcAft>
          <a:spcPct val="0"/>
        </a:spcAft>
        <a:defRPr sz="4200">
          <a:solidFill>
            <a:srgbClr val="FF5C9C"/>
          </a:solidFill>
          <a:latin typeface="Century Gothic" pitchFamily="34" charset="0"/>
        </a:defRPr>
      </a:lvl5pPr>
      <a:lvl6pPr marL="941388" indent="-484188" algn="l" rtl="0" fontAlgn="base">
        <a:spcBef>
          <a:spcPct val="0"/>
        </a:spcBef>
        <a:spcAft>
          <a:spcPct val="0"/>
        </a:spcAft>
        <a:defRPr sz="4200">
          <a:solidFill>
            <a:srgbClr val="FF5C9C"/>
          </a:solidFill>
          <a:latin typeface="Century Gothic" pitchFamily="34" charset="0"/>
        </a:defRPr>
      </a:lvl6pPr>
      <a:lvl7pPr marL="1398588" indent="-484188" algn="l" rtl="0" fontAlgn="base">
        <a:spcBef>
          <a:spcPct val="0"/>
        </a:spcBef>
        <a:spcAft>
          <a:spcPct val="0"/>
        </a:spcAft>
        <a:defRPr sz="4200">
          <a:solidFill>
            <a:srgbClr val="FF5C9C"/>
          </a:solidFill>
          <a:latin typeface="Century Gothic" pitchFamily="34" charset="0"/>
        </a:defRPr>
      </a:lvl7pPr>
      <a:lvl8pPr marL="1855788" indent="-484188" algn="l" rtl="0" fontAlgn="base">
        <a:spcBef>
          <a:spcPct val="0"/>
        </a:spcBef>
        <a:spcAft>
          <a:spcPct val="0"/>
        </a:spcAft>
        <a:defRPr sz="4200">
          <a:solidFill>
            <a:srgbClr val="FF5C9C"/>
          </a:solidFill>
          <a:latin typeface="Century Gothic" pitchFamily="34" charset="0"/>
        </a:defRPr>
      </a:lvl8pPr>
      <a:lvl9pPr marL="2312988" indent="-484188" algn="l" rtl="0" fontAlgn="base">
        <a:spcBef>
          <a:spcPct val="0"/>
        </a:spcBef>
        <a:spcAft>
          <a:spcPct val="0"/>
        </a:spcAft>
        <a:defRPr sz="4200">
          <a:solidFill>
            <a:srgbClr val="FF5C9C"/>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Norman Geisler</a:t>
            </a:r>
            <a:br>
              <a:rPr lang="en-US" dirty="0" smtClean="0">
                <a:solidFill>
                  <a:schemeClr val="accent1">
                    <a:tint val="83000"/>
                    <a:satMod val="150000"/>
                  </a:schemeClr>
                </a:solidFill>
              </a:rPr>
            </a:br>
            <a:r>
              <a:rPr lang="en-US" dirty="0" smtClean="0">
                <a:solidFill>
                  <a:schemeClr val="accent1">
                    <a:tint val="83000"/>
                    <a:satMod val="150000"/>
                  </a:schemeClr>
                </a:solidFill>
              </a:rPr>
              <a:t>Systematic </a:t>
            </a:r>
            <a:r>
              <a:rPr lang="en-US" dirty="0" smtClean="0">
                <a:solidFill>
                  <a:schemeClr val="accent1">
                    <a:tint val="83000"/>
                    <a:satMod val="150000"/>
                  </a:schemeClr>
                </a:solidFill>
              </a:rPr>
              <a:t>Theology</a:t>
            </a:r>
            <a:endParaRPr lang="en-US" dirty="0">
              <a:solidFill>
                <a:schemeClr val="accent1">
                  <a:tint val="83000"/>
                  <a:satMod val="150000"/>
                </a:schemeClr>
              </a:solidFill>
            </a:endParaRPr>
          </a:p>
        </p:txBody>
      </p:sp>
      <p:sp>
        <p:nvSpPr>
          <p:cNvPr id="3" name="Subtitle 2"/>
          <p:cNvSpPr>
            <a:spLocks noGrp="1"/>
          </p:cNvSpPr>
          <p:nvPr>
            <p:ph type="subTitle" idx="1"/>
          </p:nvPr>
        </p:nvSpPr>
        <p:spPr/>
        <p:txBody>
          <a:bodyPr>
            <a:normAutofit/>
          </a:bodyPr>
          <a:lstStyle/>
          <a:p>
            <a:pPr eaLnBrk="1" fontAlgn="auto" hangingPunct="1">
              <a:spcAft>
                <a:spcPts val="0"/>
              </a:spcAft>
              <a:buFont typeface="Wingdings 2"/>
              <a:buNone/>
              <a:defRPr/>
            </a:pPr>
            <a:r>
              <a:rPr lang="en-US" dirty="0" smtClean="0"/>
              <a:t>Chapter </a:t>
            </a:r>
            <a:r>
              <a:rPr lang="en-US" dirty="0" smtClean="0"/>
              <a:t>71</a:t>
            </a:r>
            <a:endParaRPr lang="en-US" dirty="0" smtClean="0"/>
          </a:p>
          <a:p>
            <a:pPr eaLnBrk="1" fontAlgn="auto" hangingPunct="1">
              <a:spcAft>
                <a:spcPts val="0"/>
              </a:spcAft>
              <a:buFont typeface="Wingdings 2"/>
              <a:buNone/>
              <a:defRPr/>
            </a:pPr>
            <a:r>
              <a:rPr lang="en-US" dirty="0" smtClean="0"/>
              <a:t>The Nature of the Universal Church</a:t>
            </a:r>
            <a:endParaRPr lang="en-US" dirty="0"/>
          </a:p>
        </p:txBody>
      </p:sp>
      <p:sp>
        <p:nvSpPr>
          <p:cNvPr id="4" name="TextBox 3"/>
          <p:cNvSpPr txBox="1"/>
          <p:nvPr/>
        </p:nvSpPr>
        <p:spPr>
          <a:xfrm>
            <a:off x="609600" y="5943600"/>
            <a:ext cx="6477000" cy="369332"/>
          </a:xfrm>
          <a:prstGeom prst="rect">
            <a:avLst/>
          </a:prstGeom>
          <a:noFill/>
        </p:spPr>
        <p:txBody>
          <a:bodyPr wrap="square" rtlCol="0">
            <a:spAutoFit/>
          </a:bodyPr>
          <a:lstStyle/>
          <a:p>
            <a:r>
              <a:rPr lang="en-US" dirty="0" err="1" smtClean="0"/>
              <a:t>Ppt</a:t>
            </a:r>
            <a:r>
              <a:rPr lang="en-US" dirty="0" smtClean="0"/>
              <a:t> by Mark E. Hardgrove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The Universal Church is Doxological</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lnSpcReduction="10000"/>
          </a:bodyPr>
          <a:lstStyle/>
          <a:p>
            <a:pPr marL="448056" indent="-384048" eaLnBrk="1" fontAlgn="auto" hangingPunct="1">
              <a:spcAft>
                <a:spcPts val="0"/>
              </a:spcAft>
              <a:buFont typeface="Wingdings 2"/>
              <a:buChar char=""/>
              <a:defRPr/>
            </a:pPr>
            <a:r>
              <a:rPr lang="en-US" dirty="0" smtClean="0"/>
              <a:t>The purpose of all creation is to bring glory to God.  Speaking of the church, Paul wrote:</a:t>
            </a:r>
          </a:p>
          <a:p>
            <a:pPr marL="57150" indent="7938" eaLnBrk="1" fontAlgn="auto" hangingPunct="1">
              <a:spcAft>
                <a:spcPts val="0"/>
              </a:spcAft>
              <a:buFont typeface="Wingdings 2" pitchFamily="18" charset="2"/>
              <a:buNone/>
              <a:defRPr/>
            </a:pPr>
            <a:r>
              <a:rPr lang="en-US" dirty="0" smtClean="0"/>
              <a:t>To the praise of his glorious grace, which he has freely given us in the One he loves . . . in order that we, who were the </a:t>
            </a:r>
            <a:r>
              <a:rPr lang="en-US" dirty="0" err="1" smtClean="0"/>
              <a:t>frist</a:t>
            </a:r>
            <a:r>
              <a:rPr lang="en-US" dirty="0" smtClean="0"/>
              <a:t> to hope in Christ, might be for the praise of his glory. . . . To him be glory in the church and in Christ Jesus throughout all generations, for ever and ever! Amen (Eph. 1:6; 12; 3:21)</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Apostolic</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lnSpcReduction="10000"/>
          </a:bodyPr>
          <a:lstStyle/>
          <a:p>
            <a:pPr marL="448056" indent="-384048" eaLnBrk="1" fontAlgn="auto" hangingPunct="1">
              <a:spcAft>
                <a:spcPts val="0"/>
              </a:spcAft>
              <a:buFont typeface="Wingdings 2"/>
              <a:buChar char=""/>
              <a:defRPr/>
            </a:pPr>
            <a:r>
              <a:rPr lang="en-US" dirty="0" smtClean="0"/>
              <a:t>Along with Christ (the Chief Cornerstone), the church was “built on the foundation of the apostles” (Eph. 2:20). </a:t>
            </a:r>
          </a:p>
          <a:p>
            <a:pPr marL="448056" indent="-384048" eaLnBrk="1" fontAlgn="auto" hangingPunct="1">
              <a:spcAft>
                <a:spcPts val="0"/>
              </a:spcAft>
              <a:buFont typeface="Wingdings 2"/>
              <a:buChar char=""/>
              <a:defRPr/>
            </a:pPr>
            <a:r>
              <a:rPr lang="en-US" dirty="0" smtClean="0"/>
              <a:t>The apostles played and authoritative role in the government of the local churches, and gradually they established self-governing local churches under the leadership of elders and deacons chosen by the congregation.</a:t>
            </a:r>
          </a:p>
          <a:p>
            <a:pPr marL="448056" indent="-384048" eaLnBrk="1" fontAlgn="auto" hangingPunct="1">
              <a:spcAft>
                <a:spcPts val="0"/>
              </a:spcAft>
              <a:buFont typeface="Wingdings 2"/>
              <a:buChar char=""/>
              <a:defRPr/>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Ethnically Neutral</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a:bodyPr>
          <a:lstStyle/>
          <a:p>
            <a:pPr marL="448056" indent="-384048" eaLnBrk="1" fontAlgn="auto" hangingPunct="1">
              <a:spcAft>
                <a:spcPts val="0"/>
              </a:spcAft>
              <a:buFont typeface="Wingdings 2"/>
              <a:buChar char=""/>
              <a:defRPr/>
            </a:pPr>
            <a:r>
              <a:rPr lang="en-US" dirty="0" smtClean="0"/>
              <a:t>The universal church, of which the local church should be a reflection, is composed of all who belong to Jesus Christ, for in Him all are one.</a:t>
            </a:r>
          </a:p>
          <a:p>
            <a:pPr eaLnBrk="1" hangingPunct="1">
              <a:buFont typeface="Wingdings 2" pitchFamily="18" charset="2"/>
              <a:buNone/>
              <a:defRPr/>
            </a:pPr>
            <a:r>
              <a:rPr lang="en-US" b="1" dirty="0" smtClean="0"/>
              <a:t>Galatians 3:28 (NIV)</a:t>
            </a:r>
          </a:p>
          <a:p>
            <a:pPr marL="57150" indent="7938" eaLnBrk="1" hangingPunct="1">
              <a:buFont typeface="Wingdings 2" pitchFamily="18" charset="2"/>
              <a:buNone/>
              <a:defRPr/>
            </a:pPr>
            <a:r>
              <a:rPr lang="en-US" baseline="30000" dirty="0" smtClean="0"/>
              <a:t>28</a:t>
            </a:r>
            <a:r>
              <a:rPr lang="en-US" dirty="0" smtClean="0"/>
              <a:t>There is neither Jew nor Greek, slave nor free, male nor female, for you are all one in Christ Jesus</a:t>
            </a:r>
          </a:p>
          <a:p>
            <a:pPr marL="448056" indent="-384048" eaLnBrk="1" fontAlgn="auto" hangingPunct="1">
              <a:spcAft>
                <a:spcPts val="0"/>
              </a:spcAft>
              <a:buFont typeface="Wingdings 2"/>
              <a:buChar char=""/>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Regenerate</a:t>
            </a:r>
            <a:endParaRPr lang="en-US" dirty="0">
              <a:solidFill>
                <a:schemeClr val="accent1">
                  <a:tint val="83000"/>
                  <a:satMod val="150000"/>
                </a:schemeClr>
              </a:solidFill>
            </a:endParaRPr>
          </a:p>
        </p:txBody>
      </p:sp>
      <p:sp>
        <p:nvSpPr>
          <p:cNvPr id="20483" name="Content Placeholder 2"/>
          <p:cNvSpPr>
            <a:spLocks noGrp="1"/>
          </p:cNvSpPr>
          <p:nvPr>
            <p:ph idx="1"/>
          </p:nvPr>
        </p:nvSpPr>
        <p:spPr>
          <a:xfrm>
            <a:off x="457200" y="1882775"/>
            <a:ext cx="8229600" cy="4572000"/>
          </a:xfrm>
        </p:spPr>
        <p:txBody>
          <a:bodyPr/>
          <a:lstStyle/>
          <a:p>
            <a:pPr eaLnBrk="1" hangingPunct="1"/>
            <a:r>
              <a:rPr lang="en-US" smtClean="0"/>
              <a:t>Not only are all saved persons in the universal church, but </a:t>
            </a:r>
            <a:r>
              <a:rPr lang="en-US" i="1" smtClean="0"/>
              <a:t>only</a:t>
            </a:r>
            <a:r>
              <a:rPr lang="en-US" smtClean="0"/>
              <a:t> saved people are in it.  Unlike the local church which contains both wheat and tares (Matt. 13:24-30), the universal church has a totally and completely regenerate membership.</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Spiritually Equal</a:t>
            </a:r>
            <a:endParaRPr lang="en-US" dirty="0">
              <a:solidFill>
                <a:schemeClr val="accent1">
                  <a:tint val="83000"/>
                  <a:satMod val="150000"/>
                </a:schemeClr>
              </a:solidFill>
            </a:endParaRPr>
          </a:p>
        </p:txBody>
      </p:sp>
      <p:sp>
        <p:nvSpPr>
          <p:cNvPr id="21507" name="Content Placeholder 2"/>
          <p:cNvSpPr>
            <a:spLocks noGrp="1"/>
          </p:cNvSpPr>
          <p:nvPr>
            <p:ph idx="1"/>
          </p:nvPr>
        </p:nvSpPr>
        <p:spPr>
          <a:xfrm>
            <a:off x="457200" y="1882775"/>
            <a:ext cx="8229600" cy="4572000"/>
          </a:xfrm>
        </p:spPr>
        <p:txBody>
          <a:bodyPr/>
          <a:lstStyle/>
          <a:p>
            <a:pPr eaLnBrk="1" hangingPunct="1"/>
            <a:r>
              <a:rPr lang="en-US" smtClean="0"/>
              <a:t>Believers are spiritually equal in Christ, and again, the real mystery, given God’s unconditional election of Israel as His chosen nation (Gen. 12:1-3), is how Gentiles could be brought into the redemptive community on the same ground (Col. 1:27).</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5563" indent="0" eaLnBrk="1" fontAlgn="auto" hangingPunct="1">
              <a:spcAft>
                <a:spcPts val="0"/>
              </a:spcAft>
              <a:defRPr/>
            </a:pPr>
            <a:r>
              <a:rPr lang="en-US" dirty="0" smtClean="0">
                <a:solidFill>
                  <a:schemeClr val="accent1">
                    <a:tint val="83000"/>
                    <a:satMod val="150000"/>
                  </a:schemeClr>
                </a:solidFill>
              </a:rPr>
              <a:t>The </a:t>
            </a:r>
            <a:r>
              <a:rPr lang="en-US" i="1" dirty="0" smtClean="0">
                <a:solidFill>
                  <a:schemeClr val="accent1">
                    <a:tint val="83000"/>
                    <a:satMod val="150000"/>
                  </a:schemeClr>
                </a:solidFill>
              </a:rPr>
              <a:t>Invisible</a:t>
            </a:r>
            <a:r>
              <a:rPr lang="en-US" dirty="0" smtClean="0">
                <a:solidFill>
                  <a:schemeClr val="accent1">
                    <a:tint val="83000"/>
                    <a:satMod val="150000"/>
                  </a:schemeClr>
                </a:solidFill>
              </a:rPr>
              <a:t> Church is </a:t>
            </a:r>
            <a:r>
              <a:rPr lang="en-US" i="1" dirty="0" smtClean="0">
                <a:solidFill>
                  <a:schemeClr val="accent1">
                    <a:tint val="83000"/>
                    <a:satMod val="150000"/>
                  </a:schemeClr>
                </a:solidFill>
              </a:rPr>
              <a:t>Universal</a:t>
            </a:r>
            <a:endParaRPr lang="en-US" dirty="0">
              <a:solidFill>
                <a:schemeClr val="accent1">
                  <a:tint val="83000"/>
                  <a:satMod val="150000"/>
                </a:schemeClr>
              </a:solidFill>
            </a:endParaRPr>
          </a:p>
        </p:txBody>
      </p:sp>
      <p:sp>
        <p:nvSpPr>
          <p:cNvPr id="22531" name="Content Placeholder 2"/>
          <p:cNvSpPr>
            <a:spLocks noGrp="1"/>
          </p:cNvSpPr>
          <p:nvPr>
            <p:ph idx="1"/>
          </p:nvPr>
        </p:nvSpPr>
        <p:spPr>
          <a:xfrm>
            <a:off x="457200" y="1882775"/>
            <a:ext cx="8229600" cy="4572000"/>
          </a:xfrm>
        </p:spPr>
        <p:txBody>
          <a:bodyPr/>
          <a:lstStyle/>
          <a:p>
            <a:pPr eaLnBrk="1" hangingPunct="1"/>
            <a:r>
              <a:rPr lang="en-US" smtClean="0"/>
              <a:t>Other than the early post-Pentecostal church in Jerusalem, there never has been and never will be a truly catholic (universal) church on earth. </a:t>
            </a:r>
          </a:p>
          <a:p>
            <a:pPr eaLnBrk="1" hangingPunct="1"/>
            <a:r>
              <a:rPr lang="en-US" smtClean="0"/>
              <a:t>Only the invisible church is truly universal.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3555"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church was not known in the OT (Eph. 3:3-6).  </a:t>
            </a:r>
            <a:endParaRPr lang="en-US" b="1" smtClean="0"/>
          </a:p>
          <a:p>
            <a:pPr eaLnBrk="1" hangingPunct="1">
              <a:buFont typeface="Wingdings 2" pitchFamily="18" charset="2"/>
              <a:buNone/>
            </a:pPr>
            <a:r>
              <a:rPr lang="en-US" b="1" smtClean="0"/>
              <a:t>	Response: As with topics such as the Trinity, hell, life after death, and so forth, while the full-blown theology of the church may not have been in the OT, it can certainly be argued that it is intimated (Acts 7:38~”</a:t>
            </a:r>
            <a:r>
              <a:rPr lang="en-US" b="1" i="1" smtClean="0"/>
              <a:t>ekklessia </a:t>
            </a:r>
            <a:r>
              <a:rPr lang="en-US" b="1" smtClean="0"/>
              <a:t> in the wilderness”) </a:t>
            </a:r>
            <a:endParaRPr 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7993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4579" name="Content Placeholder 2"/>
          <p:cNvSpPr>
            <a:spLocks noGrp="1"/>
          </p:cNvSpPr>
          <p:nvPr>
            <p:ph idx="1"/>
          </p:nvPr>
        </p:nvSpPr>
        <p:spPr>
          <a:xfrm>
            <a:off x="304800" y="1066800"/>
            <a:ext cx="8534400" cy="5486400"/>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Christ declared that the church was yet future (Matt. 16:16-18).</a:t>
            </a:r>
          </a:p>
          <a:p>
            <a:pPr eaLnBrk="1" hangingPunct="1">
              <a:buFont typeface="Wingdings 2" pitchFamily="18" charset="2"/>
              <a:buNone/>
            </a:pPr>
            <a:r>
              <a:rPr lang="en-US" smtClean="0"/>
              <a:t>	</a:t>
            </a:r>
            <a:r>
              <a:rPr lang="en-US" b="1" smtClean="0"/>
              <a:t>Response: The fact that Jesus said He would build His church does not deny continuity between Israel and the church any more than it can be denied that there is no continuity between a seed and a tree and a seed.  There is no Messiah without the OT, no new covenant without the old.</a:t>
            </a:r>
            <a:endParaRPr lang="en-US" smtClean="0"/>
          </a:p>
          <a:p>
            <a:pPr eaLnBrk="1" hangingPunct="1">
              <a:buFont typeface="Wingdings 2" pitchFamily="18" charset="2"/>
              <a:buNone/>
            </a:pPr>
            <a:r>
              <a:rPr lang="en-US" smtClean="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5603"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His phrase “my church” indicates that it did not begin until after Christ’s time (Matt. 16:16-18).</a:t>
            </a:r>
          </a:p>
          <a:p>
            <a:pPr eaLnBrk="1" hangingPunct="1">
              <a:buFont typeface="Wingdings 2" pitchFamily="18" charset="2"/>
              <a:buNone/>
            </a:pPr>
            <a:r>
              <a:rPr lang="en-US" smtClean="0"/>
              <a:t>    </a:t>
            </a:r>
            <a:r>
              <a:rPr lang="en-US" b="1" smtClean="0"/>
              <a:t>Response: The phrase “my church” indicates ownership, not a point of origin.  Even if one argues for continuity between the OT believers and the church, both belong to Him.</a:t>
            </a:r>
            <a:endParaRPr lang="en-US"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6627"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church’s foundation was not completed until after Christ’s time (Eph. 2:20).</a:t>
            </a:r>
          </a:p>
          <a:p>
            <a:pPr eaLnBrk="1" hangingPunct="1">
              <a:buFont typeface="Wingdings 2" pitchFamily="18" charset="2"/>
              <a:buNone/>
            </a:pPr>
            <a:r>
              <a:rPr lang="en-US" smtClean="0"/>
              <a:t>	</a:t>
            </a:r>
            <a:r>
              <a:rPr lang="en-US" b="1" smtClean="0"/>
              <a:t>Response: Just as David gathered the material for the Temple that Solomon would build, the material for the church comes from the OT.  </a:t>
            </a:r>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b="1" dirty="0" smtClean="0">
                <a:solidFill>
                  <a:schemeClr val="accent1">
                    <a:tint val="83000"/>
                    <a:satMod val="150000"/>
                  </a:schemeClr>
                </a:solidFill>
              </a:rPr>
              <a:t>THE NATURE OF THE UNIVERSAL CHURCH</a:t>
            </a:r>
            <a:endParaRPr lang="en-US" b="1" dirty="0">
              <a:solidFill>
                <a:schemeClr val="accent1">
                  <a:tint val="83000"/>
                  <a:satMod val="150000"/>
                </a:schemeClr>
              </a:solidFill>
            </a:endParaRPr>
          </a:p>
        </p:txBody>
      </p:sp>
      <p:sp>
        <p:nvSpPr>
          <p:cNvPr id="9219" name="Content Placeholder 2"/>
          <p:cNvSpPr>
            <a:spLocks noGrp="1"/>
          </p:cNvSpPr>
          <p:nvPr>
            <p:ph idx="1"/>
          </p:nvPr>
        </p:nvSpPr>
        <p:spPr>
          <a:xfrm>
            <a:off x="457200" y="1882775"/>
            <a:ext cx="8229600" cy="4572000"/>
          </a:xfrm>
        </p:spPr>
        <p:txBody>
          <a:bodyPr/>
          <a:lstStyle/>
          <a:p>
            <a:pPr eaLnBrk="1" hangingPunct="1"/>
            <a:endParaRPr lang="en-US" smtClean="0"/>
          </a:p>
          <a:p>
            <a:pPr eaLnBrk="1" hangingPunct="1"/>
            <a:r>
              <a:rPr lang="en-US" smtClean="0"/>
              <a:t>The Greek word for church is </a:t>
            </a:r>
            <a:r>
              <a:rPr lang="en-US" i="1" smtClean="0"/>
              <a:t>ekklesia,</a:t>
            </a:r>
            <a:r>
              <a:rPr lang="en-US" smtClean="0"/>
              <a:t> from which we get the word, ecclesiastical.  </a:t>
            </a:r>
          </a:p>
          <a:p>
            <a:pPr eaLnBrk="1" hangingPunct="1"/>
            <a:r>
              <a:rPr lang="en-US" smtClean="0"/>
              <a:t>The term </a:t>
            </a:r>
            <a:r>
              <a:rPr lang="en-US" i="1" smtClean="0"/>
              <a:t>ekklesia</a:t>
            </a:r>
            <a:r>
              <a:rPr lang="en-US" smtClean="0"/>
              <a:t> occurs some one hundred and fifteen times in the NT</a:t>
            </a:r>
          </a:p>
          <a:p>
            <a:pPr eaLnBrk="1" hangingPunct="1"/>
            <a:r>
              <a:rPr lang="en-US" smtClean="0"/>
              <a:t>It usually refers to the local church, but many refer to the universal church, or both the universal and the local.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7651"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use of </a:t>
            </a:r>
            <a:r>
              <a:rPr lang="en-US" i="1" smtClean="0"/>
              <a:t>ekklesia </a:t>
            </a:r>
            <a:r>
              <a:rPr lang="en-US" smtClean="0"/>
              <a:t>of Israel in the OT does not identify it with the NT church.</a:t>
            </a:r>
          </a:p>
          <a:p>
            <a:pPr eaLnBrk="1" hangingPunct="1">
              <a:buFont typeface="Wingdings 2" pitchFamily="18" charset="2"/>
              <a:buNone/>
            </a:pPr>
            <a:r>
              <a:rPr lang="en-US" smtClean="0"/>
              <a:t>	</a:t>
            </a:r>
            <a:r>
              <a:rPr lang="en-US" b="1" smtClean="0"/>
              <a:t>Response: The NT authors were not ignorant of the use of </a:t>
            </a:r>
            <a:r>
              <a:rPr lang="en-US" b="1" i="1" smtClean="0"/>
              <a:t>ekklesia</a:t>
            </a:r>
            <a:r>
              <a:rPr lang="en-US" b="1" smtClean="0"/>
              <a:t> in the Greek version of the OT.  They never seek to draw sharp lines of distinction between the </a:t>
            </a:r>
            <a:r>
              <a:rPr lang="en-US" b="1" i="1" smtClean="0"/>
              <a:t>ekklesia </a:t>
            </a:r>
            <a:r>
              <a:rPr lang="en-US" b="1" smtClean="0"/>
              <a:t>in the OT and the NT.  There is a distinction, but not as sharply defined as Geisler argues.</a:t>
            </a:r>
            <a:endParaRPr 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8675"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church did not begin until after Christ died and rose (Acts 20:28; Eph. 4:8-11).</a:t>
            </a:r>
          </a:p>
          <a:p>
            <a:pPr eaLnBrk="1" hangingPunct="1">
              <a:buFont typeface="Wingdings 2" pitchFamily="18" charset="2"/>
              <a:buNone/>
            </a:pPr>
            <a:r>
              <a:rPr lang="en-US" smtClean="0"/>
              <a:t>    </a:t>
            </a:r>
            <a:r>
              <a:rPr lang="en-US" b="1" smtClean="0"/>
              <a:t>Response: This is certainly the dispensationalist view.  However, before Abraham was, Jesus said, “I am.”  If Jesus is present in the OT, then the incipient church was present in Him.</a:t>
            </a:r>
            <a:endParaRPr lang="en-US" smtClean="0"/>
          </a:p>
          <a:p>
            <a:pPr eaLnBrk="1" hangingPunct="1">
              <a:buFont typeface="Wingdings 2" pitchFamily="18" charset="2"/>
              <a:buNone/>
            </a:pPr>
            <a:endParaRPr 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29699"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church (the body of Christ) began at Pentecost by the baptism of the Holy Spirit (1 Cor. 12:13; cf. Acts 1:5).</a:t>
            </a:r>
          </a:p>
          <a:p>
            <a:pPr eaLnBrk="1" hangingPunct="1">
              <a:buFont typeface="Wingdings 2" pitchFamily="18" charset="2"/>
              <a:buNone/>
            </a:pPr>
            <a:r>
              <a:rPr lang="en-US" smtClean="0"/>
              <a:t>    </a:t>
            </a:r>
            <a:r>
              <a:rPr lang="en-US" b="1" smtClean="0"/>
              <a:t>Response: This is argument of non-Pentecostals.  They view the baptism of the Holy Spirit as a baptism into the church rather than an enduement of power.  The baptism was to empower the church that already existed in the believers (Acts 1:8). </a:t>
            </a:r>
            <a:endParaRPr lang="en-US"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30723" name="Content Placeholder 2"/>
          <p:cNvSpPr>
            <a:spLocks noGrp="1"/>
          </p:cNvSpPr>
          <p:nvPr>
            <p:ph idx="1"/>
          </p:nvPr>
        </p:nvSpPr>
        <p:spPr>
          <a:xfrm>
            <a:off x="304800" y="1295400"/>
            <a:ext cx="8534400" cy="5159375"/>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Peter pointed to Pentecost as the “beginning” of the church (Acts 11:15).</a:t>
            </a:r>
          </a:p>
          <a:p>
            <a:pPr eaLnBrk="1" hangingPunct="1">
              <a:buFont typeface="Wingdings 2" pitchFamily="18" charset="2"/>
              <a:buNone/>
            </a:pPr>
            <a:r>
              <a:rPr lang="en-US" smtClean="0"/>
              <a:t>    </a:t>
            </a:r>
            <a:r>
              <a:rPr lang="en-US" b="1" smtClean="0"/>
              <a:t>Response: Peter nowhere mentions the church in this quote. It is certainly the beginning of Pentecost and the empowered church, but not necessarily the beginning of the church.</a:t>
            </a:r>
            <a:endParaRPr lang="en-US"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799306"/>
          </a:xfrm>
        </p:spPr>
        <p:txBody>
          <a:bodyPr/>
          <a:lstStyle/>
          <a:p>
            <a:pPr marL="55563" indent="0" eaLnBrk="1" fontAlgn="auto" hangingPunct="1">
              <a:spcAft>
                <a:spcPts val="0"/>
              </a:spcAft>
              <a:defRPr/>
            </a:pPr>
            <a:r>
              <a:rPr lang="en-US" dirty="0" smtClean="0">
                <a:solidFill>
                  <a:schemeClr val="accent1">
                    <a:tint val="83000"/>
                    <a:satMod val="150000"/>
                  </a:schemeClr>
                </a:solidFill>
              </a:rPr>
              <a:t>The Universal Church is Original</a:t>
            </a:r>
            <a:endParaRPr lang="en-US" dirty="0">
              <a:solidFill>
                <a:schemeClr val="accent1">
                  <a:tint val="83000"/>
                  <a:satMod val="150000"/>
                </a:schemeClr>
              </a:solidFill>
            </a:endParaRPr>
          </a:p>
        </p:txBody>
      </p:sp>
      <p:sp>
        <p:nvSpPr>
          <p:cNvPr id="31747" name="Content Placeholder 2"/>
          <p:cNvSpPr>
            <a:spLocks noGrp="1"/>
          </p:cNvSpPr>
          <p:nvPr>
            <p:ph idx="1"/>
          </p:nvPr>
        </p:nvSpPr>
        <p:spPr>
          <a:xfrm>
            <a:off x="304800" y="1066800"/>
            <a:ext cx="8534400" cy="5791200"/>
          </a:xfrm>
        </p:spPr>
        <p:txBody>
          <a:bodyPr/>
          <a:lstStyle/>
          <a:p>
            <a:pPr eaLnBrk="1" hangingPunct="1">
              <a:buFont typeface="Wingdings 2" pitchFamily="18" charset="2"/>
              <a:buNone/>
            </a:pPr>
            <a:r>
              <a:rPr lang="en-US" smtClean="0"/>
              <a:t>Geisler position followed by Dr. Hardgrove’s response:</a:t>
            </a:r>
          </a:p>
          <a:p>
            <a:pPr eaLnBrk="1" hangingPunct="1"/>
            <a:r>
              <a:rPr lang="en-US" smtClean="0"/>
              <a:t>The gifts needed to operate the church were not given until after Christ ascended (Eph. 4:11-12; cf. 1 Cor. 12:4ff.).</a:t>
            </a:r>
          </a:p>
          <a:p>
            <a:pPr eaLnBrk="1" hangingPunct="1">
              <a:buFont typeface="Wingdings 2" pitchFamily="18" charset="2"/>
              <a:buNone/>
            </a:pPr>
            <a:r>
              <a:rPr lang="en-US" smtClean="0"/>
              <a:t>    </a:t>
            </a:r>
            <a:r>
              <a:rPr lang="en-US" b="1" smtClean="0"/>
              <a:t>Response: The empowering of the church with the gifts and the offices that would be employed in the church reflects a new dynamic in the relationship of believers with God, but does not negate the continuity of the church with the OT believers.</a:t>
            </a:r>
            <a:endParaRPr 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Conclusion: Dr. Hardgrove</a:t>
            </a:r>
            <a:endParaRPr lang="en-US" dirty="0"/>
          </a:p>
        </p:txBody>
      </p:sp>
      <p:sp>
        <p:nvSpPr>
          <p:cNvPr id="32771" name="Content Placeholder 2"/>
          <p:cNvSpPr>
            <a:spLocks noGrp="1"/>
          </p:cNvSpPr>
          <p:nvPr>
            <p:ph idx="1"/>
          </p:nvPr>
        </p:nvSpPr>
        <p:spPr>
          <a:xfrm>
            <a:off x="457200" y="1882775"/>
            <a:ext cx="8229600" cy="4572000"/>
          </a:xfrm>
        </p:spPr>
        <p:txBody>
          <a:bodyPr/>
          <a:lstStyle/>
          <a:p>
            <a:pPr>
              <a:buFont typeface="Wingdings 2" pitchFamily="18" charset="2"/>
              <a:buNone/>
            </a:pPr>
            <a:r>
              <a:rPr lang="en-US" dirty="0" smtClean="0"/>
              <a:t>True to a dispensationalist and non-Pentecostal view of the church, Geisler makes a sharp distinction between the church and Israel.  </a:t>
            </a:r>
            <a:r>
              <a:rPr lang="en-US" smtClean="0"/>
              <a:t>Unfortunately for Geisler, Paul seems to argue that the continuity between true Israel and the church is, and has always been, true faith in God (Rom. </a:t>
            </a:r>
            <a:r>
              <a:rPr lang="en-US" dirty="0" smtClean="0"/>
              <a:t>9:6; Gal. 3:26-29; 6:16).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Biblical Basis for the Nature of the Universal Church</a:t>
            </a:r>
            <a:endParaRPr lang="en-US" dirty="0">
              <a:solidFill>
                <a:schemeClr val="accent1">
                  <a:tint val="83000"/>
                  <a:satMod val="150000"/>
                </a:schemeClr>
              </a:solidFill>
            </a:endParaRPr>
          </a:p>
        </p:txBody>
      </p:sp>
      <p:sp>
        <p:nvSpPr>
          <p:cNvPr id="10243" name="Content Placeholder 2"/>
          <p:cNvSpPr>
            <a:spLocks noGrp="1"/>
          </p:cNvSpPr>
          <p:nvPr>
            <p:ph idx="1"/>
          </p:nvPr>
        </p:nvSpPr>
        <p:spPr>
          <a:xfrm>
            <a:off x="381000" y="1882775"/>
            <a:ext cx="8458200" cy="4572000"/>
          </a:xfrm>
        </p:spPr>
        <p:txBody>
          <a:bodyPr/>
          <a:lstStyle/>
          <a:p>
            <a:pPr eaLnBrk="1" hangingPunct="1"/>
            <a:r>
              <a:rPr lang="en-US" smtClean="0"/>
              <a:t>Most texts that deal with the universal church are found in Paul’s writings, particularly the later prison epistles.</a:t>
            </a:r>
          </a:p>
          <a:p>
            <a:pPr eaLnBrk="1" hangingPunct="1"/>
            <a:r>
              <a:rPr lang="en-US" smtClean="0"/>
              <a:t>Some are found in the Gospels (Matt. 16:16-18).</a:t>
            </a:r>
          </a:p>
          <a:p>
            <a:pPr eaLnBrk="1" hangingPunct="1"/>
            <a:r>
              <a:rPr lang="en-US" smtClean="0"/>
              <a:t>Some in Paul’s earlier writings (1 Cor. 12:13)</a:t>
            </a:r>
          </a:p>
          <a:p>
            <a:pPr eaLnBrk="1" hangingPunct="1"/>
            <a:r>
              <a:rPr lang="en-US" smtClean="0"/>
              <a:t>And again, some pertain to both the universal and the local church (1 Cor. 1:2)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Other Terms for the Church</a:t>
            </a:r>
            <a:endParaRPr lang="en-US" dirty="0">
              <a:solidFill>
                <a:schemeClr val="accent1">
                  <a:tint val="83000"/>
                  <a:satMod val="150000"/>
                </a:schemeClr>
              </a:solidFill>
            </a:endParaRPr>
          </a:p>
        </p:txBody>
      </p:sp>
      <p:sp>
        <p:nvSpPr>
          <p:cNvPr id="11267" name="Content Placeholder 2"/>
          <p:cNvSpPr>
            <a:spLocks noGrp="1"/>
          </p:cNvSpPr>
          <p:nvPr>
            <p:ph idx="1"/>
          </p:nvPr>
        </p:nvSpPr>
        <p:spPr>
          <a:xfrm>
            <a:off x="381000" y="1882775"/>
            <a:ext cx="8458200" cy="4572000"/>
          </a:xfrm>
        </p:spPr>
        <p:txBody>
          <a:bodyPr/>
          <a:lstStyle/>
          <a:p>
            <a:pPr eaLnBrk="1" hangingPunct="1"/>
            <a:r>
              <a:rPr lang="en-US" smtClean="0"/>
              <a:t>Body of Christ (1 Cor. 12:12-27)</a:t>
            </a:r>
          </a:p>
          <a:p>
            <a:pPr eaLnBrk="1" hangingPunct="1"/>
            <a:r>
              <a:rPr lang="en-US" smtClean="0"/>
              <a:t>Bride of Christ (Rev. 21:2; 19:7; 22:1; 2 Cor. 11:2)</a:t>
            </a:r>
          </a:p>
          <a:p>
            <a:pPr eaLnBrk="1" hangingPunct="1"/>
            <a:r>
              <a:rPr lang="en-US" smtClean="0"/>
              <a:t>Wife of Christ (Eph. 5:24-25; cf. Rev. 21:9)</a:t>
            </a:r>
          </a:p>
          <a:p>
            <a:pPr eaLnBrk="1" hangingPunct="1"/>
            <a:r>
              <a:rPr lang="en-US" smtClean="0"/>
              <a:t>Firstborn of Christ (Heb. 12:23)</a:t>
            </a:r>
          </a:p>
          <a:p>
            <a:pPr eaLnBrk="1" hangingPunct="1"/>
            <a:r>
              <a:rPr lang="en-US" smtClean="0"/>
              <a:t>Building of Christ (Eph. 2:20; cf. 1 Pet. 2:7)</a:t>
            </a:r>
          </a:p>
          <a:p>
            <a:pPr eaLnBrk="1" hangingPunct="1"/>
            <a:r>
              <a:rPr lang="en-US" smtClean="0"/>
              <a:t>A Spiritual House (1 Pet. 2:5)</a:t>
            </a:r>
          </a:p>
          <a:p>
            <a:pPr eaLnBrk="1" hangingPunct="1"/>
            <a:r>
              <a:rPr lang="en-US" smtClean="0"/>
              <a:t>A Holy Priesthood (1 Pet. 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Other Terms for the Church</a:t>
            </a:r>
            <a:endParaRPr lang="en-US" dirty="0">
              <a:solidFill>
                <a:schemeClr val="accent1">
                  <a:tint val="83000"/>
                  <a:satMod val="150000"/>
                </a:schemeClr>
              </a:solidFill>
            </a:endParaRPr>
          </a:p>
        </p:txBody>
      </p:sp>
      <p:sp>
        <p:nvSpPr>
          <p:cNvPr id="12291" name="Content Placeholder 2"/>
          <p:cNvSpPr>
            <a:spLocks noGrp="1"/>
          </p:cNvSpPr>
          <p:nvPr>
            <p:ph idx="1"/>
          </p:nvPr>
        </p:nvSpPr>
        <p:spPr>
          <a:xfrm>
            <a:off x="381000" y="1882775"/>
            <a:ext cx="8458200" cy="4572000"/>
          </a:xfrm>
        </p:spPr>
        <p:txBody>
          <a:bodyPr/>
          <a:lstStyle/>
          <a:p>
            <a:pPr eaLnBrk="1" hangingPunct="1"/>
            <a:r>
              <a:rPr lang="en-US" smtClean="0"/>
              <a:t>A Royal Priesthood (1 Pet. 2:9; Rev. 5:10)</a:t>
            </a:r>
          </a:p>
          <a:p>
            <a:pPr eaLnBrk="1" hangingPunct="1"/>
            <a:r>
              <a:rPr lang="en-US" smtClean="0"/>
              <a:t>A Chosen People (1 Pet. 2:9; cf. Eph. 1:4)</a:t>
            </a:r>
          </a:p>
          <a:p>
            <a:pPr eaLnBrk="1" hangingPunct="1"/>
            <a:r>
              <a:rPr lang="en-US" smtClean="0"/>
              <a:t>The People of God (1 Pet. 2:9-10)</a:t>
            </a:r>
          </a:p>
          <a:p>
            <a:pPr eaLnBrk="1" hangingPunct="1"/>
            <a:r>
              <a:rPr lang="en-US" smtClean="0"/>
              <a:t>The Flock (John 10; 21:15-17; Acts 20:28)</a:t>
            </a:r>
          </a:p>
          <a:p>
            <a:pPr eaLnBrk="1" hangingPunct="1"/>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The Universal Church was Chosen from Eternity</a:t>
            </a:r>
            <a:endParaRPr lang="en-US" dirty="0">
              <a:solidFill>
                <a:schemeClr val="accent1">
                  <a:tint val="83000"/>
                  <a:satMod val="150000"/>
                </a:schemeClr>
              </a:solidFill>
            </a:endParaRPr>
          </a:p>
        </p:txBody>
      </p:sp>
      <p:sp>
        <p:nvSpPr>
          <p:cNvPr id="13315" name="Content Placeholder 2"/>
          <p:cNvSpPr>
            <a:spLocks noGrp="1"/>
          </p:cNvSpPr>
          <p:nvPr>
            <p:ph idx="1"/>
          </p:nvPr>
        </p:nvSpPr>
        <p:spPr>
          <a:xfrm>
            <a:off x="457200" y="1882775"/>
            <a:ext cx="8229600" cy="4572000"/>
          </a:xfrm>
        </p:spPr>
        <p:txBody>
          <a:bodyPr/>
          <a:lstStyle/>
          <a:p>
            <a:pPr eaLnBrk="1" hangingPunct="1"/>
            <a:r>
              <a:rPr lang="en-US" smtClean="0"/>
              <a:t>Christ is eternal, and the universal church was chosen in Christ before the foundation of the world (Eph. 1:4), therefore in the mind of Goe, the church of God is eternal.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The Universal Church is Invisible</a:t>
            </a:r>
            <a:endParaRPr lang="en-US" dirty="0">
              <a:solidFill>
                <a:schemeClr val="accent1">
                  <a:tint val="83000"/>
                  <a:satMod val="150000"/>
                </a:schemeClr>
              </a:solidFill>
            </a:endParaRPr>
          </a:p>
        </p:txBody>
      </p:sp>
      <p:sp>
        <p:nvSpPr>
          <p:cNvPr id="14339" name="Content Placeholder 2"/>
          <p:cNvSpPr>
            <a:spLocks noGrp="1"/>
          </p:cNvSpPr>
          <p:nvPr>
            <p:ph idx="1"/>
          </p:nvPr>
        </p:nvSpPr>
        <p:spPr>
          <a:xfrm>
            <a:off x="457200" y="1882775"/>
            <a:ext cx="8229600" cy="4572000"/>
          </a:xfrm>
        </p:spPr>
        <p:txBody>
          <a:bodyPr/>
          <a:lstStyle/>
          <a:p>
            <a:pPr eaLnBrk="1" hangingPunct="1"/>
            <a:r>
              <a:rPr lang="en-US" smtClean="0"/>
              <a:t>Christ’s body is “the joyful assembly,” “the church of the firstborn, whose names are written in heaven’ (Heb. 12:22-23).  The heavenly Jerusalem refers to the invisible church, the heavenly body of believers.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The Universal Church is Increasable</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fontScale="85000" lnSpcReduction="20000"/>
          </a:bodyPr>
          <a:lstStyle/>
          <a:p>
            <a:pPr marL="448056" indent="-384048" eaLnBrk="1" fontAlgn="auto" hangingPunct="1">
              <a:spcAft>
                <a:spcPts val="0"/>
              </a:spcAft>
              <a:buFont typeface="Wingdings 2"/>
              <a:buChar char=""/>
              <a:defRPr/>
            </a:pPr>
            <a:r>
              <a:rPr lang="en-US" dirty="0" smtClean="0"/>
              <a:t>Luke records that “the Lord </a:t>
            </a:r>
            <a:r>
              <a:rPr lang="en-US" i="1" dirty="0" smtClean="0"/>
              <a:t>added </a:t>
            </a:r>
            <a:r>
              <a:rPr lang="en-US" dirty="0" smtClean="0"/>
              <a:t>to the church” (Acts 2:47); the universal church grows both in number and in quality.</a:t>
            </a:r>
          </a:p>
          <a:p>
            <a:pPr marL="448056" indent="-384048" eaLnBrk="1" fontAlgn="auto" hangingPunct="1">
              <a:spcAft>
                <a:spcPts val="0"/>
              </a:spcAft>
              <a:buFont typeface="Wingdings 2"/>
              <a:buChar char=""/>
              <a:defRPr/>
            </a:pPr>
            <a:endParaRPr lang="en-US" dirty="0" smtClean="0"/>
          </a:p>
          <a:p>
            <a:pPr marL="448056" indent="-384048" eaLnBrk="1" fontAlgn="auto" hangingPunct="1">
              <a:spcAft>
                <a:spcPts val="0"/>
              </a:spcAft>
              <a:buFont typeface="Wingdings 2"/>
              <a:buChar char=""/>
              <a:defRPr/>
            </a:pPr>
            <a:r>
              <a:rPr lang="en-US" b="1" dirty="0" smtClean="0"/>
              <a:t>Ephesians 4:15-16 (NKJV)</a:t>
            </a:r>
          </a:p>
          <a:p>
            <a:pPr marL="448056" indent="-384048" eaLnBrk="1" fontAlgn="auto" hangingPunct="1">
              <a:spcAft>
                <a:spcPts val="0"/>
              </a:spcAft>
              <a:buFont typeface="Wingdings 2"/>
              <a:buChar char=""/>
              <a:defRPr/>
            </a:pPr>
            <a:r>
              <a:rPr lang="en-US" baseline="30000" dirty="0" smtClean="0"/>
              <a:t>15</a:t>
            </a:r>
            <a:r>
              <a:rPr lang="en-US" dirty="0" smtClean="0"/>
              <a:t> but, speaking the truth in love, may grow up in all things into Him who is the head—Christ— </a:t>
            </a:r>
            <a:r>
              <a:rPr lang="en-US" baseline="30000" dirty="0" smtClean="0"/>
              <a:t>16</a:t>
            </a:r>
            <a:r>
              <a:rPr lang="en-US" dirty="0" smtClean="0"/>
              <a:t> from whom the whole body, joined and knit together by what every joint supplies, according to the effective working by which every part does its share, causes growth of the body for the edifying of itself in love.</a:t>
            </a:r>
          </a:p>
          <a:p>
            <a:pPr marL="448056" indent="-384048" eaLnBrk="1" fontAlgn="auto" hangingPunct="1">
              <a:spcAft>
                <a:spcPts val="0"/>
              </a:spcAft>
              <a:buFont typeface="Wingdings 2"/>
              <a:buChar char=""/>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dirty="0" smtClean="0">
                <a:solidFill>
                  <a:schemeClr val="accent1">
                    <a:tint val="83000"/>
                    <a:satMod val="150000"/>
                  </a:schemeClr>
                </a:solidFill>
              </a:rPr>
              <a:t>The Universal Church is Invincible</a:t>
            </a:r>
            <a:endParaRPr lang="en-US" dirty="0">
              <a:solidFill>
                <a:schemeClr val="accent1">
                  <a:tint val="83000"/>
                  <a:satMod val="150000"/>
                </a:schemeClr>
              </a:solidFill>
            </a:endParaRPr>
          </a:p>
        </p:txBody>
      </p:sp>
      <p:sp>
        <p:nvSpPr>
          <p:cNvPr id="16387" name="Content Placeholder 2"/>
          <p:cNvSpPr>
            <a:spLocks noGrp="1"/>
          </p:cNvSpPr>
          <p:nvPr>
            <p:ph idx="1"/>
          </p:nvPr>
        </p:nvSpPr>
        <p:spPr>
          <a:xfrm>
            <a:off x="457200" y="1882775"/>
            <a:ext cx="8229600" cy="4572000"/>
          </a:xfrm>
        </p:spPr>
        <p:txBody>
          <a:bodyPr/>
          <a:lstStyle/>
          <a:p>
            <a:pPr eaLnBrk="1" hangingPunct="1"/>
            <a:r>
              <a:rPr lang="en-US" smtClean="0"/>
              <a:t>Jesus said that hell </a:t>
            </a:r>
            <a:r>
              <a:rPr lang="en-US" i="1" smtClean="0"/>
              <a:t>(hades</a:t>
            </a:r>
            <a:r>
              <a:rPr lang="en-US" smtClean="0"/>
              <a:t>) would not overcome His church (Matt. 16:18)</a:t>
            </a:r>
            <a:r>
              <a:rPr lang="en-US" i="1" smtClean="0"/>
              <a:t>.</a:t>
            </a:r>
          </a:p>
          <a:p>
            <a:pPr eaLnBrk="1" hangingPunct="1"/>
            <a:r>
              <a:rPr lang="en-US" smtClean="0"/>
              <a:t>A local church may fold, but His universal church will never fail.</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246</TotalTime>
  <Words>1361</Words>
  <Application>Microsoft Office PowerPoint</Application>
  <PresentationFormat>On-screen Show (4:3)</PresentationFormat>
  <Paragraphs>95</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Century Gothic</vt:lpstr>
      <vt:lpstr>Wingdings 2</vt:lpstr>
      <vt:lpstr>Verdana</vt:lpstr>
      <vt:lpstr>Calibri</vt:lpstr>
      <vt:lpstr>Verve</vt:lpstr>
      <vt:lpstr>Norman Geisler Systematic Theology</vt:lpstr>
      <vt:lpstr>THE NATURE OF THE UNIVERSAL CHURCH</vt:lpstr>
      <vt:lpstr>Biblical Basis for the Nature of the Universal Church</vt:lpstr>
      <vt:lpstr>Other Terms for the Church</vt:lpstr>
      <vt:lpstr>Other Terms for the Church</vt:lpstr>
      <vt:lpstr>The Universal Church was Chosen from Eternity</vt:lpstr>
      <vt:lpstr>The Universal Church is Invisible</vt:lpstr>
      <vt:lpstr>The Universal Church is Increasable</vt:lpstr>
      <vt:lpstr>The Universal Church is Invincible</vt:lpstr>
      <vt:lpstr>The Universal Church is Doxological</vt:lpstr>
      <vt:lpstr>The Universal Church is Apostolic</vt:lpstr>
      <vt:lpstr>The Universal Church is Ethnically Neutral</vt:lpstr>
      <vt:lpstr>The Universal Church is Regenerate</vt:lpstr>
      <vt:lpstr>The Universal Church is Spiritually Equal</vt:lpstr>
      <vt:lpstr>The Invisible Church is Universal</vt:lpstr>
      <vt:lpstr>The Universal Church is Original</vt:lpstr>
      <vt:lpstr>The Universal Church is Original</vt:lpstr>
      <vt:lpstr>The Universal Church is Original</vt:lpstr>
      <vt:lpstr>The Universal Church is Original</vt:lpstr>
      <vt:lpstr>The Universal Church is Original</vt:lpstr>
      <vt:lpstr>The Universal Church is Original</vt:lpstr>
      <vt:lpstr>The Universal Church is Original</vt:lpstr>
      <vt:lpstr>The Universal Church is Original</vt:lpstr>
      <vt:lpstr>The Universal Church is Original</vt:lpstr>
      <vt:lpstr>Conclusion: Dr. Hardgrove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Norman Geisler Systematic Theology, Vol. 4</dc:title>
  <dc:creator>mark hardgrove</dc:creator>
  <cp:lastModifiedBy>mark hardgrove</cp:lastModifiedBy>
  <cp:revision>9</cp:revision>
  <dcterms:created xsi:type="dcterms:W3CDTF">2010-09-08T19:40:26Z</dcterms:created>
  <dcterms:modified xsi:type="dcterms:W3CDTF">2012-11-13T21:56:54Z</dcterms:modified>
</cp:coreProperties>
</file>