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2"/>
  </p:notesMasterIdLst>
  <p:sldIdLst>
    <p:sldId id="256" r:id="rId2"/>
    <p:sldId id="257" r:id="rId3"/>
    <p:sldId id="258" r:id="rId4"/>
    <p:sldId id="261" r:id="rId5"/>
    <p:sldId id="260" r:id="rId6"/>
    <p:sldId id="259" r:id="rId7"/>
    <p:sldId id="262" r:id="rId8"/>
    <p:sldId id="265" r:id="rId9"/>
    <p:sldId id="264" r:id="rId10"/>
    <p:sldId id="266" r:id="rId11"/>
    <p:sldId id="267" r:id="rId12"/>
    <p:sldId id="268" r:id="rId13"/>
    <p:sldId id="297" r:id="rId14"/>
    <p:sldId id="269" r:id="rId15"/>
    <p:sldId id="270" r:id="rId16"/>
    <p:sldId id="271" r:id="rId17"/>
    <p:sldId id="274" r:id="rId18"/>
    <p:sldId id="275" r:id="rId19"/>
    <p:sldId id="276" r:id="rId20"/>
    <p:sldId id="277" r:id="rId21"/>
    <p:sldId id="278" r:id="rId22"/>
    <p:sldId id="279" r:id="rId23"/>
    <p:sldId id="272" r:id="rId24"/>
    <p:sldId id="273"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5" r:id="rId40"/>
    <p:sldId id="296" r:id="rId4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3E8EBB8-7CAE-44E7-B829-227F0D986A5D}" type="datetimeFigureOut">
              <a:rPr lang="en-US"/>
              <a:pPr>
                <a:defRPr/>
              </a:pPr>
              <a:t>11/13/2012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3A020CC-8714-44FB-9733-DA73225B1B8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C7027C98-6FC4-4FA9-B7DD-5402C6355516}"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D6D9F338-C50B-4B4F-B266-E0E9CF17174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4A0FE3C-3033-4F4B-BE8E-EA4D05E1E107}"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2B361AC-7453-4D95-9FF9-7BF56CEC82F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5C6B0EC-AB54-443D-A418-981C0E7D4BCD}"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34E1D4F-B6F9-4BFE-887E-8E36F9C62A8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6329CA2-F69F-4543-9B0A-C5CF7ABC2B48}"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D9F7C4E-FD60-4B71-A160-EE737A6F16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13"/>
          <p:cNvSpPr>
            <a:spLocks noGrp="1"/>
          </p:cNvSpPr>
          <p:nvPr>
            <p:ph type="dt" sz="half" idx="10"/>
          </p:nvPr>
        </p:nvSpPr>
        <p:spPr/>
        <p:txBody>
          <a:bodyPr/>
          <a:lstStyle>
            <a:lvl1pPr>
              <a:defRPr/>
            </a:lvl1pPr>
          </a:lstStyle>
          <a:p>
            <a:pPr>
              <a:defRPr/>
            </a:pPr>
            <a:fld id="{D568645E-9AF5-4505-843B-3E3B497A9889}"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4D31677A-92BD-4DFF-8A4D-AD54DD71859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7D2DE8EE-362B-4B82-9711-D9234D6806C9}"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1558324-6029-41A8-B4DB-94D3602EEDA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D6C0982A-608D-4CC5-9001-5D81B2AEC78C}" type="datetimeFigureOut">
              <a:rPr lang="en-US"/>
              <a:pPr>
                <a:defRPr/>
              </a:pPr>
              <a:t>11/13/2012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B6EB0218-99F1-489C-957F-9A3222535CB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4DF887AB-84B1-43DC-8443-333AF4BA603A}" type="datetimeFigureOut">
              <a:rPr lang="en-US"/>
              <a:pPr>
                <a:defRPr/>
              </a:pPr>
              <a:t>11/13/2012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1DA45F17-74FD-41B8-8C97-824AFA9B45A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10B18EB9-F68C-4C60-98B0-C3597306B753}" type="datetimeFigureOut">
              <a:rPr lang="en-US"/>
              <a:pPr>
                <a:defRPr/>
              </a:pPr>
              <a:t>11/13/2012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37763360-C655-46C5-BDE8-3734289BEBA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1E456D0C-095B-438D-8912-2CA03E066EAC}"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CE4315D-E27D-4B04-B814-BB65D38FBE0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2F64CBC9-DE82-48DD-86C5-A2055F83E76A}"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8565894F-6691-48B3-99B0-40FD0FDDE8A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fld id="{4E4A9D92-3D82-45B3-A1ED-686BFAC1826A}" type="datetimeFigureOut">
              <a:rPr lang="en-US"/>
              <a:pPr>
                <a:defRPr/>
              </a:pPr>
              <a:t>11/13/2012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78DE14FD-D653-4D04-A262-0C366710CA05}"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eaLnBrk="1" fontAlgn="auto" hangingPunct="1">
              <a:spcAft>
                <a:spcPts val="0"/>
              </a:spcAft>
              <a:defRPr/>
            </a:pPr>
            <a:r>
              <a:rPr lang="en-US" sz="4000" dirty="0" smtClean="0">
                <a:solidFill>
                  <a:srgbClr val="FFFF66"/>
                </a:solidFill>
              </a:rPr>
              <a:t>Geisler, </a:t>
            </a:r>
            <a:r>
              <a:rPr lang="en-US" sz="4000" dirty="0" err="1" smtClean="0">
                <a:solidFill>
                  <a:srgbClr val="FFFF66"/>
                </a:solidFill>
              </a:rPr>
              <a:t>norman</a:t>
            </a:r>
            <a:r>
              <a:rPr lang="en-US" sz="4000" dirty="0" smtClean="0">
                <a:solidFill>
                  <a:srgbClr val="FFFF66"/>
                </a:solidFill>
              </a:rPr>
              <a:t/>
            </a:r>
            <a:br>
              <a:rPr lang="en-US" sz="4000" dirty="0" smtClean="0">
                <a:solidFill>
                  <a:srgbClr val="FFFF66"/>
                </a:solidFill>
              </a:rPr>
            </a:br>
            <a:r>
              <a:rPr lang="en-US" sz="4400" dirty="0" smtClean="0">
                <a:solidFill>
                  <a:srgbClr val="FFFF66"/>
                </a:solidFill>
              </a:rPr>
              <a:t>Systematic</a:t>
            </a:r>
            <a:r>
              <a:rPr lang="en-US" sz="4000" dirty="0" smtClean="0">
                <a:solidFill>
                  <a:srgbClr val="FFFF66"/>
                </a:solidFill>
              </a:rPr>
              <a:t> Theology II, </a:t>
            </a:r>
            <a:br>
              <a:rPr lang="en-US" sz="4000" dirty="0" smtClean="0">
                <a:solidFill>
                  <a:srgbClr val="FFFF66"/>
                </a:solidFill>
              </a:rPr>
            </a:br>
            <a:endParaRPr lang="en-US" sz="4000" dirty="0">
              <a:solidFill>
                <a:srgbClr val="FFFF66"/>
              </a:solidFill>
            </a:endParaRPr>
          </a:p>
        </p:txBody>
      </p:sp>
      <p:sp>
        <p:nvSpPr>
          <p:cNvPr id="3" name="Subtitle 2"/>
          <p:cNvSpPr>
            <a:spLocks noGrp="1"/>
          </p:cNvSpPr>
          <p:nvPr>
            <p:ph type="subTitle" idx="1"/>
          </p:nvPr>
        </p:nvSpPr>
        <p:spPr>
          <a:xfrm>
            <a:off x="1371600" y="3332163"/>
            <a:ext cx="6400800" cy="1752600"/>
          </a:xfrm>
        </p:spPr>
        <p:txBody>
          <a:bodyPr>
            <a:noAutofit/>
          </a:bodyPr>
          <a:lstStyle/>
          <a:p>
            <a:pPr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TH 513 Systematic Theology II</a:t>
            </a:r>
          </a:p>
          <a:p>
            <a:pPr eaLnBrk="1" fontAlgn="auto" hangingPunct="1">
              <a:spcAft>
                <a:spcPts val="0"/>
              </a:spcAft>
              <a:buClr>
                <a:schemeClr val="tx1">
                  <a:shade val="95000"/>
                </a:schemeClr>
              </a:buClr>
              <a:buFont typeface="Wingdings 2"/>
              <a:buNone/>
              <a:defRPr/>
            </a:pPr>
            <a:r>
              <a:rPr lang="en-US" sz="3200" b="1" dirty="0" err="1" smtClean="0">
                <a:effectLst>
                  <a:outerShdw blurRad="38100" dist="38100" dir="2700000" algn="tl">
                    <a:srgbClr val="000000">
                      <a:alpha val="43137"/>
                    </a:srgbClr>
                  </a:outerShdw>
                </a:effectLst>
              </a:rPr>
              <a:t>PPt</a:t>
            </a:r>
            <a:r>
              <a:rPr lang="en-US" sz="3200" b="1" dirty="0" smtClean="0">
                <a:effectLst>
                  <a:outerShdw blurRad="38100" dist="38100" dir="2700000" algn="tl">
                    <a:srgbClr val="000000">
                      <a:alpha val="43137"/>
                    </a:srgbClr>
                  </a:outerShdw>
                </a:effectLst>
              </a:rPr>
              <a:t> by Dr</a:t>
            </a:r>
            <a:r>
              <a:rPr lang="en-US" sz="3200" b="1" dirty="0" smtClean="0">
                <a:effectLst>
                  <a:outerShdw blurRad="38100" dist="38100" dir="2700000" algn="tl">
                    <a:srgbClr val="000000">
                      <a:alpha val="43137"/>
                    </a:srgbClr>
                  </a:outerShdw>
                </a:effectLst>
              </a:rPr>
              <a:t>. </a:t>
            </a:r>
            <a:r>
              <a:rPr lang="en-US" sz="3200" b="1" dirty="0" smtClean="0">
                <a:effectLst>
                  <a:outerShdw blurRad="38100" dist="38100" dir="2700000" algn="tl">
                    <a:srgbClr val="000000">
                      <a:alpha val="43137"/>
                    </a:srgbClr>
                  </a:outerShdw>
                </a:effectLst>
              </a:rPr>
              <a:t>Mark E. Hardgrove</a:t>
            </a:r>
            <a:endParaRPr lang="en-US"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Effects of Sin of Humanity</a:t>
            </a:r>
            <a:endParaRPr lang="en-US" dirty="0"/>
          </a:p>
        </p:txBody>
      </p:sp>
      <p:sp>
        <p:nvSpPr>
          <p:cNvPr id="3" name="Content Placeholder 2"/>
          <p:cNvSpPr>
            <a:spLocks noGrp="1"/>
          </p:cNvSpPr>
          <p:nvPr>
            <p:ph idx="1"/>
          </p:nvPr>
        </p:nvSpPr>
        <p:spPr/>
        <p:txBody>
          <a:bodyPr>
            <a:normAutofit fontScale="92500" lnSpcReduction="10000"/>
          </a:bodyPr>
          <a:lstStyle/>
          <a:p>
            <a:pPr marL="548640" indent="-5476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The General Effects of Sin and Common Grace</a:t>
            </a:r>
          </a:p>
          <a:p>
            <a:pPr marL="548640" indent="-547688" eaLnBrk="1" fontAlgn="auto" hangingPunct="1">
              <a:spcAft>
                <a:spcPts val="0"/>
              </a:spcAft>
              <a:buClr>
                <a:schemeClr val="tx1">
                  <a:shade val="95000"/>
                </a:schemeClr>
              </a:buClr>
              <a:buFont typeface="Wingdings 2"/>
              <a:buNone/>
              <a:defRPr/>
            </a:pPr>
            <a:endParaRPr lang="en-US" sz="800" b="1" dirty="0" smtClean="0">
              <a:solidFill>
                <a:schemeClr val="bg1"/>
              </a:solidFill>
              <a:effectLst>
                <a:outerShdw blurRad="38100" dist="38100" dir="2700000" algn="tl">
                  <a:srgbClr val="000000">
                    <a:alpha val="43137"/>
                  </a:srgbClr>
                </a:outerShdw>
              </a:effectLst>
            </a:endParaRP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The effects of sin on humanity is so great that without God’s common grace (</a:t>
            </a:r>
            <a:r>
              <a:rPr lang="en-US" b="1" dirty="0" err="1" smtClean="0">
                <a:effectLst>
                  <a:outerShdw blurRad="38100" dist="38100" dir="2700000" algn="tl">
                    <a:srgbClr val="000000">
                      <a:alpha val="43137"/>
                    </a:srgbClr>
                  </a:outerShdw>
                </a:effectLst>
              </a:rPr>
              <a:t>nonsaving</a:t>
            </a:r>
            <a:r>
              <a:rPr lang="en-US" b="1" dirty="0" smtClean="0">
                <a:effectLst>
                  <a:outerShdw blurRad="38100" dist="38100" dir="2700000" algn="tl">
                    <a:srgbClr val="000000">
                      <a:alpha val="43137"/>
                    </a:srgbClr>
                  </a:outerShdw>
                </a:effectLst>
              </a:rPr>
              <a:t> grace that is available to all persons), society would be unlivable and unattainable.  </a:t>
            </a:r>
          </a:p>
          <a:p>
            <a:pPr marL="461963" indent="-26988" eaLnBrk="1" fontAlgn="auto" hangingPunct="1">
              <a:spcAft>
                <a:spcPts val="0"/>
              </a:spcAft>
              <a:buClr>
                <a:schemeClr val="tx1">
                  <a:shade val="95000"/>
                </a:schemeClr>
              </a:buClr>
              <a:buFont typeface="Wingdings 2"/>
              <a:buNone/>
              <a:defRPr/>
            </a:pPr>
            <a:endParaRPr lang="en-US" sz="1000" b="1" dirty="0" smtClean="0">
              <a:effectLst>
                <a:outerShdw blurRad="38100" dist="38100" dir="2700000" algn="tl">
                  <a:srgbClr val="000000">
                    <a:alpha val="43137"/>
                  </a:srgbClr>
                </a:outerShdw>
              </a:effectLst>
            </a:endParaRP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God common grace is provided through:</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Natural revelation (Rom. 1:19-20); moral law (Rom. 2:12-15); His image (Gen. 9:6, </a:t>
            </a:r>
            <a:r>
              <a:rPr lang="en-US" b="1" dirty="0" err="1" smtClean="0">
                <a:effectLst>
                  <a:outerShdw blurRad="38100" dist="38100" dir="2700000" algn="tl">
                    <a:srgbClr val="000000">
                      <a:alpha val="43137"/>
                    </a:srgbClr>
                  </a:outerShdw>
                </a:effectLst>
              </a:rPr>
              <a:t>Ja</a:t>
            </a:r>
            <a:r>
              <a:rPr lang="en-US" b="1" dirty="0" smtClean="0">
                <a:effectLst>
                  <a:outerShdw blurRad="38100" dist="38100" dir="2700000" algn="tl">
                    <a:srgbClr val="000000">
                      <a:alpha val="43137"/>
                    </a:srgbClr>
                  </a:outerShdw>
                </a:effectLst>
              </a:rPr>
              <a:t>. 3:9); marriage (Heb. 13:4); the family structure (Eph.6:1-4); government (Rom. 13:1-7); and many other </a:t>
            </a:r>
            <a:r>
              <a:rPr lang="en-US" b="1" dirty="0" err="1" smtClean="0">
                <a:effectLst>
                  <a:outerShdw blurRad="38100" dist="38100" dir="2700000" algn="tl">
                    <a:srgbClr val="000000">
                      <a:alpha val="43137"/>
                    </a:srgbClr>
                  </a:outerShdw>
                </a:effectLst>
              </a:rPr>
              <a:t>nonredemptive</a:t>
            </a:r>
            <a:r>
              <a:rPr lang="en-US" b="1" dirty="0" smtClean="0">
                <a:effectLst>
                  <a:outerShdw blurRad="38100" dist="38100" dir="2700000" algn="tl">
                    <a:srgbClr val="000000">
                      <a:alpha val="43137"/>
                    </a:srgbClr>
                  </a:outerShdw>
                </a:effectLst>
              </a:rPr>
              <a:t> means.</a:t>
            </a:r>
          </a:p>
          <a:p>
            <a:pPr marL="461963" indent="-26988" eaLnBrk="1" fontAlgn="auto" hangingPunct="1">
              <a:spcAft>
                <a:spcPts val="0"/>
              </a:spcAft>
              <a:buClr>
                <a:schemeClr val="tx1">
                  <a:shade val="95000"/>
                </a:schemeClr>
              </a:buClr>
              <a:buFont typeface="Wingdings 2"/>
              <a:buNone/>
              <a:defRPr/>
            </a:pPr>
            <a:endParaRPr lang="en-US"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Extent of Sin (Depravity)</a:t>
            </a:r>
            <a:endParaRPr lang="en-US" dirty="0"/>
          </a:p>
        </p:txBody>
      </p:sp>
      <p:sp>
        <p:nvSpPr>
          <p:cNvPr id="3" name="Content Placeholder 2"/>
          <p:cNvSpPr>
            <a:spLocks noGrp="1"/>
          </p:cNvSpPr>
          <p:nvPr>
            <p:ph idx="1"/>
          </p:nvPr>
        </p:nvSpPr>
        <p:spPr/>
        <p:txBody>
          <a:bodyPr>
            <a:normAutofit fontScale="85000" lnSpcReduction="20000"/>
          </a:bodyPr>
          <a:lstStyle/>
          <a:p>
            <a:pPr marL="548640" indent="-547688" eaLnBrk="1" fontAlgn="auto" hangingPunct="1">
              <a:spcAft>
                <a:spcPts val="0"/>
              </a:spcAft>
              <a:buClr>
                <a:schemeClr val="tx1">
                  <a:shade val="95000"/>
                </a:schemeClr>
              </a:buClr>
              <a:buFont typeface="Wingdings 2"/>
              <a:buNone/>
              <a:defRPr/>
            </a:pPr>
            <a:r>
              <a:rPr lang="en-US" b="1" dirty="0" err="1" smtClean="0">
                <a:solidFill>
                  <a:srgbClr val="FFFF66"/>
                </a:solidFill>
                <a:effectLst>
                  <a:outerShdw blurRad="38100" dist="38100" dir="2700000" algn="tl">
                    <a:srgbClr val="000000">
                      <a:alpha val="43137"/>
                    </a:srgbClr>
                  </a:outerShdw>
                </a:effectLst>
              </a:rPr>
              <a:t>Pelagianism</a:t>
            </a:r>
            <a:endParaRPr lang="en-US" b="1" dirty="0" smtClean="0">
              <a:solidFill>
                <a:srgbClr val="FFFF66"/>
              </a:solidFill>
              <a:effectLst>
                <a:outerShdw blurRad="38100" dist="38100" dir="2700000" algn="tl">
                  <a:srgbClr val="000000">
                    <a:alpha val="43137"/>
                  </a:srgbClr>
                </a:outerShdw>
              </a:effectLst>
            </a:endParaRPr>
          </a:p>
          <a:p>
            <a:pPr marL="548640" indent="-547688" eaLnBrk="1" fontAlgn="auto" hangingPunct="1">
              <a:spcAft>
                <a:spcPts val="0"/>
              </a:spcAft>
              <a:buClr>
                <a:schemeClr val="tx1">
                  <a:shade val="95000"/>
                </a:schemeClr>
              </a:buClr>
              <a:buFont typeface="Wingdings 2"/>
              <a:buNone/>
              <a:defRPr/>
            </a:pPr>
            <a:endParaRPr lang="en-US" sz="800" b="1" dirty="0" smtClean="0">
              <a:solidFill>
                <a:schemeClr val="bg1"/>
              </a:solidFill>
              <a:effectLst>
                <a:outerShdw blurRad="38100" dist="38100" dir="2700000" algn="tl">
                  <a:srgbClr val="000000">
                    <a:alpha val="43137"/>
                  </a:srgbClr>
                </a:outerShdw>
              </a:effectLst>
            </a:endParaRP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The view of the British monk Pelagius, this view maintains that only our own sins are imputed to us and not Adam’s.  We are born innocent and salvation can be attained by our unaided free choice.</a:t>
            </a:r>
          </a:p>
          <a:p>
            <a:pPr marL="461963" indent="-26988" eaLnBrk="1" fontAlgn="auto" hangingPunct="1">
              <a:spcAft>
                <a:spcPts val="0"/>
              </a:spcAft>
              <a:buClr>
                <a:schemeClr val="tx1">
                  <a:shade val="95000"/>
                </a:schemeClr>
              </a:buClr>
              <a:buFont typeface="Wingdings 2"/>
              <a:buNone/>
              <a:defRPr/>
            </a:pPr>
            <a:endParaRPr lang="en-US" sz="1000" b="1" dirty="0" smtClean="0">
              <a:effectLst>
                <a:outerShdw blurRad="38100" dist="38100" dir="2700000" algn="tl">
                  <a:srgbClr val="000000">
                    <a:alpha val="43137"/>
                  </a:srgbClr>
                </a:outerShdw>
              </a:effectLst>
            </a:endParaRPr>
          </a:p>
          <a:p>
            <a:pPr marL="26988" indent="-26988" eaLnBrk="1" fontAlgn="auto" hangingPunct="1">
              <a:spcAft>
                <a:spcPts val="0"/>
              </a:spcAft>
              <a:buClr>
                <a:schemeClr val="tx1">
                  <a:shade val="95000"/>
                </a:schemeClr>
              </a:buClr>
              <a:buFont typeface="Wingdings 2"/>
              <a:buNone/>
              <a:defRPr/>
            </a:pPr>
            <a:r>
              <a:rPr lang="en-US" b="1" dirty="0" err="1" smtClean="0">
                <a:solidFill>
                  <a:srgbClr val="FFFF66"/>
                </a:solidFill>
                <a:effectLst>
                  <a:outerShdw blurRad="38100" dist="38100" dir="2700000" algn="tl">
                    <a:srgbClr val="000000">
                      <a:alpha val="43137"/>
                    </a:srgbClr>
                  </a:outerShdw>
                </a:effectLst>
              </a:rPr>
              <a:t>Arminianism</a:t>
            </a:r>
            <a:r>
              <a:rPr lang="en-US" b="1" dirty="0" smtClean="0">
                <a:solidFill>
                  <a:srgbClr val="FFFF66"/>
                </a:solidFill>
                <a:effectLst>
                  <a:outerShdw blurRad="38100" dist="38100" dir="2700000" algn="tl">
                    <a:srgbClr val="000000">
                      <a:alpha val="43137"/>
                    </a:srgbClr>
                  </a:outerShdw>
                </a:effectLst>
              </a:rPr>
              <a:t> (</a:t>
            </a:r>
            <a:r>
              <a:rPr lang="en-US" b="1" dirty="0" err="1" smtClean="0">
                <a:solidFill>
                  <a:srgbClr val="FFFF66"/>
                </a:solidFill>
                <a:effectLst>
                  <a:outerShdw blurRad="38100" dist="38100" dir="2700000" algn="tl">
                    <a:srgbClr val="000000">
                      <a:alpha val="43137"/>
                    </a:srgbClr>
                  </a:outerShdw>
                </a:effectLst>
              </a:rPr>
              <a:t>Wesleyanism</a:t>
            </a:r>
            <a:r>
              <a:rPr lang="en-US" b="1" dirty="0" smtClean="0">
                <a:solidFill>
                  <a:srgbClr val="FFFF66"/>
                </a:solidFill>
                <a:effectLst>
                  <a:outerShdw blurRad="38100" dist="38100" dir="2700000" algn="tl">
                    <a:srgbClr val="000000">
                      <a:alpha val="43137"/>
                    </a:srgbClr>
                  </a:outerShdw>
                </a:effectLst>
              </a:rPr>
              <a:t>)</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Named after Joseph </a:t>
            </a:r>
            <a:r>
              <a:rPr lang="en-US" b="1" dirty="0" err="1" smtClean="0">
                <a:effectLst>
                  <a:outerShdw blurRad="38100" dist="38100" dir="2700000" algn="tl">
                    <a:srgbClr val="000000">
                      <a:alpha val="43137"/>
                    </a:srgbClr>
                  </a:outerShdw>
                </a:effectLst>
              </a:rPr>
              <a:t>Arminus</a:t>
            </a:r>
            <a:r>
              <a:rPr lang="en-US" b="1" dirty="0" smtClean="0">
                <a:effectLst>
                  <a:outerShdw blurRad="38100" dist="38100" dir="2700000" algn="tl">
                    <a:srgbClr val="000000">
                      <a:alpha val="43137"/>
                    </a:srgbClr>
                  </a:outerShdw>
                </a:effectLst>
              </a:rPr>
              <a:t> a Reformed theologian from Holland, later adapted and popularized by John Wesley.  Maintains that all people are born with inherited original sin and cannot on their own power obey God.  God’s grace does not work irresistibly, but sufficiently, awaiting their free cooperation before it becomes </a:t>
            </a:r>
            <a:r>
              <a:rPr lang="en-US" b="1" dirty="0" err="1" smtClean="0">
                <a:effectLst>
                  <a:outerShdw blurRad="38100" dist="38100" dir="2700000" algn="tl">
                    <a:srgbClr val="000000">
                      <a:alpha val="43137"/>
                    </a:srgbClr>
                  </a:outerShdw>
                </a:effectLst>
              </a:rPr>
              <a:t>salvifically</a:t>
            </a:r>
            <a:r>
              <a:rPr lang="en-US" b="1" dirty="0" smtClean="0">
                <a:effectLst>
                  <a:outerShdw blurRad="38100" dist="38100" dir="2700000" algn="tl">
                    <a:srgbClr val="000000">
                      <a:alpha val="43137"/>
                    </a:srgbClr>
                  </a:outerShdw>
                </a:effectLst>
              </a:rPr>
              <a:t> effective.  This cooperation continues after salvation or one can forfeit salvation.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Extent of Sin (Depravity)</a:t>
            </a:r>
            <a:endParaRPr lang="en-US" dirty="0"/>
          </a:p>
        </p:txBody>
      </p:sp>
      <p:sp>
        <p:nvSpPr>
          <p:cNvPr id="3" name="Content Placeholder 2"/>
          <p:cNvSpPr>
            <a:spLocks noGrp="1"/>
          </p:cNvSpPr>
          <p:nvPr>
            <p:ph idx="1"/>
          </p:nvPr>
        </p:nvSpPr>
        <p:spPr/>
        <p:txBody>
          <a:bodyPr>
            <a:normAutofit lnSpcReduction="10000"/>
          </a:bodyPr>
          <a:lstStyle/>
          <a:p>
            <a:pPr marL="548640" indent="-5476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Moderate Calvinism</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Holds that we inherit a judicial guilt from Adam’s sin and we are legally connected to him.  God’s grace is not merely sufficient for all; it is efficient for the elect.  In order for God’s grace to be effective, there must be cooperation by the recipient on whom God has moved.  God’s grace is irresistible on the willing.  One being saved, one’s salvation is no longer an issue of cooperation, but is irresistible.</a:t>
            </a:r>
          </a:p>
          <a:p>
            <a:pPr marL="461963" indent="-26988" eaLnBrk="1" fontAlgn="auto" hangingPunct="1">
              <a:spcAft>
                <a:spcPts val="0"/>
              </a:spcAft>
              <a:buClr>
                <a:schemeClr val="tx1">
                  <a:shade val="95000"/>
                </a:schemeClr>
              </a:buClr>
              <a:buFont typeface="Wingdings 2"/>
              <a:buNone/>
              <a:defRPr/>
            </a:pPr>
            <a:endParaRPr lang="en-US" sz="1000"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Extent of Sin (Depravity)</a:t>
            </a:r>
            <a:endParaRPr lang="en-US" dirty="0"/>
          </a:p>
        </p:txBody>
      </p:sp>
      <p:sp>
        <p:nvSpPr>
          <p:cNvPr id="3" name="Content Placeholder 2"/>
          <p:cNvSpPr>
            <a:spLocks noGrp="1"/>
          </p:cNvSpPr>
          <p:nvPr>
            <p:ph idx="1"/>
          </p:nvPr>
        </p:nvSpPr>
        <p:spPr/>
        <p:txBody>
          <a:bodyPr>
            <a:normAutofit/>
          </a:bodyPr>
          <a:lstStyle/>
          <a:p>
            <a:pPr marL="26988" indent="-269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Strong Calvinism</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Affirms that we are not only born depraved but that we are also totally depraved.  The image of God has been destroyed.  God must by irresistible grace regenerate the sinner (no free will involved) and God’s irresistible grace also maintains salvation.  The sinner has no ability to respond to God’s invitation to salvation.  God takes the initiative and God elects those who will be saved.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Effects of Human Sin</a:t>
            </a:r>
            <a:endParaRPr lang="en-US" dirty="0"/>
          </a:p>
        </p:txBody>
      </p:sp>
      <p:sp>
        <p:nvSpPr>
          <p:cNvPr id="3" name="Content Placeholder 2"/>
          <p:cNvSpPr>
            <a:spLocks noGrp="1"/>
          </p:cNvSpPr>
          <p:nvPr>
            <p:ph idx="1"/>
          </p:nvPr>
        </p:nvSpPr>
        <p:spPr/>
        <p:txBody>
          <a:bodyPr>
            <a:normAutofit/>
          </a:bodyPr>
          <a:lstStyle/>
          <a:p>
            <a:pPr marL="548640" indent="-5476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The Image of God is Effaced but Not Erased</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The image though marred continues (Gen. 9:6; James 3:9-10)</a:t>
            </a:r>
          </a:p>
          <a:p>
            <a:pPr marL="461963" indent="-26988" eaLnBrk="1" fontAlgn="auto" hangingPunct="1">
              <a:spcAft>
                <a:spcPts val="0"/>
              </a:spcAft>
              <a:buClr>
                <a:schemeClr val="tx1">
                  <a:shade val="95000"/>
                </a:schemeClr>
              </a:buClr>
              <a:buFont typeface="Wingdings 2"/>
              <a:buNone/>
              <a:defRPr/>
            </a:pPr>
            <a:endParaRPr lang="en-US" sz="1000" b="1" dirty="0" smtClean="0">
              <a:effectLst>
                <a:outerShdw blurRad="38100" dist="38100" dir="2700000" algn="tl">
                  <a:srgbClr val="000000">
                    <a:alpha val="43137"/>
                  </a:srgbClr>
                </a:outerShdw>
              </a:effectLst>
            </a:endParaRPr>
          </a:p>
          <a:p>
            <a:pPr marL="26988" indent="-269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Total Depravity is Extensive, Not Intensive</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This means that every part of the human being has been stained/effected by sin, but not that every human is as evil as is possible.  Even relatively “good” people are permeated by total depravity.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Effects of Human Sin</a:t>
            </a:r>
            <a:endParaRPr lang="en-US" dirty="0"/>
          </a:p>
        </p:txBody>
      </p:sp>
      <p:sp>
        <p:nvSpPr>
          <p:cNvPr id="3" name="Content Placeholder 2"/>
          <p:cNvSpPr>
            <a:spLocks noGrp="1"/>
          </p:cNvSpPr>
          <p:nvPr>
            <p:ph idx="1"/>
          </p:nvPr>
        </p:nvSpPr>
        <p:spPr/>
        <p:txBody>
          <a:bodyPr>
            <a:normAutofit/>
          </a:bodyPr>
          <a:lstStyle/>
          <a:p>
            <a:pPr marL="548640" indent="-5476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The </a:t>
            </a:r>
            <a:r>
              <a:rPr lang="en-US" b="1" dirty="0" err="1" smtClean="0">
                <a:solidFill>
                  <a:srgbClr val="FFFF66"/>
                </a:solidFill>
                <a:effectLst>
                  <a:outerShdw blurRad="38100" dist="38100" dir="2700000" algn="tl">
                    <a:srgbClr val="000000">
                      <a:alpha val="43137"/>
                    </a:srgbClr>
                  </a:outerShdw>
                </a:effectLst>
              </a:rPr>
              <a:t>Noetic</a:t>
            </a:r>
            <a:r>
              <a:rPr lang="en-US" b="1" dirty="0" smtClean="0">
                <a:solidFill>
                  <a:srgbClr val="FFFF66"/>
                </a:solidFill>
                <a:effectLst>
                  <a:outerShdw blurRad="38100" dist="38100" dir="2700000" algn="tl">
                    <a:srgbClr val="000000">
                      <a:alpha val="43137"/>
                    </a:srgbClr>
                  </a:outerShdw>
                </a:effectLst>
              </a:rPr>
              <a:t> Effects of Human Sin</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The mind of humanity was darkened by sin (Rom. 1:28; 2 Cor. 4:4; Eph. 5:8)</a:t>
            </a:r>
          </a:p>
          <a:p>
            <a:pPr marL="461963" indent="-26988" eaLnBrk="1" fontAlgn="auto" hangingPunct="1">
              <a:spcAft>
                <a:spcPts val="0"/>
              </a:spcAft>
              <a:buClr>
                <a:schemeClr val="tx1">
                  <a:shade val="95000"/>
                </a:schemeClr>
              </a:buClr>
              <a:buFont typeface="Wingdings 2"/>
              <a:buNone/>
              <a:defRPr/>
            </a:pPr>
            <a:endParaRPr lang="en-US" sz="1000" b="1" dirty="0" smtClean="0">
              <a:effectLst>
                <a:outerShdw blurRad="38100" dist="38100" dir="2700000" algn="tl">
                  <a:srgbClr val="000000">
                    <a:alpha val="43137"/>
                  </a:srgbClr>
                </a:outerShdw>
              </a:effectLst>
            </a:endParaRPr>
          </a:p>
          <a:p>
            <a:pPr marL="26988" indent="-269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The Volitional Effects of Human Sin</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Sin affects not only the mind, but the will.  After sin humanity is inclined toward sin, and will not, without God’s initiative, seek salvation (Rom. 3:11; John 1:13;)</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Effects of Sin on Human Nature</a:t>
            </a:r>
            <a:endParaRPr lang="en-US" dirty="0"/>
          </a:p>
        </p:txBody>
      </p:sp>
      <p:sp>
        <p:nvSpPr>
          <p:cNvPr id="3" name="Content Placeholder 2"/>
          <p:cNvSpPr>
            <a:spLocks noGrp="1"/>
          </p:cNvSpPr>
          <p:nvPr>
            <p:ph idx="1"/>
          </p:nvPr>
        </p:nvSpPr>
        <p:spPr/>
        <p:txBody>
          <a:bodyPr>
            <a:normAutofit fontScale="92500" lnSpcReduction="20000"/>
          </a:bodyPr>
          <a:lstStyle/>
          <a:p>
            <a:pPr marL="651510" indent="-514350"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Having a fallen nature  </a:t>
            </a:r>
            <a:r>
              <a:rPr lang="en-US" b="1" i="1" dirty="0" smtClean="0">
                <a:solidFill>
                  <a:srgbClr val="FFFF66"/>
                </a:solidFill>
                <a:effectLst>
                  <a:outerShdw blurRad="38100" dist="38100" dir="2700000" algn="tl">
                    <a:srgbClr val="000000">
                      <a:alpha val="43137"/>
                    </a:srgbClr>
                  </a:outerShdw>
                </a:effectLst>
              </a:rPr>
              <a:t>means</a:t>
            </a:r>
            <a:r>
              <a:rPr lang="en-US" b="1" dirty="0" smtClean="0">
                <a:solidFill>
                  <a:srgbClr val="FFFF66"/>
                </a:solidFill>
                <a:effectLst>
                  <a:outerShdw blurRad="38100" dist="38100" dir="2700000" algn="tl">
                    <a:srgbClr val="000000">
                      <a:alpha val="43137"/>
                    </a:srgbClr>
                  </a:outerShdw>
                </a:effectLst>
              </a:rPr>
              <a:t>. . .</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we are born this way (Ps. 51:5)</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that it is natural for us to sin.</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one will inevitably sin.</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we </a:t>
            </a:r>
            <a:r>
              <a:rPr lang="en-US" dirty="0" smtClean="0">
                <a:effectLst>
                  <a:outerShdw blurRad="38100" dist="38100" dir="2700000" algn="tl">
                    <a:srgbClr val="000000">
                      <a:alpha val="43137"/>
                    </a:srgbClr>
                  </a:outerShdw>
                </a:effectLst>
              </a:rPr>
              <a:t>are </a:t>
            </a:r>
            <a:r>
              <a:rPr lang="en-US" dirty="0" smtClean="0">
                <a:effectLst>
                  <a:outerShdw blurRad="38100" dist="38100" dir="2700000" algn="tl">
                    <a:srgbClr val="000000">
                      <a:alpha val="43137"/>
                    </a:srgbClr>
                  </a:outerShdw>
                </a:effectLst>
              </a:rPr>
              <a:t>incapable of saving ourselves.</a:t>
            </a:r>
            <a:endParaRPr lang="en-US" dirty="0" smtClean="0">
              <a:effectLst>
                <a:outerShdw blurRad="38100" dist="38100" dir="2700000" algn="tl">
                  <a:srgbClr val="000000">
                    <a:alpha val="43137"/>
                  </a:srgbClr>
                </a:outerShdw>
              </a:effectLst>
            </a:endParaRPr>
          </a:p>
          <a:p>
            <a:pPr marL="651510" indent="-514350"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Having a fallen nature </a:t>
            </a:r>
            <a:r>
              <a:rPr lang="en-US" b="1" i="1" dirty="0" smtClean="0">
                <a:solidFill>
                  <a:srgbClr val="FFFF66"/>
                </a:solidFill>
                <a:effectLst>
                  <a:outerShdw blurRad="38100" dist="38100" dir="2700000" algn="tl">
                    <a:srgbClr val="000000">
                      <a:alpha val="43137"/>
                    </a:srgbClr>
                  </a:outerShdw>
                </a:effectLst>
              </a:rPr>
              <a:t>does not mean . . .</a:t>
            </a:r>
            <a:endParaRPr lang="en-US" b="1" i="1" dirty="0" smtClean="0">
              <a:solidFill>
                <a:srgbClr val="FFFF66"/>
              </a:solidFill>
              <a:effectLst>
                <a:outerShdw blurRad="38100" dist="38100" dir="2700000" algn="tl">
                  <a:srgbClr val="000000">
                    <a:alpha val="43137"/>
                  </a:srgbClr>
                </a:outerShdw>
              </a:effectLst>
            </a:endParaRP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that we are as sinful as we could be.</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that sin is excusable.</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we‘re unable to avoid sin.</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that any particular sin is inescapable.</a:t>
            </a:r>
          </a:p>
          <a:p>
            <a:pPr marL="651510" indent="-514350" eaLnBrk="1" fontAlgn="auto" hangingPunct="1">
              <a:spcAft>
                <a:spcPts val="0"/>
              </a:spcAft>
              <a:buClr>
                <a:schemeClr val="tx1">
                  <a:shade val="95000"/>
                </a:schemeClr>
              </a:buClr>
              <a:buFont typeface="+mj-lt"/>
              <a:buAutoNum type="arabicPeriod"/>
              <a:defRPr/>
            </a:pPr>
            <a:r>
              <a:rPr lang="en-US" dirty="0" smtClean="0">
                <a:effectLst>
                  <a:outerShdw blurRad="38100" dist="38100" dir="2700000" algn="tl">
                    <a:srgbClr val="000000">
                      <a:alpha val="43137"/>
                    </a:srgbClr>
                  </a:outerShdw>
                </a:effectLst>
              </a:rPr>
              <a:t>we have not choice in our salvation.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The Wesleyan (Armenian) View</a:t>
            </a:r>
            <a:endParaRPr lang="en-US" dirty="0"/>
          </a:p>
        </p:txBody>
      </p:sp>
      <p:sp>
        <p:nvSpPr>
          <p:cNvPr id="3" name="Content Placeholder 2"/>
          <p:cNvSpPr>
            <a:spLocks noGrp="1"/>
          </p:cNvSpPr>
          <p:nvPr>
            <p:ph idx="1"/>
          </p:nvPr>
        </p:nvSpPr>
        <p:spPr/>
        <p:txBody>
          <a:bodyPr>
            <a:noAutofit/>
          </a:bodyPr>
          <a:lstStyle/>
          <a:p>
            <a:pPr marL="112713" indent="23813" eaLnBrk="1" fontAlgn="auto" hangingPunct="1">
              <a:spcAft>
                <a:spcPts val="0"/>
              </a:spcAft>
              <a:buClr>
                <a:schemeClr val="tx1">
                  <a:shade val="95000"/>
                </a:schemeClr>
              </a:buClr>
              <a:buFont typeface="Wingdings 2"/>
              <a:buNone/>
              <a:defRPr/>
            </a:pPr>
            <a:r>
              <a:rPr lang="en-US" sz="3000" b="1" dirty="0" err="1" smtClean="0">
                <a:effectLst>
                  <a:outerShdw blurRad="38100" dist="38100" dir="2700000" algn="tl">
                    <a:srgbClr val="000000">
                      <a:alpha val="43137"/>
                    </a:srgbClr>
                  </a:outerShdw>
                </a:effectLst>
              </a:rPr>
              <a:t>Geisler’s</a:t>
            </a:r>
            <a:r>
              <a:rPr lang="en-US" sz="3000" b="1" dirty="0" smtClean="0">
                <a:effectLst>
                  <a:outerShdw blurRad="38100" dist="38100" dir="2700000" algn="tl">
                    <a:srgbClr val="000000">
                      <a:alpha val="43137"/>
                    </a:srgbClr>
                  </a:outerShdw>
                </a:effectLst>
              </a:rPr>
              <a:t> theological perspective </a:t>
            </a:r>
            <a:r>
              <a:rPr lang="en-US" sz="3000" b="1" dirty="0" smtClean="0">
                <a:effectLst>
                  <a:outerShdw blurRad="38100" dist="38100" dir="2700000" algn="tl">
                    <a:srgbClr val="000000">
                      <a:alpha val="43137"/>
                    </a:srgbClr>
                  </a:outerShdw>
                </a:effectLst>
              </a:rPr>
              <a:t>is what </a:t>
            </a:r>
            <a:r>
              <a:rPr lang="en-US" sz="3000" b="1" dirty="0" smtClean="0">
                <a:effectLst>
                  <a:outerShdw blurRad="38100" dist="38100" dir="2700000" algn="tl">
                    <a:srgbClr val="000000">
                      <a:alpha val="43137"/>
                    </a:srgbClr>
                  </a:outerShdw>
                </a:effectLst>
              </a:rPr>
              <a:t>he calls, “Moderate Calvinist.”  Most “Mainline Pentecostals” would not consider themselves Calvinist in any form.  </a:t>
            </a:r>
            <a:r>
              <a:rPr lang="en-US" sz="3000" b="1" dirty="0" smtClean="0">
                <a:effectLst>
                  <a:outerShdw blurRad="38100" dist="38100" dir="2700000" algn="tl">
                    <a:srgbClr val="000000">
                      <a:alpha val="43137"/>
                    </a:srgbClr>
                  </a:outerShdw>
                </a:effectLst>
              </a:rPr>
              <a:t>There are some Charismatic groups in Calvinist denominations, but the vast majority of Pentecostal groups would be Armenian.  In the following slides I offer an overview of Wesleyan/Armenian perspectives.</a:t>
            </a:r>
            <a:endParaRPr lang="en-US" sz="30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Wesleyan Theology</a:t>
            </a:r>
            <a:br>
              <a:rPr lang="en-US" dirty="0" smtClean="0"/>
            </a:br>
            <a:endParaRPr lang="en-US" sz="1600" dirty="0"/>
          </a:p>
        </p:txBody>
      </p:sp>
      <p:sp>
        <p:nvSpPr>
          <p:cNvPr id="3" name="Content Placeholder 2"/>
          <p:cNvSpPr>
            <a:spLocks noGrp="1"/>
          </p:cNvSpPr>
          <p:nvPr>
            <p:ph idx="1"/>
          </p:nvPr>
        </p:nvSpPr>
        <p:spPr>
          <a:xfrm>
            <a:off x="304800" y="1143000"/>
            <a:ext cx="8610600" cy="5257800"/>
          </a:xfrm>
        </p:spPr>
        <p:txBody>
          <a:bodyPr>
            <a:normAutofit fontScale="25000" lnSpcReduction="20000"/>
          </a:bodyPr>
          <a:lstStyle/>
          <a:p>
            <a:pPr marL="548640" indent="-411480" eaLnBrk="1" fontAlgn="auto" hangingPunct="1">
              <a:spcAft>
                <a:spcPts val="0"/>
              </a:spcAft>
              <a:buClr>
                <a:schemeClr val="tx1">
                  <a:shade val="95000"/>
                </a:schemeClr>
              </a:buClr>
              <a:buFont typeface="Wingdings 2"/>
              <a:buNone/>
              <a:defRPr/>
            </a:pPr>
            <a:r>
              <a:rPr lang="en-US" sz="11200" b="1" dirty="0" err="1" smtClean="0">
                <a:solidFill>
                  <a:srgbClr val="FFFF66"/>
                </a:solidFill>
                <a:effectLst>
                  <a:outerShdw blurRad="38100" dist="38100" dir="2700000" algn="tl">
                    <a:srgbClr val="000000">
                      <a:alpha val="43137"/>
                    </a:srgbClr>
                  </a:outerShdw>
                </a:effectLst>
              </a:rPr>
              <a:t>Arminianism</a:t>
            </a:r>
            <a:r>
              <a:rPr lang="en-US" sz="11200" dirty="0" smtClean="0">
                <a:solidFill>
                  <a:srgbClr val="FFFF66"/>
                </a:solidFill>
                <a:effectLst>
                  <a:outerShdw blurRad="38100" dist="38100" dir="2700000" algn="tl">
                    <a:srgbClr val="000000">
                      <a:alpha val="43137"/>
                    </a:srgbClr>
                  </a:outerShdw>
                </a:effectLst>
              </a:rPr>
              <a:t> </a:t>
            </a:r>
          </a:p>
          <a:p>
            <a:pPr marL="0" indent="0" eaLnBrk="1" fontAlgn="auto" hangingPunct="1">
              <a:lnSpc>
                <a:spcPct val="120000"/>
              </a:lnSpc>
              <a:spcAft>
                <a:spcPts val="0"/>
              </a:spcAft>
              <a:buClr>
                <a:schemeClr val="tx1">
                  <a:shade val="95000"/>
                </a:schemeClr>
              </a:buClr>
              <a:buFont typeface="Wingdings 2"/>
              <a:buNone/>
              <a:defRPr/>
            </a:pPr>
            <a:r>
              <a:rPr lang="en-US" sz="11200" dirty="0" smtClean="0">
                <a:effectLst>
                  <a:outerShdw blurRad="38100" dist="38100" dir="2700000" algn="tl">
                    <a:srgbClr val="000000">
                      <a:alpha val="43137"/>
                    </a:srgbClr>
                  </a:outerShdw>
                </a:effectLst>
                <a:latin typeface="Times New Roman" pitchFamily="18" charset="0"/>
                <a:cs typeface="Times New Roman" pitchFamily="18" charset="0"/>
              </a:rPr>
              <a:t>The founder of the Methodist revival in England and the Methodist Episcopal Church in the US, was John Wesley. Wesley was a brilliant theologian and preacher, a professor at Oxford University and an open-field evangelist.  Early on in his ministry Wesley became an </a:t>
            </a:r>
            <a:r>
              <a:rPr lang="en-US" sz="11200" dirty="0" err="1" smtClean="0">
                <a:effectLst>
                  <a:outerShdw blurRad="38100" dist="38100" dir="2700000" algn="tl">
                    <a:srgbClr val="000000">
                      <a:alpha val="43137"/>
                    </a:srgbClr>
                  </a:outerShdw>
                </a:effectLst>
                <a:latin typeface="Times New Roman" pitchFamily="18" charset="0"/>
                <a:cs typeface="Times New Roman" pitchFamily="18" charset="0"/>
              </a:rPr>
              <a:t>Arminan</a:t>
            </a:r>
            <a:r>
              <a:rPr lang="en-US" sz="11200" dirty="0" smtClean="0">
                <a:effectLst>
                  <a:outerShdw blurRad="38100" dist="38100" dir="2700000" algn="tl">
                    <a:srgbClr val="000000">
                      <a:alpha val="43137"/>
                    </a:srgbClr>
                  </a:outerShdw>
                </a:effectLst>
                <a:latin typeface="Times New Roman" pitchFamily="18" charset="0"/>
                <a:cs typeface="Times New Roman" pitchFamily="18" charset="0"/>
              </a:rPr>
              <a:t> in his theology of salvation, modifying it some as he applied it to his own life and to the life and faith of his Methodist Societies. This theological understanding has generally become known AS "Wesley's Order of Salvation" and can be outlined as follows:</a:t>
            </a:r>
          </a:p>
        </p:txBody>
      </p:sp>
      <p:sp>
        <p:nvSpPr>
          <p:cNvPr id="4" name="Footer Placeholder 3"/>
          <p:cNvSpPr>
            <a:spLocks noGrp="1"/>
          </p:cNvSpPr>
          <p:nvPr>
            <p:ph type="ftr" sz="quarter" idx="11"/>
          </p:nvPr>
        </p:nvSpPr>
        <p:spPr/>
        <p:txBody>
          <a:bodyPr/>
          <a:lstStyle/>
          <a:p>
            <a:pPr>
              <a:defRPr/>
            </a:pPr>
            <a:r>
              <a:rPr lang="en-US" smtClean="0"/>
              <a:t>© 2000, Gregory S. Neal</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Wesleyan Theology</a:t>
            </a:r>
            <a:br>
              <a:rPr lang="en-US" dirty="0" smtClean="0"/>
            </a:br>
            <a:endParaRPr lang="en-US" sz="1600" dirty="0"/>
          </a:p>
        </p:txBody>
      </p:sp>
      <p:sp>
        <p:nvSpPr>
          <p:cNvPr id="3" name="Content Placeholder 2"/>
          <p:cNvSpPr>
            <a:spLocks noGrp="1"/>
          </p:cNvSpPr>
          <p:nvPr>
            <p:ph idx="1"/>
          </p:nvPr>
        </p:nvSpPr>
        <p:spPr>
          <a:xfrm>
            <a:off x="457200" y="1143000"/>
            <a:ext cx="8229600" cy="4953000"/>
          </a:xfrm>
        </p:spPr>
        <p:txBody>
          <a:bodyPr>
            <a:normAutofit/>
          </a:bodyPr>
          <a:lstStyle/>
          <a:p>
            <a:pPr marL="112713" indent="23813" eaLnBrk="1" fontAlgn="auto" hangingPunct="1">
              <a:spcAft>
                <a:spcPts val="0"/>
              </a:spcAft>
              <a:buClr>
                <a:schemeClr val="tx1">
                  <a:shade val="95000"/>
                </a:schemeClr>
              </a:buClr>
              <a:buFont typeface="Wingdings 2"/>
              <a:buNone/>
              <a:defRPr/>
            </a:pPr>
            <a:r>
              <a:rPr lang="en-US" sz="2400" b="1" dirty="0" smtClean="0">
                <a:solidFill>
                  <a:srgbClr val="FFFF66"/>
                </a:solidFill>
                <a:effectLst>
                  <a:outerShdw blurRad="38100" dist="38100" dir="2700000" algn="tl">
                    <a:srgbClr val="000000">
                      <a:alpha val="43137"/>
                    </a:srgbClr>
                  </a:outerShdw>
                </a:effectLst>
              </a:rPr>
              <a:t>1. </a:t>
            </a:r>
            <a:r>
              <a:rPr lang="en-US" sz="2400" b="1" i="1" dirty="0" err="1" smtClean="0">
                <a:solidFill>
                  <a:srgbClr val="FFFF66"/>
                </a:solidFill>
                <a:effectLst>
                  <a:outerShdw blurRad="38100" dist="38100" dir="2700000" algn="tl">
                    <a:srgbClr val="000000">
                      <a:alpha val="43137"/>
                    </a:srgbClr>
                  </a:outerShdw>
                </a:effectLst>
              </a:rPr>
              <a:t>Prevenient</a:t>
            </a:r>
            <a:r>
              <a:rPr lang="en-US" sz="2400" b="1" i="1" dirty="0" smtClean="0">
                <a:solidFill>
                  <a:srgbClr val="FFFF66"/>
                </a:solidFill>
                <a:effectLst>
                  <a:outerShdw blurRad="38100" dist="38100" dir="2700000" algn="tl">
                    <a:srgbClr val="000000">
                      <a:alpha val="43137"/>
                    </a:srgbClr>
                  </a:outerShdw>
                </a:effectLst>
              </a:rPr>
              <a:t> Grace:</a:t>
            </a:r>
            <a:r>
              <a:rPr lang="en-US" sz="2400" b="1" dirty="0" smtClean="0">
                <a:solidFill>
                  <a:srgbClr val="FFFF66"/>
                </a:solidFill>
                <a:effectLst>
                  <a:outerShdw blurRad="38100" dist="38100" dir="2700000" algn="tl">
                    <a:srgbClr val="000000">
                      <a:alpha val="43137"/>
                    </a:srgbClr>
                  </a:outerShdw>
                </a:effectLst>
              </a:rPr>
              <a:t> </a:t>
            </a:r>
            <a:r>
              <a:rPr lang="en-US" sz="2400" b="1" dirty="0" smtClean="0">
                <a:effectLst>
                  <a:outerShdw blurRad="38100" dist="38100" dir="2700000" algn="tl">
                    <a:srgbClr val="000000">
                      <a:alpha val="43137"/>
                    </a:srgbClr>
                  </a:outerShdw>
                </a:effectLst>
              </a:rPr>
              <a:t/>
            </a:r>
            <a:br>
              <a:rPr lang="en-US" sz="2400" b="1" dirty="0" smtClean="0">
                <a:effectLst>
                  <a:outerShdw blurRad="38100" dist="38100" dir="2700000" algn="tl">
                    <a:srgbClr val="000000">
                      <a:alpha val="43137"/>
                    </a:srgbClr>
                  </a:outerShdw>
                </a:effectLst>
              </a:rPr>
            </a:br>
            <a:r>
              <a:rPr lang="en-US" sz="400" dirty="0" smtClean="0"/>
              <a:t/>
            </a:r>
            <a:br>
              <a:rPr lang="en-US" sz="400" dirty="0" smtClean="0"/>
            </a:br>
            <a:r>
              <a:rPr lang="en-US" sz="2600" dirty="0" smtClean="0">
                <a:effectLst>
                  <a:outerShdw blurRad="38100" dist="38100" dir="2700000" algn="tl">
                    <a:srgbClr val="000000">
                      <a:alpha val="43137"/>
                    </a:srgbClr>
                  </a:outerShdw>
                </a:effectLst>
              </a:rPr>
              <a:t>Human beings are totally incapable of responding to God without God first empowering them to have faith. This empowerment is known as "</a:t>
            </a:r>
            <a:r>
              <a:rPr lang="en-US" sz="2600" dirty="0" err="1" smtClean="0">
                <a:effectLst>
                  <a:outerShdw blurRad="38100" dist="38100" dir="2700000" algn="tl">
                    <a:srgbClr val="000000">
                      <a:alpha val="43137"/>
                    </a:srgbClr>
                  </a:outerShdw>
                </a:effectLst>
              </a:rPr>
              <a:t>Prevenient</a:t>
            </a:r>
            <a:r>
              <a:rPr lang="en-US" sz="2600" dirty="0" smtClean="0">
                <a:effectLst>
                  <a:outerShdw blurRad="38100" dist="38100" dir="2700000" algn="tl">
                    <a:srgbClr val="000000">
                      <a:alpha val="43137"/>
                    </a:srgbClr>
                  </a:outerShdw>
                </a:effectLst>
              </a:rPr>
              <a:t> Grace." </a:t>
            </a:r>
            <a:r>
              <a:rPr lang="en-US" sz="2600" dirty="0" err="1" smtClean="0">
                <a:effectLst>
                  <a:outerShdw blurRad="38100" dist="38100" dir="2700000" algn="tl">
                    <a:srgbClr val="000000">
                      <a:alpha val="43137"/>
                    </a:srgbClr>
                  </a:outerShdw>
                </a:effectLst>
              </a:rPr>
              <a:t>Prevenient</a:t>
            </a:r>
            <a:r>
              <a:rPr lang="en-US" sz="2600" dirty="0" smtClean="0">
                <a:effectLst>
                  <a:outerShdw blurRad="38100" dist="38100" dir="2700000" algn="tl">
                    <a:srgbClr val="000000">
                      <a:alpha val="43137"/>
                    </a:srgbClr>
                  </a:outerShdw>
                </a:effectLst>
              </a:rPr>
              <a:t> Grace doesn't save us but, rather, comes before anything that we do, drawing us to God, making us WANT to come to God, and enabling us to have faith in God. </a:t>
            </a:r>
            <a:r>
              <a:rPr lang="en-US" sz="2600" dirty="0" err="1" smtClean="0">
                <a:effectLst>
                  <a:outerShdw blurRad="38100" dist="38100" dir="2700000" algn="tl">
                    <a:srgbClr val="000000">
                      <a:alpha val="43137"/>
                    </a:srgbClr>
                  </a:outerShdw>
                </a:effectLst>
              </a:rPr>
              <a:t>Prevenient</a:t>
            </a:r>
            <a:r>
              <a:rPr lang="en-US" sz="2600" dirty="0" smtClean="0">
                <a:effectLst>
                  <a:outerShdw blurRad="38100" dist="38100" dir="2700000" algn="tl">
                    <a:srgbClr val="000000">
                      <a:alpha val="43137"/>
                    </a:srgbClr>
                  </a:outerShdw>
                </a:effectLst>
              </a:rPr>
              <a:t> Grace is Universal, in as much as all humans receive it, regardless of their having heard of Jesus. It is manifested in the deep-seated desire of most humans to know God.</a:t>
            </a:r>
          </a:p>
        </p:txBody>
      </p:sp>
      <p:sp>
        <p:nvSpPr>
          <p:cNvPr id="4" name="Footer Placeholder 3"/>
          <p:cNvSpPr>
            <a:spLocks noGrp="1"/>
          </p:cNvSpPr>
          <p:nvPr>
            <p:ph type="ftr" sz="quarter" idx="11"/>
          </p:nvPr>
        </p:nvSpPr>
        <p:spPr/>
        <p:txBody>
          <a:bodyPr/>
          <a:lstStyle/>
          <a:p>
            <a:pPr>
              <a:defRPr/>
            </a:pPr>
            <a:r>
              <a:rPr lang="en-US" smtClean="0"/>
              <a:t>© 2000, Gregory S. Neal</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371600"/>
            <a:ext cx="6400800" cy="3733800"/>
          </a:xfrm>
        </p:spPr>
        <p:txBody>
          <a:bodyPr>
            <a:noAutofit/>
          </a:bodyPr>
          <a:lstStyle/>
          <a:p>
            <a:pPr eaLnBrk="1" fontAlgn="auto" hangingPunct="1">
              <a:spcAft>
                <a:spcPts val="0"/>
              </a:spcAft>
              <a:buClr>
                <a:schemeClr val="tx1">
                  <a:shade val="95000"/>
                </a:schemeClr>
              </a:buClr>
              <a:buFont typeface="Wingdings 2"/>
              <a:buNone/>
              <a:defRPr/>
            </a:pPr>
            <a:r>
              <a:rPr lang="en-US" sz="4400" b="1" dirty="0" smtClean="0">
                <a:effectLst>
                  <a:outerShdw blurRad="38100" dist="38100" dir="2700000" algn="tl">
                    <a:srgbClr val="000000">
                      <a:alpha val="43137"/>
                    </a:srgbClr>
                  </a:outerShdw>
                </a:effectLst>
              </a:rPr>
              <a:t>Systematic Theology II</a:t>
            </a:r>
          </a:p>
          <a:p>
            <a:pPr eaLnBrk="1" fontAlgn="auto" hangingPunct="1">
              <a:spcAft>
                <a:spcPts val="0"/>
              </a:spcAft>
              <a:buClr>
                <a:schemeClr val="tx1">
                  <a:shade val="95000"/>
                </a:schemeClr>
              </a:buClr>
              <a:buFont typeface="Wingdings 2"/>
              <a:buNone/>
              <a:defRPr/>
            </a:pPr>
            <a:r>
              <a:rPr lang="en-US" sz="4000" b="1" dirty="0" smtClean="0">
                <a:effectLst>
                  <a:outerShdw blurRad="38100" dist="38100" dir="2700000" algn="tl">
                    <a:srgbClr val="000000">
                      <a:alpha val="43137"/>
                    </a:srgbClr>
                  </a:outerShdw>
                </a:effectLst>
              </a:rPr>
              <a:t>Geisler, </a:t>
            </a:r>
            <a:r>
              <a:rPr lang="en-US" sz="4000" b="1" dirty="0" smtClean="0">
                <a:effectLst>
                  <a:outerShdw blurRad="38100" dist="38100" dir="2700000" algn="tl">
                    <a:srgbClr val="000000">
                      <a:alpha val="43137"/>
                    </a:srgbClr>
                  </a:outerShdw>
                </a:effectLst>
              </a:rPr>
              <a:t>Norman</a:t>
            </a:r>
            <a:endParaRPr lang="en-US" sz="4000" b="1" dirty="0" smtClean="0">
              <a:effectLst>
                <a:outerShdw blurRad="38100" dist="38100" dir="2700000" algn="tl">
                  <a:srgbClr val="000000">
                    <a:alpha val="43137"/>
                  </a:srgbClr>
                </a:outerShdw>
              </a:effectLst>
            </a:endParaRPr>
          </a:p>
          <a:p>
            <a:pPr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Chapter Fifty-Seven</a:t>
            </a:r>
            <a:endParaRPr lang="en-US" sz="3200" b="1" dirty="0" smtClean="0">
              <a:effectLst>
                <a:outerShdw blurRad="38100" dist="38100" dir="2700000" algn="tl">
                  <a:srgbClr val="000000">
                    <a:alpha val="43137"/>
                  </a:srgbClr>
                </a:outerShdw>
              </a:effectLst>
            </a:endParaRPr>
          </a:p>
          <a:p>
            <a:pPr eaLnBrk="1" fontAlgn="auto" hangingPunct="1">
              <a:spcAft>
                <a:spcPts val="0"/>
              </a:spcAft>
              <a:buClr>
                <a:schemeClr val="tx1">
                  <a:shade val="95000"/>
                </a:schemeClr>
              </a:buClr>
              <a:buFont typeface="Wingdings 2"/>
              <a:buNone/>
              <a:defRPr/>
            </a:pPr>
            <a:r>
              <a:rPr lang="en-US" sz="4800" b="1" dirty="0" smtClean="0">
                <a:effectLst>
                  <a:outerShdw blurRad="38100" dist="38100" dir="2700000" algn="tl">
                    <a:srgbClr val="000000">
                      <a:alpha val="43137"/>
                    </a:srgbClr>
                  </a:outerShdw>
                </a:effectLst>
              </a:rPr>
              <a:t>“The Effects of Sin”</a:t>
            </a:r>
          </a:p>
          <a:p>
            <a:pPr eaLnBrk="1" fontAlgn="auto" hangingPunct="1">
              <a:spcAft>
                <a:spcPts val="0"/>
              </a:spcAft>
              <a:buClr>
                <a:schemeClr val="tx1">
                  <a:shade val="95000"/>
                </a:schemeClr>
              </a:buClr>
              <a:buFont typeface="Wingdings 2"/>
              <a:buNone/>
              <a:defRPr/>
            </a:pPr>
            <a:endParaRPr lang="en-US"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Wesleyan Theology</a:t>
            </a:r>
            <a:br>
              <a:rPr lang="en-US" dirty="0" smtClean="0"/>
            </a:br>
            <a:endParaRPr lang="en-US" sz="1600" dirty="0"/>
          </a:p>
        </p:txBody>
      </p:sp>
      <p:sp>
        <p:nvSpPr>
          <p:cNvPr id="3" name="Content Placeholder 2"/>
          <p:cNvSpPr>
            <a:spLocks noGrp="1"/>
          </p:cNvSpPr>
          <p:nvPr>
            <p:ph idx="1"/>
          </p:nvPr>
        </p:nvSpPr>
        <p:spPr>
          <a:xfrm>
            <a:off x="457200" y="1143000"/>
            <a:ext cx="8229600" cy="5181600"/>
          </a:xfrm>
        </p:spPr>
        <p:txBody>
          <a:bodyPr>
            <a:normAutofit fontScale="92500" lnSpcReduction="10000"/>
          </a:bodyPr>
          <a:lstStyle/>
          <a:p>
            <a:pPr marL="112713" indent="23813"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2. </a:t>
            </a:r>
            <a:r>
              <a:rPr lang="en-US" b="1" i="1" dirty="0" smtClean="0">
                <a:solidFill>
                  <a:srgbClr val="FFFF66"/>
                </a:solidFill>
                <a:effectLst>
                  <a:outerShdw blurRad="38100" dist="38100" dir="2700000" algn="tl">
                    <a:srgbClr val="000000">
                      <a:alpha val="43137"/>
                    </a:srgbClr>
                  </a:outerShdw>
                </a:effectLst>
              </a:rPr>
              <a:t>Justifying Grace:</a:t>
            </a:r>
            <a:r>
              <a:rPr lang="en-US" b="1" dirty="0" smtClean="0">
                <a:solidFill>
                  <a:srgbClr val="FFFF66"/>
                </a:solidFill>
                <a:effectLst>
                  <a:outerShdw blurRad="38100" dist="38100" dir="2700000" algn="tl">
                    <a:srgbClr val="000000">
                      <a:alpha val="43137"/>
                    </a:srgbClr>
                  </a:outerShdw>
                </a:effectLst>
              </a:rPr>
              <a:t> </a:t>
            </a:r>
            <a:r>
              <a:rPr lang="en-US" dirty="0" smtClean="0"/>
              <a:t/>
            </a:r>
            <a:br>
              <a:rPr lang="en-US" dirty="0" smtClean="0"/>
            </a:br>
            <a:r>
              <a:rPr lang="en-US" sz="2600" dirty="0" smtClean="0">
                <a:effectLst>
                  <a:outerShdw blurRad="38100" dist="38100" dir="2700000" algn="tl">
                    <a:srgbClr val="000000">
                      <a:alpha val="43137"/>
                    </a:srgbClr>
                  </a:outerShdw>
                </a:effectLst>
              </a:rPr>
              <a:t>After we are drawn to God and enabled to respond, with faith, to the offered gift of Salvation, and -- most importantly -- when we actually say "yes" and accept Jesus Christ as our Lord and Savior, we are given "Justifying Grace," which wipes away our sin and incorporates us into the Body of Christ. This is the point of "Full Regeneration," in which humans are returned to the state of Adam and Eve in the Garden. It is sometimes referenced as that point and time in one's life when they are "saved." In Justifying Grace we are judged to be "not guilty" of sins, even though we are VERY guilty and even though we STILL commit sins. Jesus nevertheless forgives us our sins and, through His Grace ,we are viewed by God as being as IF we were as righteous as Christ.</a:t>
            </a:r>
            <a:endParaRPr lang="en-US" sz="2400" dirty="0" smtClean="0">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pPr>
              <a:defRPr/>
            </a:pPr>
            <a:r>
              <a:rPr lang="en-US" smtClean="0"/>
              <a:t>© 2000, Gregory S. Neal</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Wesleyan Theology</a:t>
            </a:r>
            <a:br>
              <a:rPr lang="en-US" dirty="0" smtClean="0"/>
            </a:br>
            <a:endParaRPr lang="en-US" sz="1600" dirty="0"/>
          </a:p>
        </p:txBody>
      </p:sp>
      <p:sp>
        <p:nvSpPr>
          <p:cNvPr id="3" name="Content Placeholder 2"/>
          <p:cNvSpPr>
            <a:spLocks noGrp="1"/>
          </p:cNvSpPr>
          <p:nvPr>
            <p:ph idx="1"/>
          </p:nvPr>
        </p:nvSpPr>
        <p:spPr>
          <a:xfrm>
            <a:off x="457200" y="1143000"/>
            <a:ext cx="8229600" cy="4953000"/>
          </a:xfrm>
        </p:spPr>
        <p:txBody>
          <a:bodyPr>
            <a:noAutofit/>
          </a:bodyPr>
          <a:lstStyle/>
          <a:p>
            <a:pPr marL="112713" indent="23813" eaLnBrk="1" fontAlgn="auto" hangingPunct="1">
              <a:spcAft>
                <a:spcPts val="0"/>
              </a:spcAft>
              <a:buClr>
                <a:schemeClr val="tx1">
                  <a:shade val="95000"/>
                </a:schemeClr>
              </a:buClr>
              <a:buFont typeface="Wingdings 2"/>
              <a:buNone/>
              <a:defRPr/>
            </a:pPr>
            <a:r>
              <a:rPr lang="en-US" sz="2400" b="1" dirty="0" smtClean="0">
                <a:solidFill>
                  <a:srgbClr val="FFFF66"/>
                </a:solidFill>
                <a:effectLst>
                  <a:outerShdw blurRad="38100" dist="38100" dir="2700000" algn="tl">
                    <a:srgbClr val="000000">
                      <a:alpha val="43137"/>
                    </a:srgbClr>
                  </a:outerShdw>
                </a:effectLst>
              </a:rPr>
              <a:t>3. </a:t>
            </a:r>
            <a:r>
              <a:rPr lang="en-US" sz="2400" b="1" i="1" dirty="0" smtClean="0">
                <a:solidFill>
                  <a:srgbClr val="FFFF66"/>
                </a:solidFill>
                <a:effectLst>
                  <a:outerShdw blurRad="38100" dist="38100" dir="2700000" algn="tl">
                    <a:srgbClr val="000000">
                      <a:alpha val="43137"/>
                    </a:srgbClr>
                  </a:outerShdw>
                </a:effectLst>
              </a:rPr>
              <a:t>Sanctifying Grace:</a:t>
            </a:r>
            <a:r>
              <a:rPr lang="en-US" sz="2200" b="1" i="1" dirty="0" smtClean="0"/>
              <a:t/>
            </a:r>
            <a:br>
              <a:rPr lang="en-US" sz="2200" b="1" i="1" dirty="0" smtClean="0"/>
            </a:br>
            <a:r>
              <a:rPr lang="en-US" sz="1200" dirty="0" smtClean="0"/>
              <a:t/>
            </a:r>
            <a:br>
              <a:rPr lang="en-US" sz="1200" dirty="0" smtClean="0"/>
            </a:br>
            <a:r>
              <a:rPr lang="en-US" sz="2200" dirty="0" smtClean="0">
                <a:effectLst>
                  <a:outerShdw blurRad="38100" dist="38100" dir="2700000" algn="tl">
                    <a:srgbClr val="000000">
                      <a:alpha val="43137"/>
                    </a:srgbClr>
                  </a:outerShdw>
                </a:effectLst>
              </a:rPr>
              <a:t>Justification by Grace through Faith in Jesus Christ as Lord and Savior doesn't end one's walk in Grace, however. One hasn't "arrived" when one is saved. </a:t>
            </a:r>
            <a:r>
              <a:rPr lang="en-US" sz="2200" u="sng" dirty="0" smtClean="0">
                <a:effectLst>
                  <a:outerShdw blurRad="38100" dist="38100" dir="2700000" algn="tl">
                    <a:srgbClr val="000000">
                      <a:alpha val="43137"/>
                    </a:srgbClr>
                  </a:outerShdw>
                </a:effectLst>
              </a:rPr>
              <a:t>Justification </a:t>
            </a:r>
            <a:r>
              <a:rPr lang="en-US" sz="2200" dirty="0" smtClean="0">
                <a:effectLst>
                  <a:outerShdw blurRad="38100" dist="38100" dir="2700000" algn="tl">
                    <a:srgbClr val="000000">
                      <a:alpha val="43137"/>
                    </a:srgbClr>
                  </a:outerShdw>
                </a:effectLst>
              </a:rPr>
              <a:t>is the point at which God judges us "As IF we were Christ." The Perfection, the Righteousness, of Jesus is not yet PART of who we are, even though we are viewed by God as IF we were righteous. Sanctifying Grace comes to make the outward judgment of "Righteous" PART of who WE are. The Righteousness of Christ is, through our openness to God's Grace, made an increasing part of WHO we are. We become MORE and MORE like Jesus. In other words, the Love and Will of God in Jesus Christ is grafted into our lives and we become more and more like Jesus.</a:t>
            </a:r>
          </a:p>
        </p:txBody>
      </p:sp>
      <p:sp>
        <p:nvSpPr>
          <p:cNvPr id="4" name="Footer Placeholder 3"/>
          <p:cNvSpPr>
            <a:spLocks noGrp="1"/>
          </p:cNvSpPr>
          <p:nvPr>
            <p:ph type="ftr" sz="quarter" idx="11"/>
          </p:nvPr>
        </p:nvSpPr>
        <p:spPr/>
        <p:txBody>
          <a:bodyPr/>
          <a:lstStyle/>
          <a:p>
            <a:pPr>
              <a:defRPr/>
            </a:pPr>
            <a:r>
              <a:rPr lang="en-US" smtClean="0"/>
              <a:t>© 2000, Gregory S. Neal</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Wesleyan Theology</a:t>
            </a:r>
            <a:br>
              <a:rPr lang="en-US" dirty="0" smtClean="0"/>
            </a:br>
            <a:endParaRPr lang="en-US" sz="1600" dirty="0"/>
          </a:p>
        </p:txBody>
      </p:sp>
      <p:sp>
        <p:nvSpPr>
          <p:cNvPr id="3" name="Content Placeholder 2"/>
          <p:cNvSpPr>
            <a:spLocks noGrp="1"/>
          </p:cNvSpPr>
          <p:nvPr>
            <p:ph idx="1"/>
          </p:nvPr>
        </p:nvSpPr>
        <p:spPr>
          <a:xfrm>
            <a:off x="457200" y="1143000"/>
            <a:ext cx="8229600" cy="5105400"/>
          </a:xfrm>
        </p:spPr>
        <p:txBody>
          <a:bodyPr>
            <a:noAutofit/>
          </a:bodyPr>
          <a:lstStyle/>
          <a:p>
            <a:pPr marL="112713" indent="23813" eaLnBrk="1" fontAlgn="auto" hangingPunct="1">
              <a:spcAft>
                <a:spcPts val="0"/>
              </a:spcAft>
              <a:buClr>
                <a:schemeClr val="tx1">
                  <a:shade val="95000"/>
                </a:schemeClr>
              </a:buClr>
              <a:buFont typeface="Wingdings 2"/>
              <a:buNone/>
              <a:defRPr/>
            </a:pPr>
            <a:r>
              <a:rPr lang="en-US" sz="2400" b="1" dirty="0" smtClean="0">
                <a:solidFill>
                  <a:srgbClr val="FFFF66"/>
                </a:solidFill>
                <a:effectLst>
                  <a:outerShdw blurRad="38100" dist="38100" dir="2700000" algn="tl">
                    <a:srgbClr val="000000">
                      <a:alpha val="43137"/>
                    </a:srgbClr>
                  </a:outerShdw>
                </a:effectLst>
              </a:rPr>
              <a:t>4. </a:t>
            </a:r>
            <a:r>
              <a:rPr lang="en-US" sz="2400" b="1" i="1" dirty="0" smtClean="0">
                <a:solidFill>
                  <a:srgbClr val="FFFF66"/>
                </a:solidFill>
                <a:effectLst>
                  <a:outerShdw blurRad="38100" dist="38100" dir="2700000" algn="tl">
                    <a:srgbClr val="000000">
                      <a:alpha val="43137"/>
                    </a:srgbClr>
                  </a:outerShdw>
                </a:effectLst>
              </a:rPr>
              <a:t>Perfection:</a:t>
            </a:r>
            <a:r>
              <a:rPr lang="en-US" sz="2400" b="1" dirty="0" smtClean="0">
                <a:solidFill>
                  <a:srgbClr val="FFFF66"/>
                </a:solidFill>
                <a:effectLst>
                  <a:outerShdw blurRad="38100" dist="38100" dir="2700000" algn="tl">
                    <a:srgbClr val="000000">
                      <a:alpha val="43137"/>
                    </a:srgbClr>
                  </a:outerShdw>
                </a:effectLst>
              </a:rPr>
              <a:t> </a:t>
            </a:r>
            <a:r>
              <a:rPr lang="en-US" sz="2400" dirty="0" smtClean="0"/>
              <a:t/>
            </a:r>
            <a:br>
              <a:rPr lang="en-US" sz="2400" dirty="0" smtClean="0"/>
            </a:br>
            <a:r>
              <a:rPr lang="en-US" sz="1000" dirty="0" smtClean="0"/>
              <a:t/>
            </a:r>
            <a:br>
              <a:rPr lang="en-US" sz="1000" dirty="0" smtClean="0"/>
            </a:br>
            <a:r>
              <a:rPr lang="en-US" sz="2400" dirty="0" smtClean="0">
                <a:effectLst>
                  <a:outerShdw blurRad="38100" dist="38100" dir="2700000" algn="tl">
                    <a:srgbClr val="000000">
                      <a:alpha val="43137"/>
                    </a:srgbClr>
                  </a:outerShdw>
                </a:effectLst>
              </a:rPr>
              <a:t>While none of us can be perfect by our own ability or will, nevertheless we believe that through Sanctifying Grace we are transformed into a greater and greater likeness of Christ Jesus. As we grow in Sanctifying Grace, we approach the Will of God for us and, in Glory, we can trust that we will be in total conformity with God's Will for us. We also believe, however, that through Sanctifying Grace we are blessed by occasional moments, fleeting instances, of knowing and living in God's perfect Will. This is what Wesley means when he says that we are all to be "Moving on toward Perfection."</a:t>
            </a:r>
          </a:p>
        </p:txBody>
      </p:sp>
      <p:sp>
        <p:nvSpPr>
          <p:cNvPr id="4" name="Footer Placeholder 3"/>
          <p:cNvSpPr>
            <a:spLocks noGrp="1"/>
          </p:cNvSpPr>
          <p:nvPr>
            <p:ph type="ftr" sz="quarter" idx="11"/>
          </p:nvPr>
        </p:nvSpPr>
        <p:spPr/>
        <p:txBody>
          <a:bodyPr/>
          <a:lstStyle/>
          <a:p>
            <a:pPr>
              <a:defRPr/>
            </a:pPr>
            <a:r>
              <a:rPr lang="en-US" smtClean="0"/>
              <a:t>© 2000, Gregory S. Neal</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1362"/>
          </a:xfrm>
        </p:spPr>
        <p:txBody>
          <a:bodyPr/>
          <a:lstStyle/>
          <a:p>
            <a:pPr eaLnBrk="1" fontAlgn="auto" hangingPunct="1">
              <a:spcAft>
                <a:spcPts val="0"/>
              </a:spcAft>
              <a:defRPr/>
            </a:pPr>
            <a:r>
              <a:rPr lang="en-US" sz="4000" dirty="0" smtClean="0">
                <a:solidFill>
                  <a:schemeClr val="tx1"/>
                </a:solidFill>
                <a:effectLst>
                  <a:outerShdw blurRad="38100" dist="38100" dir="2700000" algn="tl">
                    <a:srgbClr val="000000">
                      <a:alpha val="43137"/>
                    </a:srgbClr>
                  </a:outerShdw>
                </a:effectLst>
              </a:rPr>
              <a:t>Systematic Theology II</a:t>
            </a:r>
            <a:br>
              <a:rPr lang="en-US" sz="4000" dirty="0" smtClean="0">
                <a:solidFill>
                  <a:schemeClr val="tx1"/>
                </a:solidFill>
                <a:effectLst>
                  <a:outerShdw blurRad="38100" dist="38100" dir="2700000" algn="tl">
                    <a:srgbClr val="000000">
                      <a:alpha val="43137"/>
                    </a:srgbClr>
                  </a:outerShdw>
                </a:effectLst>
              </a:rPr>
            </a:br>
            <a:r>
              <a:rPr lang="en-US" sz="3600" dirty="0" smtClean="0">
                <a:solidFill>
                  <a:schemeClr val="tx1"/>
                </a:solidFill>
                <a:effectLst>
                  <a:outerShdw blurRad="38100" dist="38100" dir="2700000" algn="tl">
                    <a:srgbClr val="000000">
                      <a:alpha val="43137"/>
                    </a:srgbClr>
                  </a:outerShdw>
                </a:effectLst>
              </a:rPr>
              <a:t>Geisler, Norman, Vol. </a:t>
            </a:r>
            <a:r>
              <a:rPr lang="en-US" sz="3600" dirty="0" smtClean="0">
                <a:solidFill>
                  <a:schemeClr val="tx1"/>
                </a:solidFill>
                <a:effectLst>
                  <a:outerShdw blurRad="38100" dist="38100" dir="2700000" algn="tl">
                    <a:srgbClr val="000000">
                      <a:alpha val="43137"/>
                    </a:srgbClr>
                  </a:outerShdw>
                </a:effectLst>
              </a:rPr>
              <a:t>3</a:t>
            </a:r>
            <a:br>
              <a:rPr lang="en-US" sz="3600" dirty="0" smtClean="0">
                <a:solidFill>
                  <a:schemeClr val="tx1"/>
                </a:solidFill>
                <a:effectLst>
                  <a:outerShdw blurRad="38100" dist="38100" dir="2700000" algn="tl">
                    <a:srgbClr val="000000">
                      <a:alpha val="43137"/>
                    </a:srgbClr>
                  </a:outerShdw>
                </a:effectLst>
              </a:rPr>
            </a:br>
            <a:r>
              <a:rPr lang="en-US" sz="2800" dirty="0" smtClean="0">
                <a:solidFill>
                  <a:schemeClr val="tx1"/>
                </a:solidFill>
                <a:effectLst>
                  <a:outerShdw blurRad="38100" dist="38100" dir="2700000" algn="tl">
                    <a:srgbClr val="000000">
                      <a:alpha val="43137"/>
                    </a:srgbClr>
                  </a:outerShdw>
                </a:effectLst>
              </a:rPr>
              <a:t>Chapter </a:t>
            </a:r>
            <a:r>
              <a:rPr lang="en-US" sz="2800" dirty="0" smtClean="0">
                <a:solidFill>
                  <a:schemeClr val="tx1"/>
                </a:solidFill>
                <a:effectLst>
                  <a:outerShdw blurRad="38100" dist="38100" dir="2700000" algn="tl">
                    <a:srgbClr val="000000">
                      <a:alpha val="43137"/>
                    </a:srgbClr>
                  </a:outerShdw>
                </a:effectLst>
              </a:rPr>
              <a:t>Fifty-Eight</a:t>
            </a:r>
            <a:r>
              <a:rPr lang="en-US" sz="2800" dirty="0" smtClean="0">
                <a:solidFill>
                  <a:schemeClr val="tx1"/>
                </a:solidFill>
                <a:effectLst>
                  <a:outerShdw blurRad="38100" dist="38100" dir="2700000" algn="tl">
                    <a:srgbClr val="000000">
                      <a:alpha val="43137"/>
                    </a:srgbClr>
                  </a:outerShdw>
                </a:effectLst>
              </a:rPr>
              <a:t/>
            </a:r>
            <a:br>
              <a:rPr lang="en-US" sz="2800" dirty="0" smtClean="0">
                <a:solidFill>
                  <a:schemeClr val="tx1"/>
                </a:solidFill>
                <a:effectLst>
                  <a:outerShdw blurRad="38100" dist="38100" dir="2700000" algn="tl">
                    <a:srgbClr val="000000">
                      <a:alpha val="43137"/>
                    </a:srgbClr>
                  </a:outerShdw>
                </a:effectLst>
              </a:rPr>
            </a:br>
            <a:r>
              <a:rPr lang="en-US" sz="4400" dirty="0" smtClean="0">
                <a:solidFill>
                  <a:schemeClr val="tx1"/>
                </a:solidFill>
                <a:effectLst>
                  <a:outerShdw blurRad="38100" dist="38100" dir="2700000" algn="tl">
                    <a:srgbClr val="000000">
                      <a:alpha val="43137"/>
                    </a:srgbClr>
                  </a:outerShdw>
                </a:effectLst>
              </a:rPr>
              <a:t>“The Defeat of Sin”</a:t>
            </a:r>
            <a:br>
              <a:rPr lang="en-US" sz="4400" dirty="0" smtClean="0">
                <a:solidFill>
                  <a:schemeClr val="tx1"/>
                </a:solidFill>
                <a:effectLst>
                  <a:outerShdw blurRad="38100" dist="38100" dir="2700000" algn="tl">
                    <a:srgbClr val="000000">
                      <a:alpha val="43137"/>
                    </a:srgbClr>
                  </a:outerShdw>
                </a:effectLst>
              </a:rPr>
            </a:br>
            <a:endParaRPr lang="en-US"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Divine Plan to Defeat Evil</a:t>
            </a:r>
            <a:endParaRPr lang="en-US" dirty="0"/>
          </a:p>
        </p:txBody>
      </p:sp>
      <p:sp>
        <p:nvSpPr>
          <p:cNvPr id="3" name="Content Placeholder 2"/>
          <p:cNvSpPr>
            <a:spLocks noGrp="1"/>
          </p:cNvSpPr>
          <p:nvPr>
            <p:ph idx="1"/>
          </p:nvPr>
        </p:nvSpPr>
        <p:spPr/>
        <p:txBody>
          <a:bodyPr>
            <a:normAutofit/>
          </a:bodyPr>
          <a:lstStyle/>
          <a:p>
            <a:pPr marL="548640" indent="-41148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Prerequisites of God’s Plan</a:t>
            </a:r>
          </a:p>
          <a:p>
            <a:pPr marL="548640" indent="-26988" eaLnBrk="1" fontAlgn="auto" hangingPunct="1">
              <a:spcAft>
                <a:spcPts val="0"/>
              </a:spcAft>
              <a:buClr>
                <a:schemeClr val="tx1">
                  <a:shade val="95000"/>
                </a:schemeClr>
              </a:buClr>
              <a:buFont typeface="Wingdings 2"/>
              <a:buNone/>
              <a:defRPr/>
            </a:pPr>
            <a:r>
              <a:rPr lang="en-US" dirty="0" smtClean="0">
                <a:effectLst>
                  <a:outerShdw blurRad="38100" dist="38100" dir="2700000" algn="tl">
                    <a:srgbClr val="000000">
                      <a:alpha val="43137"/>
                    </a:srgbClr>
                  </a:outerShdw>
                </a:effectLst>
              </a:rPr>
              <a:t>God knew how everything would turn out from the beginning.  God was never caught by surprise at man’s sin.  Jesus is called “the Lamb slain from the foundation of the world” (Rev. 13:8 ), which means that before there was a problem of sin, God had the answer.  God had a plan that not even Satan, sin, or human disobedience could thwart.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Purpose of God’s Plan</a:t>
            </a:r>
            <a:endParaRPr lang="en-US" dirty="0"/>
          </a:p>
        </p:txBody>
      </p:sp>
      <p:sp>
        <p:nvSpPr>
          <p:cNvPr id="3" name="Content Placeholder 2"/>
          <p:cNvSpPr>
            <a:spLocks noGrp="1"/>
          </p:cNvSpPr>
          <p:nvPr>
            <p:ph idx="1"/>
          </p:nvPr>
        </p:nvSpPr>
        <p:spPr/>
        <p:txBody>
          <a:bodyPr>
            <a:normAutofit fontScale="85000" lnSpcReduction="10000"/>
          </a:bodyPr>
          <a:lstStyle/>
          <a:p>
            <a:pPr marL="651510" indent="-5143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Alternatives to God’s Ultimate Plan</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Not to have created .</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To Have Created a Non-Free World</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Create a Free World Where No One Ever Chooses to Sin</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To Have Created a World Where No One is Allowed to Sin</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To Have Created a World Where Sin Occurs but Where All Are Eventually Saved.</a:t>
            </a:r>
          </a:p>
          <a:p>
            <a:pPr marL="651510" indent="-5143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Be aware of </a:t>
            </a:r>
            <a:r>
              <a:rPr lang="en-US" sz="3200" b="1" dirty="0" err="1" smtClean="0">
                <a:effectLst>
                  <a:outerShdw blurRad="38100" dist="38100" dir="2700000" algn="tl">
                    <a:srgbClr val="000000">
                      <a:alpha val="43137"/>
                    </a:srgbClr>
                  </a:outerShdw>
                </a:effectLst>
              </a:rPr>
              <a:t>Geisler’s</a:t>
            </a:r>
            <a:r>
              <a:rPr lang="en-US" sz="3200" b="1" dirty="0" smtClean="0">
                <a:effectLst>
                  <a:outerShdw blurRad="38100" dist="38100" dir="2700000" algn="tl">
                    <a:srgbClr val="000000">
                      <a:alpha val="43137"/>
                    </a:srgbClr>
                  </a:outerShdw>
                </a:effectLst>
              </a:rPr>
              <a:t> responses to these unsatisfactory alternatives (pp. 155-158)</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fontScale="92500" lnSpcReduction="10000"/>
          </a:bodyPr>
          <a:lstStyle/>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The very nature of God assures us that evil will eventually be defeated.</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God is all-loving and wants to defeat evil.</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God is all-powerful and can defeat evil.</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Evil is not yet defeated.</a:t>
            </a:r>
          </a:p>
          <a:p>
            <a:pPr marL="651510" indent="-514350" eaLnBrk="1" fontAlgn="auto" hangingPunct="1">
              <a:spcAft>
                <a:spcPts val="0"/>
              </a:spcAft>
              <a:buClr>
                <a:schemeClr val="tx1">
                  <a:shade val="95000"/>
                </a:schemeClr>
              </a:buClr>
              <a:buFont typeface="+mj-lt"/>
              <a:buAutoNum type="arabicPeriod"/>
              <a:defRPr/>
            </a:pPr>
            <a:r>
              <a:rPr lang="en-US" sz="3200" b="1" dirty="0" smtClean="0">
                <a:solidFill>
                  <a:srgbClr val="FFFF66"/>
                </a:solidFill>
                <a:effectLst>
                  <a:outerShdw blurRad="38100" dist="38100" dir="2700000" algn="tl">
                    <a:srgbClr val="000000">
                      <a:alpha val="43137"/>
                    </a:srgbClr>
                  </a:outerShdw>
                </a:effectLst>
              </a:rPr>
              <a:t>Hence, evil will yet be defeated (in the future.)</a:t>
            </a:r>
          </a:p>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This present world is not the best of all possible worlds, but it is a means to the best possible world.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a:bodyPr>
          <a:lstStyle/>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Dispensation, “divine order of affairs”</a:t>
            </a:r>
          </a:p>
          <a:p>
            <a:pPr marL="168275" indent="-31750" eaLnBrk="1" fontAlgn="auto" hangingPunct="1">
              <a:spcAft>
                <a:spcPts val="0"/>
              </a:spcAft>
              <a:buClr>
                <a:schemeClr val="tx1">
                  <a:shade val="95000"/>
                </a:schemeClr>
              </a:buClr>
              <a:buFont typeface="Wingdings 2"/>
              <a:buNone/>
              <a:defRPr/>
            </a:pPr>
            <a:endParaRPr lang="en-US" sz="3200" b="1" dirty="0" smtClean="0">
              <a:effectLst>
                <a:outerShdw blurRad="38100" dist="38100" dir="2700000" algn="tl">
                  <a:srgbClr val="000000">
                    <a:alpha val="43137"/>
                  </a:srgbClr>
                </a:outerShdw>
              </a:effectLst>
            </a:endParaRPr>
          </a:p>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Some perspectives argue for seven distinct “dispensations”  during which God acted in specific way with respect to a specific period of time (dispensation).  Most typologies (such as </a:t>
            </a:r>
            <a:r>
              <a:rPr lang="en-US" sz="3200" b="1" dirty="0" err="1" smtClean="0">
                <a:effectLst>
                  <a:outerShdw blurRad="38100" dist="38100" dir="2700000" algn="tl">
                    <a:srgbClr val="000000">
                      <a:alpha val="43137"/>
                    </a:srgbClr>
                  </a:outerShdw>
                </a:effectLst>
              </a:rPr>
              <a:t>Geisler’s</a:t>
            </a:r>
            <a:r>
              <a:rPr lang="en-US" sz="3200" b="1" dirty="0" smtClean="0">
                <a:effectLst>
                  <a:outerShdw blurRad="38100" dist="38100" dir="2700000" algn="tl">
                    <a:srgbClr val="000000">
                      <a:alpha val="43137"/>
                    </a:srgbClr>
                  </a:outerShdw>
                </a:effectLst>
              </a:rPr>
              <a:t>) propose seven such dispensations.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a:bodyPr>
          <a:lstStyle/>
          <a:p>
            <a:pPr marL="168275"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Seven “dispensations”</a:t>
            </a:r>
          </a:p>
          <a:p>
            <a:pPr marL="970915" lvl="1" indent="-514350" eaLnBrk="1" fontAlgn="auto" hangingPunct="1">
              <a:spcAft>
                <a:spcPts val="0"/>
              </a:spcAft>
              <a:buFont typeface="+mj-lt"/>
              <a:buAutoNum type="arabicPeriod"/>
              <a:defRPr/>
            </a:pPr>
            <a:r>
              <a:rPr lang="en-US" sz="3200" b="1" dirty="0" smtClean="0">
                <a:effectLst>
                  <a:outerShdw blurRad="38100" dist="38100" dir="2700000" algn="tl">
                    <a:srgbClr val="000000">
                      <a:alpha val="43137"/>
                    </a:srgbClr>
                  </a:outerShdw>
                </a:effectLst>
              </a:rPr>
              <a:t>Probation (Innocence)</a:t>
            </a:r>
          </a:p>
          <a:p>
            <a:pPr marL="970915" lvl="1" indent="-514350" eaLnBrk="1" fontAlgn="auto" hangingPunct="1">
              <a:spcAft>
                <a:spcPts val="0"/>
              </a:spcAft>
              <a:buFont typeface="+mj-lt"/>
              <a:buAutoNum type="arabicPeriod"/>
              <a:defRPr/>
            </a:pPr>
            <a:r>
              <a:rPr lang="en-US" sz="3200" b="1" dirty="0" smtClean="0">
                <a:effectLst>
                  <a:outerShdw blurRad="38100" dist="38100" dir="2700000" algn="tl">
                    <a:srgbClr val="000000">
                      <a:alpha val="43137"/>
                    </a:srgbClr>
                  </a:outerShdw>
                </a:effectLst>
              </a:rPr>
              <a:t>Conscience (Moral Sense)</a:t>
            </a:r>
          </a:p>
          <a:p>
            <a:pPr marL="970915" lvl="1" indent="-514350" eaLnBrk="1" fontAlgn="auto" hangingPunct="1">
              <a:spcAft>
                <a:spcPts val="0"/>
              </a:spcAft>
              <a:buFont typeface="+mj-lt"/>
              <a:buAutoNum type="arabicPeriod"/>
              <a:defRPr/>
            </a:pPr>
            <a:r>
              <a:rPr lang="en-US" sz="3200" b="1" dirty="0" smtClean="0">
                <a:effectLst>
                  <a:outerShdw blurRad="38100" dist="38100" dir="2700000" algn="tl">
                    <a:srgbClr val="000000">
                      <a:alpha val="43137"/>
                    </a:srgbClr>
                  </a:outerShdw>
                </a:effectLst>
              </a:rPr>
              <a:t>Human Government</a:t>
            </a:r>
          </a:p>
          <a:p>
            <a:pPr marL="970915" lvl="1" indent="-514350" eaLnBrk="1" fontAlgn="auto" hangingPunct="1">
              <a:spcAft>
                <a:spcPts val="0"/>
              </a:spcAft>
              <a:buFont typeface="+mj-lt"/>
              <a:buAutoNum type="arabicPeriod"/>
              <a:defRPr/>
            </a:pPr>
            <a:r>
              <a:rPr lang="en-US" sz="3200" b="1" dirty="0" smtClean="0">
                <a:effectLst>
                  <a:outerShdw blurRad="38100" dist="38100" dir="2700000" algn="tl">
                    <a:srgbClr val="000000">
                      <a:alpha val="43137"/>
                    </a:srgbClr>
                  </a:outerShdw>
                </a:effectLst>
              </a:rPr>
              <a:t>Promise</a:t>
            </a:r>
          </a:p>
          <a:p>
            <a:pPr marL="970915" lvl="1" indent="-514350" eaLnBrk="1" fontAlgn="auto" hangingPunct="1">
              <a:spcAft>
                <a:spcPts val="0"/>
              </a:spcAft>
              <a:buFont typeface="+mj-lt"/>
              <a:buAutoNum type="arabicPeriod"/>
              <a:defRPr/>
            </a:pPr>
            <a:r>
              <a:rPr lang="en-US" sz="3200" b="1" dirty="0" smtClean="0">
                <a:effectLst>
                  <a:outerShdw blurRad="38100" dist="38100" dir="2700000" algn="tl">
                    <a:srgbClr val="000000">
                      <a:alpha val="43137"/>
                    </a:srgbClr>
                  </a:outerShdw>
                </a:effectLst>
              </a:rPr>
              <a:t>Law</a:t>
            </a:r>
          </a:p>
          <a:p>
            <a:pPr marL="970915" lvl="1" indent="-514350" eaLnBrk="1" fontAlgn="auto" hangingPunct="1">
              <a:spcAft>
                <a:spcPts val="0"/>
              </a:spcAft>
              <a:buFont typeface="+mj-lt"/>
              <a:buAutoNum type="arabicPeriod"/>
              <a:defRPr/>
            </a:pPr>
            <a:r>
              <a:rPr lang="en-US" sz="3200" b="1" dirty="0" smtClean="0">
                <a:effectLst>
                  <a:outerShdw blurRad="38100" dist="38100" dir="2700000" algn="tl">
                    <a:srgbClr val="000000">
                      <a:alpha val="43137"/>
                    </a:srgbClr>
                  </a:outerShdw>
                </a:effectLst>
              </a:rPr>
              <a:t>Grace</a:t>
            </a:r>
          </a:p>
          <a:p>
            <a:pPr marL="970915" lvl="1" indent="-514350" eaLnBrk="1" fontAlgn="auto" hangingPunct="1">
              <a:spcAft>
                <a:spcPts val="0"/>
              </a:spcAft>
              <a:buFont typeface="+mj-lt"/>
              <a:buAutoNum type="arabicPeriod"/>
              <a:defRPr/>
            </a:pPr>
            <a:r>
              <a:rPr lang="en-US" sz="3200" b="1" dirty="0" smtClean="0">
                <a:effectLst>
                  <a:outerShdw blurRad="38100" dist="38100" dir="2700000" algn="tl">
                    <a:srgbClr val="000000">
                      <a:alpha val="43137"/>
                    </a:srgbClr>
                  </a:outerShdw>
                </a:effectLst>
              </a:rPr>
              <a:t>Kingdom</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lnSpcReduction="10000"/>
          </a:bodyPr>
          <a:lstStyle/>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The word “dispensation” is used by the apostle Paul in Ephesians 1:10</a:t>
            </a:r>
          </a:p>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 . . in that the dispensation of the fullness of time He might gather together  . . . all things in Christ, both which are in heaven, and which are on earth in Him.”</a:t>
            </a:r>
          </a:p>
          <a:p>
            <a:pPr marL="168275" indent="-31750" eaLnBrk="1" fontAlgn="auto" hangingPunct="1">
              <a:spcAft>
                <a:spcPts val="0"/>
              </a:spcAft>
              <a:buClr>
                <a:schemeClr val="tx1">
                  <a:shade val="95000"/>
                </a:schemeClr>
              </a:buClr>
              <a:buFont typeface="Wingdings 2"/>
              <a:buNone/>
              <a:defRPr/>
            </a:pPr>
            <a:endParaRPr lang="en-US" sz="3200" b="1" dirty="0" smtClean="0">
              <a:effectLst>
                <a:outerShdw blurRad="38100" dist="38100" dir="2700000" algn="tl">
                  <a:srgbClr val="000000">
                    <a:alpha val="43137"/>
                  </a:srgbClr>
                </a:outerShdw>
              </a:effectLst>
            </a:endParaRPr>
          </a:p>
          <a:p>
            <a:pPr marL="168275" indent="-31750" eaLnBrk="1" fontAlgn="auto" hangingPunct="1">
              <a:spcAft>
                <a:spcPts val="0"/>
              </a:spcAft>
              <a:buClr>
                <a:schemeClr val="tx1">
                  <a:shade val="95000"/>
                </a:schemeClr>
              </a:buClr>
              <a:buFont typeface="Wingdings 2"/>
              <a:buNone/>
              <a:defRPr/>
            </a:pPr>
            <a:r>
              <a:rPr lang="en-US" sz="3200" b="1" dirty="0" smtClean="0">
                <a:solidFill>
                  <a:srgbClr val="FFFF00"/>
                </a:solidFill>
                <a:effectLst>
                  <a:outerShdw blurRad="38100" dist="38100" dir="2700000" algn="tl">
                    <a:srgbClr val="000000">
                      <a:alpha val="43137"/>
                    </a:srgbClr>
                  </a:outerShdw>
                </a:effectLst>
              </a:rPr>
              <a:t>Notice, however, the singular, dispensation, not dispensations.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Effects of Sin</a:t>
            </a:r>
            <a:endParaRPr lang="en-US" dirty="0"/>
          </a:p>
        </p:txBody>
      </p:sp>
      <p:sp>
        <p:nvSpPr>
          <p:cNvPr id="3" name="Content Placeholder 2"/>
          <p:cNvSpPr>
            <a:spLocks noGrp="1"/>
          </p:cNvSpPr>
          <p:nvPr>
            <p:ph idx="1"/>
          </p:nvPr>
        </p:nvSpPr>
        <p:spPr>
          <a:xfrm>
            <a:off x="609600" y="1600200"/>
            <a:ext cx="8077200" cy="4708525"/>
          </a:xfrm>
        </p:spPr>
        <p:txBody>
          <a:bodyPr>
            <a:normAutofit/>
          </a:bodyPr>
          <a:lstStyle/>
          <a:p>
            <a:pPr marL="53975" indent="0" eaLnBrk="1" fontAlgn="auto" hangingPunct="1">
              <a:spcAft>
                <a:spcPts val="0"/>
              </a:spcAft>
              <a:buClr>
                <a:schemeClr val="tx1">
                  <a:shade val="95000"/>
                </a:schemeClr>
              </a:buClr>
              <a:buFont typeface="Wingdings 2"/>
              <a:buNone/>
              <a:defRPr/>
            </a:pPr>
            <a:r>
              <a:rPr lang="en-US" sz="3600" b="1" dirty="0" smtClean="0">
                <a:effectLst>
                  <a:outerShdw blurRad="38100" dist="38100" dir="2700000" algn="tl">
                    <a:srgbClr val="000000">
                      <a:alpha val="43137"/>
                    </a:srgbClr>
                  </a:outerShdw>
                </a:effectLst>
              </a:rPr>
              <a:t>God created the first humans in a state of perfection. One of the perfections was the power of free choice.  Adam and Eve exercised this freedom to disobey God.  What followed was a state of human sinfulness that we cannot reverse.</a:t>
            </a:r>
            <a:endParaRPr lang="en-US" sz="3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lnSpcReduction="10000"/>
          </a:bodyPr>
          <a:lstStyle/>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The problem with the dispensationalist view is that it imposes an artificial interpretational grid over scripture and tends to needlessly divide and disconnect the Word into philosophically contrived divisions.  </a:t>
            </a:r>
          </a:p>
          <a:p>
            <a:pPr marL="168275" indent="-31750" eaLnBrk="1" fontAlgn="auto" hangingPunct="1">
              <a:spcAft>
                <a:spcPts val="0"/>
              </a:spcAft>
              <a:buClr>
                <a:schemeClr val="tx1">
                  <a:shade val="95000"/>
                </a:schemeClr>
              </a:buClr>
              <a:buFont typeface="Wingdings 2"/>
              <a:buNone/>
              <a:defRPr/>
            </a:pPr>
            <a:r>
              <a:rPr lang="en-US" sz="3200" b="1" dirty="0" smtClean="0">
                <a:solidFill>
                  <a:srgbClr val="FFFF00"/>
                </a:solidFill>
                <a:effectLst>
                  <a:outerShdw blurRad="38100" dist="38100" dir="2700000" algn="tl">
                    <a:srgbClr val="000000">
                      <a:alpha val="43137"/>
                    </a:srgbClr>
                  </a:outerShdw>
                </a:effectLst>
              </a:rPr>
              <a:t>Instead of a dispensationalist view, biblical theology sees more continuity and a natural  progression throughout the unfurling of God’s plan for humanity.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a:bodyPr>
          <a:lstStyle/>
          <a:p>
            <a:pPr marL="1682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Without embracing full-blown </a:t>
            </a:r>
            <a:r>
              <a:rPr lang="en-US" sz="3200" b="1" dirty="0" err="1" smtClean="0">
                <a:effectLst>
                  <a:outerShdw blurRad="38100" dist="38100" dir="2700000" algn="tl">
                    <a:srgbClr val="000000">
                      <a:alpha val="43137"/>
                    </a:srgbClr>
                  </a:outerShdw>
                </a:effectLst>
              </a:rPr>
              <a:t>dispensationalism</a:t>
            </a:r>
            <a:r>
              <a:rPr lang="en-US" sz="3200" b="1" dirty="0" smtClean="0">
                <a:effectLst>
                  <a:outerShdw blurRad="38100" dist="38100" dir="2700000" algn="tl">
                    <a:srgbClr val="000000">
                      <a:alpha val="43137"/>
                    </a:srgbClr>
                  </a:outerShdw>
                </a:effectLst>
              </a:rPr>
              <a:t>, one can agree with Geisler that the progression of God’s plan was moving toward the coming of the Messiah, the Savior and that that plan is continuing to move toward an ultimate fulfillment in the new heaven and new earth.</a:t>
            </a:r>
            <a:endParaRPr lang="en-US" sz="3200" b="1" dirty="0" smtClean="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fontScale="85000" lnSpcReduction="20000"/>
          </a:bodyPr>
          <a:lstStyle/>
          <a:p>
            <a:pPr marL="168275"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Incarnation of the Savior</a:t>
            </a:r>
          </a:p>
          <a:p>
            <a:pPr marL="523875" indent="-31750" eaLnBrk="1" fontAlgn="auto" hangingPunct="1">
              <a:spcAft>
                <a:spcPts val="0"/>
              </a:spcAft>
              <a:buClr>
                <a:schemeClr val="tx1">
                  <a:shade val="95000"/>
                </a:schemeClr>
              </a:buClr>
              <a:buFont typeface="Wingdings 2"/>
              <a:buNone/>
              <a:defRPr/>
            </a:pPr>
            <a:r>
              <a:rPr lang="en-US" sz="3200" dirty="0" smtClean="0">
                <a:effectLst>
                  <a:outerShdw blurRad="38100" dist="38100" dir="2700000" algn="tl">
                    <a:srgbClr val="000000">
                      <a:alpha val="43137"/>
                    </a:srgbClr>
                  </a:outerShdw>
                </a:effectLst>
              </a:rPr>
              <a:t>Christ is anticipated in the OT and realized in the NT (Gal. 4:4-5)</a:t>
            </a:r>
          </a:p>
          <a:p>
            <a:pPr marL="523875" indent="-31750" eaLnBrk="1" fontAlgn="auto" hangingPunct="1">
              <a:spcAft>
                <a:spcPts val="0"/>
              </a:spcAft>
              <a:buClr>
                <a:schemeClr val="tx1">
                  <a:shade val="95000"/>
                </a:schemeClr>
              </a:buClr>
              <a:buFont typeface="Wingdings 2"/>
              <a:buNone/>
              <a:defRPr/>
            </a:pPr>
            <a:endParaRPr lang="en-US" sz="3200" dirty="0" smtClean="0">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i="1" dirty="0" smtClean="0">
                <a:effectLst>
                  <a:outerShdw blurRad="38100" dist="38100" dir="2700000" algn="tl">
                    <a:srgbClr val="000000">
                      <a:alpha val="43137"/>
                    </a:srgbClr>
                  </a:outerShdw>
                </a:effectLst>
              </a:rPr>
              <a:t>Christ’s </a:t>
            </a:r>
            <a:r>
              <a:rPr lang="en-US" sz="3200" i="1" dirty="0" err="1" smtClean="0">
                <a:effectLst>
                  <a:outerShdw blurRad="38100" dist="38100" dir="2700000" algn="tl">
                    <a:srgbClr val="000000">
                      <a:alpha val="43137"/>
                    </a:srgbClr>
                  </a:outerShdw>
                </a:effectLst>
              </a:rPr>
              <a:t>substitutionary</a:t>
            </a:r>
            <a:r>
              <a:rPr lang="en-US" sz="3200" i="1" dirty="0" smtClean="0">
                <a:effectLst>
                  <a:outerShdw blurRad="38100" dist="38100" dir="2700000" algn="tl">
                    <a:srgbClr val="000000">
                      <a:alpha val="43137"/>
                    </a:srgbClr>
                  </a:outerShdw>
                </a:effectLst>
              </a:rPr>
              <a:t> death (Mk. 10:45; John 10:10)</a:t>
            </a:r>
          </a:p>
          <a:p>
            <a:pPr marL="523875" indent="-31750" eaLnBrk="1" fontAlgn="auto" hangingPunct="1">
              <a:spcAft>
                <a:spcPts val="0"/>
              </a:spcAft>
              <a:buClr>
                <a:schemeClr val="tx1">
                  <a:shade val="95000"/>
                </a:schemeClr>
              </a:buClr>
              <a:buFont typeface="Wingdings 2"/>
              <a:buNone/>
              <a:defRPr/>
            </a:pPr>
            <a:endParaRPr lang="en-US" sz="3200" i="1" dirty="0" smtClean="0">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i="1" dirty="0" smtClean="0">
                <a:effectLst>
                  <a:outerShdw blurRad="38100" dist="38100" dir="2700000" algn="tl">
                    <a:srgbClr val="000000">
                      <a:alpha val="43137"/>
                    </a:srgbClr>
                  </a:outerShdw>
                </a:effectLst>
              </a:rPr>
              <a:t>Christ’s physical resurrection (Matt. 12:39-40; Rom. 4:25)</a:t>
            </a:r>
          </a:p>
          <a:p>
            <a:pPr marL="523875" indent="-31750" eaLnBrk="1" fontAlgn="auto" hangingPunct="1">
              <a:spcAft>
                <a:spcPts val="0"/>
              </a:spcAft>
              <a:buClr>
                <a:schemeClr val="tx1">
                  <a:shade val="95000"/>
                </a:schemeClr>
              </a:buClr>
              <a:buFont typeface="Wingdings 2"/>
              <a:buNone/>
              <a:defRPr/>
            </a:pPr>
            <a:endParaRPr lang="en-US" sz="3200" i="1" dirty="0" smtClean="0">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i="1" dirty="0" smtClean="0">
                <a:effectLst>
                  <a:outerShdw blurRad="38100" dist="38100" dir="2700000" algn="tl">
                    <a:srgbClr val="000000">
                      <a:alpha val="43137"/>
                    </a:srgbClr>
                  </a:outerShdw>
                </a:effectLst>
              </a:rPr>
              <a:t>Christ’s bodily ascension into heaven (John 20:17; Luke 24:49-51; Acts 1:9-11)</a:t>
            </a:r>
          </a:p>
          <a:p>
            <a:pPr marL="523875" indent="-31750" eaLnBrk="1" fontAlgn="auto" hangingPunct="1">
              <a:spcAft>
                <a:spcPts val="0"/>
              </a:spcAft>
              <a:buClr>
                <a:schemeClr val="tx1">
                  <a:shade val="95000"/>
                </a:schemeClr>
              </a:buClr>
              <a:buFont typeface="Wingdings 2"/>
              <a:buNone/>
              <a:defRPr/>
            </a:pPr>
            <a:endParaRPr lang="en-US" sz="32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a:bodyPr>
          <a:lstStyle/>
          <a:p>
            <a:pPr marL="168275"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Christ’s Present Session (the Church)</a:t>
            </a:r>
          </a:p>
          <a:p>
            <a:pPr marL="523875" indent="-31750" eaLnBrk="1" fontAlgn="auto" hangingPunct="1">
              <a:spcAft>
                <a:spcPts val="0"/>
              </a:spcAft>
              <a:buClr>
                <a:schemeClr val="tx1">
                  <a:shade val="95000"/>
                </a:schemeClr>
              </a:buClr>
              <a:buFont typeface="Wingdings 2"/>
              <a:buNone/>
              <a:defRPr/>
            </a:pPr>
            <a:r>
              <a:rPr lang="en-US" sz="3200" dirty="0" smtClean="0">
                <a:effectLst>
                  <a:outerShdw blurRad="38100" dist="38100" dir="2700000" algn="tl">
                    <a:srgbClr val="000000">
                      <a:alpha val="43137"/>
                    </a:srgbClr>
                  </a:outerShdw>
                </a:effectLst>
              </a:rPr>
              <a:t>Christ remains indescribably important as the High Priest of the church and for individual believers (Heb. 4:14-15; 7:17, 22-26; 1 John 2:1-2; Rev. 12:10, cf. also 1 Cor. 10:13).</a:t>
            </a:r>
            <a:endParaRPr lang="en-US" sz="3200" i="1" dirty="0" smtClean="0">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endParaRPr lang="en-US" sz="320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a:xfrm>
            <a:off x="457200" y="1295400"/>
            <a:ext cx="8229600" cy="5013325"/>
          </a:xfrm>
        </p:spPr>
        <p:txBody>
          <a:bodyPr>
            <a:normAutofit fontScale="47500" lnSpcReduction="20000"/>
          </a:bodyPr>
          <a:lstStyle/>
          <a:p>
            <a:pPr marL="168275" indent="-31750" eaLnBrk="1" fontAlgn="auto" hangingPunct="1">
              <a:spcAft>
                <a:spcPts val="0"/>
              </a:spcAft>
              <a:buClr>
                <a:schemeClr val="tx1">
                  <a:shade val="95000"/>
                </a:schemeClr>
              </a:buClr>
              <a:buFont typeface="Wingdings 2"/>
              <a:buNone/>
              <a:defRPr/>
            </a:pPr>
            <a:r>
              <a:rPr lang="en-US" sz="5900" b="1" dirty="0" smtClean="0">
                <a:solidFill>
                  <a:srgbClr val="FFFF66"/>
                </a:solidFill>
                <a:effectLst>
                  <a:outerShdw blurRad="38100" dist="38100" dir="2700000" algn="tl">
                    <a:srgbClr val="000000">
                      <a:alpha val="43137"/>
                    </a:srgbClr>
                  </a:outerShdw>
                </a:effectLst>
              </a:rPr>
              <a:t>The Return and Reign of the Savior</a:t>
            </a:r>
          </a:p>
          <a:p>
            <a:pPr marL="57150" indent="0" eaLnBrk="1" fontAlgn="auto" hangingPunct="1">
              <a:spcAft>
                <a:spcPts val="0"/>
              </a:spcAft>
              <a:buClr>
                <a:schemeClr val="tx1">
                  <a:shade val="95000"/>
                </a:schemeClr>
              </a:buClr>
              <a:buFont typeface="Wingdings 2"/>
              <a:buNone/>
              <a:defRPr/>
            </a:pPr>
            <a:r>
              <a:rPr lang="en-US" sz="5100" b="1" i="1" dirty="0" smtClean="0">
                <a:effectLst>
                  <a:outerShdw blurRad="38100" dist="38100" dir="2700000" algn="tl">
                    <a:srgbClr val="000000">
                      <a:alpha val="43137"/>
                    </a:srgbClr>
                  </a:outerShdw>
                </a:effectLst>
              </a:rPr>
              <a:t>Christ as King:</a:t>
            </a:r>
            <a:r>
              <a:rPr lang="en-US" sz="5100" dirty="0" smtClean="0">
                <a:effectLst>
                  <a:outerShdw blurRad="38100" dist="38100" dir="2700000" algn="tl">
                    <a:srgbClr val="000000">
                      <a:alpha val="43137"/>
                    </a:srgbClr>
                  </a:outerShdw>
                </a:effectLst>
              </a:rPr>
              <a:t> one day He will be (actually, physically) the King over his people (Matt. 12:28; Rev. 20:4)</a:t>
            </a:r>
          </a:p>
          <a:p>
            <a:pPr marL="57150" indent="0" eaLnBrk="1" fontAlgn="auto" hangingPunct="1">
              <a:spcAft>
                <a:spcPts val="0"/>
              </a:spcAft>
              <a:buClr>
                <a:schemeClr val="tx1">
                  <a:shade val="95000"/>
                </a:schemeClr>
              </a:buClr>
              <a:buFont typeface="Wingdings 2"/>
              <a:buNone/>
              <a:defRPr/>
            </a:pPr>
            <a:endParaRPr lang="en-US" sz="5100" i="1" dirty="0" smtClean="0">
              <a:effectLst>
                <a:outerShdw blurRad="38100" dist="38100" dir="2700000" algn="tl">
                  <a:srgbClr val="000000">
                    <a:alpha val="43137"/>
                  </a:srgbClr>
                </a:outerShdw>
              </a:effectLst>
            </a:endParaRPr>
          </a:p>
          <a:p>
            <a:pPr marL="57150" indent="0" eaLnBrk="1" fontAlgn="auto" hangingPunct="1">
              <a:spcAft>
                <a:spcPts val="0"/>
              </a:spcAft>
              <a:buClr>
                <a:schemeClr val="tx1">
                  <a:shade val="95000"/>
                </a:schemeClr>
              </a:buClr>
              <a:buFont typeface="Wingdings 2"/>
              <a:buNone/>
              <a:defRPr/>
            </a:pPr>
            <a:r>
              <a:rPr lang="en-US" sz="5100" b="1" i="1" dirty="0" smtClean="0">
                <a:effectLst>
                  <a:outerShdw blurRad="38100" dist="38100" dir="2700000" algn="tl">
                    <a:srgbClr val="000000">
                      <a:alpha val="43137"/>
                    </a:srgbClr>
                  </a:outerShdw>
                </a:effectLst>
              </a:rPr>
              <a:t>Final Judgment: </a:t>
            </a:r>
            <a:r>
              <a:rPr lang="en-US" sz="5100" dirty="0" smtClean="0">
                <a:effectLst>
                  <a:outerShdw blurRad="38100" dist="38100" dir="2700000" algn="tl">
                    <a:srgbClr val="000000">
                      <a:alpha val="43137"/>
                    </a:srgbClr>
                  </a:outerShdw>
                </a:effectLst>
              </a:rPr>
              <a:t>After the 1,000 year reign of Christ (Millennium) Satan will be released from prison for a season, those born and living during the Millennium will have to choose good or evil.  After that the beast and false prophet are cast into the lake of fire to be tormented day and night forever and ever (Rev. 20:7-10).  </a:t>
            </a:r>
          </a:p>
          <a:p>
            <a:pPr marL="57150" indent="0" eaLnBrk="1" fontAlgn="auto" hangingPunct="1">
              <a:spcAft>
                <a:spcPts val="0"/>
              </a:spcAft>
              <a:buClr>
                <a:schemeClr val="tx1">
                  <a:shade val="95000"/>
                </a:schemeClr>
              </a:buClr>
              <a:buFont typeface="Wingdings 2"/>
              <a:buNone/>
              <a:defRPr/>
            </a:pPr>
            <a:endParaRPr lang="en-US" sz="5100" dirty="0" smtClean="0">
              <a:effectLst>
                <a:outerShdw blurRad="38100" dist="38100" dir="2700000" algn="tl">
                  <a:srgbClr val="000000">
                    <a:alpha val="43137"/>
                  </a:srgbClr>
                </a:outerShdw>
              </a:effectLst>
            </a:endParaRPr>
          </a:p>
          <a:p>
            <a:pPr marL="57150" indent="0" eaLnBrk="1" fontAlgn="auto" hangingPunct="1">
              <a:spcAft>
                <a:spcPts val="0"/>
              </a:spcAft>
              <a:buClr>
                <a:schemeClr val="tx1">
                  <a:shade val="95000"/>
                </a:schemeClr>
              </a:buClr>
              <a:buFont typeface="Wingdings 2"/>
              <a:buNone/>
              <a:defRPr/>
            </a:pPr>
            <a:r>
              <a:rPr lang="en-US" sz="5100" dirty="0" smtClean="0">
                <a:effectLst>
                  <a:outerShdw blurRad="38100" dist="38100" dir="2700000" algn="tl">
                    <a:srgbClr val="000000">
                      <a:alpha val="43137"/>
                    </a:srgbClr>
                  </a:outerShdw>
                </a:effectLst>
              </a:rPr>
              <a:t>This is followed by the Great White Throne judgment (Rev. 20:11-15).  Anyone whose name is not found in the book of life is thrown into the lake of fire, this is the second death.</a:t>
            </a:r>
            <a:endParaRPr lang="en-US" sz="5100" b="1" i="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Plan to Defeat Evil</a:t>
            </a:r>
            <a:endParaRPr lang="en-US" dirty="0"/>
          </a:p>
        </p:txBody>
      </p:sp>
      <p:sp>
        <p:nvSpPr>
          <p:cNvPr id="3" name="Content Placeholder 2"/>
          <p:cNvSpPr>
            <a:spLocks noGrp="1"/>
          </p:cNvSpPr>
          <p:nvPr>
            <p:ph idx="1"/>
          </p:nvPr>
        </p:nvSpPr>
        <p:spPr/>
        <p:txBody>
          <a:bodyPr>
            <a:normAutofit/>
          </a:bodyPr>
          <a:lstStyle/>
          <a:p>
            <a:pPr marL="168275"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New Heaven and New Earth</a:t>
            </a:r>
          </a:p>
          <a:p>
            <a:pPr marL="523875" indent="-31750" eaLnBrk="1" fontAlgn="auto" hangingPunct="1">
              <a:spcAft>
                <a:spcPts val="0"/>
              </a:spcAft>
              <a:buClr>
                <a:schemeClr val="tx1">
                  <a:shade val="95000"/>
                </a:schemeClr>
              </a:buClr>
              <a:buFont typeface="Wingdings 2"/>
              <a:buNone/>
              <a:defRPr/>
            </a:pPr>
            <a:r>
              <a:rPr lang="en-US" sz="3200" b="1" i="1" dirty="0" smtClean="0">
                <a:effectLst>
                  <a:outerShdw blurRad="38100" dist="38100" dir="2700000" algn="tl">
                    <a:srgbClr val="000000">
                      <a:alpha val="43137"/>
                    </a:srgbClr>
                  </a:outerShdw>
                </a:effectLst>
              </a:rPr>
              <a:t>Described by John (Rev. 21:1-4, 9-12, 18-22).</a:t>
            </a:r>
          </a:p>
          <a:p>
            <a:pPr marL="523875" indent="-31750" eaLnBrk="1" fontAlgn="auto" hangingPunct="1">
              <a:spcAft>
                <a:spcPts val="0"/>
              </a:spcAft>
              <a:buClr>
                <a:schemeClr val="tx1">
                  <a:shade val="95000"/>
                </a:schemeClr>
              </a:buClr>
              <a:buFont typeface="Wingdings 2"/>
              <a:buNone/>
              <a:defRPr/>
            </a:pPr>
            <a:endParaRPr lang="en-US" sz="3200" b="1" i="1" dirty="0" smtClean="0">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b="1" i="1" dirty="0" smtClean="0">
                <a:effectLst>
                  <a:outerShdw blurRad="38100" dist="38100" dir="2700000" algn="tl">
                    <a:srgbClr val="000000">
                      <a:alpha val="43137"/>
                    </a:srgbClr>
                  </a:outerShdw>
                </a:effectLst>
              </a:rPr>
              <a:t>Also described by Peter (2 Peter 3:10-13; cf. Isa. 65:17-25)</a:t>
            </a:r>
            <a:endParaRPr lang="en-US" sz="32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Result of God’s Plan</a:t>
            </a:r>
            <a:endParaRPr lang="en-US" dirty="0"/>
          </a:p>
        </p:txBody>
      </p:sp>
      <p:sp>
        <p:nvSpPr>
          <p:cNvPr id="3" name="Content Placeholder 2"/>
          <p:cNvSpPr>
            <a:spLocks noGrp="1"/>
          </p:cNvSpPr>
          <p:nvPr>
            <p:ph idx="1"/>
          </p:nvPr>
        </p:nvSpPr>
        <p:spPr>
          <a:xfrm>
            <a:off x="457200" y="1371600"/>
            <a:ext cx="8229600" cy="4937125"/>
          </a:xfrm>
        </p:spPr>
        <p:txBody>
          <a:bodyPr>
            <a:normAutofit fontScale="70000" lnSpcReduction="20000"/>
          </a:bodyPr>
          <a:lstStyle/>
          <a:p>
            <a:pPr marL="31750"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Official and Actual Victories over Sin</a:t>
            </a:r>
          </a:p>
          <a:p>
            <a:pPr marL="31750" indent="-31750" eaLnBrk="1" fontAlgn="auto" hangingPunct="1">
              <a:spcAft>
                <a:spcPts val="0"/>
              </a:spcAft>
              <a:buClr>
                <a:schemeClr val="tx1">
                  <a:shade val="95000"/>
                </a:schemeClr>
              </a:buClr>
              <a:buFont typeface="Wingdings 2"/>
              <a:buNone/>
              <a:defRPr/>
            </a:pPr>
            <a:endParaRPr lang="en-US" sz="1300" b="1" dirty="0" smtClean="0">
              <a:solidFill>
                <a:schemeClr val="bg1"/>
              </a:solidFill>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b="1" i="1" dirty="0" smtClean="0">
                <a:effectLst>
                  <a:outerShdw blurRad="38100" dist="38100" dir="2700000" algn="tl">
                    <a:srgbClr val="000000">
                      <a:alpha val="43137"/>
                    </a:srgbClr>
                  </a:outerShdw>
                </a:effectLst>
              </a:rPr>
              <a:t>The </a:t>
            </a:r>
            <a:r>
              <a:rPr lang="en-US" sz="3200" b="1" i="1" dirty="0" smtClean="0">
                <a:solidFill>
                  <a:srgbClr val="FFFF66"/>
                </a:solidFill>
                <a:effectLst>
                  <a:outerShdw blurRad="38100" dist="38100" dir="2700000" algn="tl">
                    <a:srgbClr val="000000">
                      <a:alpha val="43137"/>
                    </a:srgbClr>
                  </a:outerShdw>
                </a:effectLst>
              </a:rPr>
              <a:t>Official</a:t>
            </a:r>
            <a:r>
              <a:rPr lang="en-US" sz="3200" b="1" i="1" dirty="0" smtClean="0">
                <a:effectLst>
                  <a:outerShdw blurRad="38100" dist="38100" dir="2700000" algn="tl">
                    <a:srgbClr val="000000">
                      <a:alpha val="43137"/>
                    </a:srgbClr>
                  </a:outerShdw>
                </a:effectLst>
              </a:rPr>
              <a:t> defeat of sin was at the Cross (Col. 2:14; Heb. 2:14)</a:t>
            </a:r>
          </a:p>
          <a:p>
            <a:pPr marL="523875" indent="-31750" eaLnBrk="1" fontAlgn="auto" hangingPunct="1">
              <a:spcAft>
                <a:spcPts val="0"/>
              </a:spcAft>
              <a:buClr>
                <a:schemeClr val="tx1">
                  <a:shade val="95000"/>
                </a:schemeClr>
              </a:buClr>
              <a:buFont typeface="Wingdings 2"/>
              <a:buNone/>
              <a:defRPr/>
            </a:pPr>
            <a:endParaRPr lang="en-US" sz="600" b="1" i="1" dirty="0" smtClean="0">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b="1" i="1" dirty="0" smtClean="0">
                <a:effectLst>
                  <a:outerShdw blurRad="38100" dist="38100" dir="2700000" algn="tl">
                    <a:srgbClr val="000000">
                      <a:alpha val="43137"/>
                    </a:srgbClr>
                  </a:outerShdw>
                </a:effectLst>
              </a:rPr>
              <a:t>Three stages to the overall battle to defeat sin in the lives of God’s children:</a:t>
            </a:r>
          </a:p>
          <a:p>
            <a:pPr marL="1006475" indent="-514350" eaLnBrk="1" fontAlgn="auto" hangingPunct="1">
              <a:spcAft>
                <a:spcPts val="0"/>
              </a:spcAft>
              <a:buClr>
                <a:schemeClr val="tx1">
                  <a:shade val="95000"/>
                </a:schemeClr>
              </a:buClr>
              <a:buFont typeface="Wingdings 2"/>
              <a:buAutoNum type="arabicPeriod"/>
              <a:defRPr/>
            </a:pPr>
            <a:r>
              <a:rPr lang="en-US" sz="3200" b="1" dirty="0" smtClean="0">
                <a:solidFill>
                  <a:srgbClr val="FFFF66"/>
                </a:solidFill>
                <a:effectLst>
                  <a:outerShdw blurRad="38100" dist="38100" dir="2700000" algn="tl">
                    <a:srgbClr val="000000">
                      <a:alpha val="43137"/>
                    </a:srgbClr>
                  </a:outerShdw>
                </a:effectLst>
              </a:rPr>
              <a:t>Justification</a:t>
            </a:r>
            <a:r>
              <a:rPr lang="en-US" sz="3200" b="1" dirty="0" smtClean="0">
                <a:effectLst>
                  <a:outerShdw blurRad="38100" dist="38100" dir="2700000" algn="tl">
                    <a:srgbClr val="000000">
                      <a:alpha val="43137"/>
                    </a:srgbClr>
                  </a:outerShdw>
                </a:effectLst>
              </a:rPr>
              <a:t>—deliverance from the </a:t>
            </a:r>
            <a:r>
              <a:rPr lang="en-US" sz="3200" b="1" i="1" dirty="0" smtClean="0">
                <a:effectLst>
                  <a:outerShdw blurRad="38100" dist="38100" dir="2700000" algn="tl">
                    <a:srgbClr val="000000">
                      <a:alpha val="43137"/>
                    </a:srgbClr>
                  </a:outerShdw>
                </a:effectLst>
              </a:rPr>
              <a:t>penalty </a:t>
            </a:r>
            <a:r>
              <a:rPr lang="en-US" sz="3200" b="1" dirty="0" smtClean="0">
                <a:effectLst>
                  <a:outerShdw blurRad="38100" dist="38100" dir="2700000" algn="tl">
                    <a:srgbClr val="000000">
                      <a:alpha val="43137"/>
                    </a:srgbClr>
                  </a:outerShdw>
                </a:effectLst>
              </a:rPr>
              <a:t>of sin, a past action for all believers, accomplished at the cross.</a:t>
            </a:r>
          </a:p>
          <a:p>
            <a:pPr marL="1006475" indent="-514350" eaLnBrk="1" fontAlgn="auto" hangingPunct="1">
              <a:spcAft>
                <a:spcPts val="0"/>
              </a:spcAft>
              <a:buClr>
                <a:schemeClr val="tx1">
                  <a:shade val="95000"/>
                </a:schemeClr>
              </a:buClr>
              <a:buFont typeface="Wingdings 2"/>
              <a:buAutoNum type="arabicPeriod"/>
              <a:defRPr/>
            </a:pPr>
            <a:r>
              <a:rPr lang="en-US" sz="3200" b="1" dirty="0" smtClean="0">
                <a:solidFill>
                  <a:srgbClr val="FFFF66"/>
                </a:solidFill>
                <a:effectLst>
                  <a:outerShdw blurRad="38100" dist="38100" dir="2700000" algn="tl">
                    <a:srgbClr val="000000">
                      <a:alpha val="43137"/>
                    </a:srgbClr>
                  </a:outerShdw>
                </a:effectLst>
              </a:rPr>
              <a:t>Sanctification</a:t>
            </a:r>
            <a:r>
              <a:rPr lang="en-US" sz="3200" b="1" dirty="0" smtClean="0">
                <a:effectLst>
                  <a:outerShdw blurRad="38100" dist="38100" dir="2700000" algn="tl">
                    <a:srgbClr val="000000">
                      <a:alpha val="43137"/>
                    </a:srgbClr>
                  </a:outerShdw>
                </a:effectLst>
              </a:rPr>
              <a:t>—deliverance from the </a:t>
            </a:r>
            <a:r>
              <a:rPr lang="en-US" sz="3200" b="1" i="1" dirty="0" smtClean="0">
                <a:effectLst>
                  <a:outerShdw blurRad="38100" dist="38100" dir="2700000" algn="tl">
                    <a:srgbClr val="000000">
                      <a:alpha val="43137"/>
                    </a:srgbClr>
                  </a:outerShdw>
                </a:effectLst>
              </a:rPr>
              <a:t>power </a:t>
            </a:r>
            <a:r>
              <a:rPr lang="en-US" sz="3200" b="1" dirty="0" smtClean="0">
                <a:effectLst>
                  <a:outerShdw blurRad="38100" dist="38100" dir="2700000" algn="tl">
                    <a:srgbClr val="000000">
                      <a:alpha val="43137"/>
                    </a:srgbClr>
                  </a:outerShdw>
                </a:effectLst>
              </a:rPr>
              <a:t>of sin, is a present and continuous process of believers become </a:t>
            </a:r>
            <a:r>
              <a:rPr lang="en-US" sz="3200" b="1" dirty="0" err="1" smtClean="0">
                <a:effectLst>
                  <a:outerShdw blurRad="38100" dist="38100" dir="2700000" algn="tl">
                    <a:srgbClr val="000000">
                      <a:alpha val="43137"/>
                    </a:srgbClr>
                  </a:outerShdw>
                </a:effectLst>
              </a:rPr>
              <a:t>Christlike</a:t>
            </a:r>
            <a:r>
              <a:rPr lang="en-US" sz="3200" b="1" dirty="0" smtClean="0">
                <a:effectLst>
                  <a:outerShdw blurRad="38100" dist="38100" dir="2700000" algn="tl">
                    <a:srgbClr val="000000">
                      <a:alpha val="43137"/>
                    </a:srgbClr>
                  </a:outerShdw>
                </a:effectLst>
              </a:rPr>
              <a:t>.</a:t>
            </a:r>
          </a:p>
          <a:p>
            <a:pPr marL="1006475" indent="-514350" eaLnBrk="1" fontAlgn="auto" hangingPunct="1">
              <a:spcAft>
                <a:spcPts val="0"/>
              </a:spcAft>
              <a:buClr>
                <a:schemeClr val="tx1">
                  <a:shade val="95000"/>
                </a:schemeClr>
              </a:buClr>
              <a:buFont typeface="Wingdings 2"/>
              <a:buAutoNum type="arabicPeriod"/>
              <a:defRPr/>
            </a:pPr>
            <a:r>
              <a:rPr lang="en-US" sz="3200" b="1" dirty="0" smtClean="0">
                <a:solidFill>
                  <a:srgbClr val="FFFF66"/>
                </a:solidFill>
                <a:effectLst>
                  <a:outerShdw blurRad="38100" dist="38100" dir="2700000" algn="tl">
                    <a:srgbClr val="000000">
                      <a:alpha val="43137"/>
                    </a:srgbClr>
                  </a:outerShdw>
                </a:effectLst>
              </a:rPr>
              <a:t>Glorification</a:t>
            </a:r>
            <a:r>
              <a:rPr lang="en-US" sz="3200" b="1" dirty="0" smtClean="0">
                <a:effectLst>
                  <a:outerShdw blurRad="38100" dist="38100" dir="2700000" algn="tl">
                    <a:srgbClr val="000000">
                      <a:alpha val="43137"/>
                    </a:srgbClr>
                  </a:outerShdw>
                </a:effectLst>
              </a:rPr>
              <a:t>—deliverance from the </a:t>
            </a:r>
            <a:r>
              <a:rPr lang="en-US" sz="3200" b="1" i="1" dirty="0" smtClean="0">
                <a:effectLst>
                  <a:outerShdw blurRad="38100" dist="38100" dir="2700000" algn="tl">
                    <a:srgbClr val="000000">
                      <a:alpha val="43137"/>
                    </a:srgbClr>
                  </a:outerShdw>
                </a:effectLst>
              </a:rPr>
              <a:t>presence </a:t>
            </a:r>
            <a:r>
              <a:rPr lang="en-US" sz="3200" b="1" dirty="0" smtClean="0">
                <a:effectLst>
                  <a:outerShdw blurRad="38100" dist="38100" dir="2700000" algn="tl">
                    <a:srgbClr val="000000">
                      <a:alpha val="43137"/>
                    </a:srgbClr>
                  </a:outerShdw>
                </a:effectLst>
              </a:rPr>
              <a:t>of sin, will take place at Christ’s return, the dawning of the eternal kingdom.</a:t>
            </a:r>
          </a:p>
          <a:p>
            <a:pPr marL="1006475" indent="-514350" eaLnBrk="1" fontAlgn="auto" hangingPunct="1">
              <a:spcAft>
                <a:spcPts val="0"/>
              </a:spcAft>
              <a:buClr>
                <a:schemeClr val="tx1">
                  <a:shade val="95000"/>
                </a:schemeClr>
              </a:buClr>
              <a:buFont typeface="Wingdings 2"/>
              <a:buNone/>
              <a:defRPr/>
            </a:pPr>
            <a:endParaRPr lang="en-US" sz="3200" b="1" dirty="0" smtClean="0">
              <a:effectLst>
                <a:outerShdw blurRad="38100" dist="38100" dir="2700000" algn="tl">
                  <a:srgbClr val="000000">
                    <a:alpha val="43137"/>
                  </a:srgbClr>
                </a:outerShdw>
              </a:effectLst>
            </a:endParaRPr>
          </a:p>
          <a:p>
            <a:pPr marL="514350" indent="-514350" eaLnBrk="1" fontAlgn="auto" hangingPunct="1">
              <a:spcAft>
                <a:spcPts val="0"/>
              </a:spcAft>
              <a:buClr>
                <a:schemeClr val="tx1">
                  <a:shade val="95000"/>
                </a:schemeClr>
              </a:buClr>
              <a:buFont typeface="Wingdings 2"/>
              <a:buNone/>
              <a:defRPr/>
            </a:pPr>
            <a:r>
              <a:rPr lang="en-US" sz="3400" b="1" i="1" dirty="0" smtClean="0">
                <a:effectLst>
                  <a:outerShdw blurRad="38100" dist="38100" dir="2700000" algn="tl">
                    <a:srgbClr val="000000">
                      <a:alpha val="43137"/>
                    </a:srgbClr>
                  </a:outerShdw>
                </a:effectLst>
              </a:rPr>
              <a:t>	The </a:t>
            </a:r>
            <a:r>
              <a:rPr lang="en-US" sz="3400" b="1" i="1" dirty="0" smtClean="0">
                <a:solidFill>
                  <a:srgbClr val="FFFF66"/>
                </a:solidFill>
                <a:effectLst>
                  <a:outerShdw blurRad="38100" dist="38100" dir="2700000" algn="tl">
                    <a:srgbClr val="000000">
                      <a:alpha val="43137"/>
                    </a:srgbClr>
                  </a:outerShdw>
                </a:effectLst>
              </a:rPr>
              <a:t>actual</a:t>
            </a:r>
            <a:r>
              <a:rPr lang="en-US" sz="3400" b="1" i="1" dirty="0" smtClean="0">
                <a:solidFill>
                  <a:schemeClr val="bg1"/>
                </a:solidFill>
                <a:effectLst>
                  <a:outerShdw blurRad="38100" dist="38100" dir="2700000" algn="tl">
                    <a:srgbClr val="000000">
                      <a:alpha val="43137"/>
                    </a:srgbClr>
                  </a:outerShdw>
                </a:effectLst>
              </a:rPr>
              <a:t> </a:t>
            </a:r>
            <a:r>
              <a:rPr lang="en-US" sz="3400" b="1" i="1" dirty="0" smtClean="0">
                <a:effectLst>
                  <a:outerShdw blurRad="38100" dist="38100" dir="2700000" algn="tl">
                    <a:srgbClr val="000000">
                      <a:alpha val="43137"/>
                    </a:srgbClr>
                  </a:outerShdw>
                </a:effectLst>
              </a:rPr>
              <a:t>defeat of sin will be at the Second Coming.</a:t>
            </a:r>
            <a:endParaRPr lang="en-US" sz="3400" i="1"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Result of God’s Plan</a:t>
            </a:r>
            <a:endParaRPr lang="en-US" dirty="0"/>
          </a:p>
        </p:txBody>
      </p:sp>
      <p:sp>
        <p:nvSpPr>
          <p:cNvPr id="3" name="Content Placeholder 2"/>
          <p:cNvSpPr>
            <a:spLocks noGrp="1"/>
          </p:cNvSpPr>
          <p:nvPr>
            <p:ph idx="1"/>
          </p:nvPr>
        </p:nvSpPr>
        <p:spPr>
          <a:xfrm>
            <a:off x="457200" y="1371600"/>
            <a:ext cx="8229600" cy="4937125"/>
          </a:xfrm>
        </p:spPr>
        <p:txBody>
          <a:bodyPr>
            <a:normAutofit fontScale="85000" lnSpcReduction="20000"/>
          </a:bodyPr>
          <a:lstStyle/>
          <a:p>
            <a:pPr marL="31750"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Eventual (Ultimate) Defeat of Sin</a:t>
            </a:r>
          </a:p>
          <a:p>
            <a:pPr marL="31750" indent="-31750" eaLnBrk="1" fontAlgn="auto" hangingPunct="1">
              <a:spcAft>
                <a:spcPts val="0"/>
              </a:spcAft>
              <a:buClr>
                <a:schemeClr val="tx1">
                  <a:shade val="95000"/>
                </a:schemeClr>
              </a:buClr>
              <a:buFont typeface="Wingdings 2"/>
              <a:buNone/>
              <a:defRPr/>
            </a:pPr>
            <a:endParaRPr lang="en-US" sz="1300" b="1" dirty="0" smtClean="0">
              <a:solidFill>
                <a:schemeClr val="bg1"/>
              </a:solidFill>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b="1" i="1" dirty="0" smtClean="0">
                <a:effectLst>
                  <a:outerShdw blurRad="38100" dist="38100" dir="2700000" algn="tl">
                    <a:srgbClr val="000000">
                      <a:alpha val="43137"/>
                    </a:srgbClr>
                  </a:outerShdw>
                </a:effectLst>
              </a:rPr>
              <a:t>We speak of </a:t>
            </a:r>
            <a:r>
              <a:rPr lang="en-US" sz="3200" b="1" i="1" u="sng" dirty="0" smtClean="0">
                <a:effectLst>
                  <a:outerShdw blurRad="38100" dist="38100" dir="2700000" algn="tl">
                    <a:srgbClr val="000000">
                      <a:alpha val="43137"/>
                    </a:srgbClr>
                  </a:outerShdw>
                </a:effectLst>
              </a:rPr>
              <a:t>defeat</a:t>
            </a:r>
            <a:r>
              <a:rPr lang="en-US" sz="3200" b="1" i="1" dirty="0" smtClean="0">
                <a:effectLst>
                  <a:outerShdw blurRad="38100" dist="38100" dir="2700000" algn="tl">
                    <a:srgbClr val="000000">
                      <a:alpha val="43137"/>
                    </a:srgbClr>
                  </a:outerShdw>
                </a:effectLst>
              </a:rPr>
              <a:t> not </a:t>
            </a:r>
            <a:r>
              <a:rPr lang="en-US" sz="3200" b="1" i="1" u="sng" dirty="0" smtClean="0">
                <a:effectLst>
                  <a:outerShdw blurRad="38100" dist="38100" dir="2700000" algn="tl">
                    <a:srgbClr val="000000">
                      <a:alpha val="43137"/>
                    </a:srgbClr>
                  </a:outerShdw>
                </a:effectLst>
              </a:rPr>
              <a:t>destruction</a:t>
            </a:r>
            <a:r>
              <a:rPr lang="en-US" sz="3200" b="1" i="1" dirty="0" smtClean="0">
                <a:effectLst>
                  <a:outerShdw blurRad="38100" dist="38100" dir="2700000" algn="tl">
                    <a:srgbClr val="000000">
                      <a:alpha val="43137"/>
                    </a:srgbClr>
                  </a:outerShdw>
                </a:effectLst>
              </a:rPr>
              <a:t> of sin, because sin, in the sinner will continue forever in hell.</a:t>
            </a:r>
          </a:p>
          <a:p>
            <a:pPr marL="5238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Defeat </a:t>
            </a:r>
            <a:r>
              <a:rPr lang="en-US" sz="3200" b="1" u="sng" dirty="0" smtClean="0">
                <a:effectLst>
                  <a:outerShdw blurRad="38100" dist="38100" dir="2700000" algn="tl">
                    <a:srgbClr val="000000">
                      <a:alpha val="43137"/>
                    </a:srgbClr>
                  </a:outerShdw>
                </a:effectLst>
              </a:rPr>
              <a:t>does not</a:t>
            </a:r>
            <a:r>
              <a:rPr lang="en-US" sz="3200" b="1" dirty="0" smtClean="0">
                <a:effectLst>
                  <a:outerShdw blurRad="38100" dist="38100" dir="2700000" algn="tl">
                    <a:srgbClr val="000000">
                      <a:alpha val="43137"/>
                    </a:srgbClr>
                  </a:outerShdw>
                </a:effectLst>
              </a:rPr>
              <a:t> mean that God will annihilate sinner.  Annihilated sinners would no longer feel pain.   There are degrees of punishment in hell (Rev. 20:12-13).</a:t>
            </a:r>
          </a:p>
          <a:p>
            <a:pPr marL="5238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There  is everlasting torment for sin against the Eternal demands eternal consequences.</a:t>
            </a:r>
          </a:p>
          <a:p>
            <a:pPr marL="5238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Evil is defeated because the good is actually victorious over it.  Evil is proven to be wrong in time and eternity.</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Defeat of Satan</a:t>
            </a:r>
            <a:endParaRPr lang="en-US" dirty="0"/>
          </a:p>
        </p:txBody>
      </p:sp>
      <p:sp>
        <p:nvSpPr>
          <p:cNvPr id="3" name="Content Placeholder 2"/>
          <p:cNvSpPr>
            <a:spLocks noGrp="1"/>
          </p:cNvSpPr>
          <p:nvPr>
            <p:ph idx="1"/>
          </p:nvPr>
        </p:nvSpPr>
        <p:spPr>
          <a:xfrm>
            <a:off x="457200" y="1371600"/>
            <a:ext cx="8229600" cy="4937125"/>
          </a:xfrm>
        </p:spPr>
        <p:txBody>
          <a:bodyPr>
            <a:normAutofit/>
          </a:bodyPr>
          <a:lstStyle/>
          <a:p>
            <a:pPr marL="31750"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The Creation of the Devil</a:t>
            </a:r>
          </a:p>
          <a:p>
            <a:pPr marL="31750" indent="-31750" eaLnBrk="1" fontAlgn="auto" hangingPunct="1">
              <a:spcAft>
                <a:spcPts val="0"/>
              </a:spcAft>
              <a:buClr>
                <a:schemeClr val="tx1">
                  <a:shade val="95000"/>
                </a:schemeClr>
              </a:buClr>
              <a:buFont typeface="Wingdings 2"/>
              <a:buNone/>
              <a:defRPr/>
            </a:pPr>
            <a:endParaRPr lang="en-US" sz="800" b="1" dirty="0" smtClean="0">
              <a:solidFill>
                <a:schemeClr val="bg1"/>
              </a:solidFill>
              <a:effectLst>
                <a:outerShdw blurRad="38100" dist="38100" dir="2700000" algn="tl">
                  <a:srgbClr val="000000">
                    <a:alpha val="43137"/>
                  </a:srgbClr>
                </a:outerShdw>
              </a:effectLst>
            </a:endParaRPr>
          </a:p>
          <a:p>
            <a:pPr marL="523875"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God did not create evil, rather He created spiritual beings, and some of them rebelled, becoming “the devil and his angels” (Matt. 25:41; cf. also Col. 1:16).</a:t>
            </a:r>
          </a:p>
          <a:p>
            <a:pPr marL="58738"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The Fall of the Devil </a:t>
            </a:r>
            <a:r>
              <a:rPr lang="en-US" sz="3200" b="1" dirty="0" smtClean="0">
                <a:effectLst>
                  <a:outerShdw blurRad="38100" dist="38100" dir="2700000" algn="tl">
                    <a:srgbClr val="000000">
                      <a:alpha val="43137"/>
                    </a:srgbClr>
                  </a:outerShdw>
                </a:effectLst>
              </a:rPr>
              <a:t>(Geisler offers Ezek. 28:12-17; Isa. 14:12-15)</a:t>
            </a:r>
          </a:p>
          <a:p>
            <a:pPr marL="58738"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The Fall of Demons</a:t>
            </a:r>
            <a:r>
              <a:rPr lang="en-US" sz="3200" b="1" dirty="0" smtClean="0">
                <a:solidFill>
                  <a:schemeClr val="bg1"/>
                </a:solidFill>
                <a:effectLst>
                  <a:outerShdw blurRad="38100" dist="38100" dir="2700000" algn="tl">
                    <a:srgbClr val="000000">
                      <a:alpha val="43137"/>
                    </a:srgbClr>
                  </a:outerShdw>
                </a:effectLst>
              </a:rPr>
              <a:t> </a:t>
            </a:r>
            <a:r>
              <a:rPr lang="en-US" sz="3200" b="1" dirty="0" smtClean="0">
                <a:effectLst>
                  <a:outerShdw blurRad="38100" dist="38100" dir="2700000" algn="tl">
                    <a:srgbClr val="000000">
                      <a:alpha val="43137"/>
                    </a:srgbClr>
                  </a:outerShdw>
                </a:effectLst>
              </a:rPr>
              <a:t>(Rev. 12:3-4; 7-9)</a:t>
            </a:r>
          </a:p>
          <a:p>
            <a:pPr marL="58738" indent="-31750" eaLnBrk="1" fontAlgn="auto" hangingPunct="1">
              <a:spcAft>
                <a:spcPts val="0"/>
              </a:spcAft>
              <a:buClr>
                <a:schemeClr val="tx1">
                  <a:shade val="95000"/>
                </a:schemeClr>
              </a:buClr>
              <a:buFont typeface="Wingdings 2"/>
              <a:buNone/>
              <a:defRPr/>
            </a:pPr>
            <a:endParaRPr lang="en-US" sz="3200" b="1" dirty="0" smtClean="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Defeat of Satan</a:t>
            </a:r>
            <a:endParaRPr lang="en-US" dirty="0"/>
          </a:p>
        </p:txBody>
      </p:sp>
      <p:sp>
        <p:nvSpPr>
          <p:cNvPr id="3" name="Content Placeholder 2"/>
          <p:cNvSpPr>
            <a:spLocks noGrp="1"/>
          </p:cNvSpPr>
          <p:nvPr>
            <p:ph idx="1"/>
          </p:nvPr>
        </p:nvSpPr>
        <p:spPr>
          <a:xfrm>
            <a:off x="457200" y="1371600"/>
            <a:ext cx="8229600" cy="4937125"/>
          </a:xfrm>
        </p:spPr>
        <p:txBody>
          <a:bodyPr>
            <a:normAutofit fontScale="92500" lnSpcReduction="20000"/>
          </a:bodyPr>
          <a:lstStyle/>
          <a:p>
            <a:pPr marL="31750"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The Plan of the Devil and His Demons</a:t>
            </a:r>
          </a:p>
          <a:p>
            <a:pPr marL="31750" indent="-31750"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He opposes God, he opposes God’s plan and God’s people (Rev. 12:10)  His tactics are to cause doubt, denial, disobedience, and deception and the destruction of God’s people and plan.  Paul said, “No wonder, for . . . Satan </a:t>
            </a:r>
            <a:r>
              <a:rPr lang="en-US" sz="3200" b="1" dirty="0" err="1" smtClean="0">
                <a:effectLst>
                  <a:outerShdw blurRad="38100" dist="38100" dir="2700000" algn="tl">
                    <a:srgbClr val="000000">
                      <a:alpha val="43137"/>
                    </a:srgbClr>
                  </a:outerShdw>
                </a:effectLst>
              </a:rPr>
              <a:t>diguises</a:t>
            </a:r>
            <a:r>
              <a:rPr lang="en-US" sz="3200" b="1" dirty="0" smtClean="0">
                <a:effectLst>
                  <a:outerShdw blurRad="38100" dist="38100" dir="2700000" algn="tl">
                    <a:srgbClr val="000000">
                      <a:alpha val="43137"/>
                    </a:srgbClr>
                  </a:outerShdw>
                </a:effectLst>
              </a:rPr>
              <a:t> himself as an angel of light (2 Cor. 11:14)</a:t>
            </a:r>
          </a:p>
          <a:p>
            <a:pPr marL="58738"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The Defeat of the Devil and His Demons </a:t>
            </a:r>
            <a:r>
              <a:rPr lang="en-US" sz="3200" b="1" dirty="0" smtClean="0">
                <a:effectLst>
                  <a:outerShdw blurRad="38100" dist="38100" dir="2700000" algn="tl">
                    <a:srgbClr val="000000">
                      <a:alpha val="43137"/>
                    </a:srgbClr>
                  </a:outerShdw>
                </a:effectLst>
              </a:rPr>
              <a:t>This defeat has been progressing from the day God cursed the serpent in the Garden of Eden.  It continues in salvation (Col. 2:14-15)</a:t>
            </a:r>
          </a:p>
          <a:p>
            <a:pPr marL="58738" indent="-31750" eaLnBrk="1" fontAlgn="auto" hangingPunct="1">
              <a:spcAft>
                <a:spcPts val="0"/>
              </a:spcAft>
              <a:buClr>
                <a:schemeClr val="tx1">
                  <a:shade val="95000"/>
                </a:schemeClr>
              </a:buClr>
              <a:buFont typeface="Wingdings 2"/>
              <a:buNone/>
              <a:defRPr/>
            </a:pPr>
            <a:endParaRPr lang="en-US" sz="3200" b="1" dirty="0" smtClean="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Effects of Sin</a:t>
            </a:r>
            <a:endParaRPr lang="en-US" dirty="0"/>
          </a:p>
        </p:txBody>
      </p:sp>
      <p:sp>
        <p:nvSpPr>
          <p:cNvPr id="3" name="Content Placeholder 2"/>
          <p:cNvSpPr>
            <a:spLocks noGrp="1"/>
          </p:cNvSpPr>
          <p:nvPr>
            <p:ph idx="1"/>
          </p:nvPr>
        </p:nvSpPr>
        <p:spPr>
          <a:xfrm>
            <a:off x="609600" y="1600200"/>
            <a:ext cx="8077200" cy="4708525"/>
          </a:xfrm>
        </p:spPr>
        <p:txBody>
          <a:bodyPr>
            <a:normAutofit fontScale="92500" lnSpcReduction="20000"/>
          </a:bodyPr>
          <a:lstStyle/>
          <a:p>
            <a:pPr marL="53975" indent="0" eaLnBrk="1" fontAlgn="auto" hangingPunct="1">
              <a:spcAft>
                <a:spcPts val="0"/>
              </a:spcAft>
              <a:buClr>
                <a:schemeClr val="tx1">
                  <a:shade val="95000"/>
                </a:schemeClr>
              </a:buClr>
              <a:buFont typeface="Wingdings 2"/>
              <a:buNone/>
              <a:defRPr/>
            </a:pPr>
            <a:r>
              <a:rPr lang="en-US" sz="3600" b="1" dirty="0" smtClean="0">
                <a:effectLst>
                  <a:outerShdw blurRad="38100" dist="38100" dir="2700000" algn="tl">
                    <a:srgbClr val="000000">
                      <a:alpha val="43137"/>
                    </a:srgbClr>
                  </a:outerShdw>
                </a:effectLst>
              </a:rPr>
              <a:t>The disobedience of the original humans brought death into the world.   There are three kinds of death: spiritual, physical and eternal.</a:t>
            </a:r>
          </a:p>
          <a:p>
            <a:pPr marL="53975" indent="0" eaLnBrk="1" fontAlgn="auto" hangingPunct="1">
              <a:spcAft>
                <a:spcPts val="0"/>
              </a:spcAft>
              <a:buClr>
                <a:schemeClr val="tx1">
                  <a:shade val="95000"/>
                </a:schemeClr>
              </a:buClr>
              <a:buFont typeface="Wingdings 2"/>
              <a:buNone/>
              <a:defRPr/>
            </a:pPr>
            <a:r>
              <a:rPr lang="en-US" sz="3600" b="1" dirty="0" smtClean="0">
                <a:effectLst>
                  <a:outerShdw blurRad="38100" dist="38100" dir="2700000" algn="tl">
                    <a:srgbClr val="000000">
                      <a:alpha val="43137"/>
                    </a:srgbClr>
                  </a:outerShdw>
                </a:effectLst>
              </a:rPr>
              <a:t>Adam and Eve died </a:t>
            </a:r>
            <a:r>
              <a:rPr lang="en-US" sz="3600" b="1" i="1" dirty="0" smtClean="0">
                <a:effectLst>
                  <a:outerShdw blurRad="38100" dist="38100" dir="2700000" algn="tl">
                    <a:srgbClr val="000000">
                      <a:alpha val="43137"/>
                    </a:srgbClr>
                  </a:outerShdw>
                </a:effectLst>
              </a:rPr>
              <a:t>spiritually </a:t>
            </a:r>
            <a:r>
              <a:rPr lang="en-US" sz="3600" b="1" dirty="0" smtClean="0">
                <a:effectLst>
                  <a:outerShdw blurRad="38100" dist="38100" dir="2700000" algn="tl">
                    <a:srgbClr val="000000">
                      <a:alpha val="43137"/>
                    </a:srgbClr>
                  </a:outerShdw>
                </a:effectLst>
              </a:rPr>
              <a:t>the moment they sinned.  They began to die </a:t>
            </a:r>
            <a:r>
              <a:rPr lang="en-US" sz="3600" b="1" i="1" dirty="0" smtClean="0">
                <a:effectLst>
                  <a:outerShdw blurRad="38100" dist="38100" dir="2700000" algn="tl">
                    <a:srgbClr val="000000">
                      <a:alpha val="43137"/>
                    </a:srgbClr>
                  </a:outerShdw>
                </a:effectLst>
              </a:rPr>
              <a:t>physically </a:t>
            </a:r>
            <a:r>
              <a:rPr lang="en-US" sz="3600" b="1" dirty="0" smtClean="0">
                <a:effectLst>
                  <a:outerShdw blurRad="38100" dist="38100" dir="2700000" algn="tl">
                    <a:srgbClr val="000000">
                      <a:alpha val="43137"/>
                    </a:srgbClr>
                  </a:outerShdw>
                </a:effectLst>
              </a:rPr>
              <a:t>that very day.  Had Adam and Eve not accepted God’s provision of salvation, they would have died </a:t>
            </a:r>
            <a:r>
              <a:rPr lang="en-US" sz="3600" b="1" i="1" dirty="0" smtClean="0">
                <a:effectLst>
                  <a:outerShdw blurRad="38100" dist="38100" dir="2700000" algn="tl">
                    <a:srgbClr val="000000">
                      <a:alpha val="43137"/>
                    </a:srgbClr>
                  </a:outerShdw>
                </a:effectLst>
              </a:rPr>
              <a:t>eternally, </a:t>
            </a:r>
            <a:r>
              <a:rPr lang="en-US" sz="3600" b="1" dirty="0" smtClean="0">
                <a:effectLst>
                  <a:outerShdw blurRad="38100" dist="38100" dir="2700000" algn="tl">
                    <a:srgbClr val="000000">
                      <a:alpha val="43137"/>
                    </a:srgbClr>
                  </a:outerShdw>
                </a:effectLst>
              </a:rPr>
              <a:t>which would have meant everlasting separation from God.</a:t>
            </a:r>
          </a:p>
          <a:p>
            <a:pPr marL="53975" indent="0" eaLnBrk="1" fontAlgn="auto" hangingPunct="1">
              <a:spcAft>
                <a:spcPts val="0"/>
              </a:spcAft>
              <a:buClr>
                <a:schemeClr val="tx1">
                  <a:shade val="95000"/>
                </a:schemeClr>
              </a:buClr>
              <a:buFont typeface="Wingdings 2"/>
              <a:buNone/>
              <a:defRPr/>
            </a:pPr>
            <a:endParaRPr lang="en-US" sz="3600" b="1" dirty="0" smtClean="0">
              <a:solidFill>
                <a:schemeClr val="bg1">
                  <a:lumMod val="95000"/>
                  <a:lumOff val="5000"/>
                </a:schemeClr>
              </a:solidFill>
            </a:endParaRPr>
          </a:p>
          <a:p>
            <a:pPr marL="53975" indent="0" eaLnBrk="1" fontAlgn="auto" hangingPunct="1">
              <a:spcAft>
                <a:spcPts val="0"/>
              </a:spcAft>
              <a:buClr>
                <a:schemeClr val="tx1">
                  <a:shade val="95000"/>
                </a:schemeClr>
              </a:buClr>
              <a:buFont typeface="Wingdings 2"/>
              <a:buNone/>
              <a:defRPr/>
            </a:pPr>
            <a:endParaRPr lang="en-US" sz="3600" b="1"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Defeat of Satan</a:t>
            </a:r>
            <a:endParaRPr lang="en-US" dirty="0"/>
          </a:p>
        </p:txBody>
      </p:sp>
      <p:sp>
        <p:nvSpPr>
          <p:cNvPr id="3" name="Content Placeholder 2"/>
          <p:cNvSpPr>
            <a:spLocks noGrp="1"/>
          </p:cNvSpPr>
          <p:nvPr>
            <p:ph idx="1"/>
          </p:nvPr>
        </p:nvSpPr>
        <p:spPr>
          <a:xfrm>
            <a:off x="457200" y="1371600"/>
            <a:ext cx="8229600" cy="4937125"/>
          </a:xfrm>
        </p:spPr>
        <p:txBody>
          <a:bodyPr>
            <a:normAutofit/>
          </a:bodyPr>
          <a:lstStyle/>
          <a:p>
            <a:pPr marL="31750" indent="-31750" eaLnBrk="1" fontAlgn="auto" hangingPunct="1">
              <a:spcAft>
                <a:spcPts val="0"/>
              </a:spcAft>
              <a:buClr>
                <a:schemeClr val="tx1">
                  <a:shade val="95000"/>
                </a:schemeClr>
              </a:buClr>
              <a:buFont typeface="Wingdings 2"/>
              <a:buNone/>
              <a:defRPr/>
            </a:pPr>
            <a:r>
              <a:rPr lang="en-US" sz="3200" b="1" dirty="0" smtClean="0">
                <a:solidFill>
                  <a:srgbClr val="FFFF66"/>
                </a:solidFill>
                <a:effectLst>
                  <a:outerShdw blurRad="38100" dist="38100" dir="2700000" algn="tl">
                    <a:srgbClr val="000000">
                      <a:alpha val="43137"/>
                    </a:srgbClr>
                  </a:outerShdw>
                </a:effectLst>
              </a:rPr>
              <a:t>The final stage of salvation is the final stage of the defeat of Satan.</a:t>
            </a:r>
          </a:p>
          <a:p>
            <a:pPr marL="31750" indent="-31750" eaLnBrk="1" fontAlgn="auto" hangingPunct="1">
              <a:spcAft>
                <a:spcPts val="0"/>
              </a:spcAft>
              <a:buClr>
                <a:schemeClr val="tx1">
                  <a:shade val="95000"/>
                </a:schemeClr>
              </a:buClr>
              <a:buFont typeface="Wingdings 2"/>
              <a:buNone/>
              <a:defRPr/>
            </a:pPr>
            <a:endParaRPr lang="en-US" sz="3200" b="1" dirty="0" smtClean="0">
              <a:solidFill>
                <a:schemeClr val="bg1"/>
              </a:solidFill>
              <a:effectLst>
                <a:outerShdw blurRad="38100" dist="38100" dir="2700000" algn="tl">
                  <a:srgbClr val="000000">
                    <a:alpha val="43137"/>
                  </a:srgbClr>
                </a:outerShdw>
              </a:effectLst>
            </a:endParaRPr>
          </a:p>
          <a:p>
            <a:pPr marL="968375" indent="-941388"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First, the wheat and the tares are separated (Matt. 25:32-34, 41)</a:t>
            </a:r>
          </a:p>
          <a:p>
            <a:pPr marL="968375" indent="-941388" eaLnBrk="1" fontAlgn="auto" hangingPunct="1">
              <a:spcAft>
                <a:spcPts val="0"/>
              </a:spcAft>
              <a:buClr>
                <a:schemeClr val="tx1">
                  <a:shade val="95000"/>
                </a:schemeClr>
              </a:buClr>
              <a:buFont typeface="Wingdings 2"/>
              <a:buNone/>
              <a:defRPr/>
            </a:pPr>
            <a:endParaRPr lang="en-US" sz="3200" b="1" dirty="0" smtClean="0">
              <a:effectLst>
                <a:outerShdw blurRad="38100" dist="38100" dir="2700000" algn="tl">
                  <a:srgbClr val="000000">
                    <a:alpha val="43137"/>
                  </a:srgbClr>
                </a:outerShdw>
              </a:effectLst>
            </a:endParaRPr>
          </a:p>
          <a:p>
            <a:pPr marL="968375" indent="-941388" eaLnBrk="1" fontAlgn="auto" hangingPunct="1">
              <a:spcAft>
                <a:spcPts val="0"/>
              </a:spcAft>
              <a:buClr>
                <a:schemeClr val="tx1">
                  <a:shade val="95000"/>
                </a:schemeClr>
              </a:buClr>
              <a:buFont typeface="Wingdings 2"/>
              <a:buNone/>
              <a:defRPr/>
            </a:pPr>
            <a:r>
              <a:rPr lang="en-US" sz="3200" b="1" dirty="0" smtClean="0">
                <a:effectLst>
                  <a:outerShdw blurRad="38100" dist="38100" dir="2700000" algn="tl">
                    <a:srgbClr val="000000">
                      <a:alpha val="43137"/>
                    </a:srgbClr>
                  </a:outerShdw>
                </a:effectLst>
              </a:rPr>
              <a:t>Second, Satan will be quarantined from spreading evil (Rev. 20:10)</a:t>
            </a:r>
          </a:p>
          <a:p>
            <a:pPr marL="58738" indent="-31750" eaLnBrk="1" fontAlgn="auto" hangingPunct="1">
              <a:spcAft>
                <a:spcPts val="0"/>
              </a:spcAft>
              <a:buClr>
                <a:schemeClr val="tx1">
                  <a:shade val="95000"/>
                </a:schemeClr>
              </a:buClr>
              <a:buFont typeface="Wingdings 2"/>
              <a:buNone/>
              <a:defRPr/>
            </a:pPr>
            <a:endParaRPr lang="en-US" sz="3200" b="1" dirty="0" smtClean="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Effects of Sin</a:t>
            </a:r>
            <a:endParaRPr lang="en-US" dirty="0"/>
          </a:p>
        </p:txBody>
      </p:sp>
      <p:sp>
        <p:nvSpPr>
          <p:cNvPr id="3" name="Content Placeholder 2"/>
          <p:cNvSpPr>
            <a:spLocks noGrp="1"/>
          </p:cNvSpPr>
          <p:nvPr>
            <p:ph idx="1"/>
          </p:nvPr>
        </p:nvSpPr>
        <p:spPr>
          <a:xfrm>
            <a:off x="457200" y="1371600"/>
            <a:ext cx="8229600" cy="4937125"/>
          </a:xfrm>
        </p:spPr>
        <p:txBody>
          <a:bodyPr>
            <a:normAutofit lnSpcReduction="10000"/>
          </a:bodyPr>
          <a:lstStyle/>
          <a:p>
            <a:pPr marL="548640" indent="-411480" eaLnBrk="1" fontAlgn="auto" hangingPunct="1">
              <a:spcAft>
                <a:spcPts val="0"/>
              </a:spcAft>
              <a:buClr>
                <a:schemeClr val="tx1">
                  <a:shade val="95000"/>
                </a:schemeClr>
              </a:buClr>
              <a:buFont typeface="Wingdings 2"/>
              <a:buNone/>
              <a:defRPr/>
            </a:pPr>
            <a:r>
              <a:rPr lang="en-US" sz="3600" b="1" dirty="0" smtClean="0">
                <a:solidFill>
                  <a:srgbClr val="FFFF66"/>
                </a:solidFill>
              </a:rPr>
              <a:t>Spiritual Death</a:t>
            </a:r>
          </a:p>
          <a:p>
            <a:pPr marL="0" lvl="1" indent="12700" eaLnBrk="1" fontAlgn="auto" hangingPunct="1">
              <a:spcAft>
                <a:spcPts val="0"/>
              </a:spcAft>
              <a:buFont typeface="Wingdings 2"/>
              <a:buNone/>
              <a:defRPr/>
            </a:pPr>
            <a:r>
              <a:rPr lang="en-US" dirty="0" smtClean="0">
                <a:effectLst>
                  <a:outerShdw blurRad="38100" dist="38100" dir="2700000" algn="tl">
                    <a:srgbClr val="000000">
                      <a:alpha val="43137"/>
                    </a:srgbClr>
                  </a:outerShdw>
                </a:effectLst>
              </a:rPr>
              <a:t>Death is separation from God, and spiritual death is spiritual separation from God.  Isaiah said, “Your iniquities have separated you from your God: your sins have hidden his face from you, so that he will not hear” (Isa. 59:2)</a:t>
            </a:r>
          </a:p>
          <a:p>
            <a:pPr marL="0" lvl="1" indent="12700" eaLnBrk="1" fontAlgn="auto" hangingPunct="1">
              <a:spcAft>
                <a:spcPts val="0"/>
              </a:spcAft>
              <a:buFont typeface="Wingdings 2"/>
              <a:buNone/>
              <a:defRPr/>
            </a:pPr>
            <a:endParaRPr lang="en-US" dirty="0" smtClean="0">
              <a:effectLst>
                <a:outerShdw blurRad="38100" dist="38100" dir="2700000" algn="tl">
                  <a:srgbClr val="000000">
                    <a:alpha val="43137"/>
                  </a:srgbClr>
                </a:outerShdw>
              </a:effectLst>
            </a:endParaRPr>
          </a:p>
          <a:p>
            <a:pPr marL="0" lvl="1" indent="12700" eaLnBrk="1" fontAlgn="auto" hangingPunct="1">
              <a:spcAft>
                <a:spcPts val="0"/>
              </a:spcAft>
              <a:buFont typeface="Wingdings 2"/>
              <a:buNone/>
              <a:defRPr/>
            </a:pPr>
            <a:r>
              <a:rPr lang="en-US" dirty="0" smtClean="0">
                <a:effectLst>
                  <a:outerShdw blurRad="38100" dist="38100" dir="2700000" algn="tl">
                    <a:srgbClr val="000000">
                      <a:alpha val="43137"/>
                    </a:srgbClr>
                  </a:outerShdw>
                </a:effectLst>
              </a:rPr>
              <a:t>Ever descendant of Adam is spiritually dead as well.</a:t>
            </a:r>
          </a:p>
          <a:p>
            <a:pPr marL="0" lvl="1" indent="12700" eaLnBrk="1" fontAlgn="auto" hangingPunct="1">
              <a:spcAft>
                <a:spcPts val="0"/>
              </a:spcAft>
              <a:buFont typeface="Wingdings 2"/>
              <a:buNone/>
              <a:defRPr/>
            </a:pPr>
            <a:r>
              <a:rPr lang="en-US" dirty="0" smtClean="0">
                <a:effectLst>
                  <a:outerShdw blurRad="38100" dist="38100" dir="2700000" algn="tl">
                    <a:srgbClr val="000000">
                      <a:alpha val="43137"/>
                    </a:srgbClr>
                  </a:outerShdw>
                </a:effectLst>
              </a:rPr>
              <a:t>The apostle Paul writes in Ephesians 2:1, 5)</a:t>
            </a:r>
          </a:p>
          <a:p>
            <a:pPr marL="0" lvl="1" indent="12700" eaLnBrk="1" fontAlgn="auto" hangingPunct="1">
              <a:spcAft>
                <a:spcPts val="0"/>
              </a:spcAft>
              <a:buFont typeface="Wingdings 2"/>
              <a:buNone/>
              <a:defRPr/>
            </a:pPr>
            <a:endParaRPr lang="en-US" sz="900" dirty="0" smtClean="0">
              <a:effectLst>
                <a:outerShdw blurRad="38100" dist="38100" dir="2700000" algn="tl">
                  <a:srgbClr val="000000">
                    <a:alpha val="43137"/>
                  </a:srgbClr>
                </a:outerShdw>
              </a:effectLst>
            </a:endParaRPr>
          </a:p>
          <a:p>
            <a:pPr marL="0" lvl="1" indent="12700" eaLnBrk="1" fontAlgn="auto" hangingPunct="1">
              <a:spcAft>
                <a:spcPts val="0"/>
              </a:spcAft>
              <a:buFont typeface="Wingdings 2"/>
              <a:buNone/>
              <a:defRPr/>
            </a:pPr>
            <a:r>
              <a:rPr lang="en-US" dirty="0" smtClean="0">
                <a:effectLst>
                  <a:outerShdw blurRad="38100" dist="38100" dir="2700000" algn="tl">
                    <a:srgbClr val="000000">
                      <a:alpha val="43137"/>
                    </a:srgbClr>
                  </a:outerShdw>
                </a:effectLst>
              </a:rPr>
              <a:t>“As for you, you were dead in your transgressions and sins . . . [We who are saved have been] made  . . . alive with Christ even when we were </a:t>
            </a:r>
            <a:r>
              <a:rPr lang="en-US" i="1" dirty="0" smtClean="0">
                <a:effectLst>
                  <a:outerShdw blurRad="38100" dist="38100" dir="2700000" algn="tl">
                    <a:srgbClr val="000000">
                      <a:alpha val="43137"/>
                    </a:srgbClr>
                  </a:outerShdw>
                </a:effectLst>
              </a:rPr>
              <a:t>dead in transgressions</a:t>
            </a:r>
            <a:r>
              <a:rPr lang="en-US" dirty="0" smtClean="0">
                <a:effectLst>
                  <a:outerShdw blurRad="38100" dist="38100" dir="2700000" algn="tl">
                    <a:srgbClr val="000000">
                      <a:alpha val="43137"/>
                    </a:srgbClr>
                  </a:outerShdw>
                </a:effectLst>
              </a:rPr>
              <a:t>—it is by grace you have been saved.”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Effects of Sin</a:t>
            </a:r>
            <a:endParaRPr lang="en-US" dirty="0"/>
          </a:p>
        </p:txBody>
      </p:sp>
      <p:sp>
        <p:nvSpPr>
          <p:cNvPr id="3" name="Content Placeholder 2"/>
          <p:cNvSpPr>
            <a:spLocks noGrp="1"/>
          </p:cNvSpPr>
          <p:nvPr>
            <p:ph idx="1"/>
          </p:nvPr>
        </p:nvSpPr>
        <p:spPr/>
        <p:txBody>
          <a:bodyPr>
            <a:normAutofit fontScale="85000" lnSpcReduction="10000"/>
          </a:bodyPr>
          <a:lstStyle/>
          <a:p>
            <a:pPr marL="548640" indent="-411480"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Physical Death</a:t>
            </a:r>
          </a:p>
          <a:p>
            <a:pPr marL="519113" indent="0" eaLnBrk="1" fontAlgn="auto" hangingPunct="1">
              <a:spcAft>
                <a:spcPts val="0"/>
              </a:spcAft>
              <a:buClr>
                <a:schemeClr val="tx1">
                  <a:shade val="95000"/>
                </a:schemeClr>
              </a:buClr>
              <a:buFont typeface="Wingdings 2"/>
              <a:buNone/>
              <a:defRPr/>
            </a:pPr>
            <a:r>
              <a:rPr lang="en-US" dirty="0" smtClean="0">
                <a:effectLst>
                  <a:outerShdw blurRad="38100" dist="38100" dir="2700000" algn="tl">
                    <a:srgbClr val="000000">
                      <a:alpha val="43137"/>
                    </a:srgbClr>
                  </a:outerShdw>
                </a:effectLst>
              </a:rPr>
              <a:t>Physical death was the inevitable result of Adam’s sin (Gen. 2:16-17), not only for himself but for all of his natural descendants (except Christ). (See Romans 5:12, 14)</a:t>
            </a:r>
          </a:p>
          <a:p>
            <a:pPr marL="519113" indent="0" eaLnBrk="1" fontAlgn="auto" hangingPunct="1">
              <a:spcAft>
                <a:spcPts val="0"/>
              </a:spcAft>
              <a:buClr>
                <a:schemeClr val="tx1">
                  <a:shade val="95000"/>
                </a:schemeClr>
              </a:buClr>
              <a:buFont typeface="Wingdings 2"/>
              <a:buNone/>
              <a:defRPr/>
            </a:pPr>
            <a:endParaRPr lang="en-US" dirty="0" smtClean="0">
              <a:solidFill>
                <a:srgbClr val="FFFF66"/>
              </a:solidFill>
              <a:effectLst>
                <a:outerShdw blurRad="38100" dist="38100" dir="2700000" algn="tl">
                  <a:srgbClr val="000000">
                    <a:alpha val="43137"/>
                  </a:srgbClr>
                </a:outerShdw>
              </a:effectLst>
            </a:endParaRPr>
          </a:p>
          <a:p>
            <a:pPr marL="0" indent="10953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Eternal Death</a:t>
            </a:r>
          </a:p>
          <a:p>
            <a:pPr marL="519113" indent="0" eaLnBrk="1" fontAlgn="auto" hangingPunct="1">
              <a:spcAft>
                <a:spcPts val="0"/>
              </a:spcAft>
              <a:buClr>
                <a:schemeClr val="tx1">
                  <a:shade val="95000"/>
                </a:schemeClr>
              </a:buClr>
              <a:buFont typeface="Wingdings 2"/>
              <a:buNone/>
              <a:defRPr/>
            </a:pPr>
            <a:r>
              <a:rPr lang="en-US" dirty="0" smtClean="0">
                <a:effectLst>
                  <a:outerShdw blurRad="38100" dist="38100" dir="2700000" algn="tl">
                    <a:srgbClr val="000000">
                      <a:alpha val="43137"/>
                    </a:srgbClr>
                  </a:outerShdw>
                </a:effectLst>
              </a:rPr>
              <a:t>Also called “the second death,” it is eternal separation from God.  “The lake of fire is the second death.  If anyone’s name [is] not found written in the book of life, he [will be] thrown into the lake of fire” (Rev. 20:14-15), “where they are and shall be tormented day and night for ever and ever” (Rev. 20:10).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Effects of Sin of Humanity</a:t>
            </a:r>
            <a:endParaRPr lang="en-US" dirty="0"/>
          </a:p>
        </p:txBody>
      </p:sp>
      <p:sp>
        <p:nvSpPr>
          <p:cNvPr id="3" name="Content Placeholder 2"/>
          <p:cNvSpPr>
            <a:spLocks noGrp="1"/>
          </p:cNvSpPr>
          <p:nvPr>
            <p:ph idx="1"/>
          </p:nvPr>
        </p:nvSpPr>
        <p:spPr/>
        <p:txBody>
          <a:bodyPr>
            <a:normAutofit/>
          </a:bodyPr>
          <a:lstStyle/>
          <a:p>
            <a:pPr marL="548640" indent="-5476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The Judicial (Legal) Effects of Adam’s Sin</a:t>
            </a:r>
          </a:p>
          <a:p>
            <a:pPr marL="548640" indent="-26988" eaLnBrk="1" fontAlgn="auto" hangingPunct="1">
              <a:spcAft>
                <a:spcPts val="0"/>
              </a:spcAft>
              <a:buClr>
                <a:schemeClr val="tx1">
                  <a:shade val="95000"/>
                </a:schemeClr>
              </a:buClr>
              <a:buFont typeface="Wingdings 2"/>
              <a:buNone/>
              <a:defRPr/>
            </a:pPr>
            <a:r>
              <a:rPr lang="en-US" dirty="0" smtClean="0">
                <a:effectLst>
                  <a:outerShdw blurRad="38100" dist="38100" dir="2700000" algn="tl">
                    <a:srgbClr val="000000">
                      <a:alpha val="43137"/>
                    </a:srgbClr>
                  </a:outerShdw>
                </a:effectLst>
              </a:rPr>
              <a:t>Adam had power of attorney for the whole human race.  His sins were directly “imputed” to all of his posterity—which is all of us (Rom. 5:18-19).</a:t>
            </a:r>
          </a:p>
          <a:p>
            <a:pPr marL="548640" indent="-547688" eaLnBrk="1" fontAlgn="auto" hangingPunct="1">
              <a:spcAft>
                <a:spcPts val="0"/>
              </a:spcAft>
              <a:buClr>
                <a:schemeClr val="tx1">
                  <a:shade val="95000"/>
                </a:schemeClr>
              </a:buClr>
              <a:buFont typeface="Wingdings 2"/>
              <a:buNone/>
              <a:defRPr/>
            </a:pPr>
            <a:r>
              <a:rPr lang="en-US" b="1" dirty="0" err="1" smtClean="0">
                <a:solidFill>
                  <a:srgbClr val="FFFF66"/>
                </a:solidFill>
                <a:effectLst>
                  <a:outerShdw blurRad="38100" dist="38100" dir="2700000" algn="tl">
                    <a:srgbClr val="000000">
                      <a:alpha val="43137"/>
                    </a:srgbClr>
                  </a:outerShdw>
                </a:effectLst>
              </a:rPr>
              <a:t>Transmissional</a:t>
            </a:r>
            <a:r>
              <a:rPr lang="en-US" b="1" dirty="0" smtClean="0">
                <a:solidFill>
                  <a:srgbClr val="FFFF66"/>
                </a:solidFill>
                <a:effectLst>
                  <a:outerShdw blurRad="38100" dist="38100" dir="2700000" algn="tl">
                    <a:srgbClr val="000000">
                      <a:alpha val="43137"/>
                    </a:srgbClr>
                  </a:outerShdw>
                </a:effectLst>
              </a:rPr>
              <a:t> Effects of Adam’s Sin</a:t>
            </a:r>
          </a:p>
          <a:p>
            <a:pPr marL="548640" indent="-26988" eaLnBrk="1" fontAlgn="auto" hangingPunct="1">
              <a:spcAft>
                <a:spcPts val="0"/>
              </a:spcAft>
              <a:buClr>
                <a:schemeClr val="tx1">
                  <a:shade val="95000"/>
                </a:schemeClr>
              </a:buClr>
              <a:buFont typeface="Wingdings 2"/>
              <a:buNone/>
              <a:defRPr/>
            </a:pPr>
            <a:r>
              <a:rPr lang="en-US" dirty="0" smtClean="0">
                <a:effectLst>
                  <a:outerShdw blurRad="38100" dist="38100" dir="2700000" algn="tl">
                    <a:srgbClr val="000000">
                      <a:alpha val="43137"/>
                    </a:srgbClr>
                  </a:outerShdw>
                </a:effectLst>
              </a:rPr>
              <a:t>Not only imputed, but also transmitted to us indirectly and immediately.  We are sinner both because we sin, and because we are born sinners (Eph. 2:1, 3)</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Effects of Sin of Humanity</a:t>
            </a:r>
            <a:endParaRPr lang="en-US" dirty="0"/>
          </a:p>
        </p:txBody>
      </p:sp>
      <p:sp>
        <p:nvSpPr>
          <p:cNvPr id="3" name="Content Placeholder 2"/>
          <p:cNvSpPr>
            <a:spLocks noGrp="1"/>
          </p:cNvSpPr>
          <p:nvPr>
            <p:ph idx="1"/>
          </p:nvPr>
        </p:nvSpPr>
        <p:spPr/>
        <p:txBody>
          <a:bodyPr>
            <a:normAutofit/>
          </a:bodyPr>
          <a:lstStyle/>
          <a:p>
            <a:pPr marL="548640" indent="-547688" eaLnBrk="1" fontAlgn="auto" hangingPunct="1">
              <a:spcAft>
                <a:spcPts val="0"/>
              </a:spcAft>
              <a:buClr>
                <a:schemeClr val="tx1">
                  <a:shade val="95000"/>
                </a:schemeClr>
              </a:buClr>
              <a:buFont typeface="Wingdings 2" pitchFamily="18" charset="2"/>
              <a:buNone/>
              <a:defRPr/>
            </a:pPr>
            <a:r>
              <a:rPr lang="en-US" b="1" dirty="0" smtClean="0">
                <a:solidFill>
                  <a:srgbClr val="FFFF66"/>
                </a:solidFill>
                <a:effectLst>
                  <a:outerShdw blurRad="38100" dist="38100" dir="2700000" algn="tl">
                    <a:srgbClr val="FFFFFF"/>
                  </a:outerShdw>
                </a:effectLst>
              </a:rPr>
              <a:t>The Relational Effects of Adam’s Sin</a:t>
            </a:r>
          </a:p>
          <a:p>
            <a:pPr marL="548640" indent="-547688" eaLnBrk="1" fontAlgn="auto" hangingPunct="1">
              <a:spcAft>
                <a:spcPts val="0"/>
              </a:spcAft>
              <a:buClr>
                <a:schemeClr val="tx1">
                  <a:shade val="95000"/>
                </a:schemeClr>
              </a:buClr>
              <a:buFont typeface="Wingdings 2" pitchFamily="18" charset="2"/>
              <a:buNone/>
              <a:defRPr/>
            </a:pPr>
            <a:r>
              <a:rPr lang="en-US" b="1" dirty="0" smtClean="0">
                <a:effectLst>
                  <a:outerShdw blurRad="38100" dist="38100" dir="2700000" algn="tl">
                    <a:srgbClr val="69676D"/>
                  </a:outerShdw>
                </a:effectLst>
              </a:rPr>
              <a:t>Spiritual Separation (Eph. 2:1)</a:t>
            </a:r>
          </a:p>
          <a:p>
            <a:pPr marL="548640" indent="-547688" eaLnBrk="1" fontAlgn="auto" hangingPunct="1">
              <a:spcAft>
                <a:spcPts val="0"/>
              </a:spcAft>
              <a:buClr>
                <a:schemeClr val="tx1">
                  <a:shade val="95000"/>
                </a:schemeClr>
              </a:buClr>
              <a:buFont typeface="Wingdings 2" pitchFamily="18" charset="2"/>
              <a:buNone/>
              <a:defRPr/>
            </a:pPr>
            <a:r>
              <a:rPr lang="en-US" b="1" dirty="0" smtClean="0">
                <a:effectLst>
                  <a:outerShdw blurRad="38100" dist="38100" dir="2700000" algn="tl">
                    <a:srgbClr val="69676D"/>
                  </a:outerShdw>
                </a:effectLst>
              </a:rPr>
              <a:t>Guilt and Shame (Rom. 5)</a:t>
            </a:r>
          </a:p>
          <a:p>
            <a:pPr marL="548640" indent="-547688" eaLnBrk="1" fontAlgn="auto" hangingPunct="1">
              <a:spcAft>
                <a:spcPts val="0"/>
              </a:spcAft>
              <a:buClr>
                <a:schemeClr val="tx1">
                  <a:shade val="95000"/>
                </a:schemeClr>
              </a:buClr>
              <a:buFont typeface="Wingdings 2" pitchFamily="18" charset="2"/>
              <a:buNone/>
              <a:defRPr/>
            </a:pPr>
            <a:r>
              <a:rPr lang="en-US" b="1" dirty="0" smtClean="0">
                <a:effectLst>
                  <a:outerShdw blurRad="38100" dist="38100" dir="2700000" algn="tl">
                    <a:srgbClr val="69676D"/>
                  </a:outerShdw>
                </a:effectLst>
              </a:rPr>
              <a:t>Loss of Fellowship (1 John 1:6-7)</a:t>
            </a:r>
          </a:p>
          <a:p>
            <a:pPr marL="548640" indent="-547688" eaLnBrk="1" fontAlgn="auto" hangingPunct="1">
              <a:spcAft>
                <a:spcPts val="0"/>
              </a:spcAft>
              <a:buClr>
                <a:schemeClr val="tx1">
                  <a:shade val="95000"/>
                </a:schemeClr>
              </a:buClr>
              <a:buFont typeface="Wingdings 2" pitchFamily="18" charset="2"/>
              <a:buNone/>
              <a:defRPr/>
            </a:pPr>
            <a:endParaRPr lang="en-US" b="1" i="1" dirty="0" smtClean="0">
              <a:effectLst>
                <a:outerShdw blurRad="38100" dist="38100" dir="2700000" algn="tl">
                  <a:srgbClr val="69676D"/>
                </a:outerShdw>
              </a:effectLst>
            </a:endParaRPr>
          </a:p>
          <a:p>
            <a:pPr marL="548640" indent="-547688" eaLnBrk="1" fontAlgn="auto" hangingPunct="1">
              <a:spcAft>
                <a:spcPts val="0"/>
              </a:spcAft>
              <a:buClr>
                <a:schemeClr val="tx1">
                  <a:shade val="95000"/>
                </a:schemeClr>
              </a:buClr>
              <a:buFont typeface="Wingdings 2" pitchFamily="18" charset="2"/>
              <a:buNone/>
              <a:defRPr/>
            </a:pPr>
            <a:r>
              <a:rPr lang="en-US" b="1" dirty="0" smtClean="0">
                <a:solidFill>
                  <a:srgbClr val="FFFF66"/>
                </a:solidFill>
                <a:effectLst>
                  <a:outerShdw blurRad="38100" dist="38100" dir="2700000" algn="tl">
                    <a:srgbClr val="FFFFFF"/>
                  </a:outerShdw>
                </a:effectLst>
              </a:rPr>
              <a:t>With other Human Beings (Gen. 3:12; 4:1-8)</a:t>
            </a:r>
          </a:p>
          <a:p>
            <a:pPr marL="548640" indent="-547688" eaLnBrk="1" fontAlgn="auto" hangingPunct="1">
              <a:spcAft>
                <a:spcPts val="0"/>
              </a:spcAft>
              <a:buClr>
                <a:schemeClr val="tx1">
                  <a:shade val="95000"/>
                </a:schemeClr>
              </a:buClr>
              <a:buFont typeface="Wingdings 2" pitchFamily="18" charset="2"/>
              <a:buNone/>
              <a:defRPr/>
            </a:pPr>
            <a:endParaRPr lang="en-US" b="1" dirty="0" smtClean="0">
              <a:solidFill>
                <a:schemeClr val="bg1"/>
              </a:solidFill>
              <a:effectLst>
                <a:outerShdw blurRad="38100" dist="38100" dir="2700000" algn="tl">
                  <a:srgbClr val="FFFFFF"/>
                </a:outerShdw>
              </a:effectLst>
            </a:endParaRPr>
          </a:p>
          <a:p>
            <a:pPr marL="548640" indent="-547688" eaLnBrk="1" fontAlgn="auto" hangingPunct="1">
              <a:spcAft>
                <a:spcPts val="0"/>
              </a:spcAft>
              <a:buClr>
                <a:schemeClr val="tx1">
                  <a:shade val="95000"/>
                </a:schemeClr>
              </a:buClr>
              <a:buFont typeface="Wingdings 2" pitchFamily="18" charset="2"/>
              <a:buNone/>
              <a:defRPr/>
            </a:pPr>
            <a:r>
              <a:rPr lang="en-US" b="1" dirty="0" smtClean="0">
                <a:solidFill>
                  <a:srgbClr val="FFFF66"/>
                </a:solidFill>
                <a:effectLst>
                  <a:outerShdw blurRad="38100" dist="38100" dir="2700000" algn="tl">
                    <a:srgbClr val="FFFFFF"/>
                  </a:outerShdw>
                </a:effectLst>
              </a:rPr>
              <a:t>With the Environment (Rom. 8:20-21)</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Effects of Sin of Humanity</a:t>
            </a:r>
            <a:endParaRPr lang="en-US" dirty="0"/>
          </a:p>
        </p:txBody>
      </p:sp>
      <p:sp>
        <p:nvSpPr>
          <p:cNvPr id="3" name="Content Placeholder 2"/>
          <p:cNvSpPr>
            <a:spLocks noGrp="1"/>
          </p:cNvSpPr>
          <p:nvPr>
            <p:ph idx="1"/>
          </p:nvPr>
        </p:nvSpPr>
        <p:spPr/>
        <p:txBody>
          <a:bodyPr>
            <a:normAutofit/>
          </a:bodyPr>
          <a:lstStyle/>
          <a:p>
            <a:pPr marL="548640" indent="-547688" eaLnBrk="1" fontAlgn="auto" hangingPunct="1">
              <a:spcAft>
                <a:spcPts val="0"/>
              </a:spcAft>
              <a:buClr>
                <a:schemeClr val="tx1">
                  <a:shade val="95000"/>
                </a:schemeClr>
              </a:buClr>
              <a:buFont typeface="Wingdings 2"/>
              <a:buNone/>
              <a:defRPr/>
            </a:pPr>
            <a:r>
              <a:rPr lang="en-US" b="1" dirty="0" smtClean="0">
                <a:solidFill>
                  <a:srgbClr val="FFFF66"/>
                </a:solidFill>
                <a:effectLst>
                  <a:outerShdw blurRad="38100" dist="38100" dir="2700000" algn="tl">
                    <a:srgbClr val="000000">
                      <a:alpha val="43137"/>
                    </a:srgbClr>
                  </a:outerShdw>
                </a:effectLst>
              </a:rPr>
              <a:t>The Effects of Adam’s Sin on Free Will (Volition)</a:t>
            </a: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Before the Fall the fact of free will is implicit in the demand of God not to eat of the tree of the knowledge of good and evil.</a:t>
            </a:r>
          </a:p>
          <a:p>
            <a:pPr marL="461963" indent="-26988" eaLnBrk="1" fontAlgn="auto" hangingPunct="1">
              <a:spcAft>
                <a:spcPts val="0"/>
              </a:spcAft>
              <a:buClr>
                <a:schemeClr val="tx1">
                  <a:shade val="95000"/>
                </a:schemeClr>
              </a:buClr>
              <a:buFont typeface="Wingdings 2"/>
              <a:buNone/>
              <a:defRPr/>
            </a:pPr>
            <a:endParaRPr lang="en-US" b="1" dirty="0" smtClean="0">
              <a:effectLst>
                <a:outerShdw blurRad="38100" dist="38100" dir="2700000" algn="tl">
                  <a:srgbClr val="000000">
                    <a:alpha val="43137"/>
                  </a:srgbClr>
                </a:outerShdw>
              </a:effectLst>
            </a:endParaRPr>
          </a:p>
          <a:p>
            <a:pPr marL="461963" indent="-26988" eaLnBrk="1" fontAlgn="auto" hangingPunct="1">
              <a:spcAft>
                <a:spcPts val="0"/>
              </a:spcAft>
              <a:buClr>
                <a:schemeClr val="tx1">
                  <a:shade val="95000"/>
                </a:schemeClr>
              </a:buClr>
              <a:buFont typeface="Wingdings 2"/>
              <a:buNone/>
              <a:defRPr/>
            </a:pPr>
            <a:r>
              <a:rPr lang="en-US" b="1" dirty="0" smtClean="0">
                <a:effectLst>
                  <a:outerShdw blurRad="38100" dist="38100" dir="2700000" algn="tl">
                    <a:srgbClr val="000000">
                      <a:alpha val="43137"/>
                    </a:srgbClr>
                  </a:outerShdw>
                </a:effectLst>
              </a:rPr>
              <a:t>After the fall, free will remains, but is inclined toward evil (Rom. 1:18-19).  This is the current state of unredeemed humanity.</a:t>
            </a:r>
          </a:p>
          <a:p>
            <a:pPr marL="461963" indent="-26988" eaLnBrk="1" fontAlgn="auto" hangingPunct="1">
              <a:spcAft>
                <a:spcPts val="0"/>
              </a:spcAft>
              <a:buClr>
                <a:schemeClr val="tx1">
                  <a:shade val="95000"/>
                </a:schemeClr>
              </a:buClr>
              <a:buFont typeface="Wingdings 2"/>
              <a:buNone/>
              <a:defRPr/>
            </a:pPr>
            <a:endParaRPr lang="en-US" b="1"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476</TotalTime>
  <Words>2684</Words>
  <Application>Microsoft Office PowerPoint</Application>
  <PresentationFormat>On-screen Show (4:3)</PresentationFormat>
  <Paragraphs>207</Paragraphs>
  <Slides>40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Arial</vt:lpstr>
      <vt:lpstr>Lucida Sans</vt:lpstr>
      <vt:lpstr>Book Antiqua</vt:lpstr>
      <vt:lpstr>Wingdings 2</vt:lpstr>
      <vt:lpstr>Wingdings</vt:lpstr>
      <vt:lpstr>Wingdings 3</vt:lpstr>
      <vt:lpstr>Calibri</vt:lpstr>
      <vt:lpstr>Times New Roman</vt:lpstr>
      <vt:lpstr>Apex</vt:lpstr>
      <vt:lpstr>Geisler, norman Systematic Theology II,  </vt:lpstr>
      <vt:lpstr>Slide 2</vt:lpstr>
      <vt:lpstr>The Effects of Sin</vt:lpstr>
      <vt:lpstr>The Effects of Sin</vt:lpstr>
      <vt:lpstr>The Effects of Sin</vt:lpstr>
      <vt:lpstr>The Effects of Sin</vt:lpstr>
      <vt:lpstr>Effects of Sin of Humanity</vt:lpstr>
      <vt:lpstr>Effects of Sin of Humanity</vt:lpstr>
      <vt:lpstr>Effects of Sin of Humanity</vt:lpstr>
      <vt:lpstr>Effects of Sin of Humanity</vt:lpstr>
      <vt:lpstr>The Extent of Sin (Depravity)</vt:lpstr>
      <vt:lpstr>The Extent of Sin (Depravity)</vt:lpstr>
      <vt:lpstr>The Extent of Sin (Depravity)</vt:lpstr>
      <vt:lpstr>Effects of Human Sin</vt:lpstr>
      <vt:lpstr>Effects of Human Sin</vt:lpstr>
      <vt:lpstr>Effects of Sin on Human Nature</vt:lpstr>
      <vt:lpstr>The Wesleyan (Armenian) View</vt:lpstr>
      <vt:lpstr>Wesleyan Theology </vt:lpstr>
      <vt:lpstr>Wesleyan Theology </vt:lpstr>
      <vt:lpstr>Wesleyan Theology </vt:lpstr>
      <vt:lpstr>Wesleyan Theology </vt:lpstr>
      <vt:lpstr>Wesleyan Theology </vt:lpstr>
      <vt:lpstr>Systematic Theology II Geisler, Norman, Vol. 3 Chapter Fifty-Eight “The Defeat of Sin” </vt:lpstr>
      <vt:lpstr>The Divine Plan to Defeat Evil</vt:lpstr>
      <vt:lpstr>The Purpose of God’s Plan</vt:lpstr>
      <vt:lpstr>God’s Plan to Defeat Evil</vt:lpstr>
      <vt:lpstr>God’s Plan to Defeat Evil</vt:lpstr>
      <vt:lpstr>God’s Plan to Defeat Evil</vt:lpstr>
      <vt:lpstr>God’s Plan to Defeat Evil</vt:lpstr>
      <vt:lpstr>God’s Plan to Defeat Evil</vt:lpstr>
      <vt:lpstr>God’s Plan to Defeat Evil</vt:lpstr>
      <vt:lpstr>God’s Plan to Defeat Evil</vt:lpstr>
      <vt:lpstr>God’s Plan to Defeat Evil</vt:lpstr>
      <vt:lpstr>God’s Plan to Defeat Evil</vt:lpstr>
      <vt:lpstr>God’s Plan to Defeat Evil</vt:lpstr>
      <vt:lpstr>The Result of God’s Plan</vt:lpstr>
      <vt:lpstr>The Result of God’s Plan</vt:lpstr>
      <vt:lpstr>The Defeat of Satan</vt:lpstr>
      <vt:lpstr>The Defeat of Satan</vt:lpstr>
      <vt:lpstr>The Defeat of Satan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Systematic Theology II,  vol. 3</dc:title>
  <dc:creator>Doctor</dc:creator>
  <cp:lastModifiedBy>mark hardgrove</cp:lastModifiedBy>
  <cp:revision>43</cp:revision>
  <dcterms:created xsi:type="dcterms:W3CDTF">2008-12-08T15:29:13Z</dcterms:created>
  <dcterms:modified xsi:type="dcterms:W3CDTF">2012-11-13T20:38:11Z</dcterms:modified>
</cp:coreProperties>
</file>