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3E169897-89A2-442A-B05D-A50367362740}" type="datetimeFigureOut">
              <a:rPr lang="en-US"/>
              <a:pPr>
                <a:defRPr/>
              </a:pPr>
              <a:t>11/13/2012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53A7BCA3-C307-4139-BAF4-A8516E92302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09BD1F6-41EF-4A10-B33A-04D0F13D4221}"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4746F60-0190-40AC-A382-E4C0224069E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C964109-122B-4414-B24E-E292DD0424A7}"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BA52E8D-D310-454A-AE75-7B27067D20B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612F64E-9E06-4FC6-B142-ADCA262C57D7}"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A31C430-39BC-47AD-9F08-7D7A61CDD77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68F202-C66F-45D9-B90A-F6F73E4D5B0E}"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00640A6-072A-490E-BBE8-A78F493A23C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41E0094-0C44-4A27-87B0-33C4F81FA3A7}"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C573C5D-1427-4F2F-8E96-9F951DA7CCC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74987725-8996-44B4-95E3-EE4BFA39984E}" type="datetimeFigureOut">
              <a:rPr lang="en-US"/>
              <a:pPr>
                <a:defRPr/>
              </a:pPr>
              <a:t>11/13/2012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CF6252E0-95AA-41C5-9FED-17B75F3A9C1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FF745372-8C4F-498B-AFC7-879300D3D7ED}" type="datetimeFigureOut">
              <a:rPr lang="en-US"/>
              <a:pPr>
                <a:defRPr/>
              </a:pPr>
              <a:t>11/13/2012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0BE61A2A-44F6-4298-ACE0-8891B1F496C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D1FF93E-D79D-494F-91B5-81EDA5A6629A}" type="datetimeFigureOut">
              <a:rPr lang="en-US"/>
              <a:pPr>
                <a:defRPr/>
              </a:pPr>
              <a:t>11/13/2012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2B660FF-1A9A-434D-9757-E448DE717D1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DCAFC878-B40D-4532-84F0-D55338709A0B}"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94F96F2-B824-4133-8562-E161696E792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0260B2F-D995-49CC-A8DA-094A63660724}" type="datetimeFigureOut">
              <a:rPr lang="en-US"/>
              <a:pPr>
                <a:defRPr/>
              </a:pPr>
              <a:t>11/13/2012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49058EB7-B488-4AC7-B565-D4BA2D8C61B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E883893D-2275-4613-8C7E-DFC25125E995}" type="datetimeFigureOut">
              <a:rPr lang="en-US"/>
              <a:pPr>
                <a:defRPr/>
              </a:pPr>
              <a:t>11/13/2012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51625BA8-8EF8-43D8-935F-EE61ACFCDA7F}"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97" r:id="rId1"/>
    <p:sldLayoutId id="2147483689" r:id="rId2"/>
    <p:sldLayoutId id="2147483698" r:id="rId3"/>
    <p:sldLayoutId id="2147483690" r:id="rId4"/>
    <p:sldLayoutId id="2147483691" r:id="rId5"/>
    <p:sldLayoutId id="2147483692" r:id="rId6"/>
    <p:sldLayoutId id="2147483693" r:id="rId7"/>
    <p:sldLayoutId id="2147483694" r:id="rId8"/>
    <p:sldLayoutId id="2147483699" r:id="rId9"/>
    <p:sldLayoutId id="2147483695" r:id="rId10"/>
    <p:sldLayoutId id="214748369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A8CDD7"/>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A8CDD7"/>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C0BEAF"/>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Geisler, </a:t>
            </a:r>
            <a:r>
              <a:rPr lang="en-US" dirty="0" smtClean="0"/>
              <a:t>Norman</a:t>
            </a:r>
            <a:r>
              <a:rPr lang="en-US" dirty="0" smtClean="0"/>
              <a:t/>
            </a:r>
            <a:br>
              <a:rPr lang="en-US" dirty="0" smtClean="0"/>
            </a:br>
            <a:r>
              <a:rPr lang="en-US" dirty="0" smtClean="0"/>
              <a:t>Systematic Theology II</a:t>
            </a:r>
            <a:endParaRPr lang="en-US" dirty="0"/>
          </a:p>
        </p:txBody>
      </p:sp>
      <p:sp>
        <p:nvSpPr>
          <p:cNvPr id="5123" name="Subtitle 2"/>
          <p:cNvSpPr>
            <a:spLocks noGrp="1"/>
          </p:cNvSpPr>
          <p:nvPr>
            <p:ph type="subTitle" idx="1"/>
          </p:nvPr>
        </p:nvSpPr>
        <p:spPr>
          <a:xfrm>
            <a:off x="533400" y="3228975"/>
            <a:ext cx="7854950" cy="1752600"/>
          </a:xfrm>
        </p:spPr>
        <p:txBody>
          <a:bodyPr/>
          <a:lstStyle/>
          <a:p>
            <a:pPr marR="0" eaLnBrk="1" hangingPunct="1"/>
            <a:r>
              <a:rPr lang="en-US" dirty="0" smtClean="0"/>
              <a:t>TH 513 Systematic Theology II</a:t>
            </a:r>
          </a:p>
          <a:p>
            <a:pPr marR="0" eaLnBrk="1" hangingPunct="1"/>
            <a:endParaRPr lang="en-US" dirty="0" smtClean="0"/>
          </a:p>
          <a:p>
            <a:pPr marR="0" eaLnBrk="1" hangingPunct="1"/>
            <a:endParaRPr lang="en-US" dirty="0" smtClean="0"/>
          </a:p>
          <a:p>
            <a:pPr marR="0" eaLnBrk="1" hangingPunct="1"/>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990600"/>
            <a:ext cx="8229600" cy="5334000"/>
          </a:xfrm>
        </p:spPr>
        <p:txBody>
          <a:bodyPr/>
          <a:lstStyle/>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Geisler, Norman Vol. 3</a:t>
            </a:r>
          </a:p>
          <a:p>
            <a:pPr algn="ctr" eaLnBrk="1" hangingPunct="1">
              <a:buFont typeface="Wingdings 2" pitchFamily="18" charset="2"/>
              <a:buNone/>
              <a:defRPr/>
            </a:pPr>
            <a:r>
              <a:rPr lang="en-US" sz="3200" b="1" dirty="0" smtClean="0">
                <a:solidFill>
                  <a:schemeClr val="tx2">
                    <a:lumMod val="50000"/>
                  </a:schemeClr>
                </a:solidFill>
                <a:effectLst>
                  <a:outerShdw blurRad="38100" dist="38100" dir="2700000" algn="tl">
                    <a:srgbClr val="000000">
                      <a:alpha val="43137"/>
                    </a:srgbClr>
                  </a:outerShdw>
                </a:effectLst>
              </a:rPr>
              <a:t>Chapter </a:t>
            </a:r>
            <a:r>
              <a:rPr lang="en-US" sz="3200" b="1" dirty="0" smtClean="0">
                <a:solidFill>
                  <a:schemeClr val="tx2">
                    <a:lumMod val="50000"/>
                  </a:schemeClr>
                </a:solidFill>
                <a:effectLst>
                  <a:outerShdw blurRad="38100" dist="38100" dir="2700000" algn="tl">
                    <a:srgbClr val="000000">
                      <a:alpha val="43137"/>
                    </a:srgbClr>
                  </a:outerShdw>
                </a:effectLst>
              </a:rPr>
              <a:t>66</a:t>
            </a:r>
            <a:endParaRPr lang="en-US" sz="4800" b="1" dirty="0" smtClean="0">
              <a:solidFill>
                <a:schemeClr val="tx2">
                  <a:lumMod val="50000"/>
                </a:schemeClr>
              </a:solidFill>
              <a:effectLst>
                <a:outerShdw blurRad="38100" dist="38100" dir="2700000" algn="tl">
                  <a:srgbClr val="000000">
                    <a:alpha val="43137"/>
                  </a:srgbClr>
                </a:outerShdw>
              </a:effectLst>
            </a:endParaRPr>
          </a:p>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“The Exclusivity of Salvation (Pluralism)”</a:t>
            </a:r>
          </a:p>
          <a:p>
            <a:pPr algn="ctr" eaLnBrk="1" hangingPunct="1">
              <a:buFont typeface="Wingdings 2" pitchFamily="18" charset="2"/>
              <a:buNone/>
              <a:defRPr/>
            </a:pPr>
            <a:endParaRPr lang="en-US" sz="3200" b="1" dirty="0">
              <a:solidFill>
                <a:schemeClr val="tx2">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704850"/>
            <a:ext cx="8229600" cy="666750"/>
          </a:xfrm>
        </p:spPr>
        <p:txBody>
          <a:bodyPr/>
          <a:lstStyle/>
          <a:p>
            <a:pPr eaLnBrk="1" hangingPunct="1"/>
            <a:r>
              <a:rPr lang="en-US" smtClean="0"/>
              <a:t>Defining our Terms</a:t>
            </a:r>
          </a:p>
        </p:txBody>
      </p:sp>
      <p:sp>
        <p:nvSpPr>
          <p:cNvPr id="8195" name="Content Placeholder 2"/>
          <p:cNvSpPr>
            <a:spLocks noGrp="1"/>
          </p:cNvSpPr>
          <p:nvPr>
            <p:ph idx="1"/>
          </p:nvPr>
        </p:nvSpPr>
        <p:spPr>
          <a:xfrm>
            <a:off x="457200" y="1447800"/>
            <a:ext cx="8229600" cy="4876800"/>
          </a:xfrm>
        </p:spPr>
        <p:txBody>
          <a:bodyPr/>
          <a:lstStyle/>
          <a:p>
            <a:pPr eaLnBrk="1" hangingPunct="1">
              <a:buFont typeface="Wingdings 2" pitchFamily="18" charset="2"/>
              <a:buNone/>
            </a:pPr>
            <a:r>
              <a:rPr lang="en-US" b="1" smtClean="0"/>
              <a:t>Pluralism: </a:t>
            </a:r>
            <a:r>
              <a:rPr lang="en-US" smtClean="0"/>
              <a:t>The belief that every religion is true.  Each provides a genuine encounter with the Ultimate, and while one may be better than others, all are adequate</a:t>
            </a:r>
          </a:p>
          <a:p>
            <a:pPr eaLnBrk="1" hangingPunct="1">
              <a:buFont typeface="Wingdings 2" pitchFamily="18" charset="2"/>
              <a:buNone/>
            </a:pPr>
            <a:r>
              <a:rPr lang="en-US" b="1" smtClean="0"/>
              <a:t>Relativism: </a:t>
            </a:r>
            <a:r>
              <a:rPr lang="en-US" smtClean="0"/>
              <a:t>Claims that every religion is true for the one adhering to it.  If there is no objective religious truth, then there are no criteria by which we can discern that one religion is true or better than another.</a:t>
            </a:r>
          </a:p>
          <a:p>
            <a:pPr eaLnBrk="1" hangingPunct="1">
              <a:buFont typeface="Wingdings 2" pitchFamily="18" charset="2"/>
              <a:buNone/>
            </a:pPr>
            <a:r>
              <a:rPr lang="en-US" b="1" smtClean="0"/>
              <a:t>Inclusivism: </a:t>
            </a:r>
            <a:r>
              <a:rPr lang="en-US" smtClean="0"/>
              <a:t>Maintains that one religion is explicitly true, and all others are implicitly true.</a:t>
            </a:r>
          </a:p>
          <a:p>
            <a:pPr eaLnBrk="1" hangingPunct="1">
              <a:buFont typeface="Wingdings 2" pitchFamily="18" charset="2"/>
              <a:buNone/>
            </a:pPr>
            <a:r>
              <a:rPr lang="en-US" b="1" smtClean="0"/>
              <a:t>Exclusivism: </a:t>
            </a:r>
            <a:r>
              <a:rPr lang="en-US" smtClean="0"/>
              <a:t>Holds that only one religion is true and that what is opposed to it in other religions is false.</a:t>
            </a:r>
            <a:endParaRPr lang="en-US" b="1"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b="1" dirty="0" smtClean="0">
                <a:effectLst>
                  <a:outerShdw blurRad="38100" dist="38100" dir="2700000" algn="tl">
                    <a:srgbClr val="000000">
                      <a:alpha val="43137"/>
                    </a:srgbClr>
                  </a:outerShdw>
                </a:effectLst>
              </a:rPr>
              <a:t>Christianity is </a:t>
            </a:r>
            <a:r>
              <a:rPr lang="en-US" b="1" dirty="0" err="1" smtClean="0">
                <a:effectLst>
                  <a:outerShdw blurRad="38100" dist="38100" dir="2700000" algn="tl">
                    <a:srgbClr val="000000">
                      <a:alpha val="43137"/>
                    </a:srgbClr>
                  </a:outerShdw>
                </a:effectLst>
              </a:rPr>
              <a:t>Exclusivistic</a:t>
            </a:r>
            <a:r>
              <a:rPr lang="en-US" b="1"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
        <p:nvSpPr>
          <p:cNvPr id="9219" name="Content Placeholder 2"/>
          <p:cNvSpPr>
            <a:spLocks noGrp="1"/>
          </p:cNvSpPr>
          <p:nvPr>
            <p:ph idx="1"/>
          </p:nvPr>
        </p:nvSpPr>
        <p:spPr/>
        <p:txBody>
          <a:bodyPr/>
          <a:lstStyle/>
          <a:p>
            <a:pPr eaLnBrk="1" hangingPunct="1">
              <a:buFont typeface="Wingdings 2" pitchFamily="18" charset="2"/>
              <a:buNone/>
            </a:pPr>
            <a:r>
              <a:rPr lang="en-US" sz="3200" smtClean="0"/>
              <a:t>The unparalleled saving work of Christ is the only means of salvation.  This one of the great principles of Protestantism.  Along with “Scripture alone” (Lat. </a:t>
            </a:r>
            <a:r>
              <a:rPr lang="en-US" sz="3200" i="1" smtClean="0"/>
              <a:t>sola scriptura</a:t>
            </a:r>
            <a:r>
              <a:rPr lang="en-US" sz="3200" smtClean="0"/>
              <a:t>) and “faith alone” (Lat. </a:t>
            </a:r>
            <a:r>
              <a:rPr lang="en-US" sz="3200" i="1" smtClean="0"/>
              <a:t>sola fidei</a:t>
            </a:r>
            <a:r>
              <a:rPr lang="en-US" sz="3200" smtClean="0"/>
              <a:t>), “salvation by grace alone” stands at the heart of evangelistic theology.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819150"/>
          </a:xfrm>
        </p:spPr>
        <p:txBody>
          <a:bodyPr/>
          <a:lstStyle/>
          <a:p>
            <a:pPr eaLnBrk="1" hangingPunct="1">
              <a:defRPr/>
            </a:pPr>
            <a:r>
              <a:rPr lang="en-US" sz="3600" b="1" dirty="0" smtClean="0">
                <a:effectLst>
                  <a:outerShdw blurRad="38100" dist="38100" dir="2700000" algn="tl">
                    <a:srgbClr val="000000">
                      <a:alpha val="43137"/>
                    </a:srgbClr>
                  </a:outerShdw>
                </a:effectLst>
              </a:rPr>
              <a:t>Exclusive </a:t>
            </a:r>
            <a:r>
              <a:rPr lang="en-US" sz="3600" b="1" dirty="0" err="1" smtClean="0">
                <a:effectLst>
                  <a:outerShdw blurRad="38100" dist="38100" dir="2700000" algn="tl">
                    <a:srgbClr val="000000">
                      <a:alpha val="43137"/>
                    </a:srgbClr>
                  </a:outerShdw>
                </a:effectLst>
              </a:rPr>
              <a:t>Soteriological</a:t>
            </a:r>
            <a:r>
              <a:rPr lang="en-US" sz="3600" b="1" dirty="0" smtClean="0">
                <a:effectLst>
                  <a:outerShdw blurRad="38100" dist="38100" dir="2700000" algn="tl">
                    <a:srgbClr val="000000">
                      <a:alpha val="43137"/>
                    </a:srgbClr>
                  </a:outerShdw>
                </a:effectLst>
              </a:rPr>
              <a:t> Claims of Christ</a:t>
            </a:r>
            <a:endParaRPr lang="en-US" sz="3600" b="1" dirty="0">
              <a:effectLst>
                <a:outerShdw blurRad="38100" dist="38100" dir="2700000" algn="tl">
                  <a:srgbClr val="000000">
                    <a:alpha val="43137"/>
                  </a:srgbClr>
                </a:outerShdw>
              </a:effectLst>
            </a:endParaRPr>
          </a:p>
        </p:txBody>
      </p:sp>
      <p:sp>
        <p:nvSpPr>
          <p:cNvPr id="10243" name="Content Placeholder 2"/>
          <p:cNvSpPr>
            <a:spLocks noGrp="1"/>
          </p:cNvSpPr>
          <p:nvPr>
            <p:ph idx="1"/>
          </p:nvPr>
        </p:nvSpPr>
        <p:spPr>
          <a:xfrm>
            <a:off x="457200" y="1676400"/>
            <a:ext cx="8229600" cy="4648200"/>
          </a:xfrm>
        </p:spPr>
        <p:txBody>
          <a:bodyPr/>
          <a:lstStyle/>
          <a:p>
            <a:pPr eaLnBrk="1" hangingPunct="1">
              <a:buFont typeface="Wingdings 2" pitchFamily="18" charset="2"/>
              <a:buNone/>
            </a:pPr>
            <a:r>
              <a:rPr lang="en-US" sz="2000" smtClean="0"/>
              <a:t>John 3:18—Whoever believes in [me] is not condemned, but whoever does not believe stands condemned already because he has not believed in the name of God’s one and only son.</a:t>
            </a:r>
          </a:p>
          <a:p>
            <a:pPr eaLnBrk="1" hangingPunct="1">
              <a:buFont typeface="Wingdings 2" pitchFamily="18" charset="2"/>
              <a:buNone/>
            </a:pPr>
            <a:r>
              <a:rPr lang="en-US" sz="2000" smtClean="0"/>
              <a:t>John 3:36—Whoever believes in the Son has eternal life, but whoever rejects the Son will not see life, for God’s wrath remains on him.</a:t>
            </a:r>
          </a:p>
          <a:p>
            <a:pPr eaLnBrk="1" hangingPunct="1">
              <a:buFont typeface="Wingdings 2" pitchFamily="18" charset="2"/>
              <a:buNone/>
            </a:pPr>
            <a:r>
              <a:rPr lang="en-US" sz="2000" smtClean="0"/>
              <a:t>John 10:1, 9—I tell you the truth, the man who does not enter the sheep pen by the gate, but climbs in by some other way, is a thief and a robber. . . . I am the gate; whoever enter through me will be saved.  He will come in and go out, and find pasture.</a:t>
            </a:r>
          </a:p>
          <a:p>
            <a:pPr eaLnBrk="1" hangingPunct="1">
              <a:buFont typeface="Wingdings 2" pitchFamily="18" charset="2"/>
              <a:buNone/>
            </a:pPr>
            <a:r>
              <a:rPr lang="en-US" sz="2000" smtClean="0"/>
              <a:t>John 8:24—If you do not believe that I am the one I claim to be, you will indeed die in your sins.</a:t>
            </a:r>
          </a:p>
          <a:p>
            <a:pPr eaLnBrk="1" hangingPunct="1">
              <a:buFont typeface="Wingdings 2" pitchFamily="18" charset="2"/>
              <a:buNone/>
            </a:pPr>
            <a:r>
              <a:rPr lang="en-US" sz="2000" smtClean="0"/>
              <a:t>John 14:6—I am the way the truth and the life.  No one comes to the Father except through me.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819150"/>
          </a:xfrm>
        </p:spPr>
        <p:txBody>
          <a:bodyPr/>
          <a:lstStyle/>
          <a:p>
            <a:pPr eaLnBrk="1" hangingPunct="1">
              <a:defRPr/>
            </a:pPr>
            <a:r>
              <a:rPr lang="en-US" sz="3600" b="1" dirty="0" smtClean="0">
                <a:effectLst>
                  <a:outerShdw blurRad="38100" dist="38100" dir="2700000" algn="tl">
                    <a:srgbClr val="000000">
                      <a:alpha val="43137"/>
                    </a:srgbClr>
                  </a:outerShdw>
                </a:effectLst>
              </a:rPr>
              <a:t>Exclusive </a:t>
            </a:r>
            <a:r>
              <a:rPr lang="en-US" sz="3600" b="1" dirty="0" err="1" smtClean="0">
                <a:effectLst>
                  <a:outerShdw blurRad="38100" dist="38100" dir="2700000" algn="tl">
                    <a:srgbClr val="000000">
                      <a:alpha val="43137"/>
                    </a:srgbClr>
                  </a:outerShdw>
                </a:effectLst>
              </a:rPr>
              <a:t>Soteriological</a:t>
            </a:r>
            <a:r>
              <a:rPr lang="en-US" sz="3600" b="1" dirty="0" smtClean="0">
                <a:effectLst>
                  <a:outerShdw blurRad="38100" dist="38100" dir="2700000" algn="tl">
                    <a:srgbClr val="000000">
                      <a:alpha val="43137"/>
                    </a:srgbClr>
                  </a:outerShdw>
                </a:effectLst>
              </a:rPr>
              <a:t> Claims of Scripture</a:t>
            </a:r>
            <a:endParaRPr lang="en-US" sz="3600" b="1" dirty="0">
              <a:effectLst>
                <a:outerShdw blurRad="38100" dist="38100" dir="2700000" algn="tl">
                  <a:srgbClr val="000000">
                    <a:alpha val="43137"/>
                  </a:srgbClr>
                </a:outerShdw>
              </a:effectLst>
            </a:endParaRPr>
          </a:p>
        </p:txBody>
      </p:sp>
      <p:sp>
        <p:nvSpPr>
          <p:cNvPr id="11267" name="Content Placeholder 2"/>
          <p:cNvSpPr>
            <a:spLocks noGrp="1"/>
          </p:cNvSpPr>
          <p:nvPr>
            <p:ph idx="1"/>
          </p:nvPr>
        </p:nvSpPr>
        <p:spPr>
          <a:xfrm>
            <a:off x="457200" y="1676400"/>
            <a:ext cx="8229600" cy="4648200"/>
          </a:xfrm>
        </p:spPr>
        <p:txBody>
          <a:bodyPr/>
          <a:lstStyle/>
          <a:p>
            <a:pPr eaLnBrk="1" hangingPunct="1">
              <a:buFont typeface="Wingdings 2" pitchFamily="18" charset="2"/>
              <a:buNone/>
            </a:pPr>
            <a:r>
              <a:rPr lang="en-US" sz="2800" smtClean="0"/>
              <a:t>Acts 4:12—Salvation is found in no one else, for there is no other name under heaven given to men by which we must be saved.</a:t>
            </a:r>
          </a:p>
          <a:p>
            <a:pPr eaLnBrk="1" hangingPunct="1">
              <a:buFont typeface="Wingdings 2" pitchFamily="18" charset="2"/>
              <a:buNone/>
            </a:pPr>
            <a:r>
              <a:rPr lang="en-US" sz="2800" smtClean="0"/>
              <a:t>1 Tim. 2:5—There is one God and one mediator between God and men, the man Christ Jesus.</a:t>
            </a:r>
          </a:p>
          <a:p>
            <a:pPr eaLnBrk="1" hangingPunct="1">
              <a:buFont typeface="Wingdings 2" pitchFamily="18" charset="2"/>
              <a:buNone/>
            </a:pPr>
            <a:r>
              <a:rPr lang="en-US" sz="2800" smtClean="0"/>
              <a:t>Heb. 10:12, 14—[W]hen [Christ] had offered for all time one sacrifice for sins, he sat down at the right hand of God . . . Because by one sacrifice he has made perfect forever those who are being made holy.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666750"/>
          </a:xfrm>
        </p:spPr>
        <p:txBody>
          <a:bodyPr/>
          <a:lstStyle/>
          <a:p>
            <a:pPr eaLnBrk="1" hangingPunct="1">
              <a:defRPr/>
            </a:pPr>
            <a:r>
              <a:rPr lang="en-US" sz="3600" b="1" dirty="0" smtClean="0">
                <a:effectLst>
                  <a:outerShdw blurRad="38100" dist="38100" dir="2700000" algn="tl">
                    <a:srgbClr val="000000">
                      <a:alpha val="43137"/>
                    </a:srgbClr>
                  </a:outerShdw>
                </a:effectLst>
              </a:rPr>
              <a:t>The Philosophical Problem with Pluralism</a:t>
            </a:r>
            <a:endParaRPr lang="en-US" sz="3600" b="1" dirty="0">
              <a:effectLst>
                <a:outerShdw blurRad="38100" dist="38100" dir="2700000" algn="tl">
                  <a:srgbClr val="000000">
                    <a:alpha val="43137"/>
                  </a:srgbClr>
                </a:outerShdw>
              </a:effectLst>
            </a:endParaRPr>
          </a:p>
        </p:txBody>
      </p:sp>
      <p:sp>
        <p:nvSpPr>
          <p:cNvPr id="12291" name="Content Placeholder 2"/>
          <p:cNvSpPr>
            <a:spLocks noGrp="1"/>
          </p:cNvSpPr>
          <p:nvPr>
            <p:ph idx="1"/>
          </p:nvPr>
        </p:nvSpPr>
        <p:spPr>
          <a:xfrm>
            <a:off x="457200" y="1600201"/>
            <a:ext cx="8229600" cy="4724400"/>
          </a:xfrm>
        </p:spPr>
        <p:txBody>
          <a:bodyPr/>
          <a:lstStyle/>
          <a:p>
            <a:pPr marL="0" indent="0" eaLnBrk="1" hangingPunct="1">
              <a:buFont typeface="Wingdings 2" pitchFamily="18" charset="2"/>
              <a:buNone/>
            </a:pPr>
            <a:r>
              <a:rPr lang="en-US" sz="2800" dirty="0" smtClean="0"/>
              <a:t>As someone who has had to deal with the argument from the pluralists that it is impossible to claim that Christianity is the only way for salvation, I’ve found that the quickest way to end the argument is to point out the logical fallacy of the pluralist argument.  If they claim all religions are right and represent different ways to God, then Christianity is right in saying that Jesus is the only way, therefore, according to the pluralists’ own argument, all others are wrong.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emplate>Flow</Template>
  <TotalTime>328</TotalTime>
  <Words>575</Words>
  <Application>Microsoft Office PowerPoint</Application>
  <PresentationFormat>On-screen Show (4:3)</PresentationFormat>
  <Paragraphs>25</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Constantia</vt:lpstr>
      <vt:lpstr>Wingdings 2</vt:lpstr>
      <vt:lpstr>Flow</vt:lpstr>
      <vt:lpstr>Geisler, Norman Systematic Theology II</vt:lpstr>
      <vt:lpstr>Slide 2</vt:lpstr>
      <vt:lpstr>Defining our Terms</vt:lpstr>
      <vt:lpstr>Christianity is Exclusivistic </vt:lpstr>
      <vt:lpstr>Exclusive Soteriological Claims of Christ</vt:lpstr>
      <vt:lpstr>Exclusive Soteriological Claims of Scripture</vt:lpstr>
      <vt:lpstr>The Philosophical Problem with Pluralism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33</cp:revision>
  <dcterms:created xsi:type="dcterms:W3CDTF">2008-12-11T21:21:08Z</dcterms:created>
  <dcterms:modified xsi:type="dcterms:W3CDTF">2012-11-13T21:37:12Z</dcterms:modified>
</cp:coreProperties>
</file>