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2" r:id="rId7"/>
    <p:sldId id="261"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0" d="100"/>
          <a:sy n="100" d="100"/>
        </p:scale>
        <p:origin x="-210"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DCA66302-627E-4B4F-AC0D-E0A474035553}" type="datetimeFigureOut">
              <a:rPr lang="en-US"/>
              <a:pPr>
                <a:defRPr/>
              </a:pPr>
              <a:t>11/13/2012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2B21B98-F54F-4329-8BBB-5257D5E585D7}"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1C3F037-FB41-47ED-9109-112F21AB01DF}" type="datetimeFigureOut">
              <a:rPr lang="en-US"/>
              <a:pPr>
                <a:defRPr/>
              </a:pPr>
              <a:t>11/13/2012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8B6F8C1-A27C-4EC2-BB36-6D29409A7B0C}"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F8F12B52-4045-492E-93CD-4A2DC96D4C78}" type="datetimeFigureOut">
              <a:rPr lang="en-US"/>
              <a:pPr>
                <a:defRPr/>
              </a:pPr>
              <a:t>11/13/2012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D10A36F-DE5D-40F7-9E57-3A43C6914BD2}"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4BFDFDF-F45F-4D59-8268-8691C3BB3E40}" type="datetimeFigureOut">
              <a:rPr lang="en-US"/>
              <a:pPr>
                <a:defRPr/>
              </a:pPr>
              <a:t>11/13/2012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E77F854-8810-4463-943E-EBA309906329}"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CD49848F-C3DA-4F73-9D1D-DFE3BA67B702}" type="datetimeFigureOut">
              <a:rPr lang="en-US"/>
              <a:pPr>
                <a:defRPr/>
              </a:pPr>
              <a:t>11/13/2012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CCED16C-827B-46CA-A447-8AA4F3E24B4A}"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95C5C4BF-CE44-478E-A578-4859AA19B786}" type="datetimeFigureOut">
              <a:rPr lang="en-US"/>
              <a:pPr>
                <a:defRPr/>
              </a:pPr>
              <a:t>11/13/2012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324BA7F-30FB-4284-9AB0-E726FB2FE51C}"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448BDF3C-DEB6-48CF-81A8-205005F047B2}" type="datetimeFigureOut">
              <a:rPr lang="en-US"/>
              <a:pPr>
                <a:defRPr/>
              </a:pPr>
              <a:t>11/13/2012</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5E4B417F-EE1D-4A6D-8CB7-CF6CF95339CC}"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60111D1A-F0E2-49A1-B011-B2F7244FAA17}" type="datetimeFigureOut">
              <a:rPr lang="en-US"/>
              <a:pPr>
                <a:defRPr/>
              </a:pPr>
              <a:t>11/13/2012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C35D139A-8164-4E79-8AFD-09FBE2B32A41}"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23A8191D-6636-4C65-BCDA-66DECFDE6ED1}" type="datetimeFigureOut">
              <a:rPr lang="en-US"/>
              <a:pPr>
                <a:defRPr/>
              </a:pPr>
              <a:t>11/13/2012</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C3AEEE65-D402-4EFB-986E-9D5E6F4D995A}"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59DCF13-B110-42DD-AFA3-7F30BDC77CE0}" type="datetimeFigureOut">
              <a:rPr lang="en-US"/>
              <a:pPr>
                <a:defRPr/>
              </a:pPr>
              <a:t>11/13/2012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52A7EB5-E0CC-429F-8961-87C3EA059B09}"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DED5B9E-BEF5-489B-BDBE-AE6F3DDDED4A}" type="datetimeFigureOut">
              <a:rPr lang="en-US"/>
              <a:pPr>
                <a:defRPr/>
              </a:pPr>
              <a:t>11/13/2012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67604FD-C082-4F00-9031-5CA50A2831B4}"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302CF87D-7211-41A4-98F1-934F0AEF779F}" type="datetimeFigureOut">
              <a:rPr lang="en-US"/>
              <a:pPr>
                <a:defRPr/>
              </a:pPr>
              <a:t>11/13/2012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dirty="0" smtClean="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2891FA24-1E68-4480-93C7-83CEC150055C}"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rtlCol="0">
            <a:noAutofit/>
          </a:bodyPr>
          <a:lstStyle/>
          <a:p>
            <a:pPr fontAlgn="auto">
              <a:spcAft>
                <a:spcPts val="0"/>
              </a:spcAft>
              <a:defRPr/>
            </a:pPr>
            <a:r>
              <a:rPr lang="en-US" sz="6000" b="1" dirty="0" smtClean="0">
                <a:effectLst>
                  <a:outerShdw blurRad="38100" dist="38100" dir="2700000" algn="tl">
                    <a:srgbClr val="000000">
                      <a:alpha val="43137"/>
                    </a:srgbClr>
                  </a:outerShdw>
                </a:effectLst>
              </a:rPr>
              <a:t>Geisler, Norman Vol. 3</a:t>
            </a:r>
            <a:br>
              <a:rPr lang="en-US" sz="6000" b="1" dirty="0" smtClean="0">
                <a:effectLst>
                  <a:outerShdw blurRad="38100" dist="38100" dir="2700000" algn="tl">
                    <a:srgbClr val="000000">
                      <a:alpha val="43137"/>
                    </a:srgbClr>
                  </a:outerShdw>
                </a:effectLst>
              </a:rPr>
            </a:br>
            <a:r>
              <a:rPr lang="en-US" sz="6000" b="1" dirty="0" smtClean="0">
                <a:effectLst>
                  <a:outerShdw blurRad="38100" dist="38100" dir="2700000" algn="tl">
                    <a:srgbClr val="000000">
                      <a:alpha val="43137"/>
                    </a:srgbClr>
                  </a:outerShdw>
                </a:effectLst>
              </a:rPr>
              <a:t>Systematic Theology II</a:t>
            </a:r>
          </a:p>
        </p:txBody>
      </p:sp>
      <p:sp>
        <p:nvSpPr>
          <p:cNvPr id="3" name="Subtitle 2"/>
          <p:cNvSpPr>
            <a:spLocks noGrp="1"/>
          </p:cNvSpPr>
          <p:nvPr>
            <p:ph type="subTitle" idx="1"/>
          </p:nvPr>
        </p:nvSpPr>
        <p:spPr/>
        <p:txBody>
          <a:bodyPr rtlCol="0">
            <a:normAutofit/>
          </a:bodyPr>
          <a:lstStyle/>
          <a:p>
            <a:pPr fontAlgn="auto">
              <a:spcAft>
                <a:spcPts val="0"/>
              </a:spcAft>
              <a:buFont typeface="Arial" pitchFamily="34" charset="0"/>
              <a:buNone/>
              <a:defRPr/>
            </a:pPr>
            <a:r>
              <a:rPr lang="en-US" dirty="0" smtClean="0">
                <a:effectLst>
                  <a:outerShdw blurRad="38100" dist="38100" dir="2700000" algn="tl">
                    <a:srgbClr val="000000">
                      <a:alpha val="43137"/>
                    </a:srgbClr>
                  </a:outerShdw>
                </a:effectLst>
              </a:rPr>
              <a:t>TH 513 Systematic Theology II</a:t>
            </a:r>
          </a:p>
          <a:p>
            <a:pPr fontAlgn="auto">
              <a:spcAft>
                <a:spcPts val="0"/>
              </a:spcAft>
              <a:buFont typeface="Arial" pitchFamily="34" charset="0"/>
              <a:buNone/>
              <a:defRPr/>
            </a:pPr>
            <a:endParaRPr lang="en-US" dirty="0" smtClean="0">
              <a:effectLst>
                <a:outerShdw blurRad="38100" dist="38100" dir="2700000" algn="tl">
                  <a:srgbClr val="000000">
                    <a:alpha val="43137"/>
                  </a:srgbClr>
                </a:outerShdw>
              </a:effectLst>
            </a:endParaRPr>
          </a:p>
          <a:p>
            <a:pPr fontAlgn="auto">
              <a:spcAft>
                <a:spcPts val="0"/>
              </a:spcAft>
              <a:buFont typeface="Arial" pitchFamily="34" charset="0"/>
              <a:buNone/>
              <a:defRPr/>
            </a:pPr>
            <a:r>
              <a:rPr lang="en-US" sz="2000" dirty="0" err="1" smtClean="0"/>
              <a:t>PPt</a:t>
            </a:r>
            <a:r>
              <a:rPr lang="en-US" sz="2000" dirty="0" smtClean="0"/>
              <a:t> by Dr</a:t>
            </a:r>
            <a:r>
              <a:rPr lang="en-US" sz="2000" dirty="0" smtClean="0"/>
              <a:t>. Mark E. </a:t>
            </a:r>
            <a:r>
              <a:rPr lang="en-US" sz="2000" dirty="0" smtClean="0"/>
              <a:t>Hardgrove</a:t>
            </a:r>
            <a:endParaRPr lang="en-US" sz="2000" dirty="0" smtClean="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smtClean="0"/>
              <a:t>The Conditions of the Church of Christ</a:t>
            </a:r>
          </a:p>
        </p:txBody>
      </p:sp>
      <p:sp>
        <p:nvSpPr>
          <p:cNvPr id="3" name="Content Placeholder 2"/>
          <p:cNvSpPr>
            <a:spLocks noGrp="1"/>
          </p:cNvSpPr>
          <p:nvPr>
            <p:ph idx="1"/>
          </p:nvPr>
        </p:nvSpPr>
        <p:spPr/>
        <p:txBody>
          <a:bodyPr rtlCol="0">
            <a:normAutofit/>
          </a:bodyPr>
          <a:lstStyle/>
          <a:p>
            <a:pPr marL="0" indent="0" fontAlgn="auto">
              <a:spcAft>
                <a:spcPts val="0"/>
              </a:spcAft>
              <a:buFont typeface="Arial" pitchFamily="34" charset="0"/>
              <a:buNone/>
              <a:defRPr/>
            </a:pPr>
            <a:r>
              <a:rPr lang="en-US" dirty="0" smtClean="0"/>
              <a:t>Four necessary condition for salvation according to the Church of Christ (this does not apply to the Church of God in Christ):</a:t>
            </a:r>
          </a:p>
          <a:p>
            <a:pPr marL="514350" indent="-514350" fontAlgn="auto">
              <a:spcAft>
                <a:spcPts val="0"/>
              </a:spcAft>
              <a:buFont typeface="Arial" pitchFamily="34" charset="0"/>
              <a:buAutoNum type="arabicPeriod"/>
              <a:defRPr/>
            </a:pPr>
            <a:r>
              <a:rPr lang="en-US" dirty="0" smtClean="0"/>
              <a:t>Faith as a Condition for Salvation</a:t>
            </a:r>
          </a:p>
          <a:p>
            <a:pPr marL="514350" indent="-514350" fontAlgn="auto">
              <a:spcAft>
                <a:spcPts val="0"/>
              </a:spcAft>
              <a:buFont typeface="Arial" pitchFamily="34" charset="0"/>
              <a:buAutoNum type="arabicPeriod"/>
              <a:defRPr/>
            </a:pPr>
            <a:r>
              <a:rPr lang="en-US" dirty="0" smtClean="0"/>
              <a:t>Repentance as a Condition for Salvation</a:t>
            </a:r>
          </a:p>
          <a:p>
            <a:pPr marL="514350" indent="-514350" fontAlgn="auto">
              <a:spcAft>
                <a:spcPts val="0"/>
              </a:spcAft>
              <a:buFont typeface="Arial" pitchFamily="34" charset="0"/>
              <a:buAutoNum type="arabicPeriod"/>
              <a:defRPr/>
            </a:pPr>
            <a:r>
              <a:rPr lang="en-US" dirty="0" smtClean="0"/>
              <a:t>Confession as a Condition for Salvation</a:t>
            </a:r>
          </a:p>
          <a:p>
            <a:pPr marL="514350" indent="-514350" fontAlgn="auto">
              <a:spcAft>
                <a:spcPts val="0"/>
              </a:spcAft>
              <a:buFont typeface="Arial" pitchFamily="34" charset="0"/>
              <a:buAutoNum type="arabicPeriod"/>
              <a:defRPr/>
            </a:pPr>
            <a:r>
              <a:rPr lang="en-US" dirty="0" smtClean="0"/>
              <a:t>Water Baptism as a Condition for Salvation</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smtClean="0"/>
              <a:t>The Conditions of the Church of Christ</a:t>
            </a:r>
          </a:p>
        </p:txBody>
      </p:sp>
      <p:sp>
        <p:nvSpPr>
          <p:cNvPr id="3" name="Content Placeholder 2"/>
          <p:cNvSpPr>
            <a:spLocks noGrp="1"/>
          </p:cNvSpPr>
          <p:nvPr>
            <p:ph idx="1"/>
          </p:nvPr>
        </p:nvSpPr>
        <p:spPr/>
        <p:txBody>
          <a:bodyPr rtlCol="0">
            <a:normAutofit/>
          </a:bodyPr>
          <a:lstStyle/>
          <a:p>
            <a:pPr marL="0" indent="0" fontAlgn="auto">
              <a:spcAft>
                <a:spcPts val="0"/>
              </a:spcAft>
              <a:buFont typeface="Arial" pitchFamily="34" charset="0"/>
              <a:buNone/>
              <a:defRPr/>
            </a:pPr>
            <a:r>
              <a:rPr lang="en-US" dirty="0" smtClean="0"/>
              <a:t>Response to the Church of Christ conditions:</a:t>
            </a:r>
          </a:p>
          <a:p>
            <a:pPr marL="514350" indent="-514350" fontAlgn="auto">
              <a:spcAft>
                <a:spcPts val="0"/>
              </a:spcAft>
              <a:buFont typeface="Arial" pitchFamily="34" charset="0"/>
              <a:buAutoNum type="arabicPeriod"/>
              <a:defRPr/>
            </a:pPr>
            <a:r>
              <a:rPr lang="en-US" dirty="0" smtClean="0"/>
              <a:t>Faith as a Condition for Salvation</a:t>
            </a:r>
          </a:p>
          <a:p>
            <a:pPr marL="514350" indent="-514350" fontAlgn="auto">
              <a:spcAft>
                <a:spcPts val="0"/>
              </a:spcAft>
              <a:buFont typeface="Arial" pitchFamily="34" charset="0"/>
              <a:buNone/>
              <a:defRPr/>
            </a:pPr>
            <a:endParaRPr lang="en-US" dirty="0" smtClean="0"/>
          </a:p>
          <a:p>
            <a:pPr marL="0" indent="0" fontAlgn="auto">
              <a:spcAft>
                <a:spcPts val="0"/>
              </a:spcAft>
              <a:buFont typeface="Arial" pitchFamily="34" charset="0"/>
              <a:buNone/>
              <a:defRPr/>
            </a:pPr>
            <a:r>
              <a:rPr lang="en-US" dirty="0" smtClean="0"/>
              <a:t>Faith is the means or the medium by which salvation is received, not a condition.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smtClean="0"/>
              <a:t>The Conditions of the Church of Christ</a:t>
            </a:r>
          </a:p>
        </p:txBody>
      </p:sp>
      <p:sp>
        <p:nvSpPr>
          <p:cNvPr id="3" name="Content Placeholder 2"/>
          <p:cNvSpPr>
            <a:spLocks noGrp="1"/>
          </p:cNvSpPr>
          <p:nvPr>
            <p:ph idx="1"/>
          </p:nvPr>
        </p:nvSpPr>
        <p:spPr/>
        <p:txBody>
          <a:bodyPr rtlCol="0">
            <a:normAutofit/>
          </a:bodyPr>
          <a:lstStyle/>
          <a:p>
            <a:pPr marL="0" indent="0" fontAlgn="auto">
              <a:spcAft>
                <a:spcPts val="0"/>
              </a:spcAft>
              <a:buFont typeface="Arial" pitchFamily="34" charset="0"/>
              <a:buNone/>
              <a:defRPr/>
            </a:pPr>
            <a:r>
              <a:rPr lang="en-US" dirty="0" smtClean="0"/>
              <a:t>Responses to the Church of Christ conditions:</a:t>
            </a:r>
          </a:p>
          <a:p>
            <a:pPr marL="514350" indent="-514350" fontAlgn="auto">
              <a:spcAft>
                <a:spcPts val="0"/>
              </a:spcAft>
              <a:buFont typeface="Arial" pitchFamily="34" charset="0"/>
              <a:buAutoNum type="arabicPeriod" startAt="2"/>
              <a:defRPr/>
            </a:pPr>
            <a:r>
              <a:rPr lang="en-US" dirty="0" smtClean="0"/>
              <a:t>Repentance as a Condition for Salvation</a:t>
            </a:r>
          </a:p>
          <a:p>
            <a:pPr marL="514350" indent="-514350" fontAlgn="auto">
              <a:spcAft>
                <a:spcPts val="0"/>
              </a:spcAft>
              <a:buFont typeface="Arial" pitchFamily="34" charset="0"/>
              <a:buNone/>
              <a:defRPr/>
            </a:pPr>
            <a:endParaRPr lang="en-US" dirty="0" smtClean="0"/>
          </a:p>
          <a:p>
            <a:pPr marL="0" indent="0" fontAlgn="auto">
              <a:spcAft>
                <a:spcPts val="0"/>
              </a:spcAft>
              <a:buFont typeface="Arial" pitchFamily="34" charset="0"/>
              <a:buNone/>
              <a:defRPr/>
            </a:pPr>
            <a:r>
              <a:rPr lang="en-US" dirty="0" smtClean="0"/>
              <a:t>If this is a condition, then why does the Bible mention faith alone?  Repentance is implicit in faith.  Faith in Jesus is also a simultaneous acknowledgment of who we are, that is, sinners in need of a Savior.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smtClean="0"/>
              <a:t>The Conditions of the Church of Christ</a:t>
            </a:r>
          </a:p>
        </p:txBody>
      </p:sp>
      <p:sp>
        <p:nvSpPr>
          <p:cNvPr id="3" name="Content Placeholder 2"/>
          <p:cNvSpPr>
            <a:spLocks noGrp="1"/>
          </p:cNvSpPr>
          <p:nvPr>
            <p:ph idx="1"/>
          </p:nvPr>
        </p:nvSpPr>
        <p:spPr/>
        <p:txBody>
          <a:bodyPr rtlCol="0">
            <a:normAutofit/>
          </a:bodyPr>
          <a:lstStyle/>
          <a:p>
            <a:pPr marL="0" indent="0" fontAlgn="auto">
              <a:spcAft>
                <a:spcPts val="0"/>
              </a:spcAft>
              <a:buFont typeface="Arial" pitchFamily="34" charset="0"/>
              <a:buNone/>
              <a:defRPr/>
            </a:pPr>
            <a:r>
              <a:rPr lang="en-US" dirty="0" smtClean="0"/>
              <a:t>Response to the Church of Christ conditions:</a:t>
            </a:r>
          </a:p>
          <a:p>
            <a:pPr marL="514350" indent="-514350" fontAlgn="auto">
              <a:spcAft>
                <a:spcPts val="0"/>
              </a:spcAft>
              <a:buFont typeface="Arial" pitchFamily="34" charset="0"/>
              <a:buNone/>
              <a:defRPr/>
            </a:pPr>
            <a:r>
              <a:rPr lang="en-US" dirty="0" smtClean="0"/>
              <a:t>3.  Confession as a Condition for Salvation</a:t>
            </a:r>
          </a:p>
          <a:p>
            <a:pPr marL="0" indent="0" fontAlgn="auto">
              <a:spcAft>
                <a:spcPts val="0"/>
              </a:spcAft>
              <a:buFont typeface="Arial" pitchFamily="34" charset="0"/>
              <a:buNone/>
              <a:defRPr/>
            </a:pPr>
            <a:r>
              <a:rPr lang="en-US" dirty="0" smtClean="0"/>
              <a:t>Confession as expressed in scriptures, is nothing more than a verbalization of faith.  The outward act add nothing to faith alone.  It is the expression of what has occurred in the heart of the believer.  It is a result, not a cause of salvation.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smtClean="0"/>
              <a:t>The Conditions of the Church of Christ</a:t>
            </a:r>
          </a:p>
        </p:txBody>
      </p:sp>
      <p:sp>
        <p:nvSpPr>
          <p:cNvPr id="3" name="Content Placeholder 2"/>
          <p:cNvSpPr>
            <a:spLocks noGrp="1"/>
          </p:cNvSpPr>
          <p:nvPr>
            <p:ph idx="1"/>
          </p:nvPr>
        </p:nvSpPr>
        <p:spPr/>
        <p:txBody>
          <a:bodyPr rtlCol="0">
            <a:normAutofit fontScale="92500"/>
          </a:bodyPr>
          <a:lstStyle/>
          <a:p>
            <a:pPr marL="0" indent="0" fontAlgn="auto">
              <a:spcAft>
                <a:spcPts val="0"/>
              </a:spcAft>
              <a:buFont typeface="Arial" pitchFamily="34" charset="0"/>
              <a:buNone/>
              <a:defRPr/>
            </a:pPr>
            <a:r>
              <a:rPr lang="en-US" sz="2800" dirty="0" smtClean="0"/>
              <a:t>Response to the Church of Christ conditions:</a:t>
            </a:r>
          </a:p>
          <a:p>
            <a:pPr marL="514350" indent="-514350" fontAlgn="auto">
              <a:spcAft>
                <a:spcPts val="0"/>
              </a:spcAft>
              <a:buFont typeface="Arial" pitchFamily="34" charset="0"/>
              <a:buNone/>
              <a:defRPr/>
            </a:pPr>
            <a:r>
              <a:rPr lang="en-US" sz="2800" dirty="0" smtClean="0"/>
              <a:t>4.  Water Baptism as a Condition for Salvation</a:t>
            </a:r>
          </a:p>
          <a:p>
            <a:pPr marL="457200" indent="-457200" fontAlgn="auto">
              <a:spcAft>
                <a:spcPts val="0"/>
              </a:spcAft>
              <a:buFont typeface="Arial" pitchFamily="34" charset="0"/>
              <a:buAutoNum type="arabicPeriod"/>
              <a:defRPr/>
            </a:pPr>
            <a:r>
              <a:rPr lang="en-US" sz="2400" dirty="0" smtClean="0"/>
              <a:t>Faith and faith alone is scripturally set forth (Rom. 1:17; Titus 3:5-7).</a:t>
            </a:r>
          </a:p>
          <a:p>
            <a:pPr marL="457200" indent="-457200" fontAlgn="auto">
              <a:spcAft>
                <a:spcPts val="0"/>
              </a:spcAft>
              <a:buFont typeface="Arial" pitchFamily="34" charset="0"/>
              <a:buAutoNum type="arabicPeriod"/>
              <a:defRPr/>
            </a:pPr>
            <a:r>
              <a:rPr lang="en-US" sz="2400" dirty="0" smtClean="0"/>
              <a:t>In John’s Gospel only faith is listed as a condition.</a:t>
            </a:r>
          </a:p>
          <a:p>
            <a:pPr marL="457200" indent="-457200" fontAlgn="auto">
              <a:spcAft>
                <a:spcPts val="0"/>
              </a:spcAft>
              <a:buFont typeface="Arial" pitchFamily="34" charset="0"/>
              <a:buAutoNum type="arabicPeriod"/>
              <a:defRPr/>
            </a:pPr>
            <a:r>
              <a:rPr lang="en-US" sz="2400" dirty="0" smtClean="0"/>
              <a:t>Jesus called water baptism as </a:t>
            </a:r>
            <a:r>
              <a:rPr lang="en-US" sz="2400" u="sng" dirty="0" smtClean="0"/>
              <a:t>work</a:t>
            </a:r>
            <a:r>
              <a:rPr lang="en-US" sz="2400" dirty="0" smtClean="0"/>
              <a:t> of righteousness, it is the response to the transformation of salvation, not the cause.</a:t>
            </a:r>
          </a:p>
          <a:p>
            <a:pPr marL="457200" indent="-457200" fontAlgn="auto">
              <a:spcAft>
                <a:spcPts val="0"/>
              </a:spcAft>
              <a:buFont typeface="Arial" pitchFamily="34" charset="0"/>
              <a:buAutoNum type="arabicPeriod"/>
              <a:defRPr/>
            </a:pPr>
            <a:r>
              <a:rPr lang="en-US" sz="2400" dirty="0" smtClean="0"/>
              <a:t>Baptism is not a part of the gospel.</a:t>
            </a:r>
          </a:p>
          <a:p>
            <a:pPr marL="457200" indent="-457200" fontAlgn="auto">
              <a:spcAft>
                <a:spcPts val="0"/>
              </a:spcAft>
              <a:buFont typeface="Arial" pitchFamily="34" charset="0"/>
              <a:buAutoNum type="arabicPeriod"/>
              <a:defRPr/>
            </a:pPr>
            <a:r>
              <a:rPr lang="en-US" sz="2400" dirty="0" smtClean="0"/>
              <a:t>Paul was saved before he was baptized.</a:t>
            </a:r>
          </a:p>
          <a:p>
            <a:pPr marL="457200" indent="-457200" fontAlgn="auto">
              <a:spcAft>
                <a:spcPts val="0"/>
              </a:spcAft>
              <a:buFont typeface="Arial" pitchFamily="34" charset="0"/>
              <a:buAutoNum type="arabicPeriod"/>
              <a:defRPr/>
            </a:pPr>
            <a:r>
              <a:rPr lang="en-US" sz="2400" dirty="0" smtClean="0"/>
              <a:t>Peter affirmed that Cornelius was saved before he was baptized.</a:t>
            </a:r>
          </a:p>
          <a:p>
            <a:pPr marL="457200" indent="-457200" fontAlgn="auto">
              <a:spcAft>
                <a:spcPts val="0"/>
              </a:spcAft>
              <a:buFont typeface="Arial" pitchFamily="34" charset="0"/>
              <a:buAutoNum type="arabicPeriod"/>
              <a:defRPr/>
            </a:pPr>
            <a:r>
              <a:rPr lang="en-US" sz="2400" dirty="0" smtClean="0"/>
              <a:t>Baptism is a directive to those who are saved, not a condition.</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smtClean="0"/>
              <a:t>The Lordship-Salvation View on</a:t>
            </a:r>
            <a:br>
              <a:rPr lang="en-US" dirty="0" smtClean="0"/>
            </a:br>
            <a:r>
              <a:rPr lang="en-US" dirty="0" smtClean="0"/>
              <a:t>The Condition(s) for Salvation</a:t>
            </a:r>
          </a:p>
        </p:txBody>
      </p:sp>
      <p:sp>
        <p:nvSpPr>
          <p:cNvPr id="16387" name="Content Placeholder 2"/>
          <p:cNvSpPr>
            <a:spLocks noGrp="1"/>
          </p:cNvSpPr>
          <p:nvPr>
            <p:ph idx="1"/>
          </p:nvPr>
        </p:nvSpPr>
        <p:spPr/>
        <p:txBody>
          <a:bodyPr/>
          <a:lstStyle/>
          <a:p>
            <a:pPr marL="0" indent="0">
              <a:buFont typeface="Arial" charset="0"/>
              <a:buNone/>
            </a:pPr>
            <a:r>
              <a:rPr lang="en-US" sz="2800" smtClean="0"/>
              <a:t>Soteriologically, according to this view, we must accept Christ (i.e., Master) of our lives (as well as Savior) in order to be saved.  In MacArthur’s words:</a:t>
            </a:r>
          </a:p>
          <a:p>
            <a:pPr marL="400050" lvl="1" indent="0">
              <a:buFont typeface="Arial" charset="0"/>
              <a:buNone/>
            </a:pPr>
            <a:endParaRPr lang="en-US" sz="600" smtClean="0"/>
          </a:p>
          <a:p>
            <a:pPr marL="400050" lvl="1" indent="0">
              <a:buFont typeface="Arial" charset="0"/>
              <a:buNone/>
            </a:pPr>
            <a:r>
              <a:rPr lang="en-US" sz="2000" smtClean="0"/>
              <a:t>Lordship salvation . . . is “the view that for salvation a person must trust Jesus Christ as his Savior from sin and must also commit himself to Christ as Lord of his life, submitting to his sovereign authority,”  It is astonishing that anyone would characterize that truth as unbiblical or heretical.</a:t>
            </a:r>
          </a:p>
          <a:p>
            <a:pPr marL="400050" lvl="1" indent="0">
              <a:buFont typeface="Arial" charset="0"/>
              <a:buNone/>
            </a:pPr>
            <a:endParaRPr lang="en-US" sz="2000" smtClean="0"/>
          </a:p>
          <a:p>
            <a:pPr marL="400050" lvl="1" indent="0">
              <a:buFont typeface="Arial" charset="0"/>
              <a:buNone/>
            </a:pPr>
            <a:r>
              <a:rPr lang="en-US" sz="2000" smtClean="0"/>
              <a:t>Faith and faithfulness are the same.  Therefore, no one can receive justification without sanctification.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smtClean="0"/>
              <a:t>The Lordship-Salvation View on</a:t>
            </a:r>
            <a:br>
              <a:rPr lang="en-US" dirty="0" smtClean="0"/>
            </a:br>
            <a:r>
              <a:rPr lang="en-US" dirty="0" smtClean="0"/>
              <a:t>The Condition(s) for Salvation</a:t>
            </a:r>
          </a:p>
        </p:txBody>
      </p:sp>
      <p:sp>
        <p:nvSpPr>
          <p:cNvPr id="3" name="Content Placeholder 2"/>
          <p:cNvSpPr>
            <a:spLocks noGrp="1"/>
          </p:cNvSpPr>
          <p:nvPr>
            <p:ph idx="1"/>
          </p:nvPr>
        </p:nvSpPr>
        <p:spPr/>
        <p:txBody>
          <a:bodyPr rtlCol="0">
            <a:normAutofit fontScale="85000" lnSpcReduction="20000"/>
          </a:bodyPr>
          <a:lstStyle/>
          <a:p>
            <a:pPr marL="0" indent="0" fontAlgn="auto">
              <a:spcAft>
                <a:spcPts val="0"/>
              </a:spcAft>
              <a:buFont typeface="Arial" pitchFamily="34" charset="0"/>
              <a:buNone/>
              <a:defRPr/>
            </a:pPr>
            <a:r>
              <a:rPr lang="en-US" sz="2800" dirty="0" smtClean="0"/>
              <a:t>Geisler’s response to this view:</a:t>
            </a:r>
          </a:p>
          <a:p>
            <a:pPr marL="0" indent="0" fontAlgn="auto">
              <a:spcAft>
                <a:spcPts val="0"/>
              </a:spcAft>
              <a:buFont typeface="Arial" pitchFamily="34" charset="0"/>
              <a:buNone/>
              <a:defRPr/>
            </a:pPr>
            <a:endParaRPr lang="en-US" sz="600" dirty="0" smtClean="0"/>
          </a:p>
          <a:p>
            <a:pPr marL="514350" indent="-514350" fontAlgn="auto">
              <a:spcAft>
                <a:spcPts val="0"/>
              </a:spcAft>
              <a:buFont typeface="Arial" pitchFamily="34" charset="0"/>
              <a:buAutoNum type="arabicPeriod"/>
              <a:defRPr/>
            </a:pPr>
            <a:r>
              <a:rPr lang="en-US" sz="2400" dirty="0" smtClean="0"/>
              <a:t>It overtly confuses salvation with discipleship.</a:t>
            </a:r>
          </a:p>
          <a:p>
            <a:pPr marL="457200" indent="-457200" fontAlgn="auto">
              <a:spcAft>
                <a:spcPts val="0"/>
              </a:spcAft>
              <a:buFont typeface="Arial" pitchFamily="34" charset="0"/>
              <a:buAutoNum type="arabicPeriod"/>
              <a:defRPr/>
            </a:pPr>
            <a:r>
              <a:rPr lang="en-US" sz="2400" dirty="0" smtClean="0"/>
              <a:t>It makes the promise of doing good works (by submitting to Christ’s lordship) a condition for receiving the free gift of everlasting life.</a:t>
            </a:r>
          </a:p>
          <a:p>
            <a:pPr marL="457200" indent="-457200" fontAlgn="auto">
              <a:spcAft>
                <a:spcPts val="0"/>
              </a:spcAft>
              <a:buFont typeface="Arial" pitchFamily="34" charset="0"/>
              <a:buAutoNum type="arabicPeriod"/>
              <a:defRPr/>
            </a:pPr>
            <a:r>
              <a:rPr lang="en-US" sz="2400" dirty="0" smtClean="0"/>
              <a:t>It fails to distinguish what is implicit in faith (e.g. obedience” from what is explicitly necessary to be saved (faith alone).</a:t>
            </a:r>
          </a:p>
          <a:p>
            <a:pPr marL="457200" indent="-457200" fontAlgn="auto">
              <a:spcAft>
                <a:spcPts val="0"/>
              </a:spcAft>
              <a:buFont typeface="Arial" pitchFamily="34" charset="0"/>
              <a:buAutoNum type="arabicPeriod"/>
              <a:defRPr/>
            </a:pPr>
            <a:r>
              <a:rPr lang="en-US" sz="2400" dirty="0" smtClean="0"/>
              <a:t>It overstates the important connection between faith and works by claiming that there is an “inevitable connection” between them.</a:t>
            </a:r>
          </a:p>
          <a:p>
            <a:pPr marL="457200" indent="-457200" fontAlgn="auto">
              <a:spcAft>
                <a:spcPts val="0"/>
              </a:spcAft>
              <a:buFont typeface="Arial" pitchFamily="34" charset="0"/>
              <a:buAutoNum type="arabicPeriod"/>
              <a:defRPr/>
            </a:pPr>
            <a:r>
              <a:rPr lang="en-US" sz="2400" dirty="0" smtClean="0"/>
              <a:t>It stereotypes the free-grace view by labeling it </a:t>
            </a:r>
            <a:r>
              <a:rPr lang="en-US" sz="2400" i="1" dirty="0" smtClean="0"/>
              <a:t>easy believism</a:t>
            </a:r>
            <a:r>
              <a:rPr lang="en-US" sz="2400" dirty="0" smtClean="0"/>
              <a:t>.</a:t>
            </a:r>
          </a:p>
          <a:p>
            <a:pPr marL="457200" indent="-457200" fontAlgn="auto">
              <a:spcAft>
                <a:spcPts val="0"/>
              </a:spcAft>
              <a:buFont typeface="Arial" pitchFamily="34" charset="0"/>
              <a:buAutoNum type="arabicPeriod"/>
              <a:defRPr/>
            </a:pPr>
            <a:r>
              <a:rPr lang="en-US" sz="2400" dirty="0" smtClean="0"/>
              <a:t>It fails to see that there can be a distinction between justification and sanctification without there being a dichotomy between them.</a:t>
            </a:r>
          </a:p>
          <a:p>
            <a:pPr marL="457200" indent="-457200" fontAlgn="auto">
              <a:spcAft>
                <a:spcPts val="0"/>
              </a:spcAft>
              <a:buFont typeface="Arial" pitchFamily="34" charset="0"/>
              <a:buAutoNum type="arabicPeriod"/>
              <a:defRPr/>
            </a:pPr>
            <a:r>
              <a:rPr lang="en-US" sz="2400" dirty="0" smtClean="0"/>
              <a:t>It makes faithfulness to the end (perseverance) a condition for certain knowledge of individual salvation (Wesleyan’s would agree with this).</a:t>
            </a:r>
          </a:p>
          <a:p>
            <a:pPr marL="457200" indent="-457200" fontAlgn="auto">
              <a:spcAft>
                <a:spcPts val="0"/>
              </a:spcAft>
              <a:buFont typeface="Arial" pitchFamily="34" charset="0"/>
              <a:buAutoNum type="arabicPeriod"/>
              <a:defRPr/>
            </a:pPr>
            <a:r>
              <a:rPr lang="en-US" sz="2400" dirty="0" smtClean="0"/>
              <a:t>With seeming inconsistency, it admits that a true Christian can be a secret believer and may even extensively backslide.</a:t>
            </a:r>
            <a:endParaRPr lang="en-US" sz="1800" dirty="0" smtClean="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smtClean="0"/>
              <a:t>The Free-Grace View on</a:t>
            </a:r>
            <a:br>
              <a:rPr lang="en-US" dirty="0" smtClean="0"/>
            </a:br>
            <a:r>
              <a:rPr lang="en-US" dirty="0" smtClean="0"/>
              <a:t>The Condition(s) for Salvation</a:t>
            </a:r>
          </a:p>
        </p:txBody>
      </p:sp>
      <p:sp>
        <p:nvSpPr>
          <p:cNvPr id="3" name="Content Placeholder 2"/>
          <p:cNvSpPr>
            <a:spLocks noGrp="1"/>
          </p:cNvSpPr>
          <p:nvPr>
            <p:ph idx="1"/>
          </p:nvPr>
        </p:nvSpPr>
        <p:spPr/>
        <p:txBody>
          <a:bodyPr rtlCol="0">
            <a:normAutofit lnSpcReduction="10000"/>
          </a:bodyPr>
          <a:lstStyle/>
          <a:p>
            <a:pPr marL="0" indent="0" fontAlgn="auto">
              <a:spcAft>
                <a:spcPts val="0"/>
              </a:spcAft>
              <a:buFont typeface="Arial" pitchFamily="34" charset="0"/>
              <a:buNone/>
              <a:defRPr/>
            </a:pPr>
            <a:r>
              <a:rPr lang="en-US" sz="2800" dirty="0" smtClean="0"/>
              <a:t>This view, as expressed by Zane Hodges, contends that saving faith cannot be distinguished from nonsaving faith by its fruits.  Faith alone is the condition for our salvation.  Repentance is neither a separate act nor a part of saving faith.</a:t>
            </a:r>
          </a:p>
          <a:p>
            <a:pPr marL="0" indent="0" fontAlgn="auto">
              <a:spcAft>
                <a:spcPts val="0"/>
              </a:spcAft>
              <a:buFont typeface="Arial" pitchFamily="34" charset="0"/>
              <a:buNone/>
              <a:defRPr/>
            </a:pPr>
            <a:endParaRPr lang="en-US" sz="2800" dirty="0" smtClean="0"/>
          </a:p>
          <a:p>
            <a:pPr marL="0" indent="0" fontAlgn="auto">
              <a:spcAft>
                <a:spcPts val="0"/>
              </a:spcAft>
              <a:buFont typeface="Arial" pitchFamily="34" charset="0"/>
              <a:buNone/>
              <a:defRPr/>
            </a:pPr>
            <a:r>
              <a:rPr lang="en-US" sz="2800" dirty="0" smtClean="0"/>
              <a:t>Hodges does not accept that faith involves trust and that a person must be received in the believer’s heart.  Personal appropriation is an aspect of true faith and will usually manifest in good works.</a:t>
            </a:r>
          </a:p>
          <a:p>
            <a:pPr marL="0" indent="0" fontAlgn="auto">
              <a:spcAft>
                <a:spcPts val="0"/>
              </a:spcAft>
              <a:buFont typeface="Arial" pitchFamily="34" charset="0"/>
              <a:buNone/>
              <a:defRPr/>
            </a:pPr>
            <a:endParaRPr lang="en-US" sz="600" dirty="0" smtClean="0"/>
          </a:p>
          <a:p>
            <a:pPr marL="0" indent="0" fontAlgn="auto">
              <a:spcAft>
                <a:spcPts val="0"/>
              </a:spcAft>
              <a:buFont typeface="Arial" pitchFamily="34" charset="0"/>
              <a:buNone/>
              <a:defRPr/>
            </a:pPr>
            <a:endParaRPr lang="en-US" sz="600" dirty="0" smtClean="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smtClean="0"/>
              <a:t>The Free-Grace View on</a:t>
            </a:r>
            <a:br>
              <a:rPr lang="en-US" dirty="0" smtClean="0"/>
            </a:br>
            <a:r>
              <a:rPr lang="en-US" dirty="0" smtClean="0"/>
              <a:t>The Condition(s) for Salvation</a:t>
            </a:r>
          </a:p>
        </p:txBody>
      </p:sp>
      <p:sp>
        <p:nvSpPr>
          <p:cNvPr id="3" name="Content Placeholder 2"/>
          <p:cNvSpPr>
            <a:spLocks noGrp="1"/>
          </p:cNvSpPr>
          <p:nvPr>
            <p:ph idx="1"/>
          </p:nvPr>
        </p:nvSpPr>
        <p:spPr/>
        <p:txBody>
          <a:bodyPr rtlCol="0">
            <a:normAutofit lnSpcReduction="10000"/>
          </a:bodyPr>
          <a:lstStyle/>
          <a:p>
            <a:pPr marL="0" indent="0" fontAlgn="auto">
              <a:spcAft>
                <a:spcPts val="0"/>
              </a:spcAft>
              <a:buFont typeface="Arial" pitchFamily="34" charset="0"/>
              <a:buNone/>
              <a:defRPr/>
            </a:pPr>
            <a:r>
              <a:rPr lang="en-US" sz="2800" dirty="0" smtClean="0"/>
              <a:t>This view, as expressed by Zane Hodges, contends that repentance is not necessary for salvation, only faith is, and repentance is not a part of faith.</a:t>
            </a:r>
          </a:p>
          <a:p>
            <a:pPr marL="0" indent="0" fontAlgn="auto">
              <a:spcAft>
                <a:spcPts val="0"/>
              </a:spcAft>
              <a:buFont typeface="Arial" pitchFamily="34" charset="0"/>
              <a:buNone/>
              <a:defRPr/>
            </a:pPr>
            <a:endParaRPr lang="en-US" sz="2800" dirty="0" smtClean="0"/>
          </a:p>
          <a:p>
            <a:pPr marL="0" indent="0" fontAlgn="auto">
              <a:spcAft>
                <a:spcPts val="0"/>
              </a:spcAft>
              <a:buFont typeface="Arial" pitchFamily="34" charset="0"/>
              <a:buNone/>
              <a:defRPr/>
            </a:pPr>
            <a:r>
              <a:rPr lang="en-US" sz="2800" dirty="0" smtClean="0"/>
              <a:t>Hodges does not accept that repentance is necessary to restore a right relationship with God.  Faith is the only condition for salvation, but as a dimension of faith, repentance is the act by which a man turns away from a former lifestyle and pattern of thinking to a new life with a renewed mind.</a:t>
            </a:r>
          </a:p>
          <a:p>
            <a:pPr marL="0" indent="0" fontAlgn="auto">
              <a:spcAft>
                <a:spcPts val="0"/>
              </a:spcAft>
              <a:buFont typeface="Arial" pitchFamily="34" charset="0"/>
              <a:buNone/>
              <a:defRPr/>
            </a:pPr>
            <a:endParaRPr lang="en-US" sz="600" dirty="0" smtClean="0"/>
          </a:p>
          <a:p>
            <a:pPr marL="0" indent="0" fontAlgn="auto">
              <a:spcAft>
                <a:spcPts val="0"/>
              </a:spcAft>
              <a:buFont typeface="Arial" pitchFamily="34" charset="0"/>
              <a:buNone/>
              <a:defRPr/>
            </a:pPr>
            <a:endParaRPr lang="en-US" sz="600" dirty="0" smtClean="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smtClean="0"/>
              <a:t>The Free-Grace View on</a:t>
            </a:r>
            <a:br>
              <a:rPr lang="en-US" dirty="0" smtClean="0"/>
            </a:br>
            <a:r>
              <a:rPr lang="en-US" dirty="0" smtClean="0"/>
              <a:t>The Condition(s) for Salvation</a:t>
            </a:r>
          </a:p>
        </p:txBody>
      </p:sp>
      <p:sp>
        <p:nvSpPr>
          <p:cNvPr id="3" name="Content Placeholder 2"/>
          <p:cNvSpPr>
            <a:spLocks noGrp="1"/>
          </p:cNvSpPr>
          <p:nvPr>
            <p:ph idx="1"/>
          </p:nvPr>
        </p:nvSpPr>
        <p:spPr/>
        <p:txBody>
          <a:bodyPr rtlCol="0">
            <a:normAutofit fontScale="92500" lnSpcReduction="20000"/>
          </a:bodyPr>
          <a:lstStyle/>
          <a:p>
            <a:pPr marL="0" indent="0" fontAlgn="auto">
              <a:spcAft>
                <a:spcPts val="0"/>
              </a:spcAft>
              <a:buFont typeface="Arial" pitchFamily="34" charset="0"/>
              <a:buNone/>
              <a:defRPr/>
            </a:pPr>
            <a:r>
              <a:rPr lang="en-US" sz="2800" dirty="0" smtClean="0"/>
              <a:t>This view, as expressed by Zane Hodges, contends that obedience to God is not soteriologically required.  He says they should embrace obedience, but it is not a condition for salvation.  Further, according to Hodges, neither obedience nor good works are evidence of one’s salvation.</a:t>
            </a:r>
          </a:p>
          <a:p>
            <a:pPr marL="0" indent="0" fontAlgn="auto">
              <a:spcAft>
                <a:spcPts val="0"/>
              </a:spcAft>
              <a:buFont typeface="Arial" pitchFamily="34" charset="0"/>
              <a:buNone/>
              <a:defRPr/>
            </a:pPr>
            <a:endParaRPr lang="en-US" sz="1050" dirty="0" smtClean="0"/>
          </a:p>
          <a:p>
            <a:pPr marL="0" indent="0" fontAlgn="auto">
              <a:spcAft>
                <a:spcPts val="0"/>
              </a:spcAft>
              <a:buFont typeface="Arial" pitchFamily="34" charset="0"/>
              <a:buNone/>
              <a:defRPr/>
            </a:pPr>
            <a:r>
              <a:rPr lang="en-US" sz="2800" dirty="0" smtClean="0"/>
              <a:t>While obedience and good works are not conditions for salvation, and it is true that people who are not saved can do good works and appear to be obeying God’s Word, Jesus clearly indicates the works we do and the fruit we bear can indicate that one is not a child of God.  A good spring cannot produce bitter water.  The fig tree cannot produce grapes.  A Christian’s life will reflect, in obedience and good works, the fact of his or her transformation.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8229600" cy="5211763"/>
          </a:xfrm>
        </p:spPr>
        <p:txBody>
          <a:bodyPr rtlCol="0">
            <a:normAutofit/>
          </a:bodyPr>
          <a:lstStyle/>
          <a:p>
            <a:pPr algn="ctr" fontAlgn="auto">
              <a:spcAft>
                <a:spcPts val="0"/>
              </a:spcAft>
              <a:buFont typeface="Arial" pitchFamily="34" charset="0"/>
              <a:buNone/>
              <a:defRPr/>
            </a:pPr>
            <a:r>
              <a:rPr lang="en-US" sz="4000" b="1" dirty="0" smtClean="0">
                <a:effectLst>
                  <a:outerShdw blurRad="38100" dist="38100" dir="2700000" algn="tl">
                    <a:srgbClr val="000000">
                      <a:alpha val="43137"/>
                    </a:srgbClr>
                  </a:outerShdw>
                </a:effectLst>
              </a:rPr>
              <a:t>SYSTEMATIC THEOLOGY II</a:t>
            </a:r>
          </a:p>
          <a:p>
            <a:pPr algn="ctr" fontAlgn="auto">
              <a:spcAft>
                <a:spcPts val="0"/>
              </a:spcAft>
              <a:buFont typeface="Arial" pitchFamily="34" charset="0"/>
              <a:buNone/>
              <a:defRPr/>
            </a:pPr>
            <a:r>
              <a:rPr lang="en-US" sz="4000" b="1" dirty="0" smtClean="0">
                <a:effectLst>
                  <a:outerShdw blurRad="38100" dist="38100" dir="2700000" algn="tl">
                    <a:srgbClr val="000000">
                      <a:alpha val="43137"/>
                    </a:srgbClr>
                  </a:outerShdw>
                </a:effectLst>
              </a:rPr>
              <a:t>GEISLER, </a:t>
            </a:r>
            <a:r>
              <a:rPr lang="en-US" sz="4000" b="1" dirty="0" smtClean="0">
                <a:effectLst>
                  <a:outerShdw blurRad="38100" dist="38100" dir="2700000" algn="tl">
                    <a:srgbClr val="000000">
                      <a:alpha val="43137"/>
                    </a:srgbClr>
                  </a:outerShdw>
                </a:effectLst>
              </a:rPr>
              <a:t>NORMAN</a:t>
            </a:r>
            <a:endParaRPr lang="en-US" sz="4000" b="1" dirty="0" smtClean="0">
              <a:effectLst>
                <a:outerShdw blurRad="38100" dist="38100" dir="2700000" algn="tl">
                  <a:srgbClr val="000000">
                    <a:alpha val="43137"/>
                  </a:srgbClr>
                </a:outerShdw>
              </a:effectLst>
            </a:endParaRPr>
          </a:p>
          <a:p>
            <a:pPr algn="ctr" fontAlgn="auto">
              <a:spcAft>
                <a:spcPts val="0"/>
              </a:spcAft>
              <a:buFont typeface="Arial" pitchFamily="34" charset="0"/>
              <a:buNone/>
              <a:defRPr/>
            </a:pPr>
            <a:r>
              <a:rPr lang="en-US" b="1" dirty="0" smtClean="0"/>
              <a:t>Chapter </a:t>
            </a:r>
            <a:r>
              <a:rPr lang="en-US" b="1" dirty="0" smtClean="0"/>
              <a:t>68</a:t>
            </a:r>
            <a:endParaRPr lang="en-US" b="1" dirty="0" smtClean="0"/>
          </a:p>
          <a:p>
            <a:pPr algn="ctr" fontAlgn="auto">
              <a:spcAft>
                <a:spcPts val="0"/>
              </a:spcAft>
              <a:buFont typeface="Arial" pitchFamily="34" charset="0"/>
              <a:buNone/>
              <a:defRPr/>
            </a:pPr>
            <a:r>
              <a:rPr lang="en-US" sz="4400" b="1" dirty="0" smtClean="0">
                <a:effectLst>
                  <a:outerShdw blurRad="38100" dist="38100" dir="2700000" algn="tl">
                    <a:srgbClr val="000000">
                      <a:alpha val="43137"/>
                    </a:srgbClr>
                  </a:outerShdw>
                </a:effectLst>
              </a:rPr>
              <a:t>“The Condition for Salvation</a:t>
            </a:r>
            <a:r>
              <a:rPr lang="en-US" sz="4400" b="1" dirty="0" smtClean="0">
                <a:effectLst>
                  <a:outerShdw blurRad="38100" dist="38100" dir="2700000" algn="tl">
                    <a:srgbClr val="000000">
                      <a:alpha val="43137"/>
                    </a:srgbClr>
                  </a:outerShdw>
                </a:effectLst>
              </a:rPr>
              <a:t>”</a:t>
            </a:r>
            <a:endParaRPr lang="en-US" sz="4400" b="1" dirty="0" smtClean="0">
              <a:effectLst>
                <a:outerShdw blurRad="38100" dist="38100" dir="2700000" algn="tl">
                  <a:srgbClr val="000000">
                    <a:alpha val="43137"/>
                  </a:srgbClr>
                </a:outerShdw>
              </a:effectLs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smtClean="0"/>
              <a:t>Repentance</a:t>
            </a:r>
          </a:p>
        </p:txBody>
      </p:sp>
      <p:sp>
        <p:nvSpPr>
          <p:cNvPr id="21507" name="Content Placeholder 2"/>
          <p:cNvSpPr>
            <a:spLocks noGrp="1"/>
          </p:cNvSpPr>
          <p:nvPr>
            <p:ph idx="1"/>
          </p:nvPr>
        </p:nvSpPr>
        <p:spPr/>
        <p:txBody>
          <a:bodyPr/>
          <a:lstStyle/>
          <a:p>
            <a:r>
              <a:rPr lang="en-US" smtClean="0"/>
              <a:t>The root meaning of “to repent” (Gk: </a:t>
            </a:r>
            <a:r>
              <a:rPr lang="en-US" i="1" smtClean="0"/>
              <a:t>metanoeo) </a:t>
            </a:r>
            <a:r>
              <a:rPr lang="en-US" smtClean="0"/>
              <a:t>is “to think differently” or “to reconsider.”  Virtually all the Greek lexicons agree that to </a:t>
            </a:r>
            <a:r>
              <a:rPr lang="en-US" i="1" smtClean="0"/>
              <a:t>metanoeo</a:t>
            </a:r>
            <a:r>
              <a:rPr lang="en-US" smtClean="0"/>
              <a:t> is “to reconsider” or ‘to change one’s mind.”</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smtClean="0"/>
              <a:t>Faith</a:t>
            </a:r>
          </a:p>
        </p:txBody>
      </p:sp>
      <p:sp>
        <p:nvSpPr>
          <p:cNvPr id="22531" name="Content Placeholder 2"/>
          <p:cNvSpPr>
            <a:spLocks noGrp="1"/>
          </p:cNvSpPr>
          <p:nvPr>
            <p:ph idx="1"/>
          </p:nvPr>
        </p:nvSpPr>
        <p:spPr/>
        <p:txBody>
          <a:bodyPr/>
          <a:lstStyle/>
          <a:p>
            <a:r>
              <a:rPr lang="en-US" smtClean="0"/>
              <a:t>Faith, from the Greek </a:t>
            </a:r>
            <a:r>
              <a:rPr lang="en-US" i="1" smtClean="0"/>
              <a:t>pisteuo </a:t>
            </a:r>
            <a:r>
              <a:rPr lang="en-US" smtClean="0"/>
              <a:t> is a common New Testament term meaning “to have faith (in, upon, or with respect to a person of thing). . . by implication to entrust (especially one’s spiritual well-being to Christ) . . . commit (to trust), put in trust with” (Strong’s, NSECB).</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smtClean="0"/>
              <a:t>Faith and Repentance</a:t>
            </a:r>
          </a:p>
        </p:txBody>
      </p:sp>
      <p:sp>
        <p:nvSpPr>
          <p:cNvPr id="3" name="Content Placeholder 2"/>
          <p:cNvSpPr>
            <a:spLocks noGrp="1"/>
          </p:cNvSpPr>
          <p:nvPr>
            <p:ph idx="1"/>
          </p:nvPr>
        </p:nvSpPr>
        <p:spPr/>
        <p:txBody>
          <a:bodyPr rtlCol="0">
            <a:normAutofit fontScale="92500" lnSpcReduction="10000"/>
          </a:bodyPr>
          <a:lstStyle/>
          <a:p>
            <a:pPr fontAlgn="auto">
              <a:spcAft>
                <a:spcPts val="0"/>
              </a:spcAft>
              <a:buFont typeface="Arial" pitchFamily="34" charset="0"/>
              <a:buChar char="•"/>
              <a:defRPr/>
            </a:pPr>
            <a:r>
              <a:rPr lang="en-US" dirty="0" smtClean="0"/>
              <a:t>There is a tight connection between faith and repentance, as two facets of the same action.</a:t>
            </a:r>
          </a:p>
          <a:p>
            <a:pPr fontAlgn="auto">
              <a:spcAft>
                <a:spcPts val="0"/>
              </a:spcAft>
              <a:buFont typeface="Arial" pitchFamily="34" charset="0"/>
              <a:buNone/>
              <a:defRPr/>
            </a:pPr>
            <a:endParaRPr lang="en-US" sz="600" dirty="0" smtClean="0"/>
          </a:p>
          <a:p>
            <a:pPr fontAlgn="auto">
              <a:spcAft>
                <a:spcPts val="0"/>
              </a:spcAft>
              <a:buFont typeface="Arial" pitchFamily="34" charset="0"/>
              <a:buChar char="•"/>
              <a:defRPr/>
            </a:pPr>
            <a:r>
              <a:rPr lang="en-US" dirty="0" smtClean="0"/>
              <a:t>In the biblical (Protestant) principle of “faith alone”, both faith and repentance are necessary for salvation, but each is a part of one saving act by which a person receives the gift of everlasting life.</a:t>
            </a:r>
          </a:p>
          <a:p>
            <a:pPr fontAlgn="auto">
              <a:spcAft>
                <a:spcPts val="0"/>
              </a:spcAft>
              <a:buFont typeface="Arial" pitchFamily="34" charset="0"/>
              <a:buChar char="•"/>
              <a:defRPr/>
            </a:pPr>
            <a:r>
              <a:rPr lang="en-US" dirty="0" smtClean="0"/>
              <a:t>Faith and repentance are inseparable, in the same way as the command to “come here” cannot be fulfilled without “leaving there.”</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smtClean="0"/>
              <a:t>Saving Faith</a:t>
            </a:r>
          </a:p>
        </p:txBody>
      </p:sp>
      <p:sp>
        <p:nvSpPr>
          <p:cNvPr id="3" name="Content Placeholder 2"/>
          <p:cNvSpPr>
            <a:spLocks noGrp="1"/>
          </p:cNvSpPr>
          <p:nvPr>
            <p:ph idx="1"/>
          </p:nvPr>
        </p:nvSpPr>
        <p:spPr/>
        <p:txBody>
          <a:bodyPr rtlCol="0">
            <a:normAutofit lnSpcReduction="10000"/>
          </a:bodyPr>
          <a:lstStyle/>
          <a:p>
            <a:pPr fontAlgn="auto">
              <a:spcAft>
                <a:spcPts val="0"/>
              </a:spcAft>
              <a:buFont typeface="Arial" pitchFamily="34" charset="0"/>
              <a:buChar char="•"/>
              <a:defRPr/>
            </a:pPr>
            <a:r>
              <a:rPr lang="en-US" dirty="0" smtClean="0"/>
              <a:t>Even Satan believes that Jesus is the Son of God, but this type of faith is insufficient.  Saving faith contains more than mental assent to the fact.  According to Geisler “saving faith”:</a:t>
            </a:r>
          </a:p>
          <a:p>
            <a:pPr marL="914400" lvl="1" indent="-514350" fontAlgn="auto">
              <a:spcAft>
                <a:spcPts val="0"/>
              </a:spcAft>
              <a:buFont typeface="+mj-lt"/>
              <a:buAutoNum type="arabicPeriod"/>
              <a:defRPr/>
            </a:pPr>
            <a:r>
              <a:rPr lang="en-US" dirty="0" smtClean="0"/>
              <a:t>Involves Commitment</a:t>
            </a:r>
          </a:p>
          <a:p>
            <a:pPr marL="914400" lvl="1" indent="-514350" fontAlgn="auto">
              <a:spcAft>
                <a:spcPts val="0"/>
              </a:spcAft>
              <a:buFont typeface="+mj-lt"/>
              <a:buAutoNum type="arabicPeriod"/>
              <a:defRPr/>
            </a:pPr>
            <a:r>
              <a:rPr lang="en-US" dirty="0" smtClean="0"/>
              <a:t>Involves Obedience</a:t>
            </a:r>
          </a:p>
          <a:p>
            <a:pPr marL="914400" lvl="1" indent="-514350" fontAlgn="auto">
              <a:spcAft>
                <a:spcPts val="0"/>
              </a:spcAft>
              <a:buFont typeface="+mj-lt"/>
              <a:buAutoNum type="arabicPeriod"/>
              <a:defRPr/>
            </a:pPr>
            <a:r>
              <a:rPr lang="en-US" dirty="0" smtClean="0"/>
              <a:t>Involves Love</a:t>
            </a:r>
          </a:p>
          <a:p>
            <a:pPr marL="914400" lvl="1" indent="-514350" fontAlgn="auto">
              <a:spcAft>
                <a:spcPts val="0"/>
              </a:spcAft>
              <a:buFont typeface="+mj-lt"/>
              <a:buAutoNum type="arabicPeriod"/>
              <a:defRPr/>
            </a:pPr>
            <a:r>
              <a:rPr lang="en-US" dirty="0" smtClean="0"/>
              <a:t>Involves Humility</a:t>
            </a:r>
          </a:p>
          <a:p>
            <a:pPr marL="514350" indent="-514350" fontAlgn="auto">
              <a:spcAft>
                <a:spcPts val="0"/>
              </a:spcAft>
              <a:buFont typeface="+mj-lt"/>
              <a:buAutoNum type="arabicPeriod"/>
              <a:defRPr/>
            </a:pPr>
            <a:endParaRPr lang="en-US"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smtClean="0"/>
              <a:t>Conditions for Giving and Receiving</a:t>
            </a:r>
          </a:p>
        </p:txBody>
      </p:sp>
      <p:sp>
        <p:nvSpPr>
          <p:cNvPr id="4099" name="Content Placeholder 2"/>
          <p:cNvSpPr>
            <a:spLocks noGrp="1"/>
          </p:cNvSpPr>
          <p:nvPr>
            <p:ph idx="1"/>
          </p:nvPr>
        </p:nvSpPr>
        <p:spPr/>
        <p:txBody>
          <a:bodyPr/>
          <a:lstStyle/>
          <a:p>
            <a:pPr marL="0" indent="0">
              <a:buFont typeface="Arial" charset="0"/>
              <a:buNone/>
            </a:pPr>
            <a:r>
              <a:rPr lang="en-US" sz="3600" smtClean="0"/>
              <a:t>According to all forms of Calvinism and most forms of Arminianism, there are no conditions for God’s provision of salvation.  It is a free gift—with no strings attached.  Eternal life is not conditioned on anything but God’s grace (cf. Eph. 2:8-9; Titus 3:5-7; Rom. 4:5; 11:29).</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smtClean="0"/>
              <a:t>The Roman Catholic View</a:t>
            </a:r>
          </a:p>
        </p:txBody>
      </p:sp>
      <p:sp>
        <p:nvSpPr>
          <p:cNvPr id="3" name="Content Placeholder 2"/>
          <p:cNvSpPr>
            <a:spLocks noGrp="1"/>
          </p:cNvSpPr>
          <p:nvPr>
            <p:ph idx="1"/>
          </p:nvPr>
        </p:nvSpPr>
        <p:spPr/>
        <p:txBody>
          <a:bodyPr rtlCol="0">
            <a:normAutofit/>
          </a:bodyPr>
          <a:lstStyle/>
          <a:p>
            <a:pPr marL="0" indent="0" fontAlgn="auto">
              <a:spcAft>
                <a:spcPts val="0"/>
              </a:spcAft>
              <a:buFont typeface="Arial" pitchFamily="34" charset="0"/>
              <a:buNone/>
              <a:defRPr/>
            </a:pPr>
            <a:r>
              <a:rPr lang="en-US" dirty="0" smtClean="0"/>
              <a:t>Though individual Catholic believers may not offer, in fact, some may not know or understand the official position of the Roman Catholic Church as stated at the Council of Trent (1545-1563):</a:t>
            </a:r>
          </a:p>
          <a:p>
            <a:pPr marL="0" indent="0" fontAlgn="auto">
              <a:spcAft>
                <a:spcPts val="0"/>
              </a:spcAft>
              <a:buFont typeface="Arial" pitchFamily="34" charset="0"/>
              <a:buNone/>
              <a:defRPr/>
            </a:pPr>
            <a:endParaRPr lang="en-US" sz="1050" dirty="0" smtClean="0"/>
          </a:p>
          <a:p>
            <a:pPr marL="400050" lvl="1" indent="0" fontAlgn="auto">
              <a:spcAft>
                <a:spcPts val="0"/>
              </a:spcAft>
              <a:buFont typeface="Arial" pitchFamily="34" charset="0"/>
              <a:buNone/>
              <a:defRPr/>
            </a:pPr>
            <a:r>
              <a:rPr lang="en-US" dirty="0" smtClean="0"/>
              <a:t>According to the Holy Writ, </a:t>
            </a:r>
            <a:r>
              <a:rPr lang="en-US" i="1" dirty="0" smtClean="0"/>
              <a:t>eternal blessedness in heave is the reward for good works performed on this earth, and rewards and merit are correlative concepts  . . . </a:t>
            </a:r>
            <a:r>
              <a:rPr lang="en-US" dirty="0" smtClean="0"/>
              <a:t>(Matt. 5:12; 25:34, et seq.)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smtClean="0"/>
              <a:t>The Roman Catholic View</a:t>
            </a:r>
          </a:p>
        </p:txBody>
      </p:sp>
      <p:sp>
        <p:nvSpPr>
          <p:cNvPr id="6147" name="Content Placeholder 2"/>
          <p:cNvSpPr>
            <a:spLocks noGrp="1"/>
          </p:cNvSpPr>
          <p:nvPr>
            <p:ph idx="1"/>
          </p:nvPr>
        </p:nvSpPr>
        <p:spPr/>
        <p:txBody>
          <a:bodyPr/>
          <a:lstStyle/>
          <a:p>
            <a:pPr marL="0" indent="0" algn="just">
              <a:buFont typeface="Arial" charset="0"/>
              <a:buNone/>
            </a:pPr>
            <a:r>
              <a:rPr lang="en-US" sz="3600" dirty="0" smtClean="0"/>
              <a:t>There are two responses to the Catholic view.  The first is to respond to verses misused by Catholics to support the works view, and second is to demonstrate through Scripture that justification is by </a:t>
            </a:r>
            <a:r>
              <a:rPr lang="en-US" sz="3600" dirty="0" smtClean="0"/>
              <a:t>faith.</a:t>
            </a:r>
            <a:endParaRPr lang="en-US" sz="3600" dirty="0"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smtClean="0"/>
              <a:t>The Roman Catholic View</a:t>
            </a:r>
          </a:p>
        </p:txBody>
      </p:sp>
      <p:sp>
        <p:nvSpPr>
          <p:cNvPr id="3" name="Content Placeholder 2"/>
          <p:cNvSpPr>
            <a:spLocks noGrp="1"/>
          </p:cNvSpPr>
          <p:nvPr>
            <p:ph idx="1"/>
          </p:nvPr>
        </p:nvSpPr>
        <p:spPr>
          <a:xfrm>
            <a:off x="457200" y="1219200"/>
            <a:ext cx="8229600" cy="4906963"/>
          </a:xfrm>
        </p:spPr>
        <p:txBody>
          <a:bodyPr rtlCol="0">
            <a:normAutofit lnSpcReduction="10000"/>
          </a:bodyPr>
          <a:lstStyle/>
          <a:p>
            <a:pPr marL="0" indent="0" algn="just" fontAlgn="auto">
              <a:spcAft>
                <a:spcPts val="0"/>
              </a:spcAft>
              <a:buFont typeface="Arial" pitchFamily="34" charset="0"/>
              <a:buNone/>
              <a:defRPr/>
            </a:pPr>
            <a:r>
              <a:rPr lang="en-US" sz="2800" dirty="0" smtClean="0"/>
              <a:t>A Protestant Response:</a:t>
            </a:r>
          </a:p>
          <a:p>
            <a:pPr marL="341313" indent="-341313" algn="just" fontAlgn="auto">
              <a:spcAft>
                <a:spcPts val="0"/>
              </a:spcAft>
              <a:buFont typeface="+mj-lt"/>
              <a:buAutoNum type="arabicPeriod"/>
              <a:defRPr/>
            </a:pPr>
            <a:r>
              <a:rPr lang="en-US" sz="1800" dirty="0" smtClean="0"/>
              <a:t>It confuses gifts and merit.</a:t>
            </a:r>
          </a:p>
          <a:p>
            <a:pPr marL="341313" indent="-341313" algn="just" fontAlgn="auto">
              <a:spcAft>
                <a:spcPts val="0"/>
              </a:spcAft>
              <a:buFont typeface="+mj-lt"/>
              <a:buAutoNum type="arabicPeriod"/>
              <a:defRPr/>
            </a:pPr>
            <a:r>
              <a:rPr lang="en-US" sz="1800" dirty="0" smtClean="0"/>
              <a:t>It makes works a condition of eternal life.</a:t>
            </a:r>
          </a:p>
          <a:p>
            <a:pPr marL="341313" indent="-341313" algn="just" fontAlgn="auto">
              <a:spcAft>
                <a:spcPts val="0"/>
              </a:spcAft>
              <a:buFont typeface="+mj-lt"/>
              <a:buAutoNum type="arabicPeriod"/>
              <a:defRPr/>
            </a:pPr>
            <a:r>
              <a:rPr lang="en-US" sz="1800" dirty="0" smtClean="0"/>
              <a:t>It makes works of sanctification a condition of one’s ultimate salvation.</a:t>
            </a:r>
          </a:p>
          <a:p>
            <a:pPr marL="341313" indent="-341313" algn="just" fontAlgn="auto">
              <a:spcAft>
                <a:spcPts val="0"/>
              </a:spcAft>
              <a:buFont typeface="+mj-lt"/>
              <a:buAutoNum type="arabicPeriod"/>
              <a:defRPr/>
            </a:pPr>
            <a:r>
              <a:rPr lang="en-US" sz="1800" dirty="0" smtClean="0"/>
              <a:t>It confuses working </a:t>
            </a:r>
            <a:r>
              <a:rPr lang="en-US" sz="1800" i="1" dirty="0" smtClean="0"/>
              <a:t>for </a:t>
            </a:r>
            <a:r>
              <a:rPr lang="en-US" sz="1800" dirty="0" smtClean="0"/>
              <a:t>and working </a:t>
            </a:r>
            <a:r>
              <a:rPr lang="en-US" sz="1800" i="1" dirty="0" smtClean="0"/>
              <a:t>from </a:t>
            </a:r>
            <a:r>
              <a:rPr lang="en-US" sz="1800" dirty="0" smtClean="0"/>
              <a:t>salvation.</a:t>
            </a:r>
          </a:p>
          <a:p>
            <a:pPr marL="341313" indent="-341313" algn="just" fontAlgn="auto">
              <a:spcAft>
                <a:spcPts val="0"/>
              </a:spcAft>
              <a:buFont typeface="+mj-lt"/>
              <a:buAutoNum type="arabicPeriod"/>
              <a:defRPr/>
            </a:pPr>
            <a:r>
              <a:rPr lang="en-US" sz="1800" dirty="0" smtClean="0"/>
              <a:t>It makes a false distinction between “works of the law” (which they say are not necessary) and “works” (which they say are necessary).</a:t>
            </a:r>
          </a:p>
          <a:p>
            <a:pPr marL="341313" indent="-341313" algn="just" fontAlgn="auto">
              <a:spcAft>
                <a:spcPts val="0"/>
              </a:spcAft>
              <a:buFont typeface="+mj-lt"/>
              <a:buAutoNum type="arabicPeriod"/>
              <a:defRPr/>
            </a:pPr>
            <a:r>
              <a:rPr lang="en-US" sz="1800" dirty="0" smtClean="0"/>
              <a:t>It embraces the error of Galatianism (cf. Gal. 3) by making works necessary for ultimate justification (glorification) before God.</a:t>
            </a:r>
          </a:p>
          <a:p>
            <a:pPr marL="341313" indent="-341313" algn="just" fontAlgn="auto">
              <a:spcAft>
                <a:spcPts val="0"/>
              </a:spcAft>
              <a:buFont typeface="+mj-lt"/>
              <a:buAutoNum type="arabicPeriod"/>
              <a:defRPr/>
            </a:pPr>
            <a:r>
              <a:rPr lang="en-US" sz="1800" dirty="0" smtClean="0"/>
              <a:t>It confuses salvation and service.</a:t>
            </a:r>
          </a:p>
          <a:p>
            <a:pPr marL="341313" indent="-341313" algn="just" fontAlgn="auto">
              <a:spcAft>
                <a:spcPts val="0"/>
              </a:spcAft>
              <a:buFont typeface="+mj-lt"/>
              <a:buAutoNum type="arabicPeriod"/>
              <a:defRPr/>
            </a:pPr>
            <a:r>
              <a:rPr lang="en-US" sz="1800" dirty="0" smtClean="0"/>
              <a:t>It loads works into its concept of faith.</a:t>
            </a:r>
          </a:p>
          <a:p>
            <a:pPr marL="341313" indent="-341313" algn="just" fontAlgn="auto">
              <a:spcAft>
                <a:spcPts val="0"/>
              </a:spcAft>
              <a:buFont typeface="+mj-lt"/>
              <a:buAutoNum type="arabicPeriod"/>
              <a:defRPr/>
            </a:pPr>
            <a:r>
              <a:rPr lang="en-US" sz="1800" dirty="0" smtClean="0"/>
              <a:t>It sacramentalizes salvation, thereby making the Catholic Church to be the administrator of grace.</a:t>
            </a:r>
          </a:p>
          <a:p>
            <a:pPr marL="341313" indent="-341313" algn="just" fontAlgn="auto">
              <a:spcAft>
                <a:spcPts val="0"/>
              </a:spcAft>
              <a:buFont typeface="+mj-lt"/>
              <a:buAutoNum type="arabicPeriod"/>
              <a:defRPr/>
            </a:pPr>
            <a:r>
              <a:rPr lang="en-US" sz="1800" dirty="0" smtClean="0"/>
              <a:t>I institutionalizes salvation making the Church the official institution through which salvation is received, piecemeal, through its seven sacraments.</a:t>
            </a:r>
          </a:p>
          <a:p>
            <a:pPr marL="341313" indent="-341313" algn="r" fontAlgn="auto">
              <a:spcAft>
                <a:spcPts val="0"/>
              </a:spcAft>
              <a:buFont typeface="Arial" pitchFamily="34" charset="0"/>
              <a:buNone/>
              <a:defRPr/>
            </a:pPr>
            <a:r>
              <a:rPr lang="en-US" sz="1800" dirty="0" smtClean="0"/>
              <a:t>~ </a:t>
            </a:r>
            <a:r>
              <a:rPr lang="en-US" sz="1800" dirty="0" smtClean="0"/>
              <a:t>Geisler</a:t>
            </a:r>
            <a:endParaRPr lang="en-US" sz="1800" dirty="0"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smtClean="0"/>
              <a:t>The Strong (Hyper) Calvinist View on the Condition for Salvation</a:t>
            </a:r>
          </a:p>
        </p:txBody>
      </p:sp>
      <p:sp>
        <p:nvSpPr>
          <p:cNvPr id="3" name="Content Placeholder 2"/>
          <p:cNvSpPr>
            <a:spLocks noGrp="1"/>
          </p:cNvSpPr>
          <p:nvPr>
            <p:ph idx="1"/>
          </p:nvPr>
        </p:nvSpPr>
        <p:spPr/>
        <p:txBody>
          <a:bodyPr rtlCol="0">
            <a:normAutofit/>
          </a:bodyPr>
          <a:lstStyle/>
          <a:p>
            <a:pPr algn="ctr" fontAlgn="auto">
              <a:spcAft>
                <a:spcPts val="0"/>
              </a:spcAft>
              <a:buFont typeface="Arial" pitchFamily="34" charset="0"/>
              <a:buNone/>
              <a:defRPr/>
            </a:pPr>
            <a:r>
              <a:rPr lang="en-US" sz="4000" b="1" dirty="0" smtClean="0">
                <a:effectLst>
                  <a:outerShdw blurRad="38100" dist="38100" dir="2700000" algn="tl">
                    <a:srgbClr val="000000">
                      <a:alpha val="43137"/>
                    </a:srgbClr>
                  </a:outerShdw>
                </a:effectLst>
              </a:rPr>
              <a:t>T-U-L-I-P</a:t>
            </a:r>
          </a:p>
          <a:p>
            <a:pPr fontAlgn="auto">
              <a:spcAft>
                <a:spcPts val="0"/>
              </a:spcAft>
              <a:buFont typeface="Arial" pitchFamily="34" charset="0"/>
              <a:buNone/>
              <a:defRPr/>
            </a:pPr>
            <a:r>
              <a:rPr lang="en-US" sz="4000" b="1" dirty="0" smtClean="0">
                <a:effectLst>
                  <a:outerShdw blurRad="38100" dist="38100" dir="2700000" algn="tl">
                    <a:srgbClr val="000000">
                      <a:alpha val="43137"/>
                    </a:srgbClr>
                  </a:outerShdw>
                </a:effectLst>
              </a:rPr>
              <a:t>T</a:t>
            </a:r>
            <a:r>
              <a:rPr lang="en-US" sz="4000" dirty="0" smtClean="0"/>
              <a:t>otal depravity</a:t>
            </a:r>
          </a:p>
          <a:p>
            <a:pPr fontAlgn="auto">
              <a:spcAft>
                <a:spcPts val="0"/>
              </a:spcAft>
              <a:buFont typeface="Arial" pitchFamily="34" charset="0"/>
              <a:buNone/>
              <a:defRPr/>
            </a:pPr>
            <a:r>
              <a:rPr lang="en-US" sz="4000" b="1" dirty="0" smtClean="0">
                <a:effectLst>
                  <a:outerShdw blurRad="38100" dist="38100" dir="2700000" algn="tl">
                    <a:srgbClr val="000000">
                      <a:alpha val="43137"/>
                    </a:srgbClr>
                  </a:outerShdw>
                </a:effectLst>
              </a:rPr>
              <a:t>U</a:t>
            </a:r>
            <a:r>
              <a:rPr lang="en-US" sz="4000" dirty="0" smtClean="0"/>
              <a:t>nconditional election</a:t>
            </a:r>
          </a:p>
          <a:p>
            <a:pPr fontAlgn="auto">
              <a:spcAft>
                <a:spcPts val="0"/>
              </a:spcAft>
              <a:buFont typeface="Arial" pitchFamily="34" charset="0"/>
              <a:buNone/>
              <a:defRPr/>
            </a:pPr>
            <a:r>
              <a:rPr lang="en-US" sz="4000" b="1" dirty="0" smtClean="0">
                <a:effectLst>
                  <a:outerShdw blurRad="38100" dist="38100" dir="2700000" algn="tl">
                    <a:srgbClr val="000000">
                      <a:alpha val="43137"/>
                    </a:srgbClr>
                  </a:outerShdw>
                </a:effectLst>
              </a:rPr>
              <a:t>L</a:t>
            </a:r>
            <a:r>
              <a:rPr lang="en-US" sz="4000" dirty="0" smtClean="0"/>
              <a:t>imited atonement</a:t>
            </a:r>
          </a:p>
          <a:p>
            <a:pPr fontAlgn="auto">
              <a:spcAft>
                <a:spcPts val="0"/>
              </a:spcAft>
              <a:buFont typeface="Arial" pitchFamily="34" charset="0"/>
              <a:buNone/>
              <a:defRPr/>
            </a:pPr>
            <a:r>
              <a:rPr lang="en-US" sz="4000" b="1" dirty="0" smtClean="0">
                <a:effectLst>
                  <a:outerShdw blurRad="38100" dist="38100" dir="2700000" algn="tl">
                    <a:srgbClr val="000000">
                      <a:alpha val="43137"/>
                    </a:srgbClr>
                  </a:outerShdw>
                </a:effectLst>
              </a:rPr>
              <a:t>I</a:t>
            </a:r>
            <a:r>
              <a:rPr lang="en-US" sz="4000" dirty="0" smtClean="0"/>
              <a:t>rresistible grace</a:t>
            </a:r>
          </a:p>
          <a:p>
            <a:pPr fontAlgn="auto">
              <a:spcAft>
                <a:spcPts val="0"/>
              </a:spcAft>
              <a:buFont typeface="Arial" pitchFamily="34" charset="0"/>
              <a:buNone/>
              <a:defRPr/>
            </a:pPr>
            <a:r>
              <a:rPr lang="en-US" sz="4000" b="1" dirty="0" smtClean="0">
                <a:effectLst>
                  <a:outerShdw blurRad="38100" dist="38100" dir="2700000" algn="tl">
                    <a:srgbClr val="000000">
                      <a:alpha val="43137"/>
                    </a:srgbClr>
                  </a:outerShdw>
                </a:effectLst>
              </a:rPr>
              <a:t>P</a:t>
            </a:r>
            <a:r>
              <a:rPr lang="en-US" sz="4000" dirty="0" smtClean="0"/>
              <a:t>erseverance of the saints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smtClean="0"/>
              <a:t>The Strong (Hyper) Calvinist View on the Condition for Salvation</a:t>
            </a:r>
          </a:p>
        </p:txBody>
      </p:sp>
      <p:sp>
        <p:nvSpPr>
          <p:cNvPr id="3" name="Content Placeholder 2"/>
          <p:cNvSpPr>
            <a:spLocks noGrp="1"/>
          </p:cNvSpPr>
          <p:nvPr>
            <p:ph idx="1"/>
          </p:nvPr>
        </p:nvSpPr>
        <p:spPr/>
        <p:txBody>
          <a:bodyPr rtlCol="0">
            <a:normAutofit/>
          </a:bodyPr>
          <a:lstStyle/>
          <a:p>
            <a:pPr algn="ctr" fontAlgn="auto">
              <a:spcAft>
                <a:spcPts val="0"/>
              </a:spcAft>
              <a:buFont typeface="Arial" pitchFamily="34" charset="0"/>
              <a:buNone/>
              <a:defRPr/>
            </a:pPr>
            <a:r>
              <a:rPr lang="en-US" sz="4000" b="1" dirty="0" smtClean="0">
                <a:effectLst>
                  <a:outerShdw blurRad="38100" dist="38100" dir="2700000" algn="tl">
                    <a:srgbClr val="000000">
                      <a:alpha val="43137"/>
                    </a:srgbClr>
                  </a:outerShdw>
                </a:effectLst>
              </a:rPr>
              <a:t>T-U-L-I-P</a:t>
            </a:r>
          </a:p>
          <a:p>
            <a:pPr marL="0" indent="0" fontAlgn="auto">
              <a:spcAft>
                <a:spcPts val="0"/>
              </a:spcAft>
              <a:buFont typeface="Arial" pitchFamily="34" charset="0"/>
              <a:buNone/>
              <a:defRPr/>
            </a:pPr>
            <a:r>
              <a:rPr lang="en-US" dirty="0" smtClean="0">
                <a:effectLst>
                  <a:outerShdw blurRad="38100" dist="38100" dir="2700000" algn="tl">
                    <a:srgbClr val="000000">
                      <a:alpha val="43137"/>
                    </a:srgbClr>
                  </a:outerShdw>
                </a:effectLst>
              </a:rPr>
              <a:t>As the TULIP confession states, according to the extreme Calvinists, there can be absolutely no condition for a person to meet before he or she can receive the gift of salvation.</a:t>
            </a:r>
          </a:p>
          <a:p>
            <a:pPr marL="0" indent="0" fontAlgn="auto">
              <a:spcAft>
                <a:spcPts val="0"/>
              </a:spcAft>
              <a:buFont typeface="Arial" pitchFamily="34" charset="0"/>
              <a:buNone/>
              <a:defRPr/>
            </a:pPr>
            <a:endParaRPr lang="en-US" sz="2800" dirty="0" smtClean="0">
              <a:effectLst>
                <a:outerShdw blurRad="38100" dist="38100" dir="2700000" algn="tl">
                  <a:srgbClr val="000000">
                    <a:alpha val="43137"/>
                  </a:srgbClr>
                </a:outerShdw>
              </a:effectLst>
            </a:endParaRPr>
          </a:p>
          <a:p>
            <a:pPr marL="0" indent="0" fontAlgn="auto">
              <a:spcAft>
                <a:spcPts val="0"/>
              </a:spcAft>
              <a:buFont typeface="Arial" pitchFamily="34" charset="0"/>
              <a:buNone/>
              <a:defRPr/>
            </a:pPr>
            <a:r>
              <a:rPr lang="en-US" sz="2800" dirty="0" smtClean="0">
                <a:effectLst>
                  <a:outerShdw blurRad="38100" dist="38100" dir="2700000" algn="tl">
                    <a:srgbClr val="000000">
                      <a:alpha val="43137"/>
                    </a:srgbClr>
                  </a:outerShdw>
                </a:effectLst>
              </a:rPr>
              <a:t>Therefore one is saved by grace (elected) before anything else happens, i.e., faith, justification, etc.</a:t>
            </a:r>
            <a:endParaRPr lang="en-US" sz="2800" dirty="0"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smtClean="0"/>
              <a:t>The Strong (Hyper) Calvinist View on the Condition for Salvation</a:t>
            </a:r>
          </a:p>
        </p:txBody>
      </p:sp>
      <p:sp>
        <p:nvSpPr>
          <p:cNvPr id="3" name="Content Placeholder 2"/>
          <p:cNvSpPr>
            <a:spLocks noGrp="1"/>
          </p:cNvSpPr>
          <p:nvPr>
            <p:ph idx="1"/>
          </p:nvPr>
        </p:nvSpPr>
        <p:spPr/>
        <p:txBody>
          <a:bodyPr rtlCol="0">
            <a:normAutofit lnSpcReduction="10000"/>
          </a:bodyPr>
          <a:lstStyle/>
          <a:p>
            <a:pPr marL="0" indent="0" fontAlgn="auto">
              <a:spcAft>
                <a:spcPts val="0"/>
              </a:spcAft>
              <a:buFont typeface="Arial" pitchFamily="34" charset="0"/>
              <a:buNone/>
              <a:defRPr/>
            </a:pPr>
            <a:r>
              <a:rPr lang="en-US" sz="2400" dirty="0" smtClean="0"/>
              <a:t>Geisler notes three fundamental problems with the extreme Calvinist’s views:</a:t>
            </a:r>
          </a:p>
          <a:p>
            <a:pPr fontAlgn="auto">
              <a:spcAft>
                <a:spcPts val="0"/>
              </a:spcAft>
              <a:buFont typeface="Arial" pitchFamily="34" charset="0"/>
              <a:buNone/>
              <a:defRPr/>
            </a:pPr>
            <a:endParaRPr lang="en-US" sz="2400" dirty="0" smtClean="0"/>
          </a:p>
          <a:p>
            <a:pPr marL="514350" indent="-514350" fontAlgn="auto">
              <a:spcAft>
                <a:spcPts val="0"/>
              </a:spcAft>
              <a:buFont typeface="Arial" pitchFamily="34" charset="0"/>
              <a:buAutoNum type="arabicPeriod"/>
              <a:defRPr/>
            </a:pPr>
            <a:r>
              <a:rPr lang="en-US" sz="2400" dirty="0" smtClean="0"/>
              <a:t>The belief that justification is prior to faith;</a:t>
            </a:r>
          </a:p>
          <a:p>
            <a:pPr marL="514350" indent="-514350" fontAlgn="auto">
              <a:spcAft>
                <a:spcPts val="0"/>
              </a:spcAft>
              <a:buFont typeface="Arial" pitchFamily="34" charset="0"/>
              <a:buAutoNum type="arabicPeriod"/>
              <a:defRPr/>
            </a:pPr>
            <a:r>
              <a:rPr lang="en-US" sz="2400" dirty="0" smtClean="0"/>
              <a:t>The contention that God uses irresistible grace on the unwilling; and</a:t>
            </a:r>
          </a:p>
          <a:p>
            <a:pPr marL="514350" indent="-514350" fontAlgn="auto">
              <a:spcAft>
                <a:spcPts val="0"/>
              </a:spcAft>
              <a:buFont typeface="Arial" pitchFamily="34" charset="0"/>
              <a:buAutoNum type="arabicPeriod"/>
              <a:defRPr/>
            </a:pPr>
            <a:r>
              <a:rPr lang="en-US" sz="2400" dirty="0" smtClean="0"/>
              <a:t>The idea that faith is a gift of God only to the elect.</a:t>
            </a:r>
          </a:p>
          <a:p>
            <a:pPr marL="514350" indent="-514350" fontAlgn="auto">
              <a:spcAft>
                <a:spcPts val="0"/>
              </a:spcAft>
              <a:buFont typeface="Arial" pitchFamily="34" charset="0"/>
              <a:buNone/>
              <a:defRPr/>
            </a:pPr>
            <a:endParaRPr lang="en-US" sz="2400" dirty="0" smtClean="0"/>
          </a:p>
          <a:p>
            <a:pPr marL="0" indent="0" fontAlgn="auto">
              <a:spcAft>
                <a:spcPts val="0"/>
              </a:spcAft>
              <a:buFont typeface="Arial" pitchFamily="34" charset="0"/>
              <a:buNone/>
              <a:defRPr/>
            </a:pPr>
            <a:r>
              <a:rPr lang="en-US" sz="2400" dirty="0" smtClean="0"/>
              <a:t>Review </a:t>
            </a:r>
            <a:r>
              <a:rPr lang="en-US" sz="2400" dirty="0" smtClean="0"/>
              <a:t>Geisler </a:t>
            </a:r>
            <a:r>
              <a:rPr lang="en-US" sz="2400" dirty="0" smtClean="0"/>
              <a:t>for his response to these problematic tenants of extreme Calvinist view.  </a:t>
            </a:r>
            <a:r>
              <a:rPr lang="en-US" sz="2400" dirty="0" smtClean="0"/>
              <a:t>Please note that even as Geisler refutes the extreme Calvinist view, he support the Wesleyan view.</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89</TotalTime>
  <Words>1756</Words>
  <Application>Microsoft Office PowerPoint</Application>
  <PresentationFormat>On-screen Show (4:3)</PresentationFormat>
  <Paragraphs>123</Paragraphs>
  <Slides>23</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23</vt:i4>
      </vt:variant>
    </vt:vector>
  </HeadingPairs>
  <TitlesOfParts>
    <vt:vector size="26" baseType="lpstr">
      <vt:lpstr>Calibri</vt:lpstr>
      <vt:lpstr>Arial</vt:lpstr>
      <vt:lpstr>Office Theme</vt:lpstr>
      <vt:lpstr>Geisler, Norman Vol. 3 Systematic Theology II</vt:lpstr>
      <vt:lpstr>Slide 2</vt:lpstr>
      <vt:lpstr>Conditions for Giving and Receiving</vt:lpstr>
      <vt:lpstr>The Roman Catholic View</vt:lpstr>
      <vt:lpstr>The Roman Catholic View</vt:lpstr>
      <vt:lpstr>The Roman Catholic View</vt:lpstr>
      <vt:lpstr>The Strong (Hyper) Calvinist View on the Condition for Salvation</vt:lpstr>
      <vt:lpstr>The Strong (Hyper) Calvinist View on the Condition for Salvation</vt:lpstr>
      <vt:lpstr>The Strong (Hyper) Calvinist View on the Condition for Salvation</vt:lpstr>
      <vt:lpstr>The Conditions of the Church of Christ</vt:lpstr>
      <vt:lpstr>The Conditions of the Church of Christ</vt:lpstr>
      <vt:lpstr>The Conditions of the Church of Christ</vt:lpstr>
      <vt:lpstr>The Conditions of the Church of Christ</vt:lpstr>
      <vt:lpstr>The Conditions of the Church of Christ</vt:lpstr>
      <vt:lpstr>The Lordship-Salvation View on The Condition(s) for Salvation</vt:lpstr>
      <vt:lpstr>The Lordship-Salvation View on The Condition(s) for Salvation</vt:lpstr>
      <vt:lpstr>The Free-Grace View on The Condition(s) for Salvation</vt:lpstr>
      <vt:lpstr>The Free-Grace View on The Condition(s) for Salvation</vt:lpstr>
      <vt:lpstr>The Free-Grace View on The Condition(s) for Salvation</vt:lpstr>
      <vt:lpstr>Repentance</vt:lpstr>
      <vt:lpstr>Faith</vt:lpstr>
      <vt:lpstr>Faith and Repentance</vt:lpstr>
      <vt:lpstr>Saving Faith</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Geisler, Norman Vol. 3 Systematic Theology II</dc:title>
  <dc:creator>Doctor</dc:creator>
  <cp:lastModifiedBy>mark hardgrove</cp:lastModifiedBy>
  <cp:revision>15</cp:revision>
  <dcterms:created xsi:type="dcterms:W3CDTF">2008-12-15T16:02:08Z</dcterms:created>
  <dcterms:modified xsi:type="dcterms:W3CDTF">2012-11-13T21:44:04Z</dcterms:modified>
</cp:coreProperties>
</file>