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9925E512-FBFD-46B0-ABCC-6C26F8144388}" type="datetimeFigureOut">
              <a:rPr lang="en-US"/>
              <a:pPr>
                <a:defRPr/>
              </a:pPr>
              <a:t>11/13/2012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D1E96C35-8918-48E2-9401-A3D93A68791F}"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8F4C36F-14E9-4F11-A3DE-59ECDA4AF6D9}"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2810C75-ADEF-438F-AF40-87BA8F6C9B8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AB6D314-4C6A-4EF8-A91B-3ED23FB8D019}"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0A8306DB-B528-4D9E-859A-09DF7E9B8C9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25D4B24-A0DA-4611-A60B-5B39AE4EC6C6}"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B109188-0BFB-4EB6-9D3F-5493232A25B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166EE56-7219-4AD1-89CC-C172B0B552B5}"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55C452E-D506-4090-BB43-D809B4D888F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A3134D78-B776-423C-9F1E-018BF874C5A4}"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BB342DB5-8E68-4EF7-ABFB-72130542A3E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34264F65-D88E-4002-A7A3-04405A02E4B0}" type="datetimeFigureOut">
              <a:rPr lang="en-US"/>
              <a:pPr>
                <a:defRPr/>
              </a:pPr>
              <a:t>11/13/2012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55E01374-D6D1-4FB6-ADDB-B16D08FF259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9839ABC2-75F3-4869-AC41-5AF9764799B9}" type="datetimeFigureOut">
              <a:rPr lang="en-US"/>
              <a:pPr>
                <a:defRPr/>
              </a:pPr>
              <a:t>11/13/2012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AD56D813-BCC9-4720-9170-4369D9C2898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A1C1C753-CB9D-44AD-9103-25FA29C954FF}" type="datetimeFigureOut">
              <a:rPr lang="en-US"/>
              <a:pPr>
                <a:defRPr/>
              </a:pPr>
              <a:t>11/13/2012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E9DE7A6C-0A4A-45B3-BB3D-7F942C3B98B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F753B0A3-694E-47DF-BB9C-28863CF44CB2}"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96DF1BDB-F691-41A2-A328-2E10479790C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7B49A897-C28A-4C9D-AB99-3D7CCE2CDC16}" type="datetimeFigureOut">
              <a:rPr lang="en-US"/>
              <a:pPr>
                <a:defRPr/>
              </a:pPr>
              <a:t>11/13/2012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502B9A97-C264-47FC-B06E-265D1AC651E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DE99859A-BA87-47C5-A1EE-84DDD0A884B4}" type="datetimeFigureOut">
              <a:rPr lang="en-US"/>
              <a:pPr>
                <a:defRPr/>
              </a:pPr>
              <a:t>11/13/2012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ACC5753D-1C1F-4A76-A717-1E447A9EAC72}"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711" r:id="rId1"/>
    <p:sldLayoutId id="2147483703" r:id="rId2"/>
    <p:sldLayoutId id="2147483712" r:id="rId3"/>
    <p:sldLayoutId id="2147483704" r:id="rId4"/>
    <p:sldLayoutId id="2147483705" r:id="rId5"/>
    <p:sldLayoutId id="2147483706" r:id="rId6"/>
    <p:sldLayoutId id="2147483707" r:id="rId7"/>
    <p:sldLayoutId id="2147483708" r:id="rId8"/>
    <p:sldLayoutId id="2147483713" r:id="rId9"/>
    <p:sldLayoutId id="2147483709" r:id="rId10"/>
    <p:sldLayoutId id="214748371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t>Geisler, Norman</a:t>
            </a:r>
            <a:br>
              <a:rPr lang="en-US" dirty="0" smtClean="0"/>
            </a:br>
            <a:r>
              <a:rPr lang="en-US" dirty="0" smtClean="0"/>
              <a:t>Systematic Theology II</a:t>
            </a:r>
            <a:endParaRPr lang="en-US" dirty="0"/>
          </a:p>
        </p:txBody>
      </p:sp>
      <p:sp>
        <p:nvSpPr>
          <p:cNvPr id="5123" name="Subtitle 2"/>
          <p:cNvSpPr>
            <a:spLocks noGrp="1"/>
          </p:cNvSpPr>
          <p:nvPr>
            <p:ph type="subTitle" idx="1"/>
          </p:nvPr>
        </p:nvSpPr>
        <p:spPr>
          <a:xfrm>
            <a:off x="533400" y="3228975"/>
            <a:ext cx="7854950" cy="1752600"/>
          </a:xfrm>
        </p:spPr>
        <p:txBody>
          <a:bodyPr/>
          <a:lstStyle/>
          <a:p>
            <a:pPr marR="0" eaLnBrk="1" hangingPunct="1"/>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Geisler, Norman</a:t>
            </a:r>
          </a:p>
          <a:p>
            <a:pPr algn="ctr" eaLnBrk="1" hangingPunct="1">
              <a:buFont typeface="Wingdings 2" pitchFamily="18" charset="2"/>
              <a:buNone/>
              <a:defRPr/>
            </a:pPr>
            <a:r>
              <a:rPr lang="en-US" sz="3200" b="1" dirty="0" smtClean="0">
                <a:solidFill>
                  <a:schemeClr val="tx2">
                    <a:lumMod val="50000"/>
                  </a:schemeClr>
                </a:solidFill>
                <a:effectLst>
                  <a:outerShdw blurRad="38100" dist="38100" dir="2700000" algn="tl">
                    <a:srgbClr val="000000">
                      <a:alpha val="43137"/>
                    </a:srgbClr>
                  </a:outerShdw>
                </a:effectLst>
              </a:rPr>
              <a:t>Chapter 64</a:t>
            </a:r>
          </a:p>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 “The Extent of Salvation </a:t>
            </a:r>
          </a:p>
          <a:p>
            <a:pPr algn="ctr" eaLnBrk="1" hangingPunct="1">
              <a:buFont typeface="Wingdings 2" pitchFamily="18" charset="2"/>
              <a:buNone/>
              <a:defRPr/>
            </a:pPr>
            <a:r>
              <a:rPr lang="en-US" sz="4800" b="1" dirty="0" smtClean="0">
                <a:solidFill>
                  <a:schemeClr val="tx2">
                    <a:lumMod val="50000"/>
                  </a:schemeClr>
                </a:solidFill>
                <a:effectLst>
                  <a:outerShdw blurRad="38100" dist="38100" dir="2700000" algn="tl">
                    <a:srgbClr val="000000">
                      <a:alpha val="43137"/>
                    </a:srgbClr>
                  </a:outerShdw>
                </a:effectLst>
              </a:rPr>
              <a:t>(Limited or Unlimited Atonement)”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800" b="1" dirty="0" smtClean="0">
                <a:effectLst>
                  <a:outerShdw blurRad="38100" dist="38100" dir="2700000" algn="tl">
                    <a:srgbClr val="000000">
                      <a:alpha val="43137"/>
                    </a:srgbClr>
                  </a:outerShdw>
                </a:effectLst>
              </a:rPr>
              <a:t>Limited or Unlimited Atonement</a:t>
            </a:r>
            <a:endParaRPr lang="en-US" sz="4800" b="1" dirty="0">
              <a:effectLst>
                <a:outerShdw blurRad="38100" dist="38100" dir="2700000" algn="tl">
                  <a:srgbClr val="000000">
                    <a:alpha val="43137"/>
                  </a:srgbClr>
                </a:outerShdw>
              </a:effectLst>
            </a:endParaRPr>
          </a:p>
        </p:txBody>
      </p:sp>
      <p:sp>
        <p:nvSpPr>
          <p:cNvPr id="8195" name="Content Placeholder 2"/>
          <p:cNvSpPr>
            <a:spLocks noGrp="1"/>
          </p:cNvSpPr>
          <p:nvPr>
            <p:ph idx="1"/>
          </p:nvPr>
        </p:nvSpPr>
        <p:spPr/>
        <p:txBody>
          <a:bodyPr/>
          <a:lstStyle/>
          <a:p>
            <a:pPr eaLnBrk="1" hangingPunct="1">
              <a:buFont typeface="Wingdings 2" pitchFamily="18" charset="2"/>
              <a:buNone/>
            </a:pPr>
            <a:r>
              <a:rPr lang="en-US" smtClean="0"/>
              <a:t>Strong Calvinists argue for </a:t>
            </a:r>
            <a:r>
              <a:rPr lang="en-US" i="1" smtClean="0"/>
              <a:t>limited atonement</a:t>
            </a:r>
            <a:r>
              <a:rPr lang="en-US" smtClean="0"/>
              <a:t>, which means that salvation is only available for those elect which God has predestined to be saved.  The rest are predestined to be lost.</a:t>
            </a:r>
          </a:p>
          <a:p>
            <a:pPr eaLnBrk="1" hangingPunct="1">
              <a:buFont typeface="Wingdings 2" pitchFamily="18" charset="2"/>
              <a:buNone/>
            </a:pPr>
            <a:endParaRPr lang="en-US" smtClean="0"/>
          </a:p>
          <a:p>
            <a:pPr eaLnBrk="1" hangingPunct="1">
              <a:buFont typeface="Wingdings 2" pitchFamily="18" charset="2"/>
              <a:buNone/>
            </a:pPr>
            <a:r>
              <a:rPr lang="en-US" smtClean="0"/>
              <a:t>Moderate Calvinists, Wesleyans, and most other Orthodox Christians teach </a:t>
            </a:r>
            <a:r>
              <a:rPr lang="en-US" i="1" smtClean="0"/>
              <a:t>unlimited atonement</a:t>
            </a:r>
            <a:r>
              <a:rPr lang="en-US" smtClean="0"/>
              <a:t>, which means that salvation is available to everyone, but applied only to those who respond in faith to God’s grace.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b="1" dirty="0" smtClean="0">
                <a:effectLst>
                  <a:outerShdw blurRad="38100" dist="38100" dir="2700000" algn="tl">
                    <a:srgbClr val="000000">
                      <a:alpha val="43137"/>
                    </a:srgbClr>
                  </a:outerShdw>
                </a:effectLst>
              </a:rPr>
              <a:t>Essentialism vs. Voluntarism</a:t>
            </a:r>
            <a:endParaRPr lang="en-US" b="1" dirty="0">
              <a:effectLst>
                <a:outerShdw blurRad="38100" dist="38100" dir="2700000" algn="tl">
                  <a:srgbClr val="000000">
                    <a:alpha val="43137"/>
                  </a:srgbClr>
                </a:outerShdw>
              </a:effectLst>
            </a:endParaRPr>
          </a:p>
        </p:txBody>
      </p:sp>
      <p:sp>
        <p:nvSpPr>
          <p:cNvPr id="9219" name="Content Placeholder 2"/>
          <p:cNvSpPr>
            <a:spLocks noGrp="1"/>
          </p:cNvSpPr>
          <p:nvPr>
            <p:ph idx="1"/>
          </p:nvPr>
        </p:nvSpPr>
        <p:spPr/>
        <p:txBody>
          <a:bodyPr/>
          <a:lstStyle/>
          <a:p>
            <a:pPr eaLnBrk="1" hangingPunct="1">
              <a:buFont typeface="Wingdings 2" pitchFamily="18" charset="2"/>
              <a:buNone/>
            </a:pPr>
            <a:r>
              <a:rPr lang="en-US" b="1" smtClean="0"/>
              <a:t>Voluntarism</a:t>
            </a:r>
            <a:r>
              <a:rPr lang="en-US" smtClean="0"/>
              <a:t>, in which the doctrine of limited atonement is rooted, insists that something is right because God wills it; that is, God decides something is right, and then it is right.</a:t>
            </a:r>
          </a:p>
          <a:p>
            <a:pPr eaLnBrk="1" hangingPunct="1">
              <a:buFont typeface="Wingdings 2" pitchFamily="18" charset="2"/>
              <a:buNone/>
            </a:pPr>
            <a:endParaRPr lang="en-US" smtClean="0"/>
          </a:p>
          <a:p>
            <a:pPr eaLnBrk="1" hangingPunct="1">
              <a:buFont typeface="Wingdings 2" pitchFamily="18" charset="2"/>
              <a:buNone/>
            </a:pPr>
            <a:r>
              <a:rPr lang="en-US" b="1" smtClean="0"/>
              <a:t>Essentialism</a:t>
            </a:r>
            <a:r>
              <a:rPr lang="en-US" smtClean="0"/>
              <a:t>, declares that God wills something because it is right; that is it is already in accord with His unchanging nature.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200" b="1" dirty="0" smtClean="0">
                <a:effectLst>
                  <a:outerShdw blurRad="38100" dist="38100" dir="2700000" algn="tl">
                    <a:srgbClr val="000000">
                      <a:alpha val="43137"/>
                    </a:srgbClr>
                  </a:outerShdw>
                </a:effectLst>
              </a:rPr>
              <a:t>Voluntarism as defense for Limited Atonement</a:t>
            </a:r>
            <a:endParaRPr lang="en-US" sz="3200" b="1" dirty="0">
              <a:effectLst>
                <a:outerShdw blurRad="38100" dist="38100" dir="2700000" algn="tl">
                  <a:srgbClr val="000000">
                    <a:alpha val="43137"/>
                  </a:srgbClr>
                </a:outerShdw>
              </a:effectLst>
            </a:endParaRPr>
          </a:p>
        </p:txBody>
      </p:sp>
      <p:sp>
        <p:nvSpPr>
          <p:cNvPr id="10243" name="Content Placeholder 2"/>
          <p:cNvSpPr>
            <a:spLocks noGrp="1"/>
          </p:cNvSpPr>
          <p:nvPr>
            <p:ph idx="1"/>
          </p:nvPr>
        </p:nvSpPr>
        <p:spPr/>
        <p:txBody>
          <a:bodyPr/>
          <a:lstStyle/>
          <a:p>
            <a:pPr eaLnBrk="1" hangingPunct="1">
              <a:buFont typeface="Wingdings 2" pitchFamily="18" charset="2"/>
              <a:buNone/>
            </a:pPr>
            <a:r>
              <a:rPr lang="en-US" smtClean="0"/>
              <a:t>Strong Calvinists are forced to appeal to </a:t>
            </a:r>
            <a:r>
              <a:rPr lang="en-US" i="1" smtClean="0"/>
              <a:t>voluntarism </a:t>
            </a:r>
            <a:r>
              <a:rPr lang="en-US" smtClean="0"/>
              <a:t>as a defense for </a:t>
            </a:r>
            <a:r>
              <a:rPr lang="en-US" i="1" smtClean="0"/>
              <a:t>limited atonement</a:t>
            </a:r>
            <a:r>
              <a:rPr lang="en-US" smtClean="0"/>
              <a:t>.  The criticism of limited atonement is that it doesn’t look like justice, which is an attribute of God.  In other words, limited atonement would violate justice because it indiscriminately chooses some and rejects others with no regard to faith, desire, or freewill on the part of humanity.  So the only answer is that it is right because anything God does is right.  This is an example of circular reasoning.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704850"/>
            <a:ext cx="8229600" cy="742950"/>
          </a:xfrm>
        </p:spPr>
        <p:txBody>
          <a:bodyPr/>
          <a:lstStyle/>
          <a:p>
            <a:pPr eaLnBrk="1" hangingPunct="1"/>
            <a:r>
              <a:rPr lang="en-US" smtClean="0"/>
              <a:t>Arguments Against Voluntarism</a:t>
            </a:r>
          </a:p>
        </p:txBody>
      </p:sp>
      <p:sp>
        <p:nvSpPr>
          <p:cNvPr id="11267" name="Content Placeholder 2"/>
          <p:cNvSpPr>
            <a:spLocks noGrp="1"/>
          </p:cNvSpPr>
          <p:nvPr>
            <p:ph idx="1"/>
          </p:nvPr>
        </p:nvSpPr>
        <p:spPr>
          <a:xfrm>
            <a:off x="457200" y="1524000"/>
            <a:ext cx="8229600" cy="4800600"/>
          </a:xfrm>
        </p:spPr>
        <p:txBody>
          <a:bodyPr/>
          <a:lstStyle/>
          <a:p>
            <a:pPr eaLnBrk="1" hangingPunct="1">
              <a:buFont typeface="Wingdings 2" pitchFamily="18" charset="2"/>
              <a:buNone/>
            </a:pPr>
            <a:r>
              <a:rPr lang="en-US" sz="2400" smtClean="0"/>
              <a:t>God’s immutability—If God does not change, then for Him to arbitrarily change what is right or not right by virtue of decree alone would indicate that God Himself changes at a fundamental level of His being.</a:t>
            </a:r>
          </a:p>
          <a:p>
            <a:pPr eaLnBrk="1" hangingPunct="1">
              <a:buFont typeface="Wingdings 2" pitchFamily="18" charset="2"/>
              <a:buNone/>
            </a:pPr>
            <a:r>
              <a:rPr lang="en-US" sz="2400" smtClean="0"/>
              <a:t>God’s pure actuality would be prohibitive of God changing at such a fundamental level of His being.</a:t>
            </a:r>
          </a:p>
          <a:p>
            <a:pPr eaLnBrk="1" hangingPunct="1">
              <a:buFont typeface="Wingdings 2" pitchFamily="18" charset="2"/>
              <a:buNone/>
            </a:pPr>
            <a:r>
              <a:rPr lang="en-US" sz="2400" smtClean="0"/>
              <a:t>God’s perfection likewise would be prohibitive, in that perfection cannot be improved, and a change would either improve or diminish absolute perfection.</a:t>
            </a:r>
          </a:p>
          <a:p>
            <a:pPr eaLnBrk="1" hangingPunct="1">
              <a:buFont typeface="Wingdings 2" pitchFamily="18" charset="2"/>
              <a:buNone/>
            </a:pPr>
            <a:r>
              <a:rPr lang="en-US" sz="2400" smtClean="0"/>
              <a:t>God’s simplicity prohibits change in that change implies composition, and there can be no change in an absolute simple Geing.</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59</TotalTime>
  <Words>362</Words>
  <Application>Microsoft Office PowerPoint</Application>
  <PresentationFormat>On-screen Show (4:3)</PresentationFormat>
  <Paragraphs>20</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Flow</vt:lpstr>
      <vt:lpstr>Geisler, Norman Systematic Theology II</vt:lpstr>
      <vt:lpstr>Slide 2</vt:lpstr>
      <vt:lpstr>Limited or Unlimited Atonement</vt:lpstr>
      <vt:lpstr>Essentialism vs. Voluntarism</vt:lpstr>
      <vt:lpstr>Voluntarism as defense for Limited Atonement</vt:lpstr>
      <vt:lpstr>Arguments Against Voluntarism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Vol. 3 Systematic Theology II</dc:title>
  <dc:creator>Doctor</dc:creator>
  <cp:lastModifiedBy>mark hardgrove</cp:lastModifiedBy>
  <cp:revision>11</cp:revision>
  <dcterms:created xsi:type="dcterms:W3CDTF">2008-12-11T20:32:41Z</dcterms:created>
  <dcterms:modified xsi:type="dcterms:W3CDTF">2012-11-13T21:29:26Z</dcterms:modified>
</cp:coreProperties>
</file>