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2" r:id="rId16"/>
    <p:sldId id="273" r:id="rId17"/>
    <p:sldId id="274" r:id="rId18"/>
    <p:sldId id="275" r:id="rId19"/>
    <p:sldId id="270"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37E2E74E-8756-41F9-B07E-F2025F2A65E4}" type="datetimeFigureOut">
              <a:rPr lang="en-US"/>
              <a:pPr>
                <a:defRPr/>
              </a:pPr>
              <a:t>11/13/2012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7BF0CDA2-617F-4500-A50C-596F02C5CC7F}"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786371E-DDDE-43EA-A124-C809D69EB8ED}"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26F2AEC-81E0-4C04-A633-EF0783E61C5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7451D99-0638-400C-ABF2-E51E350E612D}"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ADB1919-71E5-448B-90CA-FF18D9F17D3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C17BA90-A4AB-4E1C-93CF-5472CD2642DA}" type="datetimeFigureOut">
              <a:rPr lang="en-US"/>
              <a:pPr>
                <a:defRPr/>
              </a:pPr>
              <a:t>11/13/2012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46A025A-321E-4A29-A076-77AD2AC96A2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F973AC6-5B1A-4759-8468-006A84634489}" type="datetimeFigureOut">
              <a:rPr lang="en-US"/>
              <a:pPr>
                <a:defRPr/>
              </a:pPr>
              <a:t>11/13/2012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4A630D-8F0A-4384-9E9B-7AEE968E44D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8BF8B7B5-3428-43A9-972D-7D879D4956AD}"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A8A00E35-D62B-4BE6-A31B-D914910E545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ACC29805-773D-4AE4-B80E-56ABA99D4050}" type="datetimeFigureOut">
              <a:rPr lang="en-US"/>
              <a:pPr>
                <a:defRPr/>
              </a:pPr>
              <a:t>11/13/2012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2E7E727B-F61C-40D2-A58A-D4AD3BB0AE2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57D901CA-4412-4B98-AB18-219E00870C3A}" type="datetimeFigureOut">
              <a:rPr lang="en-US"/>
              <a:pPr>
                <a:defRPr/>
              </a:pPr>
              <a:t>11/13/2012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A5ED3747-8E62-4F25-9DFC-CCAC46AA988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5704DC0-1144-4BA5-93A5-E7EAD1ECADC7}" type="datetimeFigureOut">
              <a:rPr lang="en-US"/>
              <a:pPr>
                <a:defRPr/>
              </a:pPr>
              <a:t>11/13/2012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64CBD38B-A108-4A8C-A4B0-813EF9D1A4E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CE3C5DA4-EECE-422F-961C-2645471C2F4E}" type="datetimeFigureOut">
              <a:rPr lang="en-US"/>
              <a:pPr>
                <a:defRPr/>
              </a:pPr>
              <a:t>11/13/2012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3E197373-3657-4698-BE51-E5D1F845D7B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594790C0-3550-4299-AB19-81C9416D336E}" type="datetimeFigureOut">
              <a:rPr lang="en-US"/>
              <a:pPr>
                <a:defRPr/>
              </a:pPr>
              <a:t>11/13/2012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6FC7C212-82B7-4F0B-9F64-5B6BBC49AC2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1A5F8252-172C-4722-82C3-AF9684CA7257}" type="datetimeFigureOut">
              <a:rPr lang="en-US"/>
              <a:pPr>
                <a:defRPr/>
              </a:pPr>
              <a:t>11/13/2012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D7EAC74B-DAA2-4F4C-9CFF-02B7E8CB3EFB}"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697" r:id="rId1"/>
    <p:sldLayoutId id="2147483689" r:id="rId2"/>
    <p:sldLayoutId id="2147483698" r:id="rId3"/>
    <p:sldLayoutId id="2147483690" r:id="rId4"/>
    <p:sldLayoutId id="2147483691" r:id="rId5"/>
    <p:sldLayoutId id="2147483692" r:id="rId6"/>
    <p:sldLayoutId id="2147483693" r:id="rId7"/>
    <p:sldLayoutId id="2147483694" r:id="rId8"/>
    <p:sldLayoutId id="2147483699" r:id="rId9"/>
    <p:sldLayoutId id="2147483695" r:id="rId10"/>
    <p:sldLayoutId id="2147483696"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C32D2E"/>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C32D2E"/>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84AA33"/>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3733800"/>
          </a:xfrm>
        </p:spPr>
        <p:txBody>
          <a:bodyPr/>
          <a:lstStyle/>
          <a:p>
            <a:pPr eaLnBrk="1" fontAlgn="auto" hangingPunct="1">
              <a:spcAft>
                <a:spcPts val="0"/>
              </a:spcAft>
              <a:defRPr/>
            </a:pPr>
            <a:r>
              <a:rPr lang="en-US" dirty="0" smtClean="0">
                <a:solidFill>
                  <a:schemeClr val="accent2">
                    <a:lumMod val="75000"/>
                  </a:schemeClr>
                </a:solidFill>
              </a:rPr>
              <a:t>Geisler, Norman</a:t>
            </a:r>
            <a:br>
              <a:rPr lang="en-US" dirty="0" smtClean="0">
                <a:solidFill>
                  <a:schemeClr val="accent2">
                    <a:lumMod val="75000"/>
                  </a:schemeClr>
                </a:solidFill>
              </a:rPr>
            </a:br>
            <a:r>
              <a:rPr lang="en-US" dirty="0" smtClean="0">
                <a:solidFill>
                  <a:schemeClr val="accent2">
                    <a:lumMod val="75000"/>
                  </a:schemeClr>
                </a:solidFill>
              </a:rPr>
              <a:t>Systematic Theology II</a:t>
            </a:r>
            <a:br>
              <a:rPr lang="en-US" dirty="0" smtClean="0">
                <a:solidFill>
                  <a:schemeClr val="accent2">
                    <a:lumMod val="75000"/>
                  </a:schemeClr>
                </a:solidFill>
              </a:rPr>
            </a:br>
            <a:endParaRPr lang="en-US" dirty="0">
              <a:solidFill>
                <a:schemeClr val="accent2">
                  <a:lumMod val="75000"/>
                </a:schemeClr>
              </a:solidFill>
            </a:endParaRPr>
          </a:p>
        </p:txBody>
      </p:sp>
      <p:sp>
        <p:nvSpPr>
          <p:cNvPr id="3" name="TextBox 2"/>
          <p:cNvSpPr txBox="1"/>
          <p:nvPr/>
        </p:nvSpPr>
        <p:spPr>
          <a:xfrm>
            <a:off x="609600" y="5867400"/>
            <a:ext cx="8001000" cy="369332"/>
          </a:xfrm>
          <a:prstGeom prst="rect">
            <a:avLst/>
          </a:prstGeom>
          <a:noFill/>
        </p:spPr>
        <p:txBody>
          <a:bodyPr wrap="square" rtlCol="0">
            <a:spAutoFit/>
          </a:bodyPr>
          <a:lstStyle/>
          <a:p>
            <a:r>
              <a:rPr lang="en-US" dirty="0" err="1" smtClean="0"/>
              <a:t>PPt</a:t>
            </a:r>
            <a:r>
              <a:rPr lang="en-US" dirty="0" smtClean="0"/>
              <a:t> by Mark E. Hardgrove, PhD, DMin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Creation of the Soul </a:t>
            </a:r>
            <a:r>
              <a:rPr lang="en-US" sz="3600" u="sng" dirty="0" smtClean="0">
                <a:solidFill>
                  <a:schemeClr val="accent3">
                    <a:lumMod val="50000"/>
                  </a:schemeClr>
                </a:solidFill>
                <a:effectLst>
                  <a:outerShdw blurRad="38100" dist="38100" dir="2700000" algn="tl">
                    <a:srgbClr val="000000">
                      <a:alpha val="43137"/>
                    </a:srgbClr>
                  </a:outerShdw>
                </a:effectLst>
              </a:rPr>
              <a:t>at</a:t>
            </a:r>
            <a:r>
              <a:rPr lang="en-US" sz="3600" dirty="0" smtClean="0">
                <a:solidFill>
                  <a:schemeClr val="accent3">
                    <a:lumMod val="50000"/>
                  </a:schemeClr>
                </a:solidFill>
                <a:effectLst>
                  <a:outerShdw blurRad="38100" dist="38100" dir="2700000" algn="tl">
                    <a:srgbClr val="000000">
                      <a:alpha val="43137"/>
                    </a:srgbClr>
                  </a:outerShdw>
                </a:effectLst>
              </a:rPr>
              <a:t> Conception</a:t>
            </a:r>
          </a:p>
          <a:p>
            <a:pPr marL="0" indent="0" eaLnBrk="1" fontAlgn="auto" hangingPunct="1">
              <a:spcAft>
                <a:spcPts val="0"/>
              </a:spcAft>
              <a:buClr>
                <a:schemeClr val="accent3"/>
              </a:buClr>
              <a:buFont typeface="Wingdings 2"/>
              <a:buNone/>
              <a:defRPr/>
            </a:pPr>
            <a:r>
              <a:rPr lang="en-US" sz="3600" dirty="0" smtClean="0"/>
              <a:t>There are various view as to the exact moment of the creation of the soul.</a:t>
            </a:r>
          </a:p>
          <a:p>
            <a:pPr marL="0" indent="0" eaLnBrk="1" fontAlgn="auto" hangingPunct="1">
              <a:spcAft>
                <a:spcPts val="0"/>
              </a:spcAft>
              <a:buClr>
                <a:schemeClr val="accent3"/>
              </a:buClr>
              <a:buFont typeface="Wingdings 2"/>
              <a:buNone/>
              <a:defRPr/>
            </a:pPr>
            <a:r>
              <a:rPr lang="en-US" sz="3600" dirty="0" smtClean="0"/>
              <a:t>Most evangelicals who hold the creationist view maintain that the creation of the souls by God occurs at the moment of conception.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fontScale="92500" lnSpcReduction="20000"/>
          </a:bodyPr>
          <a:lstStyle/>
          <a:p>
            <a:pPr marL="742950" indent="-742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Creation of the Soul </a:t>
            </a:r>
            <a:r>
              <a:rPr lang="en-US" sz="3600" u="sng" dirty="0" smtClean="0">
                <a:solidFill>
                  <a:schemeClr val="accent3">
                    <a:lumMod val="50000"/>
                  </a:schemeClr>
                </a:solidFill>
                <a:effectLst>
                  <a:outerShdw blurRad="38100" dist="38100" dir="2700000" algn="tl">
                    <a:srgbClr val="000000">
                      <a:alpha val="43137"/>
                    </a:srgbClr>
                  </a:outerShdw>
                </a:effectLst>
              </a:rPr>
              <a:t>at</a:t>
            </a:r>
            <a:r>
              <a:rPr lang="en-US" sz="3600" dirty="0" smtClean="0">
                <a:solidFill>
                  <a:schemeClr val="accent3">
                    <a:lumMod val="50000"/>
                  </a:schemeClr>
                </a:solidFill>
                <a:effectLst>
                  <a:outerShdw blurRad="38100" dist="38100" dir="2700000" algn="tl">
                    <a:srgbClr val="000000">
                      <a:alpha val="43137"/>
                    </a:srgbClr>
                  </a:outerShdw>
                </a:effectLst>
              </a:rPr>
              <a:t> Implantation</a:t>
            </a:r>
          </a:p>
          <a:p>
            <a:pPr marL="0" indent="0" eaLnBrk="1" fontAlgn="auto" hangingPunct="1">
              <a:spcAft>
                <a:spcPts val="0"/>
              </a:spcAft>
              <a:buClr>
                <a:schemeClr val="accent3"/>
              </a:buClr>
              <a:buFont typeface="Wingdings 2"/>
              <a:buNone/>
              <a:defRPr/>
            </a:pPr>
            <a:r>
              <a:rPr lang="en-US" sz="3600" dirty="0" smtClean="0"/>
              <a:t>Some believe that the soul is created at the moment the fertilized egg implants into the uterus.  The argument is that until implantation the egg can still divide into identical twins, if the soul is created at conception, then two people would share the same soul.  </a:t>
            </a:r>
          </a:p>
          <a:p>
            <a:pPr marL="0" indent="0" eaLnBrk="1" fontAlgn="auto" hangingPunct="1">
              <a:spcAft>
                <a:spcPts val="0"/>
              </a:spcAft>
              <a:buClr>
                <a:schemeClr val="accent3"/>
              </a:buClr>
              <a:buFont typeface="Wingdings 2"/>
              <a:buNone/>
              <a:defRPr/>
            </a:pPr>
            <a:r>
              <a:rPr lang="en-US" sz="3600" dirty="0" smtClean="0"/>
              <a:t>Geisler dismisses this </a:t>
            </a:r>
            <a:r>
              <a:rPr lang="en-US" sz="3600" dirty="0" smtClean="0"/>
              <a:t>argument.</a:t>
            </a:r>
            <a:endParaRPr lang="en-US" sz="3600"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Creation of the Soul </a:t>
            </a:r>
            <a:r>
              <a:rPr lang="en-US" sz="3600" u="sng" dirty="0" smtClean="0">
                <a:solidFill>
                  <a:schemeClr val="accent3">
                    <a:lumMod val="50000"/>
                  </a:schemeClr>
                </a:solidFill>
                <a:effectLst>
                  <a:outerShdw blurRad="38100" dist="38100" dir="2700000" algn="tl">
                    <a:srgbClr val="000000">
                      <a:alpha val="43137"/>
                    </a:srgbClr>
                  </a:outerShdw>
                </a:effectLst>
              </a:rPr>
              <a:t>after</a:t>
            </a:r>
            <a:r>
              <a:rPr lang="en-US" sz="3600" dirty="0" smtClean="0">
                <a:solidFill>
                  <a:schemeClr val="accent3">
                    <a:lumMod val="50000"/>
                  </a:schemeClr>
                </a:solidFill>
                <a:effectLst>
                  <a:outerShdw blurRad="38100" dist="38100" dir="2700000" algn="tl">
                    <a:srgbClr val="000000">
                      <a:alpha val="43137"/>
                    </a:srgbClr>
                  </a:outerShdw>
                </a:effectLst>
              </a:rPr>
              <a:t> Implantation</a:t>
            </a:r>
          </a:p>
          <a:p>
            <a:pPr marL="0" indent="0" eaLnBrk="1" fontAlgn="auto" hangingPunct="1">
              <a:spcAft>
                <a:spcPts val="0"/>
              </a:spcAft>
              <a:buClr>
                <a:schemeClr val="accent3"/>
              </a:buClr>
              <a:buFont typeface="Wingdings 2"/>
              <a:buNone/>
              <a:defRPr/>
            </a:pPr>
            <a:r>
              <a:rPr lang="en-US" sz="3600" dirty="0" smtClean="0"/>
              <a:t>Thomas Aquinas placed the creation of the human soul well after conception—40 days after for boys, and 90 days after for girls.  </a:t>
            </a:r>
          </a:p>
          <a:p>
            <a:pPr marL="0" indent="0" eaLnBrk="1" fontAlgn="auto" hangingPunct="1">
              <a:spcAft>
                <a:spcPts val="0"/>
              </a:spcAft>
              <a:buClr>
                <a:schemeClr val="accent3"/>
              </a:buClr>
              <a:buFont typeface="Wingdings 2"/>
              <a:buNone/>
              <a:defRPr/>
            </a:pPr>
            <a:r>
              <a:rPr lang="en-US" sz="3600" dirty="0" smtClean="0"/>
              <a:t>However, with new scientific studies, this argument has been abandoned.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Creation of the Soul </a:t>
            </a:r>
            <a:r>
              <a:rPr lang="en-US" sz="3600" u="sng" dirty="0" smtClean="0">
                <a:solidFill>
                  <a:schemeClr val="accent3">
                    <a:lumMod val="50000"/>
                  </a:schemeClr>
                </a:solidFill>
                <a:effectLst>
                  <a:outerShdw blurRad="38100" dist="38100" dir="2700000" algn="tl">
                    <a:srgbClr val="000000">
                      <a:alpha val="43137"/>
                    </a:srgbClr>
                  </a:outerShdw>
                </a:effectLst>
              </a:rPr>
              <a:t>at</a:t>
            </a:r>
            <a:r>
              <a:rPr lang="en-US" sz="3600" dirty="0" smtClean="0">
                <a:solidFill>
                  <a:schemeClr val="accent3">
                    <a:lumMod val="50000"/>
                  </a:schemeClr>
                </a:solidFill>
                <a:effectLst>
                  <a:outerShdw blurRad="38100" dist="38100" dir="2700000" algn="tl">
                    <a:srgbClr val="000000">
                      <a:alpha val="43137"/>
                    </a:srgbClr>
                  </a:outerShdw>
                </a:effectLst>
              </a:rPr>
              <a:t> Animation</a:t>
            </a:r>
          </a:p>
          <a:p>
            <a:pPr marL="0" indent="0" eaLnBrk="1" fontAlgn="auto" hangingPunct="1">
              <a:spcAft>
                <a:spcPts val="0"/>
              </a:spcAft>
              <a:buClr>
                <a:schemeClr val="accent3"/>
              </a:buClr>
              <a:buFont typeface="Wingdings 2"/>
              <a:buNone/>
              <a:defRPr/>
            </a:pPr>
            <a:r>
              <a:rPr lang="en-US" sz="3600" dirty="0" smtClean="0"/>
              <a:t>Some theologians have speculated that God does not create a human soul until just before the baby stars moving in the mother’s womb.  Another theory based on outdated science.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Creation of the Soul </a:t>
            </a:r>
            <a:r>
              <a:rPr lang="en-US" sz="3600" u="sng" dirty="0" smtClean="0">
                <a:solidFill>
                  <a:schemeClr val="accent3">
                    <a:lumMod val="50000"/>
                  </a:schemeClr>
                </a:solidFill>
                <a:effectLst>
                  <a:outerShdw blurRad="38100" dist="38100" dir="2700000" algn="tl">
                    <a:srgbClr val="000000">
                      <a:alpha val="43137"/>
                    </a:srgbClr>
                  </a:outerShdw>
                </a:effectLst>
              </a:rPr>
              <a:t>at</a:t>
            </a:r>
            <a:r>
              <a:rPr lang="en-US" sz="3600" dirty="0" smtClean="0">
                <a:solidFill>
                  <a:schemeClr val="accent3">
                    <a:lumMod val="50000"/>
                  </a:schemeClr>
                </a:solidFill>
                <a:effectLst>
                  <a:outerShdw blurRad="38100" dist="38100" dir="2700000" algn="tl">
                    <a:srgbClr val="000000">
                      <a:alpha val="43137"/>
                    </a:srgbClr>
                  </a:outerShdw>
                </a:effectLst>
              </a:rPr>
              <a:t> Birth</a:t>
            </a:r>
          </a:p>
          <a:p>
            <a:pPr marL="0" indent="0" eaLnBrk="1" fontAlgn="auto" hangingPunct="1">
              <a:spcAft>
                <a:spcPts val="0"/>
              </a:spcAft>
              <a:buClr>
                <a:schemeClr val="accent3"/>
              </a:buClr>
              <a:buFont typeface="Wingdings 2"/>
              <a:buNone/>
              <a:defRPr/>
            </a:pPr>
            <a:r>
              <a:rPr lang="en-US" sz="3600" dirty="0" smtClean="0"/>
              <a:t>Some Christians argue that the soul is created at birth.  Their two main points:</a:t>
            </a:r>
          </a:p>
          <a:p>
            <a:pPr marL="742950" indent="-742950" eaLnBrk="1" fontAlgn="auto" hangingPunct="1">
              <a:spcAft>
                <a:spcPts val="0"/>
              </a:spcAft>
              <a:buClr>
                <a:schemeClr val="accent3"/>
              </a:buClr>
              <a:buFont typeface="Wingdings 2"/>
              <a:buAutoNum type="arabicPeriod"/>
              <a:defRPr/>
            </a:pPr>
            <a:r>
              <a:rPr lang="en-US" sz="3600" dirty="0" smtClean="0"/>
              <a:t>Human life is biblically designated from the point of birth (Gen. 5:1ff.)</a:t>
            </a:r>
          </a:p>
          <a:p>
            <a:pPr marL="742950" indent="-742950" eaLnBrk="1" fontAlgn="auto" hangingPunct="1">
              <a:spcAft>
                <a:spcPts val="0"/>
              </a:spcAft>
              <a:buClr>
                <a:schemeClr val="accent3"/>
              </a:buClr>
              <a:buFont typeface="Wingdings 2"/>
              <a:buAutoNum type="arabicPeriod"/>
              <a:defRPr/>
            </a:pPr>
            <a:r>
              <a:rPr lang="en-US" sz="3600" dirty="0" smtClean="0"/>
              <a:t>Adam was not human until be began to breathe (Gen. 2:7)</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600"/>
              </a:spcAft>
              <a:buClr>
                <a:schemeClr val="accent3"/>
              </a:buClr>
              <a:buFont typeface="Wingdings 2"/>
              <a:buNone/>
              <a:defRPr/>
            </a:pPr>
            <a:r>
              <a:rPr lang="en-US" sz="1800" dirty="0" smtClean="0">
                <a:solidFill>
                  <a:schemeClr val="accent3">
                    <a:lumMod val="50000"/>
                  </a:schemeClr>
                </a:solidFill>
                <a:effectLst>
                  <a:outerShdw blurRad="38100" dist="38100" dir="2700000" algn="tl">
                    <a:srgbClr val="000000">
                      <a:alpha val="43137"/>
                    </a:srgbClr>
                  </a:outerShdw>
                </a:effectLst>
              </a:rPr>
              <a:t>Creation of the Soul </a:t>
            </a:r>
            <a:r>
              <a:rPr lang="en-US" sz="1800" u="sng" dirty="0" smtClean="0">
                <a:solidFill>
                  <a:schemeClr val="accent3">
                    <a:lumMod val="50000"/>
                  </a:schemeClr>
                </a:solidFill>
                <a:effectLst>
                  <a:outerShdw blurRad="38100" dist="38100" dir="2700000" algn="tl">
                    <a:srgbClr val="000000">
                      <a:alpha val="43137"/>
                    </a:srgbClr>
                  </a:outerShdw>
                </a:effectLst>
              </a:rPr>
              <a:t>at</a:t>
            </a:r>
            <a:r>
              <a:rPr lang="en-US" sz="1800" dirty="0" smtClean="0">
                <a:solidFill>
                  <a:schemeClr val="accent3">
                    <a:lumMod val="50000"/>
                  </a:schemeClr>
                </a:solidFill>
                <a:effectLst>
                  <a:outerShdw blurRad="38100" dist="38100" dir="2700000" algn="tl">
                    <a:srgbClr val="000000">
                      <a:alpha val="43137"/>
                    </a:srgbClr>
                  </a:outerShdw>
                </a:effectLst>
              </a:rPr>
              <a:t> Birth -- </a:t>
            </a:r>
            <a:r>
              <a:rPr lang="en-US" sz="1800" dirty="0" smtClean="0"/>
              <a:t>Geisler refutes this view on these points:</a:t>
            </a:r>
          </a:p>
          <a:p>
            <a:pPr marL="290513" indent="-290513" eaLnBrk="1" fontAlgn="auto" hangingPunct="1">
              <a:spcAft>
                <a:spcPts val="600"/>
              </a:spcAft>
              <a:buClr>
                <a:schemeClr val="accent3"/>
              </a:buClr>
              <a:buFont typeface="Wingdings 2"/>
              <a:buAutoNum type="arabicPeriod"/>
              <a:defRPr/>
            </a:pPr>
            <a:r>
              <a:rPr lang="en-US" sz="1600" dirty="0" smtClean="0"/>
              <a:t>Adam wasn’t conceived and born like other humans; he was directly created.</a:t>
            </a:r>
          </a:p>
          <a:p>
            <a:pPr marL="290513" indent="-290513" eaLnBrk="1" fontAlgn="auto" hangingPunct="1">
              <a:spcAft>
                <a:spcPts val="600"/>
              </a:spcAft>
              <a:buClr>
                <a:schemeClr val="accent3"/>
              </a:buClr>
              <a:buFont typeface="Wingdings 2"/>
              <a:buAutoNum type="arabicPeriod"/>
              <a:defRPr/>
            </a:pPr>
            <a:r>
              <a:rPr lang="en-US" sz="1600" dirty="0" smtClean="0"/>
              <a:t>His first breath is no more an evidence of being human, than his being created adult is a sign of being human.</a:t>
            </a:r>
          </a:p>
          <a:p>
            <a:pPr marL="290513" indent="-290513" eaLnBrk="1" fontAlgn="auto" hangingPunct="1">
              <a:spcAft>
                <a:spcPts val="600"/>
              </a:spcAft>
              <a:buClr>
                <a:schemeClr val="accent3"/>
              </a:buClr>
              <a:buFont typeface="Wingdings 2"/>
              <a:buAutoNum type="arabicPeriod"/>
              <a:defRPr/>
            </a:pPr>
            <a:r>
              <a:rPr lang="en-US" sz="1600" dirty="0" smtClean="0"/>
              <a:t>Breath, in the Heb. </a:t>
            </a:r>
            <a:r>
              <a:rPr lang="en-US" sz="1600" i="1" dirty="0" err="1" smtClean="0"/>
              <a:t>ruach</a:t>
            </a:r>
            <a:r>
              <a:rPr lang="en-US" sz="1600" dirty="0" smtClean="0"/>
              <a:t>, denotes the origin of “life.”  It indicates </a:t>
            </a:r>
            <a:r>
              <a:rPr lang="en-US" sz="1600" i="1" dirty="0" smtClean="0"/>
              <a:t>when </a:t>
            </a:r>
            <a:r>
              <a:rPr lang="en-US" sz="1600" dirty="0" smtClean="0"/>
              <a:t>God have life to Adam, not simply </a:t>
            </a:r>
            <a:r>
              <a:rPr lang="en-US" sz="1600" i="1" dirty="0" smtClean="0"/>
              <a:t>because </a:t>
            </a:r>
            <a:r>
              <a:rPr lang="en-US" sz="1600" dirty="0" smtClean="0"/>
              <a:t>Adam began breathing.</a:t>
            </a:r>
          </a:p>
          <a:p>
            <a:pPr marL="290513" indent="-290513" eaLnBrk="1" fontAlgn="auto" hangingPunct="1">
              <a:spcAft>
                <a:spcPts val="600"/>
              </a:spcAft>
              <a:buClr>
                <a:schemeClr val="accent3"/>
              </a:buClr>
              <a:buFont typeface="Wingdings 2"/>
              <a:buAutoNum type="arabicPeriod"/>
              <a:defRPr/>
            </a:pPr>
            <a:r>
              <a:rPr lang="en-US" sz="1600" dirty="0" smtClean="0"/>
              <a:t>Other animals breathe, but they aren’t humans—breath does not determine “</a:t>
            </a:r>
            <a:r>
              <a:rPr lang="en-US" sz="1600" dirty="0" err="1" smtClean="0"/>
              <a:t>humaness</a:t>
            </a:r>
            <a:r>
              <a:rPr lang="en-US" sz="1600" dirty="0" smtClean="0"/>
              <a:t>.”</a:t>
            </a:r>
          </a:p>
          <a:p>
            <a:pPr marL="290513" indent="-290513" eaLnBrk="1" fontAlgn="auto" hangingPunct="1">
              <a:spcAft>
                <a:spcPts val="600"/>
              </a:spcAft>
              <a:buClr>
                <a:schemeClr val="accent3"/>
              </a:buClr>
              <a:buFont typeface="Wingdings 2"/>
              <a:buAutoNum type="arabicPeriod"/>
              <a:defRPr/>
            </a:pPr>
            <a:r>
              <a:rPr lang="en-US" sz="1600" dirty="0" smtClean="0"/>
              <a:t>Some people stop breathing, but then are revived and sustained with aid of a machine.  </a:t>
            </a:r>
          </a:p>
          <a:p>
            <a:pPr marL="290513" indent="-290513" eaLnBrk="1" fontAlgn="auto" hangingPunct="1">
              <a:spcAft>
                <a:spcPts val="600"/>
              </a:spcAft>
              <a:buClr>
                <a:schemeClr val="accent3"/>
              </a:buClr>
              <a:buFont typeface="Wingdings 2"/>
              <a:buAutoNum type="arabicPeriod"/>
              <a:defRPr/>
            </a:pPr>
            <a:r>
              <a:rPr lang="en-US" sz="1600" dirty="0" smtClean="0"/>
              <a:t>One does not stop being human when they stop breathing.  God’s Word teaches that human being continue to exist after they stop breathing (Phil. 1:23; 2 Cor. 5:5-6; Rev. 6:9).</a:t>
            </a:r>
          </a:p>
          <a:p>
            <a:pPr marL="290513" indent="-290513" eaLnBrk="1" fontAlgn="auto" hangingPunct="1">
              <a:spcAft>
                <a:spcPts val="600"/>
              </a:spcAft>
              <a:buClr>
                <a:schemeClr val="accent3"/>
              </a:buClr>
              <a:buFont typeface="Wingdings 2"/>
              <a:buAutoNum type="arabicPeriod"/>
              <a:defRPr/>
            </a:pPr>
            <a:r>
              <a:rPr lang="en-US" sz="1600" dirty="0" smtClean="0"/>
              <a:t> The Scriptures speak of human life in the womb long before breathing begins, namely, from the point of conception (Ps. 51:5; Matt. 1:20).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600"/>
              </a:spcAft>
              <a:buClr>
                <a:schemeClr val="accent3"/>
              </a:buClr>
              <a:buFont typeface="Wingdings 2"/>
              <a:buNone/>
              <a:defRPr/>
            </a:pPr>
            <a:r>
              <a:rPr lang="en-US" sz="3200" dirty="0" smtClean="0">
                <a:solidFill>
                  <a:schemeClr val="accent3">
                    <a:lumMod val="50000"/>
                  </a:schemeClr>
                </a:solidFill>
                <a:effectLst>
                  <a:outerShdw blurRad="38100" dist="38100" dir="2700000" algn="tl">
                    <a:srgbClr val="000000">
                      <a:alpha val="43137"/>
                    </a:srgbClr>
                  </a:outerShdw>
                </a:effectLst>
              </a:rPr>
              <a:t>The </a:t>
            </a:r>
            <a:r>
              <a:rPr lang="en-US" sz="3200" dirty="0" err="1" smtClean="0">
                <a:solidFill>
                  <a:schemeClr val="accent3">
                    <a:lumMod val="50000"/>
                  </a:schemeClr>
                </a:solidFill>
                <a:effectLst>
                  <a:outerShdw blurRad="38100" dist="38100" dir="2700000" algn="tl">
                    <a:srgbClr val="000000">
                      <a:alpha val="43137"/>
                    </a:srgbClr>
                  </a:outerShdw>
                </a:effectLst>
              </a:rPr>
              <a:t>Traducian</a:t>
            </a:r>
            <a:r>
              <a:rPr lang="en-US" sz="3200" dirty="0" smtClean="0">
                <a:solidFill>
                  <a:schemeClr val="accent3">
                    <a:lumMod val="50000"/>
                  </a:schemeClr>
                </a:solidFill>
                <a:effectLst>
                  <a:outerShdw blurRad="38100" dist="38100" dir="2700000" algn="tl">
                    <a:srgbClr val="000000">
                      <a:alpha val="43137"/>
                    </a:srgbClr>
                  </a:outerShdw>
                </a:effectLst>
              </a:rPr>
              <a:t> View</a:t>
            </a:r>
            <a:endParaRPr lang="en-US" sz="3200" dirty="0" smtClean="0">
              <a:solidFill>
                <a:schemeClr val="accent3">
                  <a:lumMod val="50000"/>
                </a:schemeClr>
              </a:solidFill>
            </a:endParaRPr>
          </a:p>
          <a:p>
            <a:pPr marL="0" indent="0" eaLnBrk="1" fontAlgn="auto" hangingPunct="1">
              <a:spcAft>
                <a:spcPts val="600"/>
              </a:spcAft>
              <a:buClr>
                <a:schemeClr val="accent3"/>
              </a:buClr>
              <a:buFont typeface="Wingdings 2"/>
              <a:buNone/>
              <a:defRPr/>
            </a:pPr>
            <a:r>
              <a:rPr lang="en-US" sz="3200" dirty="0" smtClean="0"/>
              <a:t>The word “</a:t>
            </a:r>
            <a:r>
              <a:rPr lang="en-US" sz="3200" dirty="0" err="1" smtClean="0"/>
              <a:t>traducian</a:t>
            </a:r>
            <a:r>
              <a:rPr lang="en-US" sz="3200" dirty="0" smtClean="0"/>
              <a:t>” come from the Latin </a:t>
            </a:r>
            <a:r>
              <a:rPr lang="en-US" sz="3200" i="1" dirty="0" err="1" smtClean="0"/>
              <a:t>tradux</a:t>
            </a:r>
            <a:r>
              <a:rPr lang="en-US" sz="3200" i="1" dirty="0" smtClean="0"/>
              <a:t>, </a:t>
            </a:r>
            <a:r>
              <a:rPr lang="en-US" sz="3200" dirty="0" smtClean="0"/>
              <a:t>meaning “branch of a vine.”  As applied to the soul, it means that each new human being is a branch off of his or her parents; that is to say, in the </a:t>
            </a:r>
            <a:r>
              <a:rPr lang="en-US" sz="3200" dirty="0" err="1" smtClean="0"/>
              <a:t>traducian</a:t>
            </a:r>
            <a:r>
              <a:rPr lang="en-US" sz="3200" dirty="0" smtClean="0"/>
              <a:t> model both soul and body are generated by father and mother. 				</a:t>
            </a:r>
            <a:r>
              <a:rPr lang="en-US" sz="3200" dirty="0" smtClean="0"/>
              <a:t>~Geisler</a:t>
            </a:r>
            <a:endParaRPr lang="en-US" sz="32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600"/>
              </a:spcAft>
              <a:buClr>
                <a:schemeClr val="accent3"/>
              </a:buClr>
              <a:buFont typeface="Wingdings 2"/>
              <a:buNone/>
              <a:defRPr/>
            </a:pPr>
            <a:r>
              <a:rPr lang="en-US" sz="3200" dirty="0" smtClean="0">
                <a:solidFill>
                  <a:schemeClr val="accent3">
                    <a:lumMod val="50000"/>
                  </a:schemeClr>
                </a:solidFill>
                <a:effectLst>
                  <a:outerShdw blurRad="38100" dist="38100" dir="2700000" algn="tl">
                    <a:srgbClr val="000000">
                      <a:alpha val="43137"/>
                    </a:srgbClr>
                  </a:outerShdw>
                </a:effectLst>
              </a:rPr>
              <a:t>The </a:t>
            </a:r>
            <a:r>
              <a:rPr lang="en-US" sz="3200" dirty="0" err="1" smtClean="0">
                <a:solidFill>
                  <a:schemeClr val="accent3">
                    <a:lumMod val="50000"/>
                  </a:schemeClr>
                </a:solidFill>
                <a:effectLst>
                  <a:outerShdw blurRad="38100" dist="38100" dir="2700000" algn="tl">
                    <a:srgbClr val="000000">
                      <a:alpha val="43137"/>
                    </a:srgbClr>
                  </a:outerShdw>
                </a:effectLst>
              </a:rPr>
              <a:t>Traducian</a:t>
            </a:r>
            <a:r>
              <a:rPr lang="en-US" sz="3200" dirty="0" smtClean="0">
                <a:solidFill>
                  <a:schemeClr val="accent3">
                    <a:lumMod val="50000"/>
                  </a:schemeClr>
                </a:solidFill>
                <a:effectLst>
                  <a:outerShdw blurRad="38100" dist="38100" dir="2700000" algn="tl">
                    <a:srgbClr val="000000">
                      <a:alpha val="43137"/>
                    </a:srgbClr>
                  </a:outerShdw>
                </a:effectLst>
              </a:rPr>
              <a:t> View: Arguments in Favor of</a:t>
            </a:r>
          </a:p>
          <a:p>
            <a:pPr marL="290513" indent="-290513" eaLnBrk="1" fontAlgn="auto" hangingPunct="1">
              <a:spcAft>
                <a:spcPts val="600"/>
              </a:spcAft>
              <a:buClr>
                <a:schemeClr val="accent3"/>
              </a:buClr>
              <a:buFont typeface="+mj-lt"/>
              <a:buAutoNum type="arabicPeriod"/>
              <a:defRPr/>
            </a:pPr>
            <a:r>
              <a:rPr lang="en-US" sz="3200" dirty="0" smtClean="0"/>
              <a:t>Creation was completed on the sixth day (Gen. 2:2; Deut. 4:32; Matt. 13:35).</a:t>
            </a:r>
          </a:p>
          <a:p>
            <a:pPr marL="290513" indent="-290513" eaLnBrk="1" fontAlgn="auto" hangingPunct="1">
              <a:spcAft>
                <a:spcPts val="600"/>
              </a:spcAft>
              <a:buClr>
                <a:schemeClr val="accent3"/>
              </a:buClr>
              <a:buFont typeface="+mj-lt"/>
              <a:buAutoNum type="arabicPeriod"/>
              <a:defRPr/>
            </a:pPr>
            <a:r>
              <a:rPr lang="en-US" sz="3200" dirty="0" smtClean="0"/>
              <a:t>Science shows that human life begins at conception, humans have souls.</a:t>
            </a:r>
          </a:p>
          <a:p>
            <a:pPr marL="290513" indent="-290513" eaLnBrk="1" fontAlgn="auto" hangingPunct="1">
              <a:spcAft>
                <a:spcPts val="600"/>
              </a:spcAft>
              <a:buClr>
                <a:schemeClr val="accent3"/>
              </a:buClr>
              <a:buFont typeface="+mj-lt"/>
              <a:buAutoNum type="arabicPeriod"/>
              <a:defRPr/>
            </a:pPr>
            <a:r>
              <a:rPr lang="en-US" sz="3200" dirty="0" smtClean="0"/>
              <a:t>This view accounts for original sin.</a:t>
            </a:r>
          </a:p>
          <a:p>
            <a:pPr marL="290513" indent="-290513" algn="r" eaLnBrk="1" fontAlgn="auto" hangingPunct="1">
              <a:spcAft>
                <a:spcPts val="600"/>
              </a:spcAft>
              <a:buClr>
                <a:schemeClr val="accent3"/>
              </a:buClr>
              <a:buFont typeface="Wingdings 2"/>
              <a:buNone/>
              <a:defRPr/>
            </a:pPr>
            <a:r>
              <a:rPr lang="en-US" sz="3200" dirty="0" smtClean="0"/>
              <a:t>~Geisler</a:t>
            </a:r>
            <a:endParaRPr lang="en-US" sz="32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600"/>
              </a:spcAft>
              <a:buClr>
                <a:schemeClr val="accent3"/>
              </a:buClr>
              <a:buFont typeface="Wingdings 2"/>
              <a:buNone/>
              <a:defRPr/>
            </a:pPr>
            <a:r>
              <a:rPr lang="en-US" sz="3200" dirty="0" smtClean="0">
                <a:solidFill>
                  <a:schemeClr val="accent3">
                    <a:lumMod val="50000"/>
                  </a:schemeClr>
                </a:solidFill>
                <a:effectLst>
                  <a:outerShdw blurRad="38100" dist="38100" dir="2700000" algn="tl">
                    <a:srgbClr val="000000">
                      <a:alpha val="43137"/>
                    </a:srgbClr>
                  </a:outerShdw>
                </a:effectLst>
              </a:rPr>
              <a:t>The </a:t>
            </a:r>
            <a:r>
              <a:rPr lang="en-US" sz="3200" dirty="0" err="1" smtClean="0">
                <a:solidFill>
                  <a:schemeClr val="accent3">
                    <a:lumMod val="50000"/>
                  </a:schemeClr>
                </a:solidFill>
                <a:effectLst>
                  <a:outerShdw blurRad="38100" dist="38100" dir="2700000" algn="tl">
                    <a:srgbClr val="000000">
                      <a:alpha val="43137"/>
                    </a:srgbClr>
                  </a:outerShdw>
                </a:effectLst>
              </a:rPr>
              <a:t>Traducian</a:t>
            </a:r>
            <a:r>
              <a:rPr lang="en-US" sz="3200" dirty="0" smtClean="0">
                <a:solidFill>
                  <a:schemeClr val="accent3">
                    <a:lumMod val="50000"/>
                  </a:schemeClr>
                </a:solidFill>
                <a:effectLst>
                  <a:outerShdw blurRad="38100" dist="38100" dir="2700000" algn="tl">
                    <a:srgbClr val="000000">
                      <a:alpha val="43137"/>
                    </a:srgbClr>
                  </a:outerShdw>
                </a:effectLst>
              </a:rPr>
              <a:t> View: Arguments in Favor of</a:t>
            </a:r>
          </a:p>
          <a:p>
            <a:pPr marL="0" indent="0" eaLnBrk="1" fontAlgn="auto" hangingPunct="1">
              <a:spcAft>
                <a:spcPts val="600"/>
              </a:spcAft>
              <a:buClr>
                <a:schemeClr val="accent3"/>
              </a:buClr>
              <a:buFont typeface="Wingdings 2"/>
              <a:buNone/>
              <a:defRPr/>
            </a:pPr>
            <a:r>
              <a:rPr lang="en-US" sz="3400" dirty="0" smtClean="0"/>
              <a:t>Geisler appears to favor the </a:t>
            </a:r>
            <a:r>
              <a:rPr lang="en-US" sz="3400" dirty="0" err="1" smtClean="0"/>
              <a:t>traducian</a:t>
            </a:r>
            <a:r>
              <a:rPr lang="en-US" sz="3400" dirty="0" smtClean="0"/>
              <a:t> view and provides biblical “evidence” </a:t>
            </a:r>
            <a:r>
              <a:rPr lang="en-US" sz="3400" dirty="0" smtClean="0"/>
              <a:t>in </a:t>
            </a:r>
            <a:r>
              <a:rPr lang="en-US" sz="3400" dirty="0" smtClean="0"/>
              <a:t>support of the </a:t>
            </a:r>
            <a:r>
              <a:rPr lang="en-US" sz="3400" dirty="0" err="1" smtClean="0"/>
              <a:t>traducian</a:t>
            </a:r>
            <a:r>
              <a:rPr lang="en-US" sz="3400" dirty="0" smtClean="0"/>
              <a:t> view.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a:xfrm>
            <a:off x="457200" y="1981200"/>
            <a:ext cx="8229600" cy="4389438"/>
          </a:xfrm>
        </p:spPr>
        <p:txBody>
          <a:bodyPr>
            <a:normAutofit/>
          </a:bodyPr>
          <a:lstStyle/>
          <a:p>
            <a:pPr marL="274320" indent="-274320" algn="ctr" eaLnBrk="1" fontAlgn="auto" hangingPunct="1">
              <a:spcAft>
                <a:spcPts val="0"/>
              </a:spcAft>
              <a:buClr>
                <a:schemeClr val="accent3"/>
              </a:buClr>
              <a:buFont typeface="Wingdings 2"/>
              <a:buNone/>
              <a:defRPr/>
            </a:pPr>
            <a:r>
              <a:rPr lang="en-US" sz="4500" b="1" dirty="0" smtClean="0">
                <a:solidFill>
                  <a:schemeClr val="accent3">
                    <a:lumMod val="50000"/>
                  </a:schemeClr>
                </a:solidFill>
                <a:effectLst>
                  <a:outerShdw blurRad="38100" dist="38100" dir="2700000" algn="tl">
                    <a:srgbClr val="000000">
                      <a:alpha val="43137"/>
                    </a:srgbClr>
                  </a:outerShdw>
                </a:effectLst>
              </a:rPr>
              <a:t>Systematic Theology </a:t>
            </a:r>
            <a:r>
              <a:rPr lang="en-US" sz="4500" b="1" dirty="0" smtClean="0">
                <a:solidFill>
                  <a:schemeClr val="accent3">
                    <a:lumMod val="50000"/>
                  </a:schemeClr>
                </a:solidFill>
                <a:effectLst>
                  <a:outerShdw blurRad="38100" dist="38100" dir="2700000" algn="tl">
                    <a:srgbClr val="000000">
                      <a:alpha val="43137"/>
                    </a:srgbClr>
                  </a:outerShdw>
                </a:effectLst>
              </a:rPr>
              <a:t>II</a:t>
            </a:r>
            <a:endParaRPr lang="en-US" sz="4500" b="1" dirty="0" smtClean="0">
              <a:solidFill>
                <a:schemeClr val="accent3">
                  <a:lumMod val="50000"/>
                </a:schemeClr>
              </a:solidFill>
              <a:effectLst>
                <a:outerShdw blurRad="38100" dist="38100" dir="2700000" algn="tl">
                  <a:srgbClr val="000000">
                    <a:alpha val="43137"/>
                  </a:srgbClr>
                </a:outerShdw>
              </a:effectLst>
            </a:endParaRPr>
          </a:p>
          <a:p>
            <a:pPr marL="274320" indent="-274320" algn="ctr"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Chapter </a:t>
            </a:r>
            <a:r>
              <a:rPr lang="en-US" sz="3600" dirty="0" smtClean="0">
                <a:solidFill>
                  <a:schemeClr val="accent3">
                    <a:lumMod val="50000"/>
                  </a:schemeClr>
                </a:solidFill>
                <a:effectLst>
                  <a:outerShdw blurRad="38100" dist="38100" dir="2700000" algn="tl">
                    <a:srgbClr val="000000">
                      <a:alpha val="43137"/>
                    </a:srgbClr>
                  </a:outerShdw>
                </a:effectLst>
              </a:rPr>
              <a:t>54</a:t>
            </a:r>
            <a:endParaRPr lang="en-US" sz="3600" dirty="0" smtClean="0">
              <a:solidFill>
                <a:schemeClr val="accent3">
                  <a:lumMod val="50000"/>
                </a:schemeClr>
              </a:solidFill>
              <a:effectLst>
                <a:outerShdw blurRad="38100" dist="38100" dir="2700000" algn="tl">
                  <a:srgbClr val="000000">
                    <a:alpha val="43137"/>
                  </a:srgbClr>
                </a:outerShdw>
              </a:effectLst>
            </a:endParaRPr>
          </a:p>
          <a:p>
            <a:pPr marL="274320" indent="-274320" algn="ctr" eaLnBrk="1" fontAlgn="auto" hangingPunct="1">
              <a:spcAft>
                <a:spcPts val="0"/>
              </a:spcAft>
              <a:buClr>
                <a:schemeClr val="accent3"/>
              </a:buClr>
              <a:buFont typeface="Wingdings 2"/>
              <a:buNone/>
              <a:defRPr/>
            </a:pPr>
            <a:r>
              <a:rPr lang="en-US" sz="4400" dirty="0" smtClean="0">
                <a:solidFill>
                  <a:schemeClr val="accent3">
                    <a:lumMod val="50000"/>
                  </a:schemeClr>
                </a:solidFill>
                <a:effectLst>
                  <a:outerShdw blurRad="38100" dist="38100" dir="2700000" algn="tl">
                    <a:srgbClr val="000000">
                      <a:alpha val="43137"/>
                    </a:srgbClr>
                  </a:outerShdw>
                </a:effectLst>
              </a:rPr>
              <a:t>“The Nature of Human Beings”</a:t>
            </a:r>
          </a:p>
          <a:p>
            <a:pPr marL="274320" indent="-274320" algn="ctr" eaLnBrk="1" fontAlgn="auto" hangingPunct="1">
              <a:spcAft>
                <a:spcPts val="0"/>
              </a:spcAft>
              <a:buClr>
                <a:schemeClr val="accent3"/>
              </a:buClr>
              <a:buFont typeface="Wingdings 2"/>
              <a:buNone/>
              <a:defRPr/>
            </a:pPr>
            <a:endParaRPr lang="en-US" sz="3600" dirty="0">
              <a:solidFill>
                <a:schemeClr val="accent3">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p:txBody>
          <a:bodyPr>
            <a:normAutofit/>
          </a:bodyPr>
          <a:lstStyle/>
          <a:p>
            <a:pPr marL="274320" indent="-274320" algn="ctr" eaLnBrk="1" fontAlgn="auto" hangingPunct="1">
              <a:spcAft>
                <a:spcPts val="0"/>
              </a:spcAft>
              <a:buClr>
                <a:schemeClr val="accent3"/>
              </a:buClr>
              <a:buFont typeface="Wingdings 2"/>
              <a:buNone/>
              <a:defRPr/>
            </a:pPr>
            <a:r>
              <a:rPr lang="en-US" sz="4500" b="1" dirty="0" smtClean="0">
                <a:solidFill>
                  <a:schemeClr val="accent3">
                    <a:lumMod val="50000"/>
                  </a:schemeClr>
                </a:solidFill>
                <a:effectLst>
                  <a:outerShdw blurRad="38100" dist="38100" dir="2700000" algn="tl">
                    <a:srgbClr val="000000">
                      <a:alpha val="43137"/>
                    </a:srgbClr>
                  </a:outerShdw>
                </a:effectLst>
              </a:rPr>
              <a:t>Systematic Theology </a:t>
            </a:r>
            <a:r>
              <a:rPr lang="en-US" sz="4500" b="1" dirty="0" smtClean="0">
                <a:solidFill>
                  <a:schemeClr val="accent3">
                    <a:lumMod val="50000"/>
                  </a:schemeClr>
                </a:solidFill>
                <a:effectLst>
                  <a:outerShdw blurRad="38100" dist="38100" dir="2700000" algn="tl">
                    <a:srgbClr val="000000">
                      <a:alpha val="43137"/>
                    </a:srgbClr>
                  </a:outerShdw>
                </a:effectLst>
              </a:rPr>
              <a:t>II</a:t>
            </a:r>
            <a:endParaRPr lang="en-US" sz="4500" b="1" dirty="0" smtClean="0">
              <a:solidFill>
                <a:schemeClr val="accent3">
                  <a:lumMod val="50000"/>
                </a:schemeClr>
              </a:solidFill>
              <a:effectLst>
                <a:outerShdw blurRad="38100" dist="38100" dir="2700000" algn="tl">
                  <a:srgbClr val="000000">
                    <a:alpha val="43137"/>
                  </a:srgbClr>
                </a:outerShdw>
              </a:effectLst>
            </a:endParaRPr>
          </a:p>
          <a:p>
            <a:pPr marL="274320" indent="-274320" algn="ctr"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Chapter 53</a:t>
            </a:r>
            <a:endParaRPr lang="en-US" sz="3600" dirty="0" smtClean="0">
              <a:solidFill>
                <a:schemeClr val="accent3">
                  <a:lumMod val="50000"/>
                </a:schemeClr>
              </a:solidFill>
              <a:effectLst>
                <a:outerShdw blurRad="38100" dist="38100" dir="2700000" algn="tl">
                  <a:srgbClr val="000000">
                    <a:alpha val="43137"/>
                  </a:srgbClr>
                </a:outerShdw>
              </a:effectLst>
            </a:endParaRPr>
          </a:p>
          <a:p>
            <a:pPr marL="274320" indent="-274320" algn="ctr" eaLnBrk="1" fontAlgn="auto" hangingPunct="1">
              <a:spcAft>
                <a:spcPts val="0"/>
              </a:spcAft>
              <a:buClr>
                <a:schemeClr val="accent3"/>
              </a:buClr>
              <a:buFont typeface="Wingdings 2"/>
              <a:buNone/>
              <a:defRPr/>
            </a:pPr>
            <a:r>
              <a:rPr lang="en-US" sz="4400" b="1" dirty="0" smtClean="0">
                <a:solidFill>
                  <a:schemeClr val="accent3">
                    <a:lumMod val="50000"/>
                  </a:schemeClr>
                </a:solidFill>
                <a:effectLst>
                  <a:outerShdw blurRad="38100" dist="38100" dir="2700000" algn="tl">
                    <a:srgbClr val="000000">
                      <a:alpha val="43137"/>
                    </a:srgbClr>
                  </a:outerShdw>
                </a:effectLst>
              </a:rPr>
              <a:t>“The Origin of Human Beings”</a:t>
            </a:r>
          </a:p>
          <a:p>
            <a:pPr marL="274320" indent="-274320" algn="ctr" eaLnBrk="1" fontAlgn="auto" hangingPunct="1">
              <a:spcAft>
                <a:spcPts val="0"/>
              </a:spcAft>
              <a:buClr>
                <a:schemeClr val="accent3"/>
              </a:buClr>
              <a:buFont typeface="Wingdings 2"/>
              <a:buNone/>
              <a:defRPr/>
            </a:pPr>
            <a:endParaRPr lang="en-US" sz="3600" dirty="0" smtClean="0">
              <a:solidFill>
                <a:schemeClr val="accent3">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Immaterial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Soul</a:t>
            </a:r>
          </a:p>
          <a:p>
            <a:pPr marL="274320" indent="-274320" eaLnBrk="1" fontAlgn="auto" hangingPunct="1">
              <a:spcAft>
                <a:spcPts val="0"/>
              </a:spcAft>
              <a:buClr>
                <a:schemeClr val="accent3"/>
              </a:buClr>
              <a:buFont typeface="Wingdings 2"/>
              <a:buNone/>
              <a:defRPr/>
            </a:pPr>
            <a:r>
              <a:rPr lang="en-US" sz="3600" dirty="0" smtClean="0">
                <a:effectLst>
                  <a:outerShdw blurRad="38100" dist="38100" dir="2700000" algn="tl">
                    <a:srgbClr val="000000">
                      <a:alpha val="43137"/>
                    </a:srgbClr>
                  </a:outerShdw>
                </a:effectLst>
              </a:rPr>
              <a:t>Hebrew, </a:t>
            </a:r>
            <a:r>
              <a:rPr lang="en-US" sz="3600" i="1" dirty="0" err="1" smtClean="0">
                <a:effectLst>
                  <a:outerShdw blurRad="38100" dist="38100" dir="2700000" algn="tl">
                    <a:srgbClr val="000000">
                      <a:alpha val="43137"/>
                    </a:srgbClr>
                  </a:outerShdw>
                </a:effectLst>
              </a:rPr>
              <a:t>nephesh</a:t>
            </a:r>
            <a:r>
              <a:rPr lang="en-US" sz="3600" i="1" dirty="0" smtClean="0">
                <a:effectLst>
                  <a:outerShdw blurRad="38100" dist="38100" dir="2700000" algn="tl">
                    <a:srgbClr val="000000">
                      <a:alpha val="43137"/>
                    </a:srgbClr>
                  </a:outerShdw>
                </a:effectLst>
              </a:rPr>
              <a:t>:  </a:t>
            </a:r>
            <a:r>
              <a:rPr lang="en-US" sz="3600" dirty="0" smtClean="0">
                <a:effectLst>
                  <a:outerShdw blurRad="38100" dist="38100" dir="2700000" algn="tl">
                    <a:srgbClr val="000000">
                      <a:alpha val="43137"/>
                    </a:srgbClr>
                  </a:outerShdw>
                </a:effectLst>
              </a:rPr>
              <a:t>Greek, </a:t>
            </a:r>
            <a:r>
              <a:rPr lang="en-US" sz="3600" i="1" dirty="0" err="1" smtClean="0">
                <a:effectLst>
                  <a:outerShdw blurRad="38100" dist="38100" dir="2700000" algn="tl">
                    <a:srgbClr val="000000">
                      <a:alpha val="43137"/>
                    </a:srgbClr>
                  </a:outerShdw>
                </a:effectLst>
              </a:rPr>
              <a:t>psuche</a:t>
            </a:r>
            <a:endParaRPr lang="en-US" sz="3600" i="1" dirty="0" smtClean="0">
              <a:effectLst>
                <a:outerShdw blurRad="38100" dist="38100" dir="2700000" algn="tl">
                  <a:srgbClr val="000000">
                    <a:alpha val="43137"/>
                  </a:srgbClr>
                </a:outerShdw>
              </a:effectLst>
            </a:endParaRPr>
          </a:p>
          <a:p>
            <a:pPr marL="0" indent="0" eaLnBrk="1" fontAlgn="auto" hangingPunct="1">
              <a:spcAft>
                <a:spcPts val="0"/>
              </a:spcAft>
              <a:buClr>
                <a:schemeClr val="accent3"/>
              </a:buClr>
              <a:buFont typeface="Wingdings 2"/>
              <a:buNone/>
              <a:defRPr/>
            </a:pPr>
            <a:r>
              <a:rPr lang="en-US" sz="3600" dirty="0" smtClean="0"/>
              <a:t>Basically “soul” means “life.”  It refers to the principle of life in a human being, or to that which animates the body.</a:t>
            </a:r>
            <a:endParaRPr 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Immaterial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Spirit</a:t>
            </a:r>
          </a:p>
          <a:p>
            <a:pPr marL="274320" indent="-274320" eaLnBrk="1" fontAlgn="auto" hangingPunct="1">
              <a:spcAft>
                <a:spcPts val="0"/>
              </a:spcAft>
              <a:buClr>
                <a:schemeClr val="accent3"/>
              </a:buClr>
              <a:buFont typeface="Wingdings 2"/>
              <a:buNone/>
              <a:defRPr/>
            </a:pPr>
            <a:r>
              <a:rPr lang="en-US" sz="3600" dirty="0" smtClean="0">
                <a:effectLst>
                  <a:outerShdw blurRad="38100" dist="38100" dir="2700000" algn="tl">
                    <a:srgbClr val="000000">
                      <a:alpha val="43137"/>
                    </a:srgbClr>
                  </a:outerShdw>
                </a:effectLst>
              </a:rPr>
              <a:t>Hebrew, </a:t>
            </a:r>
            <a:r>
              <a:rPr lang="en-US" sz="3600" i="1" dirty="0" err="1" smtClean="0">
                <a:effectLst>
                  <a:outerShdw blurRad="38100" dist="38100" dir="2700000" algn="tl">
                    <a:srgbClr val="000000">
                      <a:alpha val="43137"/>
                    </a:srgbClr>
                  </a:outerShdw>
                </a:effectLst>
              </a:rPr>
              <a:t>ruach</a:t>
            </a:r>
            <a:r>
              <a:rPr lang="en-US" sz="3600" i="1" dirty="0" smtClean="0">
                <a:effectLst>
                  <a:outerShdw blurRad="38100" dist="38100" dir="2700000" algn="tl">
                    <a:srgbClr val="000000">
                      <a:alpha val="43137"/>
                    </a:srgbClr>
                  </a:outerShdw>
                </a:effectLst>
              </a:rPr>
              <a:t>:  </a:t>
            </a:r>
            <a:r>
              <a:rPr lang="en-US" sz="3600" dirty="0" smtClean="0">
                <a:effectLst>
                  <a:outerShdw blurRad="38100" dist="38100" dir="2700000" algn="tl">
                    <a:srgbClr val="000000">
                      <a:alpha val="43137"/>
                    </a:srgbClr>
                  </a:outerShdw>
                </a:effectLst>
              </a:rPr>
              <a:t>Greek, </a:t>
            </a:r>
            <a:r>
              <a:rPr lang="en-US" sz="3600" i="1" dirty="0" err="1" smtClean="0">
                <a:effectLst>
                  <a:outerShdw blurRad="38100" dist="38100" dir="2700000" algn="tl">
                    <a:srgbClr val="000000">
                      <a:alpha val="43137"/>
                    </a:srgbClr>
                  </a:outerShdw>
                </a:effectLst>
              </a:rPr>
              <a:t>pneuma</a:t>
            </a:r>
            <a:endParaRPr lang="en-US" sz="3600" i="1" dirty="0" smtClean="0">
              <a:effectLst>
                <a:outerShdw blurRad="38100" dist="38100" dir="2700000" algn="tl">
                  <a:srgbClr val="000000">
                    <a:alpha val="43137"/>
                  </a:srgbClr>
                </a:outerShdw>
              </a:effectLst>
            </a:endParaRPr>
          </a:p>
          <a:p>
            <a:pPr marL="0" indent="0" eaLnBrk="1" fontAlgn="auto" hangingPunct="1">
              <a:spcAft>
                <a:spcPts val="0"/>
              </a:spcAft>
              <a:buClr>
                <a:schemeClr val="accent3"/>
              </a:buClr>
              <a:buFont typeface="Wingdings 2"/>
              <a:buNone/>
              <a:defRPr/>
            </a:pPr>
            <a:r>
              <a:rPr lang="en-US" sz="3600" dirty="0" smtClean="0"/>
              <a:t>Almost always refers to the immaterial dimension of a human being.  It is often used interchangeably with the word </a:t>
            </a:r>
            <a:r>
              <a:rPr lang="en-US" sz="3600" i="1" dirty="0" smtClean="0"/>
              <a:t>soul</a:t>
            </a:r>
            <a:r>
              <a:rPr lang="en-US" sz="3600" dirty="0" smtClean="0"/>
              <a:t>.  Spirit is immaterial (</a:t>
            </a:r>
            <a:r>
              <a:rPr lang="en-US" sz="3600" dirty="0" err="1" smtClean="0"/>
              <a:t>Lk</a:t>
            </a:r>
            <a:r>
              <a:rPr lang="en-US" sz="3600" dirty="0" smtClean="0"/>
              <a:t>. 24:38-39; Jn. 4:24).</a:t>
            </a:r>
            <a:endParaRPr lang="en-US" sz="3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Immaterial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lnSpcReduction="10000"/>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Heart</a:t>
            </a:r>
          </a:p>
          <a:p>
            <a:pPr marL="274320" indent="-274320" eaLnBrk="1" fontAlgn="auto" hangingPunct="1">
              <a:spcAft>
                <a:spcPts val="0"/>
              </a:spcAft>
              <a:buClr>
                <a:schemeClr val="accent3"/>
              </a:buClr>
              <a:buFont typeface="Wingdings 2"/>
              <a:buNone/>
              <a:defRPr/>
            </a:pPr>
            <a:r>
              <a:rPr lang="en-US" sz="3600" dirty="0" smtClean="0">
                <a:effectLst>
                  <a:outerShdw blurRad="38100" dist="38100" dir="2700000" algn="tl">
                    <a:srgbClr val="000000">
                      <a:alpha val="43137"/>
                    </a:srgbClr>
                  </a:outerShdw>
                </a:effectLst>
              </a:rPr>
              <a:t>Hebrew, </a:t>
            </a:r>
            <a:r>
              <a:rPr lang="en-US" sz="3600" i="1" dirty="0" err="1" smtClean="0">
                <a:effectLst>
                  <a:outerShdw blurRad="38100" dist="38100" dir="2700000" algn="tl">
                    <a:srgbClr val="000000">
                      <a:alpha val="43137"/>
                    </a:srgbClr>
                  </a:outerShdw>
                </a:effectLst>
              </a:rPr>
              <a:t>leb</a:t>
            </a:r>
            <a:r>
              <a:rPr lang="en-US" sz="3600" i="1" dirty="0" smtClean="0">
                <a:effectLst>
                  <a:outerShdw blurRad="38100" dist="38100" dir="2700000" algn="tl">
                    <a:srgbClr val="000000">
                      <a:alpha val="43137"/>
                    </a:srgbClr>
                  </a:outerShdw>
                </a:effectLst>
              </a:rPr>
              <a:t>:  </a:t>
            </a:r>
            <a:r>
              <a:rPr lang="en-US" sz="3600" dirty="0" smtClean="0">
                <a:effectLst>
                  <a:outerShdw blurRad="38100" dist="38100" dir="2700000" algn="tl">
                    <a:srgbClr val="000000">
                      <a:alpha val="43137"/>
                    </a:srgbClr>
                  </a:outerShdw>
                </a:effectLst>
              </a:rPr>
              <a:t>Greek, </a:t>
            </a:r>
            <a:r>
              <a:rPr lang="en-US" sz="3600" i="1" dirty="0" err="1" smtClean="0">
                <a:effectLst>
                  <a:outerShdw blurRad="38100" dist="38100" dir="2700000" algn="tl">
                    <a:srgbClr val="000000">
                      <a:alpha val="43137"/>
                    </a:srgbClr>
                  </a:outerShdw>
                </a:effectLst>
              </a:rPr>
              <a:t>kardia</a:t>
            </a:r>
            <a:endParaRPr lang="en-US" sz="3600" i="1" dirty="0" smtClean="0">
              <a:effectLst>
                <a:outerShdw blurRad="38100" dist="38100" dir="2700000" algn="tl">
                  <a:srgbClr val="000000">
                    <a:alpha val="43137"/>
                  </a:srgbClr>
                </a:outerShdw>
              </a:effectLst>
            </a:endParaRPr>
          </a:p>
          <a:p>
            <a:pPr marL="0" indent="0" eaLnBrk="1" fontAlgn="auto" hangingPunct="1">
              <a:spcAft>
                <a:spcPts val="0"/>
              </a:spcAft>
              <a:buClr>
                <a:schemeClr val="accent3"/>
              </a:buClr>
              <a:buFont typeface="Wingdings 2"/>
              <a:buNone/>
              <a:defRPr/>
            </a:pPr>
            <a:r>
              <a:rPr lang="en-US" sz="3600" dirty="0" smtClean="0"/>
              <a:t>The heart (sometimes used to mean “mind”) is the instrument with which we are to worship God (Deut. 6:5).  It is also the seat of evil (Matt. 12:34).  For better of worse, it the heart reflects the whole inner being.</a:t>
            </a:r>
            <a:endParaRPr lang="en-US" sz="3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Immaterial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Mind</a:t>
            </a:r>
          </a:p>
          <a:p>
            <a:pPr marL="274320" indent="-274320" eaLnBrk="1" fontAlgn="auto" hangingPunct="1">
              <a:spcAft>
                <a:spcPts val="0"/>
              </a:spcAft>
              <a:buClr>
                <a:schemeClr val="accent3"/>
              </a:buClr>
              <a:buFont typeface="Wingdings 2"/>
              <a:buNone/>
              <a:defRPr/>
            </a:pPr>
            <a:r>
              <a:rPr lang="en-US" sz="3600" dirty="0" smtClean="0">
                <a:effectLst>
                  <a:outerShdw blurRad="38100" dist="38100" dir="2700000" algn="tl">
                    <a:srgbClr val="000000">
                      <a:alpha val="43137"/>
                    </a:srgbClr>
                  </a:outerShdw>
                </a:effectLst>
              </a:rPr>
              <a:t>Greek, </a:t>
            </a:r>
            <a:r>
              <a:rPr lang="en-US" sz="3600" i="1" dirty="0" smtClean="0">
                <a:effectLst>
                  <a:outerShdw blurRad="38100" dist="38100" dir="2700000" algn="tl">
                    <a:srgbClr val="000000">
                      <a:alpha val="43137"/>
                    </a:srgbClr>
                  </a:outerShdw>
                </a:effectLst>
              </a:rPr>
              <a:t>nous</a:t>
            </a:r>
          </a:p>
          <a:p>
            <a:pPr marL="0" indent="0" eaLnBrk="1" fontAlgn="auto" hangingPunct="1">
              <a:spcAft>
                <a:spcPts val="0"/>
              </a:spcAft>
              <a:buClr>
                <a:schemeClr val="accent3"/>
              </a:buClr>
              <a:buFont typeface="Wingdings 2"/>
              <a:buNone/>
              <a:defRPr/>
            </a:pPr>
            <a:r>
              <a:rPr lang="en-US" sz="3600" dirty="0" smtClean="0"/>
              <a:t>Refers to the immaterial dimension of a human being by which he or she thinks and imagines.  </a:t>
            </a:r>
            <a:endParaRPr lang="en-US" sz="3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Body</a:t>
            </a:r>
          </a:p>
          <a:p>
            <a:pPr marL="274320" indent="-274320" eaLnBrk="1" fontAlgn="auto" hangingPunct="1">
              <a:spcAft>
                <a:spcPts val="0"/>
              </a:spcAft>
              <a:buClr>
                <a:schemeClr val="accent3"/>
              </a:buClr>
              <a:buFont typeface="Wingdings 2"/>
              <a:buNone/>
              <a:defRPr/>
            </a:pPr>
            <a:r>
              <a:rPr lang="en-US" sz="3600" dirty="0" smtClean="0">
                <a:effectLst>
                  <a:outerShdw blurRad="38100" dist="38100" dir="2700000" algn="tl">
                    <a:srgbClr val="000000">
                      <a:alpha val="43137"/>
                    </a:srgbClr>
                  </a:outerShdw>
                </a:effectLst>
              </a:rPr>
              <a:t>Hebrew, </a:t>
            </a:r>
            <a:r>
              <a:rPr lang="en-US" sz="3600" i="1" dirty="0" err="1" smtClean="0">
                <a:effectLst>
                  <a:outerShdw blurRad="38100" dist="38100" dir="2700000" algn="tl">
                    <a:srgbClr val="000000">
                      <a:alpha val="43137"/>
                    </a:srgbClr>
                  </a:outerShdw>
                </a:effectLst>
              </a:rPr>
              <a:t>basar</a:t>
            </a:r>
            <a:r>
              <a:rPr lang="en-US" sz="3600" i="1" dirty="0" smtClean="0">
                <a:effectLst>
                  <a:outerShdw blurRad="38100" dist="38100" dir="2700000" algn="tl">
                    <a:srgbClr val="000000">
                      <a:alpha val="43137"/>
                    </a:srgbClr>
                  </a:outerShdw>
                </a:effectLst>
              </a:rPr>
              <a:t>:  </a:t>
            </a:r>
            <a:r>
              <a:rPr lang="en-US" sz="3600" dirty="0" smtClean="0">
                <a:effectLst>
                  <a:outerShdw blurRad="38100" dist="38100" dir="2700000" algn="tl">
                    <a:srgbClr val="000000">
                      <a:alpha val="43137"/>
                    </a:srgbClr>
                  </a:outerShdw>
                </a:effectLst>
              </a:rPr>
              <a:t>Greek, </a:t>
            </a:r>
            <a:r>
              <a:rPr lang="en-US" sz="3600" i="1" dirty="0" smtClean="0">
                <a:effectLst>
                  <a:outerShdw blurRad="38100" dist="38100" dir="2700000" algn="tl">
                    <a:srgbClr val="000000">
                      <a:alpha val="43137"/>
                    </a:srgbClr>
                  </a:outerShdw>
                </a:effectLst>
              </a:rPr>
              <a:t>soma</a:t>
            </a:r>
          </a:p>
          <a:p>
            <a:pPr marL="0" indent="0" eaLnBrk="1" fontAlgn="auto" hangingPunct="1">
              <a:spcAft>
                <a:spcPts val="0"/>
              </a:spcAft>
              <a:buClr>
                <a:schemeClr val="accent3"/>
              </a:buClr>
              <a:buFont typeface="Wingdings 2"/>
              <a:buNone/>
              <a:defRPr/>
            </a:pPr>
            <a:r>
              <a:rPr lang="en-US" sz="3600" dirty="0" smtClean="0"/>
              <a:t>Is normally used of the outer (material) aspect of human nature (Matt. 10:28; James 2:26)</a:t>
            </a:r>
            <a:endParaRPr lang="en-US" sz="3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Flesh</a:t>
            </a:r>
          </a:p>
          <a:p>
            <a:pPr marL="274320" indent="-274320" eaLnBrk="1" fontAlgn="auto" hangingPunct="1">
              <a:spcAft>
                <a:spcPts val="0"/>
              </a:spcAft>
              <a:buClr>
                <a:schemeClr val="accent3"/>
              </a:buClr>
              <a:buFont typeface="Wingdings 2"/>
              <a:buNone/>
              <a:defRPr/>
            </a:pPr>
            <a:r>
              <a:rPr lang="en-US" sz="3600" dirty="0" smtClean="0">
                <a:effectLst>
                  <a:outerShdw blurRad="38100" dist="38100" dir="2700000" algn="tl">
                    <a:srgbClr val="000000">
                      <a:alpha val="43137"/>
                    </a:srgbClr>
                  </a:outerShdw>
                </a:effectLst>
              </a:rPr>
              <a:t>Hebrew, </a:t>
            </a:r>
            <a:r>
              <a:rPr lang="en-US" sz="3600" i="1" dirty="0" err="1" smtClean="0">
                <a:effectLst>
                  <a:outerShdw blurRad="38100" dist="38100" dir="2700000" algn="tl">
                    <a:srgbClr val="000000">
                      <a:alpha val="43137"/>
                    </a:srgbClr>
                  </a:outerShdw>
                </a:effectLst>
              </a:rPr>
              <a:t>basar</a:t>
            </a:r>
            <a:r>
              <a:rPr lang="en-US" sz="3600" i="1" dirty="0" smtClean="0">
                <a:effectLst>
                  <a:outerShdw blurRad="38100" dist="38100" dir="2700000" algn="tl">
                    <a:srgbClr val="000000">
                      <a:alpha val="43137"/>
                    </a:srgbClr>
                  </a:outerShdw>
                </a:effectLst>
              </a:rPr>
              <a:t>:  </a:t>
            </a:r>
            <a:r>
              <a:rPr lang="en-US" sz="3600" dirty="0" smtClean="0">
                <a:effectLst>
                  <a:outerShdw blurRad="38100" dist="38100" dir="2700000" algn="tl">
                    <a:srgbClr val="000000">
                      <a:alpha val="43137"/>
                    </a:srgbClr>
                  </a:outerShdw>
                </a:effectLst>
              </a:rPr>
              <a:t>Greek, </a:t>
            </a:r>
            <a:r>
              <a:rPr lang="en-US" sz="3600" i="1" dirty="0" err="1" smtClean="0">
                <a:effectLst>
                  <a:outerShdw blurRad="38100" dist="38100" dir="2700000" algn="tl">
                    <a:srgbClr val="000000">
                      <a:alpha val="43137"/>
                    </a:srgbClr>
                  </a:outerShdw>
                </a:effectLst>
              </a:rPr>
              <a:t>sarx</a:t>
            </a:r>
            <a:endParaRPr lang="en-US" sz="3600" i="1" dirty="0" smtClean="0">
              <a:effectLst>
                <a:outerShdw blurRad="38100" dist="38100" dir="2700000" algn="tl">
                  <a:srgbClr val="000000">
                    <a:alpha val="43137"/>
                  </a:srgbClr>
                </a:outerShdw>
              </a:effectLst>
            </a:endParaRPr>
          </a:p>
          <a:p>
            <a:pPr marL="0" indent="0" eaLnBrk="1" fontAlgn="auto" hangingPunct="1">
              <a:spcAft>
                <a:spcPts val="0"/>
              </a:spcAft>
              <a:buClr>
                <a:schemeClr val="accent3"/>
              </a:buClr>
              <a:buFont typeface="Wingdings 2"/>
              <a:buNone/>
              <a:defRPr/>
            </a:pPr>
            <a:r>
              <a:rPr lang="en-US" sz="3600" dirty="0" smtClean="0"/>
              <a:t>Use of both the moral and resurrected body.  </a:t>
            </a:r>
            <a:endParaRPr lang="en-US" sz="3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Earthen Vessel (2 Cor. 4:7)</a:t>
            </a:r>
          </a:p>
          <a:p>
            <a:pPr marL="0" indent="0" eaLnBrk="1" fontAlgn="auto" hangingPunct="1">
              <a:spcAft>
                <a:spcPts val="0"/>
              </a:spcAft>
              <a:buClr>
                <a:schemeClr val="accent3"/>
              </a:buClr>
              <a:buFont typeface="Wingdings 2"/>
              <a:buNone/>
              <a:defRPr/>
            </a:pPr>
            <a:r>
              <a:rPr lang="en-US" sz="3600" dirty="0" smtClean="0"/>
              <a:t>Used as an illustration of the human body, since it is an outer structure containing something else (a soul) inside. </a:t>
            </a:r>
            <a:endParaRPr lang="en-US" sz="3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Earthly Tent (2 Cor. 5:1; John 1:14)</a:t>
            </a:r>
          </a:p>
          <a:p>
            <a:pPr marL="0" indent="0" eaLnBrk="1" fontAlgn="auto" hangingPunct="1">
              <a:spcAft>
                <a:spcPts val="0"/>
              </a:spcAft>
              <a:buClr>
                <a:schemeClr val="accent3"/>
              </a:buClr>
              <a:buFont typeface="Wingdings 2"/>
              <a:buNone/>
              <a:defRPr/>
            </a:pPr>
            <a:r>
              <a:rPr lang="en-US" sz="3600" dirty="0" smtClean="0"/>
              <a:t>A figure of speech used to illustrate the mortal body as a material shell that in this world houses the presence of the immaterial soul.</a:t>
            </a:r>
            <a:endParaRPr lang="en-US" sz="36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Biblical Terms for the Material Dimension of Human Beings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Outward Man (2 Cor. 4:16, </a:t>
            </a:r>
            <a:r>
              <a:rPr lang="en-US" sz="3600" dirty="0" err="1" smtClean="0">
                <a:solidFill>
                  <a:schemeClr val="accent3">
                    <a:lumMod val="50000"/>
                  </a:schemeClr>
                </a:solidFill>
                <a:effectLst>
                  <a:outerShdw blurRad="38100" dist="38100" dir="2700000" algn="tl">
                    <a:srgbClr val="000000">
                      <a:alpha val="43137"/>
                    </a:srgbClr>
                  </a:outerShdw>
                </a:effectLst>
              </a:rPr>
              <a:t>KJV</a:t>
            </a:r>
            <a:r>
              <a:rPr lang="en-US" sz="3600" dirty="0" smtClean="0">
                <a:solidFill>
                  <a:schemeClr val="accent3">
                    <a:lumMod val="50000"/>
                  </a:schemeClr>
                </a:solidFill>
                <a:effectLst>
                  <a:outerShdw blurRad="38100" dist="38100" dir="2700000" algn="tl">
                    <a:srgbClr val="000000">
                      <a:alpha val="43137"/>
                    </a:srgbClr>
                  </a:outerShdw>
                </a:effectLst>
              </a:rPr>
              <a:t>)</a:t>
            </a:r>
          </a:p>
          <a:p>
            <a:pPr marL="0" indent="0" eaLnBrk="1" fontAlgn="auto" hangingPunct="1">
              <a:spcAft>
                <a:spcPts val="0"/>
              </a:spcAft>
              <a:buClr>
                <a:schemeClr val="accent3"/>
              </a:buClr>
              <a:buFont typeface="Wingdings 2"/>
              <a:buNone/>
              <a:defRPr/>
            </a:pPr>
            <a:r>
              <a:rPr lang="en-US" sz="3600" dirty="0" smtClean="0"/>
              <a:t>If the soul is the “inner man” then the body is the “outer man.”  The outward person is visible, material, and tangible.  It is subject to decay and destruction since it can “perish.”</a:t>
            </a:r>
            <a:endParaRPr lang="en-US" sz="3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Relationship Between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Soul and Body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81200"/>
            <a:ext cx="8229600" cy="4389438"/>
          </a:xfrm>
        </p:spPr>
        <p:txBody>
          <a:bodyPr>
            <a:normAutofit fontScale="92500" lnSpcReduction="10000"/>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Materialism</a:t>
            </a:r>
          </a:p>
          <a:p>
            <a:pPr marL="0" indent="0" eaLnBrk="1" fontAlgn="auto" hangingPunct="1">
              <a:spcAft>
                <a:spcPts val="0"/>
              </a:spcAft>
              <a:buClr>
                <a:schemeClr val="accent3"/>
              </a:buClr>
              <a:buFont typeface="Wingdings 2"/>
              <a:buNone/>
              <a:defRPr/>
            </a:pPr>
            <a:r>
              <a:rPr lang="en-US" sz="3600" dirty="0" smtClean="0"/>
              <a:t>Affirms the material body, but denies the existence of an immaterial soul.  Only the body exists.</a:t>
            </a:r>
          </a:p>
          <a:p>
            <a:pPr marL="0" indent="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Epiphenomenalism</a:t>
            </a:r>
          </a:p>
          <a:p>
            <a:pPr marL="0" indent="0" eaLnBrk="1" fontAlgn="auto" hangingPunct="1">
              <a:spcAft>
                <a:spcPts val="0"/>
              </a:spcAft>
              <a:buClr>
                <a:schemeClr val="accent3"/>
              </a:buClr>
              <a:buFont typeface="Wingdings 2"/>
              <a:buNone/>
              <a:defRPr/>
            </a:pPr>
            <a:r>
              <a:rPr lang="en-US" sz="3600" dirty="0" smtClean="0"/>
              <a:t>The soul is only a silhouette of the body; the body is the to the soul what a tree is to it’s shadow.  The soul is reducible to the body.</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Original Created Conditions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0" indent="0" eaLnBrk="1" fontAlgn="auto" hangingPunct="1">
              <a:spcAft>
                <a:spcPts val="1800"/>
              </a:spcAft>
              <a:buClr>
                <a:schemeClr val="accent3"/>
              </a:buClr>
              <a:buFont typeface="Wingdings 2"/>
              <a:buNone/>
              <a:defRPr/>
            </a:pPr>
            <a:r>
              <a:rPr lang="en-US" dirty="0" smtClean="0">
                <a:solidFill>
                  <a:schemeClr val="accent3">
                    <a:lumMod val="50000"/>
                  </a:schemeClr>
                </a:solidFill>
                <a:effectLst>
                  <a:outerShdw blurRad="38100" dist="38100" dir="2700000" algn="tl">
                    <a:srgbClr val="000000">
                      <a:alpha val="43137"/>
                    </a:srgbClr>
                  </a:outerShdw>
                </a:effectLst>
              </a:rPr>
              <a:t>Created Guiltless and Innocent </a:t>
            </a:r>
            <a:r>
              <a:rPr lang="en-US" i="1" dirty="0" smtClean="0">
                <a:solidFill>
                  <a:schemeClr val="accent3">
                    <a:lumMod val="50000"/>
                  </a:schemeClr>
                </a:solidFill>
                <a:effectLst>
                  <a:outerShdw blurRad="38100" dist="38100" dir="2700000" algn="tl">
                    <a:srgbClr val="000000">
                      <a:alpha val="43137"/>
                    </a:srgbClr>
                  </a:outerShdw>
                </a:effectLst>
              </a:rPr>
              <a:t>became </a:t>
            </a:r>
            <a:r>
              <a:rPr lang="en-US" dirty="0" smtClean="0">
                <a:solidFill>
                  <a:schemeClr val="accent3">
                    <a:lumMod val="50000"/>
                  </a:schemeClr>
                </a:solidFill>
                <a:effectLst>
                  <a:outerShdw blurRad="38100" dist="38100" dir="2700000" algn="tl">
                    <a:srgbClr val="000000">
                      <a:alpha val="43137"/>
                    </a:srgbClr>
                  </a:outerShdw>
                </a:effectLst>
              </a:rPr>
              <a:t>Sinful</a:t>
            </a:r>
          </a:p>
          <a:p>
            <a:pPr marL="0" indent="0" eaLnBrk="1" fontAlgn="auto" hangingPunct="1">
              <a:spcAft>
                <a:spcPts val="0"/>
              </a:spcAft>
              <a:buClr>
                <a:schemeClr val="accent3"/>
              </a:buClr>
              <a:buFont typeface="Wingdings 2"/>
              <a:buNone/>
              <a:defRPr/>
            </a:pPr>
            <a:r>
              <a:rPr lang="en-US" dirty="0" smtClean="0"/>
              <a:t>According to Genesis 1-2, Adam and Eve were created with complete innocence.  They  were not only guiltless of any sin, but also innocent of sin.</a:t>
            </a:r>
          </a:p>
          <a:p>
            <a:pPr marL="0" indent="0" eaLnBrk="1" fontAlgn="auto" hangingPunct="1">
              <a:spcAft>
                <a:spcPts val="0"/>
              </a:spcAft>
              <a:buClr>
                <a:schemeClr val="accent3"/>
              </a:buClr>
              <a:buFont typeface="Wingdings 2"/>
              <a:buNone/>
              <a:defRPr/>
            </a:pPr>
            <a:endParaRPr lang="en-US" dirty="0" smtClean="0"/>
          </a:p>
          <a:p>
            <a:pPr marL="0" indent="0" eaLnBrk="1" fontAlgn="auto" hangingPunct="1">
              <a:spcAft>
                <a:spcPts val="0"/>
              </a:spcAft>
              <a:buClr>
                <a:schemeClr val="accent3"/>
              </a:buClr>
              <a:buFont typeface="Wingdings 2"/>
              <a:buNone/>
              <a:defRPr/>
            </a:pPr>
            <a:r>
              <a:rPr lang="en-US" dirty="0" smtClean="0"/>
              <a:t>According to the NT, by disobedience Adam and Eve </a:t>
            </a:r>
            <a:r>
              <a:rPr lang="en-US" i="1" dirty="0" smtClean="0"/>
              <a:t>became</a:t>
            </a:r>
            <a:r>
              <a:rPr lang="en-US" dirty="0" smtClean="0"/>
              <a:t> sinful (Rom. 5:12; 1 Tim. 2:14) and brought condemnation on themselves and their posterity (Rom. 5:18).</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Relationship Between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Soul and Body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981200"/>
            <a:ext cx="8458200" cy="4389438"/>
          </a:xfrm>
        </p:spPr>
        <p:txBody>
          <a:bodyPr>
            <a:normAutofit fontScale="85000" lnSpcReduction="10000"/>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Idealism</a:t>
            </a:r>
          </a:p>
          <a:p>
            <a:pPr marL="0" indent="0" eaLnBrk="1" fontAlgn="auto" hangingPunct="1">
              <a:spcAft>
                <a:spcPts val="0"/>
              </a:spcAft>
              <a:buClr>
                <a:schemeClr val="accent3"/>
              </a:buClr>
              <a:buFont typeface="Wingdings 2"/>
              <a:buNone/>
              <a:defRPr/>
            </a:pPr>
            <a:r>
              <a:rPr lang="en-US" sz="3600" dirty="0" smtClean="0"/>
              <a:t>A non-theistic view that materialism is idealism.  Humans have a soul, but the body is merely an illusion that exists only in the mind.</a:t>
            </a:r>
          </a:p>
          <a:p>
            <a:pPr marL="0" indent="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Monism (Double-Aspect View)</a:t>
            </a:r>
          </a:p>
          <a:p>
            <a:pPr marL="0" indent="0" eaLnBrk="1" fontAlgn="auto" hangingPunct="1">
              <a:spcAft>
                <a:spcPts val="0"/>
              </a:spcAft>
              <a:buClr>
                <a:schemeClr val="accent3"/>
              </a:buClr>
              <a:buFont typeface="Wingdings 2"/>
              <a:buNone/>
              <a:defRPr/>
            </a:pPr>
            <a:r>
              <a:rPr lang="en-US" sz="3600" dirty="0" smtClean="0"/>
              <a:t>Soul and body are two sides (inner and outer) of the same thing.  Body and soul are of one substance, two aspects of the same entity.  </a:t>
            </a:r>
            <a:endParaRPr lang="en-US" sz="36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Relationship Between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Soul and Body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981200"/>
            <a:ext cx="8458200" cy="4389438"/>
          </a:xfrm>
        </p:spPr>
        <p:txBody>
          <a:bodyPr>
            <a:normAutofit fontScale="85000" lnSpcReduction="20000"/>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Dualism/Dichotomy</a:t>
            </a:r>
          </a:p>
          <a:p>
            <a:pPr marL="0" indent="0" eaLnBrk="1" fontAlgn="auto" hangingPunct="1">
              <a:spcAft>
                <a:spcPts val="0"/>
              </a:spcAft>
              <a:buClr>
                <a:schemeClr val="accent3"/>
              </a:buClr>
              <a:buFont typeface="Wingdings 2"/>
              <a:buNone/>
              <a:defRPr/>
            </a:pPr>
            <a:r>
              <a:rPr lang="en-US" sz="3600" dirty="0" smtClean="0"/>
              <a:t>Soul and body are separate and parallel entities; like railroad tracks, they run side by side, but never intersect.  However, this lack of contact is problematic in that they do appear to intersect.</a:t>
            </a:r>
          </a:p>
          <a:p>
            <a:pPr marL="0" indent="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a:t>
            </a:r>
            <a:r>
              <a:rPr lang="en-US" sz="3600" dirty="0" err="1" smtClean="0">
                <a:solidFill>
                  <a:schemeClr val="accent3">
                    <a:lumMod val="50000"/>
                  </a:schemeClr>
                </a:solidFill>
                <a:effectLst>
                  <a:outerShdw blurRad="38100" dist="38100" dir="2700000" algn="tl">
                    <a:srgbClr val="000000">
                      <a:alpha val="43137"/>
                    </a:srgbClr>
                  </a:outerShdw>
                </a:effectLst>
              </a:rPr>
              <a:t>Interactionism</a:t>
            </a:r>
            <a:endParaRPr lang="en-US" sz="3600" dirty="0" smtClean="0">
              <a:solidFill>
                <a:schemeClr val="accent3">
                  <a:lumMod val="50000"/>
                </a:schemeClr>
              </a:solidFill>
              <a:effectLst>
                <a:outerShdw blurRad="38100" dist="38100" dir="2700000" algn="tl">
                  <a:srgbClr val="000000">
                    <a:alpha val="43137"/>
                  </a:srgbClr>
                </a:outerShdw>
              </a:effectLst>
            </a:endParaRPr>
          </a:p>
          <a:p>
            <a:pPr marL="0" indent="0" eaLnBrk="1" fontAlgn="auto" hangingPunct="1">
              <a:spcAft>
                <a:spcPts val="0"/>
              </a:spcAft>
              <a:buClr>
                <a:schemeClr val="accent3"/>
              </a:buClr>
              <a:buFont typeface="Wingdings 2"/>
              <a:buNone/>
              <a:defRPr/>
            </a:pPr>
            <a:r>
              <a:rPr lang="en-US" sz="3600" dirty="0" smtClean="0"/>
              <a:t>Body and soul are two different substances: The intellectual soul (mind) is a thinking, non-extended entity, and the physical body is a non-thinking, spatially extended entity. </a:t>
            </a:r>
            <a:endParaRPr lang="en-US" sz="3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The Relationship Between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Soul and Body</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981200"/>
            <a:ext cx="8458200" cy="4389438"/>
          </a:xfrm>
        </p:spPr>
        <p:txBody>
          <a:bodyPr>
            <a:normAutofit fontScale="70000" lnSpcReduction="20000"/>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Pre-Established Harmony</a:t>
            </a:r>
          </a:p>
          <a:p>
            <a:pPr marL="0" indent="0" eaLnBrk="1" fontAlgn="auto" hangingPunct="1">
              <a:spcAft>
                <a:spcPts val="1200"/>
              </a:spcAft>
              <a:buClr>
                <a:schemeClr val="accent3"/>
              </a:buClr>
              <a:buFont typeface="Wingdings 2"/>
              <a:buNone/>
              <a:defRPr/>
            </a:pPr>
            <a:r>
              <a:rPr lang="en-US" sz="3600" dirty="0" smtClean="0"/>
              <a:t>A preestablished harmony exists between soul and body.  Though not directly aware of each other, they are synchronized by God and thus connected.</a:t>
            </a:r>
          </a:p>
          <a:p>
            <a:pPr marL="0" indent="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Anthropological </a:t>
            </a:r>
            <a:r>
              <a:rPr lang="en-US" sz="3600" dirty="0" err="1" smtClean="0">
                <a:solidFill>
                  <a:schemeClr val="accent3">
                    <a:lumMod val="50000"/>
                  </a:schemeClr>
                </a:solidFill>
                <a:effectLst>
                  <a:outerShdw blurRad="38100" dist="38100" dir="2700000" algn="tl">
                    <a:srgbClr val="000000">
                      <a:alpha val="43137"/>
                    </a:srgbClr>
                  </a:outerShdw>
                </a:effectLst>
              </a:rPr>
              <a:t>Hylomorphism</a:t>
            </a:r>
            <a:endParaRPr lang="en-US" sz="3600" dirty="0" smtClean="0">
              <a:solidFill>
                <a:schemeClr val="accent3">
                  <a:lumMod val="50000"/>
                </a:schemeClr>
              </a:solidFill>
              <a:effectLst>
                <a:outerShdw blurRad="38100" dist="38100" dir="2700000" algn="tl">
                  <a:srgbClr val="000000">
                    <a:alpha val="43137"/>
                  </a:srgbClr>
                </a:outerShdw>
              </a:effectLst>
            </a:endParaRPr>
          </a:p>
          <a:p>
            <a:pPr marL="0" indent="0" eaLnBrk="1" fontAlgn="auto" hangingPunct="1">
              <a:spcAft>
                <a:spcPts val="0"/>
              </a:spcAft>
              <a:buClr>
                <a:schemeClr val="accent3"/>
              </a:buClr>
              <a:buFont typeface="Wingdings 2"/>
              <a:buNone/>
              <a:defRPr/>
            </a:pPr>
            <a:r>
              <a:rPr lang="en-US" sz="3600" dirty="0" smtClean="0"/>
              <a:t>From two Greek words, the theory proposes that there is form/matter unity between the soul and the body, just as there is unity between shape and form of a statue and the rock out of which it is made.  Asserts that the soul (mind) is to the body (matter) what ideas are to words: they form a unity, inner and outer dimensions </a:t>
            </a:r>
            <a:r>
              <a:rPr lang="en-US" sz="3600" dirty="0" err="1" smtClean="0"/>
              <a:t>fo</a:t>
            </a:r>
            <a:r>
              <a:rPr lang="en-US" sz="3600" dirty="0" smtClean="0"/>
              <a:t> their holistic oneness.  </a:t>
            </a:r>
            <a:endParaRPr lang="en-US" sz="36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b="1" dirty="0" smtClean="0">
                <a:effectLst>
                  <a:outerShdw blurRad="38100" dist="38100" dir="2700000" algn="tl">
                    <a:srgbClr val="000000">
                      <a:alpha val="43137"/>
                    </a:srgbClr>
                  </a:outerShdw>
                </a:effectLst>
              </a:rPr>
              <a:t>Dichotomists &amp; </a:t>
            </a:r>
            <a:r>
              <a:rPr lang="en-US" b="1" dirty="0" err="1" smtClean="0">
                <a:effectLst>
                  <a:outerShdw blurRad="38100" dist="38100" dir="2700000" algn="tl">
                    <a:srgbClr val="000000">
                      <a:alpha val="43137"/>
                    </a:srgbClr>
                  </a:outerShdw>
                </a:effectLst>
              </a:rPr>
              <a:t>Trichotomists</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981200"/>
            <a:ext cx="8458200" cy="4389438"/>
          </a:xfrm>
        </p:spPr>
        <p:txBody>
          <a:bodyPr>
            <a:normAutofit fontScale="70000" lnSpcReduction="20000"/>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Dichotomists</a:t>
            </a:r>
          </a:p>
          <a:p>
            <a:pPr marL="0" indent="0" eaLnBrk="1" fontAlgn="auto" hangingPunct="1">
              <a:spcAft>
                <a:spcPts val="1200"/>
              </a:spcAft>
              <a:buClr>
                <a:schemeClr val="accent3"/>
              </a:buClr>
              <a:buFont typeface="Wingdings 2"/>
              <a:buNone/>
              <a:defRPr/>
            </a:pPr>
            <a:r>
              <a:rPr lang="en-US" sz="3600" dirty="0" smtClean="0"/>
              <a:t>Argue that since soul and spirit are used interchangeably in many passages of Scripture, a human being has only two parts (body and soul/spirit).  Verses where the two are used interchangeably include Luke 1:46-47.  </a:t>
            </a:r>
          </a:p>
          <a:p>
            <a:pPr marL="0" indent="0" eaLnBrk="1" fontAlgn="auto" hangingPunct="1">
              <a:spcAft>
                <a:spcPts val="0"/>
              </a:spcAft>
              <a:buClr>
                <a:schemeClr val="accent3"/>
              </a:buClr>
              <a:buFont typeface="Wingdings 2"/>
              <a:buNone/>
              <a:defRPr/>
            </a:pPr>
            <a:r>
              <a:rPr lang="en-US" sz="3600" dirty="0" err="1" smtClean="0">
                <a:solidFill>
                  <a:schemeClr val="accent3">
                    <a:lumMod val="50000"/>
                  </a:schemeClr>
                </a:solidFill>
                <a:effectLst>
                  <a:outerShdw blurRad="38100" dist="38100" dir="2700000" algn="tl">
                    <a:srgbClr val="000000">
                      <a:alpha val="43137"/>
                    </a:srgbClr>
                  </a:outerShdw>
                </a:effectLst>
              </a:rPr>
              <a:t>Trichotomists</a:t>
            </a:r>
            <a:endParaRPr lang="en-US" sz="3600" dirty="0" smtClean="0">
              <a:solidFill>
                <a:schemeClr val="accent3">
                  <a:lumMod val="50000"/>
                </a:schemeClr>
              </a:solidFill>
              <a:effectLst>
                <a:outerShdw blurRad="38100" dist="38100" dir="2700000" algn="tl">
                  <a:srgbClr val="000000">
                    <a:alpha val="43137"/>
                  </a:srgbClr>
                </a:outerShdw>
              </a:effectLst>
            </a:endParaRPr>
          </a:p>
          <a:p>
            <a:pPr marL="0" indent="0" eaLnBrk="1" fontAlgn="auto" hangingPunct="1">
              <a:spcAft>
                <a:spcPts val="0"/>
              </a:spcAft>
              <a:buClr>
                <a:schemeClr val="accent3"/>
              </a:buClr>
              <a:buFont typeface="Wingdings 2"/>
              <a:buNone/>
              <a:defRPr/>
            </a:pPr>
            <a:r>
              <a:rPr lang="en-US" sz="3600" dirty="0" smtClean="0"/>
              <a:t>Hold that a human being is </a:t>
            </a:r>
            <a:r>
              <a:rPr lang="en-US" sz="3600" dirty="0" err="1" smtClean="0"/>
              <a:t>tripartate</a:t>
            </a:r>
            <a:r>
              <a:rPr lang="en-US" sz="3600" dirty="0" smtClean="0"/>
              <a:t> (“having three parts”), namely, body, soul and spirit.  The following passages appear to support the </a:t>
            </a:r>
            <a:r>
              <a:rPr lang="en-US" sz="3600" dirty="0" err="1" smtClean="0"/>
              <a:t>trichotomists</a:t>
            </a:r>
            <a:r>
              <a:rPr lang="en-US" sz="3600" dirty="0" smtClean="0"/>
              <a:t>’ view: Heb.4:12; 1 Thess. 5:23; Rom. 8:16; 1 Cor. 15:44; Mark 10:5; 1 Cor. 6:19).</a:t>
            </a:r>
            <a:endParaRPr lang="en-US" sz="36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effectLst>
                  <a:outerShdw blurRad="38100" dist="38100" dir="2700000" algn="tl">
                    <a:srgbClr val="000000">
                      <a:alpha val="43137"/>
                    </a:srgbClr>
                  </a:outerShdw>
                </a:effectLst>
              </a:rPr>
              <a:t>Elements of Human Personhood</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981200"/>
            <a:ext cx="8458200" cy="4389438"/>
          </a:xfrm>
        </p:spPr>
        <p:txBody>
          <a:bodyPr>
            <a:normAutofit fontScale="70000" lnSpcReduction="20000"/>
          </a:bodyPr>
          <a:lstStyle/>
          <a:p>
            <a:pPr marL="274320" indent="-27432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Intellect: </a:t>
            </a:r>
            <a:r>
              <a:rPr lang="en-US" sz="3600" dirty="0" smtClean="0"/>
              <a:t>Self-reflective mind that have the power of syllogistic reasoning.  Redemption of the mind is “renewed in knowledge in the image of its Creator” (Col. 3:10).</a:t>
            </a:r>
          </a:p>
          <a:p>
            <a:pPr marL="234950" indent="-234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Emotion: </a:t>
            </a:r>
            <a:r>
              <a:rPr lang="en-US" sz="3600" dirty="0" smtClean="0"/>
              <a:t>Feeling.  Humans are capable of deep emotions and feelings such as joy and sorrow.</a:t>
            </a:r>
          </a:p>
          <a:p>
            <a:pPr marL="234950" indent="-234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Will: </a:t>
            </a:r>
            <a:r>
              <a:rPr lang="en-US" sz="3600" dirty="0" smtClean="0"/>
              <a:t>Choice. Humans were created with the moral capacity to know right from wrong and to choose one over the other.</a:t>
            </a:r>
            <a:endParaRPr lang="en-US" sz="3600" dirty="0" smtClean="0">
              <a:solidFill>
                <a:schemeClr val="accent3">
                  <a:lumMod val="50000"/>
                </a:schemeClr>
              </a:solidFill>
            </a:endParaRPr>
          </a:p>
          <a:p>
            <a:pPr marL="234950" indent="-234950" eaLnBrk="1" fontAlgn="auto" hangingPunct="1">
              <a:spcAft>
                <a:spcPts val="0"/>
              </a:spcAft>
              <a:buClr>
                <a:schemeClr val="accent3"/>
              </a:buClr>
              <a:buFont typeface="Wingdings 2"/>
              <a:buNone/>
              <a:defRPr/>
            </a:pPr>
            <a:r>
              <a:rPr lang="en-US" sz="3600" dirty="0" smtClean="0">
                <a:solidFill>
                  <a:schemeClr val="accent3">
                    <a:lumMod val="50000"/>
                  </a:schemeClr>
                </a:solidFill>
                <a:effectLst>
                  <a:outerShdw blurRad="38100" dist="38100" dir="2700000" algn="tl">
                    <a:srgbClr val="000000">
                      <a:alpha val="43137"/>
                    </a:srgbClr>
                  </a:outerShdw>
                </a:effectLst>
              </a:rPr>
              <a:t>Conscience: </a:t>
            </a:r>
            <a:r>
              <a:rPr lang="en-US" sz="3600" dirty="0" smtClean="0"/>
              <a:t>Moral Capacity.  A God-given moral capacity which enables us to recognize good and evil and provides the potential to make the right choices, if we exercise our will.</a:t>
            </a:r>
            <a:endParaRPr lang="en-US" sz="3600" dirty="0" smtClean="0">
              <a:solidFill>
                <a:schemeClr val="accent3">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Original Created Conditions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10000"/>
          </a:bodyPr>
          <a:lstStyle/>
          <a:p>
            <a:pPr marL="0" indent="0" eaLnBrk="1" fontAlgn="auto" hangingPunct="1">
              <a:spcAft>
                <a:spcPts val="1800"/>
              </a:spcAft>
              <a:buClr>
                <a:schemeClr val="accent3"/>
              </a:buClr>
              <a:buFont typeface="Wingdings 2"/>
              <a:buNone/>
              <a:defRPr/>
            </a:pPr>
            <a:r>
              <a:rPr lang="en-US" dirty="0" smtClean="0">
                <a:solidFill>
                  <a:schemeClr val="accent3">
                    <a:lumMod val="50000"/>
                  </a:schemeClr>
                </a:solidFill>
                <a:effectLst>
                  <a:outerShdw blurRad="38100" dist="38100" dir="2700000" algn="tl">
                    <a:srgbClr val="000000">
                      <a:alpha val="43137"/>
                    </a:srgbClr>
                  </a:outerShdw>
                </a:effectLst>
              </a:rPr>
              <a:t>Created Virtuous and Upright</a:t>
            </a:r>
          </a:p>
          <a:p>
            <a:pPr marL="0" indent="0" eaLnBrk="1" fontAlgn="auto" hangingPunct="1">
              <a:spcAft>
                <a:spcPts val="0"/>
              </a:spcAft>
              <a:buClr>
                <a:schemeClr val="accent3"/>
              </a:buClr>
              <a:buFont typeface="Wingdings 2"/>
              <a:buNone/>
              <a:defRPr/>
            </a:pPr>
            <a:r>
              <a:rPr lang="en-US" dirty="0" smtClean="0"/>
              <a:t>Not only were Adam and Eve innocent (without evil), they were morally virtuous , created with moral perfection, or righteous.</a:t>
            </a:r>
          </a:p>
          <a:p>
            <a:pPr marL="0" indent="0" eaLnBrk="1" fontAlgn="auto" hangingPunct="1">
              <a:spcAft>
                <a:spcPts val="0"/>
              </a:spcAft>
              <a:buClr>
                <a:schemeClr val="accent3"/>
              </a:buClr>
              <a:buFont typeface="Wingdings 2"/>
              <a:buNone/>
              <a:defRPr/>
            </a:pPr>
            <a:endParaRPr lang="en-US" dirty="0" smtClean="0"/>
          </a:p>
          <a:p>
            <a:pPr marL="0" indent="0" eaLnBrk="1" fontAlgn="auto" hangingPunct="1">
              <a:spcAft>
                <a:spcPts val="0"/>
              </a:spcAft>
              <a:buClr>
                <a:schemeClr val="accent3"/>
              </a:buClr>
              <a:buFont typeface="Wingdings 2"/>
              <a:buNone/>
              <a:defRPr/>
            </a:pPr>
            <a:r>
              <a:rPr lang="en-US" i="1" dirty="0" smtClean="0"/>
              <a:t>The Supernatural View: </a:t>
            </a:r>
            <a:r>
              <a:rPr lang="en-US" dirty="0" smtClean="0"/>
              <a:t>A view held by Catholics that original righteousness was not natural but supernatural.</a:t>
            </a:r>
          </a:p>
          <a:p>
            <a:pPr marL="0" indent="0" eaLnBrk="1" fontAlgn="auto" hangingPunct="1">
              <a:spcAft>
                <a:spcPts val="0"/>
              </a:spcAft>
              <a:buClr>
                <a:schemeClr val="accent3"/>
              </a:buClr>
              <a:buFont typeface="Wingdings 2"/>
              <a:buNone/>
              <a:defRPr/>
            </a:pPr>
            <a:endParaRPr lang="en-US" i="1" dirty="0" smtClean="0"/>
          </a:p>
          <a:p>
            <a:pPr marL="0" indent="0" eaLnBrk="1" fontAlgn="auto" hangingPunct="1">
              <a:spcAft>
                <a:spcPts val="0"/>
              </a:spcAft>
              <a:buClr>
                <a:schemeClr val="accent3"/>
              </a:buClr>
              <a:buFont typeface="Wingdings 2"/>
              <a:buNone/>
              <a:defRPr/>
            </a:pPr>
            <a:r>
              <a:rPr lang="en-US" i="1" dirty="0" smtClean="0"/>
              <a:t>The Natural View: </a:t>
            </a:r>
            <a:r>
              <a:rPr lang="en-US" dirty="0" smtClean="0"/>
              <a:t>A position promoted by </a:t>
            </a:r>
            <a:r>
              <a:rPr lang="en-US" dirty="0" err="1" smtClean="0"/>
              <a:t>Shedd</a:t>
            </a:r>
            <a:r>
              <a:rPr lang="en-US" dirty="0" smtClean="0"/>
              <a:t>, it held that man’s righteousness was that natural state for man and that sin introduced an unnatural state in the human condition. </a:t>
            </a:r>
            <a:endParaRPr lang="en-US"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dirty="0" smtClean="0">
                <a:effectLst>
                  <a:outerShdw blurRad="38100" dist="38100" dir="2700000" algn="tl">
                    <a:srgbClr val="000000">
                      <a:alpha val="43137"/>
                    </a:srgbClr>
                  </a:outerShdw>
                </a:effectLst>
              </a:rPr>
              <a:t>The Original Created Conditions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0" indent="0" eaLnBrk="1" fontAlgn="auto" hangingPunct="1">
              <a:spcAft>
                <a:spcPts val="1800"/>
              </a:spcAft>
              <a:buClr>
                <a:schemeClr val="accent3"/>
              </a:buClr>
              <a:buFont typeface="Wingdings 2"/>
              <a:buNone/>
              <a:defRPr/>
            </a:pPr>
            <a:r>
              <a:rPr lang="en-US" dirty="0" smtClean="0">
                <a:solidFill>
                  <a:schemeClr val="accent3">
                    <a:lumMod val="50000"/>
                  </a:schemeClr>
                </a:solidFill>
                <a:effectLst>
                  <a:outerShdw blurRad="38100" dist="38100" dir="2700000" algn="tl">
                    <a:srgbClr val="000000">
                      <a:alpha val="43137"/>
                    </a:srgbClr>
                  </a:outerShdw>
                </a:effectLst>
              </a:rPr>
              <a:t>A State of Moral Responsibility</a:t>
            </a:r>
          </a:p>
          <a:p>
            <a:pPr marL="0" indent="0" eaLnBrk="1" fontAlgn="auto" hangingPunct="1">
              <a:spcAft>
                <a:spcPts val="0"/>
              </a:spcAft>
              <a:buClr>
                <a:schemeClr val="accent3"/>
              </a:buClr>
              <a:buFont typeface="Wingdings 2"/>
              <a:buNone/>
              <a:defRPr/>
            </a:pPr>
            <a:r>
              <a:rPr lang="en-US" dirty="0" smtClean="0"/>
              <a:t>Adam was free in that his actions were self-determined; God specifically said, “You are free” (Gen. 2:16).  When Adam chose to disobey, God blamed Adam, asking, “Have  </a:t>
            </a:r>
            <a:r>
              <a:rPr lang="en-US" b="1" dirty="0" smtClean="0"/>
              <a:t>you</a:t>
            </a:r>
            <a:r>
              <a:rPr lang="en-US" dirty="0" smtClean="0"/>
              <a:t> eaten from the tree of which I commanded you that you should not eat?” (3:11, AMP).  God’s words point to </a:t>
            </a:r>
            <a:r>
              <a:rPr lang="en-US" smtClean="0"/>
              <a:t>a self-determined act.</a:t>
            </a:r>
            <a:endParaRPr lang="en-US" i="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Theological Basis for the Original State of Innocence and Perfection</a:t>
            </a:r>
            <a:endParaRPr lang="en-US" dirty="0">
              <a:effectLst>
                <a:outerShdw blurRad="38100" dist="38100" dir="2700000" algn="tl">
                  <a:srgbClr val="000000">
                    <a:alpha val="43137"/>
                  </a:srgbClr>
                </a:outerShdw>
              </a:effectLst>
            </a:endParaRPr>
          </a:p>
        </p:txBody>
      </p:sp>
      <p:sp>
        <p:nvSpPr>
          <p:cNvPr id="10243" name="Content Placeholder 2"/>
          <p:cNvSpPr>
            <a:spLocks noGrp="1"/>
          </p:cNvSpPr>
          <p:nvPr>
            <p:ph idx="1"/>
          </p:nvPr>
        </p:nvSpPr>
        <p:spPr/>
        <p:txBody>
          <a:bodyPr/>
          <a:lstStyle/>
          <a:p>
            <a:pPr marL="514350" indent="-514350" eaLnBrk="1" hangingPunct="1">
              <a:buFont typeface="Wingdings 2" pitchFamily="18" charset="2"/>
              <a:buNone/>
            </a:pPr>
            <a:endParaRPr lang="en-US" sz="3600" smtClean="0"/>
          </a:p>
          <a:p>
            <a:pPr marL="514350" indent="-514350" eaLnBrk="1" hangingPunct="1">
              <a:buFont typeface="Calibri" pitchFamily="34" charset="0"/>
              <a:buAutoNum type="arabicPeriod"/>
            </a:pPr>
            <a:r>
              <a:rPr lang="en-US" sz="3600" smtClean="0"/>
              <a:t>God is an absolute perfect Being.</a:t>
            </a:r>
          </a:p>
          <a:p>
            <a:pPr marL="514350" indent="-514350" eaLnBrk="1" hangingPunct="1">
              <a:buFont typeface="Calibri" pitchFamily="34" charset="0"/>
              <a:buAutoNum type="arabicPeriod"/>
            </a:pPr>
            <a:r>
              <a:rPr lang="en-US" sz="3600" smtClean="0"/>
              <a:t>An absolutely perfect Being cannot produce an imperfect creation.</a:t>
            </a:r>
          </a:p>
          <a:p>
            <a:pPr marL="514350" indent="-514350" eaLnBrk="1" hangingPunct="1">
              <a:buFont typeface="Calibri" pitchFamily="34" charset="0"/>
              <a:buAutoNum type="arabicPeriod"/>
            </a:pPr>
            <a:r>
              <a:rPr lang="en-US" sz="3600" smtClean="0"/>
              <a:t>Therefore, the original creation God made was perfect.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11267" name="Content Placeholder 2"/>
          <p:cNvSpPr>
            <a:spLocks noGrp="1"/>
          </p:cNvSpPr>
          <p:nvPr>
            <p:ph idx="1"/>
          </p:nvPr>
        </p:nvSpPr>
        <p:spPr>
          <a:xfrm>
            <a:off x="457200" y="2057400"/>
            <a:ext cx="8229600" cy="4267200"/>
          </a:xfrm>
        </p:spPr>
        <p:txBody>
          <a:bodyPr/>
          <a:lstStyle/>
          <a:p>
            <a:pPr marL="742950" indent="-742950" eaLnBrk="1" hangingPunct="1">
              <a:buFont typeface="Wingdings 2" pitchFamily="18" charset="2"/>
              <a:buNone/>
            </a:pPr>
            <a:endParaRPr lang="en-US" sz="3600" smtClean="0"/>
          </a:p>
          <a:p>
            <a:pPr marL="742950" indent="-742950" eaLnBrk="1" hangingPunct="1">
              <a:buFont typeface="Calibri" pitchFamily="34" charset="0"/>
              <a:buAutoNum type="arabicPeriod"/>
            </a:pPr>
            <a:r>
              <a:rPr lang="en-US" sz="3600" smtClean="0"/>
              <a:t>The Preexistence View</a:t>
            </a:r>
          </a:p>
          <a:p>
            <a:pPr marL="742950" indent="-742950" eaLnBrk="1" hangingPunct="1">
              <a:buFont typeface="Calibri" pitchFamily="34" charset="0"/>
              <a:buAutoNum type="arabicPeriod"/>
            </a:pPr>
            <a:r>
              <a:rPr lang="en-US" sz="3600" smtClean="0"/>
              <a:t>The Created View</a:t>
            </a:r>
          </a:p>
          <a:p>
            <a:pPr marL="742950" indent="-742950" eaLnBrk="1" hangingPunct="1">
              <a:buFont typeface="Calibri" pitchFamily="34" charset="0"/>
              <a:buAutoNum type="arabicPeriod"/>
            </a:pPr>
            <a:r>
              <a:rPr lang="en-US" sz="3600" smtClean="0"/>
              <a:t>The Traducian View</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lnSpcReduction="10000"/>
          </a:bodyPr>
          <a:lstStyle/>
          <a:p>
            <a:pPr marL="742950" indent="-742950" eaLnBrk="1" fontAlgn="auto" hangingPunct="1">
              <a:spcAft>
                <a:spcPts val="0"/>
              </a:spcAft>
              <a:buClr>
                <a:schemeClr val="accent3"/>
              </a:buClr>
              <a:buFont typeface="Wingdings 2"/>
              <a:buNone/>
              <a:defRPr/>
            </a:pPr>
            <a:r>
              <a:rPr lang="en-US" sz="3600" dirty="0" smtClean="0">
                <a:solidFill>
                  <a:schemeClr val="accent2">
                    <a:lumMod val="50000"/>
                  </a:schemeClr>
                </a:solidFill>
                <a:effectLst>
                  <a:outerShdw blurRad="38100" dist="38100" dir="2700000" algn="tl">
                    <a:srgbClr val="000000">
                      <a:alpha val="43137"/>
                    </a:srgbClr>
                  </a:outerShdw>
                </a:effectLst>
              </a:rPr>
              <a:t>The Preexistence View</a:t>
            </a:r>
          </a:p>
          <a:p>
            <a:pPr marL="457200" indent="0" eaLnBrk="1" fontAlgn="auto" hangingPunct="1">
              <a:spcAft>
                <a:spcPts val="0"/>
              </a:spcAft>
              <a:buClr>
                <a:schemeClr val="accent3"/>
              </a:buClr>
              <a:buFont typeface="Wingdings 2"/>
              <a:buNone/>
              <a:defRPr/>
            </a:pPr>
            <a:r>
              <a:rPr lang="en-US" sz="3600" dirty="0" smtClean="0"/>
              <a:t>Two Forms of the Preexistence View</a:t>
            </a:r>
          </a:p>
          <a:p>
            <a:pPr marL="1200150" indent="-742950" eaLnBrk="1" fontAlgn="auto" hangingPunct="1">
              <a:spcAft>
                <a:spcPts val="0"/>
              </a:spcAft>
              <a:buClr>
                <a:schemeClr val="accent3"/>
              </a:buClr>
              <a:buFont typeface="+mj-lt"/>
              <a:buAutoNum type="arabicPeriod"/>
              <a:defRPr/>
            </a:pPr>
            <a:r>
              <a:rPr lang="en-US" sz="3600" dirty="0" smtClean="0"/>
              <a:t>The Uncreated-Preexistence View</a:t>
            </a:r>
          </a:p>
          <a:p>
            <a:pPr marL="1200150" indent="-742950" eaLnBrk="1" fontAlgn="auto" hangingPunct="1">
              <a:spcAft>
                <a:spcPts val="0"/>
              </a:spcAft>
              <a:buClr>
                <a:schemeClr val="accent3"/>
              </a:buClr>
              <a:buFont typeface="+mj-lt"/>
              <a:buAutoNum type="arabicPeriod"/>
              <a:defRPr/>
            </a:pPr>
            <a:r>
              <a:rPr lang="en-US" sz="3600" dirty="0" smtClean="0"/>
              <a:t>The Created-Preexistence View</a:t>
            </a:r>
          </a:p>
          <a:p>
            <a:pPr marL="0" indent="0" eaLnBrk="1" fontAlgn="auto" hangingPunct="1">
              <a:spcAft>
                <a:spcPts val="0"/>
              </a:spcAft>
              <a:buClr>
                <a:schemeClr val="accent3"/>
              </a:buClr>
              <a:buFont typeface="Wingdings 2"/>
              <a:buNone/>
              <a:defRPr/>
            </a:pPr>
            <a:r>
              <a:rPr lang="en-US" sz="3600" dirty="0" smtClean="0"/>
              <a:t>These views contradict the clear teaching of Scripture about the creation of human beings.</a:t>
            </a:r>
          </a:p>
          <a:p>
            <a:pPr marL="742950" indent="-742950" eaLnBrk="1" fontAlgn="auto" hangingPunct="1">
              <a:spcAft>
                <a:spcPts val="0"/>
              </a:spcAft>
              <a:buClr>
                <a:schemeClr val="accent3"/>
              </a:buClr>
              <a:buFont typeface="Wingdings 2"/>
              <a:buNone/>
              <a:defRPr/>
            </a:pPr>
            <a:endParaRPr lang="en-US" sz="36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352550"/>
          </a:xfrm>
        </p:spPr>
        <p:txBody>
          <a:bodyPr>
            <a:normAutofit fontScale="90000"/>
          </a:bodyPr>
          <a:lstStyle/>
          <a:p>
            <a:pPr eaLnBrk="1" fontAlgn="auto" hangingPunct="1">
              <a:spcAft>
                <a:spcPts val="0"/>
              </a:spcAft>
              <a:defRPr/>
            </a:pPr>
            <a:r>
              <a:rPr lang="en-US" dirty="0" smtClean="0">
                <a:effectLst>
                  <a:outerShdw blurRad="38100" dist="38100" dir="2700000" algn="tl">
                    <a:srgbClr val="000000">
                      <a:alpha val="43137"/>
                    </a:srgbClr>
                  </a:outerShdw>
                </a:effectLst>
              </a:rPr>
              <a:t>Three Views: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The Origin of the Human Soul</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057400"/>
            <a:ext cx="8229600" cy="4267200"/>
          </a:xfrm>
        </p:spPr>
        <p:txBody>
          <a:bodyPr>
            <a:normAutofit/>
          </a:bodyPr>
          <a:lstStyle/>
          <a:p>
            <a:pPr marL="742950" indent="-742950" eaLnBrk="1" fontAlgn="auto" hangingPunct="1">
              <a:spcAft>
                <a:spcPts val="0"/>
              </a:spcAft>
              <a:buClr>
                <a:schemeClr val="accent3"/>
              </a:buClr>
              <a:buFont typeface="Wingdings 2"/>
              <a:buNone/>
              <a:defRPr/>
            </a:pPr>
            <a:r>
              <a:rPr lang="en-US" sz="3600" dirty="0" smtClean="0">
                <a:solidFill>
                  <a:schemeClr val="accent2">
                    <a:lumMod val="50000"/>
                  </a:schemeClr>
                </a:solidFill>
                <a:effectLst>
                  <a:outerShdw blurRad="38100" dist="38100" dir="2700000" algn="tl">
                    <a:srgbClr val="000000">
                      <a:alpha val="43137"/>
                    </a:srgbClr>
                  </a:outerShdw>
                </a:effectLst>
              </a:rPr>
              <a:t>The Creation View</a:t>
            </a:r>
          </a:p>
          <a:p>
            <a:pPr marL="0" indent="0" eaLnBrk="1" fontAlgn="auto" hangingPunct="1">
              <a:spcAft>
                <a:spcPts val="0"/>
              </a:spcAft>
              <a:buClr>
                <a:schemeClr val="accent3"/>
              </a:buClr>
              <a:buFont typeface="Wingdings 2"/>
              <a:buNone/>
              <a:defRPr/>
            </a:pPr>
            <a:r>
              <a:rPr lang="en-US" sz="3600" dirty="0" smtClean="0"/>
              <a:t>The essence is that God directly creates a new individual soul for everyone born into this world.  The body is generated by his or her parents through a natural process, the </a:t>
            </a:r>
            <a:r>
              <a:rPr lang="en-US" sz="3600" i="1" dirty="0" smtClean="0"/>
              <a:t>soul </a:t>
            </a:r>
            <a:r>
              <a:rPr lang="en-US" sz="3600" dirty="0" smtClean="0"/>
              <a:t>is supernaturally created by God.</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2.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Flow</Template>
  <TotalTime>161</TotalTime>
  <Words>1922</Words>
  <Application>Microsoft Office PowerPoint</Application>
  <PresentationFormat>On-screen Show (4:3)</PresentationFormat>
  <Paragraphs>146</Paragraphs>
  <Slides>34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Constantia</vt:lpstr>
      <vt:lpstr>Wingdings 2</vt:lpstr>
      <vt:lpstr>Flow</vt:lpstr>
      <vt:lpstr>Geisler, Norman Systematic Theology II </vt:lpstr>
      <vt:lpstr>Slide 2</vt:lpstr>
      <vt:lpstr>The Original Created Conditions</vt:lpstr>
      <vt:lpstr>The Original Created Conditions</vt:lpstr>
      <vt:lpstr>The Original Created Conditions</vt:lpstr>
      <vt:lpstr>Theological Basis for the Original State of Innocence and Perfection</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Three Views:  The Origin of the Human Soul</vt:lpstr>
      <vt:lpstr>Slide 19</vt:lpstr>
      <vt:lpstr>Biblical Terms for the Immaterial Dimension of Human Beings</vt:lpstr>
      <vt:lpstr>Biblical Terms for the Immaterial Dimension of Human Beings</vt:lpstr>
      <vt:lpstr>Biblical Terms for the Immaterial Dimension of Human Beings</vt:lpstr>
      <vt:lpstr>Biblical Terms for the Immaterial Dimension of Human Beings</vt:lpstr>
      <vt:lpstr>Biblical Terms for the Material Dimension of Human Beings</vt:lpstr>
      <vt:lpstr>Biblical Terms for the Material Dimension of Human Beings</vt:lpstr>
      <vt:lpstr>Biblical Terms for the Material Dimension of Human Beings</vt:lpstr>
      <vt:lpstr>Biblical Terms for the Material Dimension of Human Beings</vt:lpstr>
      <vt:lpstr>Biblical Terms for the Material Dimension of Human Beings</vt:lpstr>
      <vt:lpstr>The Relationship Between  Soul and Body</vt:lpstr>
      <vt:lpstr>The Relationship Between  Soul and Body</vt:lpstr>
      <vt:lpstr>The Relationship Between  Soul and Body</vt:lpstr>
      <vt:lpstr>The Relationship Between  Soul and Body</vt:lpstr>
      <vt:lpstr>Dichotomists &amp; Trichotomists</vt:lpstr>
      <vt:lpstr>Elements of Human Personhood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Geisler, Norman Systematic Theology II Vol. 3</dc:title>
  <dc:creator>Doctor</dc:creator>
  <cp:lastModifiedBy>mark hardgrove</cp:lastModifiedBy>
  <cp:revision>24</cp:revision>
  <dcterms:created xsi:type="dcterms:W3CDTF">2008-12-04T14:18:43Z</dcterms:created>
  <dcterms:modified xsi:type="dcterms:W3CDTF">2012-11-13T20:22:50Z</dcterms:modified>
</cp:coreProperties>
</file>