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heme/themeOverride1.xml" ContentType="application/vnd.openxmlformats-officedocument.themeOverride+xml"/>
  <Override PartName="/ppt/notesSlides/notesSlide38.xml" ContentType="application/vnd.openxmlformats-officedocument.presentationml.notesSlide+xml"/>
  <Override PartName="/ppt/theme/themeOverride2.xml" ContentType="application/vnd.openxmlformats-officedocument.themeOverr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heme/themeOverride3.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heme/themeOverride4.xml" ContentType="application/vnd.openxmlformats-officedocument.themeOverr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heme/themeOverride5.xml" ContentType="application/vnd.openxmlformats-officedocument.themeOverr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8"/>
  </p:notesMasterIdLst>
  <p:handoutMasterIdLst>
    <p:handoutMasterId r:id="rId59"/>
  </p:handoutMasterIdLst>
  <p:sldIdLst>
    <p:sldId id="782" r:id="rId2"/>
    <p:sldId id="783" r:id="rId3"/>
    <p:sldId id="617" r:id="rId4"/>
    <p:sldId id="734" r:id="rId5"/>
    <p:sldId id="574" r:id="rId6"/>
    <p:sldId id="735" r:id="rId7"/>
    <p:sldId id="737" r:id="rId8"/>
    <p:sldId id="759" r:id="rId9"/>
    <p:sldId id="761" r:id="rId10"/>
    <p:sldId id="627" r:id="rId11"/>
    <p:sldId id="762" r:id="rId12"/>
    <p:sldId id="763" r:id="rId13"/>
    <p:sldId id="764" r:id="rId14"/>
    <p:sldId id="765" r:id="rId15"/>
    <p:sldId id="766" r:id="rId16"/>
    <p:sldId id="767" r:id="rId17"/>
    <p:sldId id="768" r:id="rId18"/>
    <p:sldId id="769" r:id="rId19"/>
    <p:sldId id="770" r:id="rId20"/>
    <p:sldId id="771" r:id="rId21"/>
    <p:sldId id="772" r:id="rId22"/>
    <p:sldId id="773" r:id="rId23"/>
    <p:sldId id="774" r:id="rId24"/>
    <p:sldId id="775" r:id="rId25"/>
    <p:sldId id="629" r:id="rId26"/>
    <p:sldId id="630" r:id="rId27"/>
    <p:sldId id="699" r:id="rId28"/>
    <p:sldId id="700" r:id="rId29"/>
    <p:sldId id="649" r:id="rId30"/>
    <p:sldId id="776" r:id="rId31"/>
    <p:sldId id="702" r:id="rId32"/>
    <p:sldId id="701" r:id="rId33"/>
    <p:sldId id="704" r:id="rId34"/>
    <p:sldId id="788" r:id="rId35"/>
    <p:sldId id="789" r:id="rId36"/>
    <p:sldId id="792" r:id="rId37"/>
    <p:sldId id="791" r:id="rId38"/>
    <p:sldId id="669" r:id="rId39"/>
    <p:sldId id="671" r:id="rId40"/>
    <p:sldId id="795" r:id="rId41"/>
    <p:sldId id="706" r:id="rId42"/>
    <p:sldId id="676" r:id="rId43"/>
    <p:sldId id="739" r:id="rId44"/>
    <p:sldId id="678" r:id="rId45"/>
    <p:sldId id="707" r:id="rId46"/>
    <p:sldId id="708" r:id="rId47"/>
    <p:sldId id="709" r:id="rId48"/>
    <p:sldId id="710" r:id="rId49"/>
    <p:sldId id="682" r:id="rId50"/>
    <p:sldId id="740" r:id="rId51"/>
    <p:sldId id="799" r:id="rId52"/>
    <p:sldId id="742" r:id="rId53"/>
    <p:sldId id="712" r:id="rId54"/>
    <p:sldId id="684" r:id="rId55"/>
    <p:sldId id="713" r:id="rId56"/>
    <p:sldId id="800" r:id="rId57"/>
  </p:sldIdLst>
  <p:sldSz cx="9144000" cy="6858000" type="screen4x3"/>
  <p:notesSz cx="7004050" cy="9290050"/>
  <p:kinsoku lang="ja-JP" invalStChars="、。，．・：；？！゛゜ヽヾゝゞ々ー’”）〕］｝〉》」』】°‰′″℃￠％ぁぃぅぇぉっゃゅょゎァィゥェォッャュョヮヵヶ!%),.:;?]}｡｣､･ｧｨｩｪｫｬｭｮｯｰﾞﾟ" invalEndChars="‘“（〔［｛〈《「『【￥＄$([\{｢￡"/>
  <p:defaultTextStyle>
    <a:defPPr>
      <a:defRPr lang="en-US"/>
    </a:defPPr>
    <a:lvl1pPr algn="ctr" rtl="0" eaLnBrk="0" fontAlgn="base" hangingPunct="0">
      <a:spcBef>
        <a:spcPct val="0"/>
      </a:spcBef>
      <a:spcAft>
        <a:spcPct val="0"/>
      </a:spcAft>
      <a:defRPr sz="2400" kern="1200">
        <a:solidFill>
          <a:schemeClr val="tx1"/>
        </a:solidFill>
        <a:latin typeface="Comic Sans MS" pitchFamily="66" charset="0"/>
        <a:ea typeface="+mn-ea"/>
        <a:cs typeface="+mn-cs"/>
      </a:defRPr>
    </a:lvl1pPr>
    <a:lvl2pPr marL="457200" algn="ctr" rtl="0" eaLnBrk="0" fontAlgn="base" hangingPunct="0">
      <a:spcBef>
        <a:spcPct val="0"/>
      </a:spcBef>
      <a:spcAft>
        <a:spcPct val="0"/>
      </a:spcAft>
      <a:defRPr sz="2400" kern="1200">
        <a:solidFill>
          <a:schemeClr val="tx1"/>
        </a:solidFill>
        <a:latin typeface="Comic Sans MS" pitchFamily="66" charset="0"/>
        <a:ea typeface="+mn-ea"/>
        <a:cs typeface="+mn-cs"/>
      </a:defRPr>
    </a:lvl2pPr>
    <a:lvl3pPr marL="914400" algn="ctr" rtl="0" eaLnBrk="0" fontAlgn="base" hangingPunct="0">
      <a:spcBef>
        <a:spcPct val="0"/>
      </a:spcBef>
      <a:spcAft>
        <a:spcPct val="0"/>
      </a:spcAft>
      <a:defRPr sz="2400" kern="1200">
        <a:solidFill>
          <a:schemeClr val="tx1"/>
        </a:solidFill>
        <a:latin typeface="Comic Sans MS" pitchFamily="66" charset="0"/>
        <a:ea typeface="+mn-ea"/>
        <a:cs typeface="+mn-cs"/>
      </a:defRPr>
    </a:lvl3pPr>
    <a:lvl4pPr marL="1371600" algn="ctr" rtl="0" eaLnBrk="0" fontAlgn="base" hangingPunct="0">
      <a:spcBef>
        <a:spcPct val="0"/>
      </a:spcBef>
      <a:spcAft>
        <a:spcPct val="0"/>
      </a:spcAft>
      <a:defRPr sz="2400" kern="1200">
        <a:solidFill>
          <a:schemeClr val="tx1"/>
        </a:solidFill>
        <a:latin typeface="Comic Sans MS" pitchFamily="66" charset="0"/>
        <a:ea typeface="+mn-ea"/>
        <a:cs typeface="+mn-cs"/>
      </a:defRPr>
    </a:lvl4pPr>
    <a:lvl5pPr marL="1828800" algn="ctr" rtl="0" eaLnBrk="0" fontAlgn="base" hangingPunct="0">
      <a:spcBef>
        <a:spcPct val="0"/>
      </a:spcBef>
      <a:spcAft>
        <a:spcPct val="0"/>
      </a:spcAft>
      <a:defRPr sz="2400" kern="1200">
        <a:solidFill>
          <a:schemeClr val="tx1"/>
        </a:solidFill>
        <a:latin typeface="Comic Sans MS" pitchFamily="66" charset="0"/>
        <a:ea typeface="+mn-ea"/>
        <a:cs typeface="+mn-cs"/>
      </a:defRPr>
    </a:lvl5pPr>
    <a:lvl6pPr marL="2286000" algn="l" defTabSz="914400" rtl="0" eaLnBrk="1" latinLnBrk="0" hangingPunct="1">
      <a:defRPr sz="2400" kern="1200">
        <a:solidFill>
          <a:schemeClr val="tx1"/>
        </a:solidFill>
        <a:latin typeface="Comic Sans MS" pitchFamily="66" charset="0"/>
        <a:ea typeface="+mn-ea"/>
        <a:cs typeface="+mn-cs"/>
      </a:defRPr>
    </a:lvl6pPr>
    <a:lvl7pPr marL="2743200" algn="l" defTabSz="914400" rtl="0" eaLnBrk="1" latinLnBrk="0" hangingPunct="1">
      <a:defRPr sz="2400" kern="1200">
        <a:solidFill>
          <a:schemeClr val="tx1"/>
        </a:solidFill>
        <a:latin typeface="Comic Sans MS" pitchFamily="66" charset="0"/>
        <a:ea typeface="+mn-ea"/>
        <a:cs typeface="+mn-cs"/>
      </a:defRPr>
    </a:lvl7pPr>
    <a:lvl8pPr marL="3200400" algn="l" defTabSz="914400" rtl="0" eaLnBrk="1" latinLnBrk="0" hangingPunct="1">
      <a:defRPr sz="2400" kern="1200">
        <a:solidFill>
          <a:schemeClr val="tx1"/>
        </a:solidFill>
        <a:latin typeface="Comic Sans MS" pitchFamily="66" charset="0"/>
        <a:ea typeface="+mn-ea"/>
        <a:cs typeface="+mn-cs"/>
      </a:defRPr>
    </a:lvl8pPr>
    <a:lvl9pPr marL="3657600" algn="l" defTabSz="914400" rtl="0" eaLnBrk="1" latinLnBrk="0" hangingPunct="1">
      <a:defRPr sz="2400" kern="1200">
        <a:solidFill>
          <a:schemeClr val="tx1"/>
        </a:solidFill>
        <a:latin typeface="Comic Sans MS"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5">
          <p15:clr>
            <a:srgbClr val="A4A3A4"/>
          </p15:clr>
        </p15:guide>
        <p15:guide id="2" pos="220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CC"/>
    <a:srgbClr val="EAEAEA"/>
    <a:srgbClr val="C0C0C0"/>
    <a:srgbClr val="CC0000"/>
    <a:srgbClr val="777777"/>
    <a:srgbClr val="FF3300"/>
    <a:srgbClr val="FFFFC5"/>
    <a:srgbClr val="000099"/>
    <a:srgbClr val="FFF3F3"/>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8" autoAdjust="0"/>
    <p:restoredTop sz="94671" autoAdjust="0"/>
  </p:normalViewPr>
  <p:slideViewPr>
    <p:cSldViewPr>
      <p:cViewPr varScale="1">
        <p:scale>
          <a:sx n="114" d="100"/>
          <a:sy n="114" d="100"/>
        </p:scale>
        <p:origin x="1530" y="10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Lst>
  </p:outlineViewPr>
  <p:notesTextViewPr>
    <p:cViewPr>
      <p:scale>
        <a:sx n="100" d="100"/>
        <a:sy n="100" d="100"/>
      </p:scale>
      <p:origin x="0" y="0"/>
    </p:cViewPr>
  </p:notesTextViewPr>
  <p:sorterViewPr>
    <p:cViewPr>
      <p:scale>
        <a:sx n="100" d="100"/>
        <a:sy n="100" d="100"/>
      </p:scale>
      <p:origin x="0" y="16158"/>
    </p:cViewPr>
  </p:sorterViewPr>
  <p:notesViewPr>
    <p:cSldViewPr>
      <p:cViewPr>
        <p:scale>
          <a:sx n="75" d="100"/>
          <a:sy n="75" d="100"/>
        </p:scale>
        <p:origin x="-2406" y="-234"/>
      </p:cViewPr>
      <p:guideLst>
        <p:guide orient="horz" pos="2925"/>
        <p:guide pos="2206"/>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3" Type="http://schemas.openxmlformats.org/officeDocument/2006/relationships/slide" Target="slides/slide16.xml"/><Relationship Id="rId18" Type="http://schemas.openxmlformats.org/officeDocument/2006/relationships/slide" Target="slides/slide21.xml"/><Relationship Id="rId26" Type="http://schemas.openxmlformats.org/officeDocument/2006/relationships/slide" Target="slides/slide30.xml"/><Relationship Id="rId39" Type="http://schemas.openxmlformats.org/officeDocument/2006/relationships/slide" Target="slides/slide43.xml"/><Relationship Id="rId3" Type="http://schemas.openxmlformats.org/officeDocument/2006/relationships/slide" Target="slides/slide4.xml"/><Relationship Id="rId21" Type="http://schemas.openxmlformats.org/officeDocument/2006/relationships/slide" Target="slides/slide25.xml"/><Relationship Id="rId34" Type="http://schemas.openxmlformats.org/officeDocument/2006/relationships/slide" Target="slides/slide38.xml"/><Relationship Id="rId42" Type="http://schemas.openxmlformats.org/officeDocument/2006/relationships/slide" Target="slides/slide46.xml"/><Relationship Id="rId47" Type="http://schemas.openxmlformats.org/officeDocument/2006/relationships/slide" Target="slides/slide51.xml"/><Relationship Id="rId50" Type="http://schemas.openxmlformats.org/officeDocument/2006/relationships/slide" Target="slides/slide54.xml"/><Relationship Id="rId7" Type="http://schemas.openxmlformats.org/officeDocument/2006/relationships/slide" Target="slides/slide8.xml"/><Relationship Id="rId12" Type="http://schemas.openxmlformats.org/officeDocument/2006/relationships/slide" Target="slides/slide15.xml"/><Relationship Id="rId17" Type="http://schemas.openxmlformats.org/officeDocument/2006/relationships/slide" Target="slides/slide20.xml"/><Relationship Id="rId25" Type="http://schemas.openxmlformats.org/officeDocument/2006/relationships/slide" Target="slides/slide29.xml"/><Relationship Id="rId33" Type="http://schemas.openxmlformats.org/officeDocument/2006/relationships/slide" Target="slides/slide37.xml"/><Relationship Id="rId38" Type="http://schemas.openxmlformats.org/officeDocument/2006/relationships/slide" Target="slides/slide42.xml"/><Relationship Id="rId46" Type="http://schemas.openxmlformats.org/officeDocument/2006/relationships/slide" Target="slides/slide50.xml"/><Relationship Id="rId2" Type="http://schemas.openxmlformats.org/officeDocument/2006/relationships/slide" Target="slides/slide3.xml"/><Relationship Id="rId16" Type="http://schemas.openxmlformats.org/officeDocument/2006/relationships/slide" Target="slides/slide19.xml"/><Relationship Id="rId20" Type="http://schemas.openxmlformats.org/officeDocument/2006/relationships/slide" Target="slides/slide24.xml"/><Relationship Id="rId29" Type="http://schemas.openxmlformats.org/officeDocument/2006/relationships/slide" Target="slides/slide33.xml"/><Relationship Id="rId41" Type="http://schemas.openxmlformats.org/officeDocument/2006/relationships/slide" Target="slides/slide45.xml"/><Relationship Id="rId1" Type="http://schemas.openxmlformats.org/officeDocument/2006/relationships/slide" Target="slides/slide2.xml"/><Relationship Id="rId6" Type="http://schemas.openxmlformats.org/officeDocument/2006/relationships/slide" Target="slides/slide7.xml"/><Relationship Id="rId11" Type="http://schemas.openxmlformats.org/officeDocument/2006/relationships/slide" Target="slides/slide14.xml"/><Relationship Id="rId24" Type="http://schemas.openxmlformats.org/officeDocument/2006/relationships/slide" Target="slides/slide28.xml"/><Relationship Id="rId32" Type="http://schemas.openxmlformats.org/officeDocument/2006/relationships/slide" Target="slides/slide36.xml"/><Relationship Id="rId37" Type="http://schemas.openxmlformats.org/officeDocument/2006/relationships/slide" Target="slides/slide41.xml"/><Relationship Id="rId40" Type="http://schemas.openxmlformats.org/officeDocument/2006/relationships/slide" Target="slides/slide44.xml"/><Relationship Id="rId45" Type="http://schemas.openxmlformats.org/officeDocument/2006/relationships/slide" Target="slides/slide49.xml"/><Relationship Id="rId5" Type="http://schemas.openxmlformats.org/officeDocument/2006/relationships/slide" Target="slides/slide6.xml"/><Relationship Id="rId15" Type="http://schemas.openxmlformats.org/officeDocument/2006/relationships/slide" Target="slides/slide18.xml"/><Relationship Id="rId23" Type="http://schemas.openxmlformats.org/officeDocument/2006/relationships/slide" Target="slides/slide27.xml"/><Relationship Id="rId28" Type="http://schemas.openxmlformats.org/officeDocument/2006/relationships/slide" Target="slides/slide32.xml"/><Relationship Id="rId36" Type="http://schemas.openxmlformats.org/officeDocument/2006/relationships/slide" Target="slides/slide40.xml"/><Relationship Id="rId49" Type="http://schemas.openxmlformats.org/officeDocument/2006/relationships/slide" Target="slides/slide53.xml"/><Relationship Id="rId10" Type="http://schemas.openxmlformats.org/officeDocument/2006/relationships/slide" Target="slides/slide11.xml"/><Relationship Id="rId19" Type="http://schemas.openxmlformats.org/officeDocument/2006/relationships/slide" Target="slides/slide23.xml"/><Relationship Id="rId31" Type="http://schemas.openxmlformats.org/officeDocument/2006/relationships/slide" Target="slides/slide35.xml"/><Relationship Id="rId44" Type="http://schemas.openxmlformats.org/officeDocument/2006/relationships/slide" Target="slides/slide48.xml"/><Relationship Id="rId52" Type="http://schemas.openxmlformats.org/officeDocument/2006/relationships/slide" Target="slides/slide56.xml"/><Relationship Id="rId4" Type="http://schemas.openxmlformats.org/officeDocument/2006/relationships/slide" Target="slides/slide5.xml"/><Relationship Id="rId9" Type="http://schemas.openxmlformats.org/officeDocument/2006/relationships/slide" Target="slides/slide10.xml"/><Relationship Id="rId14" Type="http://schemas.openxmlformats.org/officeDocument/2006/relationships/slide" Target="slides/slide17.xml"/><Relationship Id="rId22" Type="http://schemas.openxmlformats.org/officeDocument/2006/relationships/slide" Target="slides/slide26.xml"/><Relationship Id="rId27" Type="http://schemas.openxmlformats.org/officeDocument/2006/relationships/slide" Target="slides/slide31.xml"/><Relationship Id="rId30" Type="http://schemas.openxmlformats.org/officeDocument/2006/relationships/slide" Target="slides/slide34.xml"/><Relationship Id="rId35" Type="http://schemas.openxmlformats.org/officeDocument/2006/relationships/slide" Target="slides/slide39.xml"/><Relationship Id="rId43" Type="http://schemas.openxmlformats.org/officeDocument/2006/relationships/slide" Target="slides/slide47.xml"/><Relationship Id="rId48" Type="http://schemas.openxmlformats.org/officeDocument/2006/relationships/slide" Target="slides/slide52.xml"/><Relationship Id="rId8" Type="http://schemas.openxmlformats.org/officeDocument/2006/relationships/slide" Target="slides/slide9.xml"/><Relationship Id="rId51" Type="http://schemas.openxmlformats.org/officeDocument/2006/relationships/slide" Target="slides/slide5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78864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388938" y="4413250"/>
            <a:ext cx="6303962" cy="417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71" tIns="45130" rIns="91871" bIns="45130" numCol="1" anchor="t" anchorCtr="0" compatLnSpc="1">
            <a:prstTxWarp prst="textNoShape">
              <a:avLst/>
            </a:prstTxWarp>
          </a:bodyPr>
          <a:lstStyle/>
          <a:p>
            <a:pPr lvl="0"/>
            <a:r>
              <a:rPr lang="en-US" altLang="en-US" noProof="0"/>
              <a:t>Click to edit Master notes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76803" name="Rectangle 3"/>
          <p:cNvSpPr>
            <a:spLocks noGrp="1" noRot="1" noChangeAspect="1" noChangeArrowheads="1" noTextEdit="1"/>
          </p:cNvSpPr>
          <p:nvPr>
            <p:ph type="sldImg" idx="2"/>
          </p:nvPr>
        </p:nvSpPr>
        <p:spPr bwMode="auto">
          <a:xfrm>
            <a:off x="1189038" y="703263"/>
            <a:ext cx="4627562" cy="347027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extLst>
      <p:ext uri="{BB962C8B-B14F-4D97-AF65-F5344CB8AC3E}">
        <p14:creationId xmlns:p14="http://schemas.microsoft.com/office/powerpoint/2010/main" val="3761424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charset="0"/>
        <a:ea typeface="+mn-ea"/>
        <a:cs typeface="+mn-cs"/>
      </a:defRPr>
    </a:lvl1pPr>
    <a:lvl2pPr marL="457200" algn="l" rtl="0" eaLnBrk="0" fontAlgn="base" hangingPunct="0">
      <a:spcBef>
        <a:spcPct val="30000"/>
      </a:spcBef>
      <a:spcAft>
        <a:spcPct val="0"/>
      </a:spcAft>
      <a:defRPr sz="1400" kern="1200">
        <a:solidFill>
          <a:schemeClr val="tx1"/>
        </a:solidFill>
        <a:latin typeface="Arial" charset="0"/>
        <a:ea typeface="+mn-ea"/>
        <a:cs typeface="+mn-cs"/>
      </a:defRPr>
    </a:lvl2pPr>
    <a:lvl3pPr marL="914400" algn="l" rtl="0" eaLnBrk="0" fontAlgn="base" hangingPunct="0">
      <a:spcBef>
        <a:spcPct val="30000"/>
      </a:spcBef>
      <a:spcAft>
        <a:spcPct val="0"/>
      </a:spcAft>
      <a:defRPr sz="1400" kern="1200">
        <a:solidFill>
          <a:schemeClr val="tx1"/>
        </a:solidFill>
        <a:latin typeface="Arial" charset="0"/>
        <a:ea typeface="+mn-ea"/>
        <a:cs typeface="+mn-cs"/>
      </a:defRPr>
    </a:lvl3pPr>
    <a:lvl4pPr marL="1371600" algn="l" rtl="0" eaLnBrk="0" fontAlgn="base" hangingPunct="0">
      <a:spcBef>
        <a:spcPct val="30000"/>
      </a:spcBef>
      <a:spcAft>
        <a:spcPct val="0"/>
      </a:spcAft>
      <a:defRPr sz="1400" kern="1200">
        <a:solidFill>
          <a:schemeClr val="tx1"/>
        </a:solidFill>
        <a:latin typeface="Arial" charset="0"/>
        <a:ea typeface="+mn-ea"/>
        <a:cs typeface="+mn-cs"/>
      </a:defRPr>
    </a:lvl4pPr>
    <a:lvl5pPr marL="1828800" algn="l" rtl="0" eaLnBrk="0" fontAlgn="base" hangingPunct="0">
      <a:spcBef>
        <a:spcPct val="30000"/>
      </a:spcBef>
      <a:spcAft>
        <a:spcPct val="0"/>
      </a:spcAft>
      <a:defRPr sz="14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300" name="Rectangle 4"/>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189038" y="703263"/>
            <a:ext cx="4625975" cy="3470275"/>
          </a:xfrm>
          <a:ln/>
        </p:spPr>
      </p:sp>
      <p:sp>
        <p:nvSpPr>
          <p:cNvPr id="8397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p:spPr>
        <p:txBody>
          <a:bodyPr/>
          <a:lstStyle/>
          <a:p>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97362601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961731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8212990"/>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9350" y="354013"/>
            <a:ext cx="7607300" cy="560387"/>
          </a:xfrm>
          <a:prstGeom prst="rect">
            <a:avLst/>
          </a:prstGeom>
        </p:spPr>
        <p:txBody>
          <a:bodyPr/>
          <a:lstStyle/>
          <a:p>
            <a:endParaRPr lang="en-US" dirty="0"/>
          </a:p>
        </p:txBody>
      </p:sp>
    </p:spTree>
    <p:extLst>
      <p:ext uri="{BB962C8B-B14F-4D97-AF65-F5344CB8AC3E}">
        <p14:creationId xmlns:p14="http://schemas.microsoft.com/office/powerpoint/2010/main" val="26171624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81000" y="1143000"/>
            <a:ext cx="8382000" cy="48006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342654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5627602"/>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5911691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820381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365864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69700096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833339"/>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2413488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6501507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Box 16"/>
          <p:cNvSpPr txBox="1">
            <a:spLocks noChangeArrowheads="1"/>
          </p:cNvSpPr>
          <p:nvPr/>
        </p:nvSpPr>
        <p:spPr bwMode="auto">
          <a:xfrm>
            <a:off x="76200" y="6400800"/>
            <a:ext cx="7620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1200" b="1" dirty="0">
                <a:latin typeface="Arial" charset="0"/>
              </a:rPr>
              <a:t>8-</a:t>
            </a:r>
            <a:fld id="{26832080-2F3A-40ED-9F62-8D1A693E11E4}" type="slidenum">
              <a:rPr lang="en-US" altLang="en-US" sz="1200" b="1">
                <a:latin typeface="Arial" charset="0"/>
              </a:rPr>
              <a:pPr>
                <a:spcBef>
                  <a:spcPct val="50000"/>
                </a:spcBef>
              </a:pPr>
              <a:t>‹#›</a:t>
            </a:fld>
            <a:endParaRPr lang="en-US" altLang="en-US" sz="1200" b="1" dirty="0">
              <a:latin typeface="Arial"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wipe dir="r"/>
  </p:transition>
  <p:txStyles>
    <p:titleStyle>
      <a:lvl1pPr algn="ctr" rtl="0" eaLnBrk="0" fontAlgn="base" hangingPunct="0">
        <a:spcBef>
          <a:spcPct val="0"/>
        </a:spcBef>
        <a:spcAft>
          <a:spcPct val="0"/>
        </a:spcAft>
        <a:defRPr sz="3000" b="1" i="1">
          <a:solidFill>
            <a:schemeClr val="tx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000" b="1" i="1">
          <a:solidFill>
            <a:schemeClr val="tx1"/>
          </a:solidFill>
          <a:effectLst>
            <a:outerShdw blurRad="38100" dist="38100" dir="2700000" algn="tl">
              <a:srgbClr val="C0C0C0"/>
            </a:outerShdw>
          </a:effectLst>
          <a:latin typeface="Comic Sans MS" pitchFamily="66" charset="0"/>
        </a:defRPr>
      </a:lvl2pPr>
      <a:lvl3pPr algn="ctr" rtl="0" eaLnBrk="0" fontAlgn="base" hangingPunct="0">
        <a:spcBef>
          <a:spcPct val="0"/>
        </a:spcBef>
        <a:spcAft>
          <a:spcPct val="0"/>
        </a:spcAft>
        <a:defRPr sz="3000" b="1" i="1">
          <a:solidFill>
            <a:schemeClr val="tx1"/>
          </a:solidFill>
          <a:effectLst>
            <a:outerShdw blurRad="38100" dist="38100" dir="2700000" algn="tl">
              <a:srgbClr val="C0C0C0"/>
            </a:outerShdw>
          </a:effectLst>
          <a:latin typeface="Comic Sans MS" pitchFamily="66" charset="0"/>
        </a:defRPr>
      </a:lvl3pPr>
      <a:lvl4pPr algn="ctr" rtl="0" eaLnBrk="0" fontAlgn="base" hangingPunct="0">
        <a:spcBef>
          <a:spcPct val="0"/>
        </a:spcBef>
        <a:spcAft>
          <a:spcPct val="0"/>
        </a:spcAft>
        <a:defRPr sz="3000" b="1" i="1">
          <a:solidFill>
            <a:schemeClr val="tx1"/>
          </a:solidFill>
          <a:effectLst>
            <a:outerShdw blurRad="38100" dist="38100" dir="2700000" algn="tl">
              <a:srgbClr val="C0C0C0"/>
            </a:outerShdw>
          </a:effectLst>
          <a:latin typeface="Comic Sans MS" pitchFamily="66" charset="0"/>
        </a:defRPr>
      </a:lvl4pPr>
      <a:lvl5pPr algn="ctr" rtl="0" eaLnBrk="0" fontAlgn="base" hangingPunct="0">
        <a:spcBef>
          <a:spcPct val="0"/>
        </a:spcBef>
        <a:spcAft>
          <a:spcPct val="0"/>
        </a:spcAft>
        <a:defRPr sz="3000" b="1" i="1">
          <a:solidFill>
            <a:schemeClr val="tx1"/>
          </a:solidFill>
          <a:effectLst>
            <a:outerShdw blurRad="38100" dist="38100" dir="2700000" algn="tl">
              <a:srgbClr val="C0C0C0"/>
            </a:outerShdw>
          </a:effectLst>
          <a:latin typeface="Comic Sans MS" pitchFamily="66" charset="0"/>
        </a:defRPr>
      </a:lvl5pPr>
      <a:lvl6pPr marL="457200" algn="ctr" rtl="0" eaLnBrk="0" fontAlgn="base" hangingPunct="0">
        <a:spcBef>
          <a:spcPct val="0"/>
        </a:spcBef>
        <a:spcAft>
          <a:spcPct val="0"/>
        </a:spcAft>
        <a:defRPr sz="3000" b="1" i="1">
          <a:solidFill>
            <a:schemeClr val="tx1"/>
          </a:solidFill>
          <a:effectLst>
            <a:outerShdw blurRad="38100" dist="38100" dir="2700000" algn="tl">
              <a:srgbClr val="C0C0C0"/>
            </a:outerShdw>
          </a:effectLst>
          <a:latin typeface="Comic Sans MS" pitchFamily="66" charset="0"/>
        </a:defRPr>
      </a:lvl6pPr>
      <a:lvl7pPr marL="914400" algn="ctr" rtl="0" eaLnBrk="0" fontAlgn="base" hangingPunct="0">
        <a:spcBef>
          <a:spcPct val="0"/>
        </a:spcBef>
        <a:spcAft>
          <a:spcPct val="0"/>
        </a:spcAft>
        <a:defRPr sz="3000" b="1" i="1">
          <a:solidFill>
            <a:schemeClr val="tx1"/>
          </a:solidFill>
          <a:effectLst>
            <a:outerShdw blurRad="38100" dist="38100" dir="2700000" algn="tl">
              <a:srgbClr val="C0C0C0"/>
            </a:outerShdw>
          </a:effectLst>
          <a:latin typeface="Comic Sans MS" pitchFamily="66" charset="0"/>
        </a:defRPr>
      </a:lvl7pPr>
      <a:lvl8pPr marL="1371600" algn="ctr" rtl="0" eaLnBrk="0" fontAlgn="base" hangingPunct="0">
        <a:spcBef>
          <a:spcPct val="0"/>
        </a:spcBef>
        <a:spcAft>
          <a:spcPct val="0"/>
        </a:spcAft>
        <a:defRPr sz="3000" b="1" i="1">
          <a:solidFill>
            <a:schemeClr val="tx1"/>
          </a:solidFill>
          <a:effectLst>
            <a:outerShdw blurRad="38100" dist="38100" dir="2700000" algn="tl">
              <a:srgbClr val="C0C0C0"/>
            </a:outerShdw>
          </a:effectLst>
          <a:latin typeface="Comic Sans MS" pitchFamily="66" charset="0"/>
        </a:defRPr>
      </a:lvl8pPr>
      <a:lvl9pPr marL="1828800" algn="ctr" rtl="0" eaLnBrk="0" fontAlgn="base" hangingPunct="0">
        <a:spcBef>
          <a:spcPct val="0"/>
        </a:spcBef>
        <a:spcAft>
          <a:spcPct val="0"/>
        </a:spcAft>
        <a:defRPr sz="3000" b="1" i="1">
          <a:solidFill>
            <a:schemeClr val="tx1"/>
          </a:solidFill>
          <a:effectLst>
            <a:outerShdw blurRad="38100" dist="38100" dir="2700000" algn="tl">
              <a:srgbClr val="C0C0C0"/>
            </a:outerShdw>
          </a:effectLst>
          <a:latin typeface="Comic Sans MS" pitchFamily="66" charset="0"/>
        </a:defRPr>
      </a:lvl9pPr>
    </p:titleStyle>
    <p:bodyStyle>
      <a:lvl1pPr marL="342900" indent="-342900" algn="l" rtl="0" eaLnBrk="0" fontAlgn="base" hangingPunct="0">
        <a:spcBef>
          <a:spcPct val="20000"/>
        </a:spcBef>
        <a:spcAft>
          <a:spcPct val="0"/>
        </a:spcAft>
        <a:buClr>
          <a:schemeClr val="accent2"/>
        </a:buClr>
        <a:buSzPct val="75000"/>
        <a:buFont typeface="Wingdings" pitchFamily="2" charset="2"/>
        <a:buChar char="l"/>
        <a:defRPr sz="2800" b="1">
          <a:solidFill>
            <a:schemeClr val="bg2"/>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5000"/>
        <a:buFont typeface="Wingdings" pitchFamily="2" charset="2"/>
        <a:buChar char="l"/>
        <a:defRPr sz="2400" b="1">
          <a:solidFill>
            <a:schemeClr val="bg2"/>
          </a:solidFill>
          <a:effectLst>
            <a:outerShdw blurRad="38100" dist="38100" dir="2700000" algn="tl">
              <a:srgbClr val="C0C0C0"/>
            </a:outerShdw>
          </a:effectLst>
          <a:latin typeface="+mn-lt"/>
        </a:defRPr>
      </a:lvl2pPr>
      <a:lvl3pPr marL="11430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3pPr>
      <a:lvl4pPr marL="16002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4pPr>
      <a:lvl5pPr marL="20574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5pPr>
      <a:lvl6pPr marL="25146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6pPr>
      <a:lvl7pPr marL="29718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7pPr>
      <a:lvl8pPr marL="34290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8pPr>
      <a:lvl9pPr marL="38862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embeddings/oleObject3.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7" name="Rectangle 2051"/>
          <p:cNvSpPr>
            <a:spLocks noGrp="1" noChangeArrowheads="1"/>
          </p:cNvSpPr>
          <p:nvPr>
            <p:ph type="body" idx="4294967295"/>
          </p:nvPr>
        </p:nvSpPr>
        <p:spPr>
          <a:xfrm>
            <a:off x="457200" y="2438400"/>
            <a:ext cx="6400800" cy="1394036"/>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p>
            <a:pPr marL="0" indent="0">
              <a:lnSpc>
                <a:spcPct val="110000"/>
              </a:lnSpc>
              <a:spcBef>
                <a:spcPct val="5000"/>
              </a:spcBef>
              <a:buFont typeface="Wingdings" pitchFamily="2" charset="2"/>
              <a:buNone/>
            </a:pPr>
            <a:r>
              <a:rPr lang="en-US" sz="4000" dirty="0">
                <a:solidFill>
                  <a:schemeClr val="tx1"/>
                </a:solidFill>
                <a:effectLst/>
                <a:latin typeface="Liberation Sans" panose="020B0604020202020204" pitchFamily="34" charset="0"/>
              </a:rPr>
              <a:t>Reporting and Analyzing Receivables</a:t>
            </a:r>
            <a:endParaRPr lang="en-US" altLang="en-US" sz="4000" dirty="0">
              <a:solidFill>
                <a:schemeClr val="tx1"/>
              </a:solidFill>
              <a:effectLst/>
              <a:latin typeface="Liberation Sans" panose="020B0604020202020204" pitchFamily="34" charset="0"/>
            </a:endParaRPr>
          </a:p>
        </p:txBody>
      </p:sp>
      <p:sp>
        <p:nvSpPr>
          <p:cNvPr id="321540" name="Text Box 2052"/>
          <p:cNvSpPr txBox="1">
            <a:spLocks noChangeArrowheads="1"/>
          </p:cNvSpPr>
          <p:nvPr/>
        </p:nvSpPr>
        <p:spPr bwMode="auto">
          <a:xfrm>
            <a:off x="2071048" y="5791200"/>
            <a:ext cx="4953000"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lgn="ctr">
              <a:defRPr sz="2400">
                <a:solidFill>
                  <a:schemeClr val="tx1"/>
                </a:solidFill>
                <a:latin typeface="Times New Roman" pitchFamily="18" charset="0"/>
              </a:defRPr>
            </a:lvl1pPr>
            <a:lvl2pPr marL="742950" indent="-285750" algn="ctr">
              <a:defRPr sz="2400">
                <a:solidFill>
                  <a:schemeClr val="tx1"/>
                </a:solidFill>
                <a:latin typeface="Times New Roman" pitchFamily="18" charset="0"/>
              </a:defRPr>
            </a:lvl2pPr>
            <a:lvl3pPr marL="1143000" indent="-228600" algn="ctr">
              <a:defRPr sz="2400">
                <a:solidFill>
                  <a:schemeClr val="tx1"/>
                </a:solidFill>
                <a:latin typeface="Times New Roman" pitchFamily="18" charset="0"/>
              </a:defRPr>
            </a:lvl3pPr>
            <a:lvl4pPr marL="1600200" indent="-228600" algn="ctr">
              <a:defRPr sz="2400">
                <a:solidFill>
                  <a:schemeClr val="tx1"/>
                </a:solidFill>
                <a:latin typeface="Times New Roman" pitchFamily="18" charset="0"/>
              </a:defRPr>
            </a:lvl4pPr>
            <a:lvl5pPr marL="2057400" indent="-228600" algn="ctr">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spcBef>
                <a:spcPts val="300"/>
              </a:spcBef>
            </a:pPr>
            <a:r>
              <a:rPr lang="en-US" altLang="en-US" sz="1800" i="0" dirty="0">
                <a:effectLst/>
                <a:latin typeface="Liberation Sans" panose="020B0604020202020204" pitchFamily="34" charset="0"/>
              </a:rPr>
              <a:t>Kimmel </a:t>
            </a:r>
            <a:r>
              <a:rPr lang="en-US" altLang="en-US" sz="1800" i="0" dirty="0">
                <a:effectLst/>
                <a:latin typeface="Arial"/>
                <a:cs typeface="Arial"/>
              </a:rPr>
              <a:t>● Weygandt ● Kieso</a:t>
            </a:r>
            <a:endParaRPr lang="en-US" altLang="en-US" sz="1800" i="0" dirty="0">
              <a:effectLst/>
              <a:latin typeface="Liberation Sans" panose="020B0604020202020204" pitchFamily="34" charset="0"/>
            </a:endParaRPr>
          </a:p>
          <a:p>
            <a:pPr>
              <a:spcBef>
                <a:spcPts val="300"/>
              </a:spcBef>
            </a:pPr>
            <a:r>
              <a:rPr lang="en-US" altLang="en-US" sz="1800" i="0" dirty="0">
                <a:effectLst/>
                <a:latin typeface="Liberation Sans" panose="020B0604020202020204" pitchFamily="34" charset="0"/>
              </a:rPr>
              <a:t>Accounting,  </a:t>
            </a:r>
            <a:r>
              <a:rPr lang="en-US" altLang="en-US" sz="1800" dirty="0">
                <a:latin typeface="Liberation Sans" panose="020B0604020202020204" pitchFamily="34" charset="0"/>
              </a:rPr>
              <a:t>Six</a:t>
            </a:r>
            <a:r>
              <a:rPr lang="en-US" altLang="en-US" sz="1800" i="0" dirty="0">
                <a:effectLst/>
                <a:latin typeface="Liberation Sans" panose="020B0604020202020204" pitchFamily="34" charset="0"/>
              </a:rPr>
              <a:t>th Edition</a:t>
            </a:r>
          </a:p>
        </p:txBody>
      </p:sp>
      <p:cxnSp>
        <p:nvCxnSpPr>
          <p:cNvPr id="4" name="Straight Connector 3"/>
          <p:cNvCxnSpPr/>
          <p:nvPr/>
        </p:nvCxnSpPr>
        <p:spPr bwMode="auto">
          <a:xfrm>
            <a:off x="587992" y="2354240"/>
            <a:ext cx="7924800" cy="0"/>
          </a:xfrm>
          <a:prstGeom prst="line">
            <a:avLst/>
          </a:prstGeom>
          <a:solidFill>
            <a:schemeClr val="accent1"/>
          </a:solidFill>
          <a:ln w="38100" cap="sq" cmpd="sng" algn="ctr">
            <a:solidFill>
              <a:schemeClr val="tx1"/>
            </a:solidFill>
            <a:prstDash val="solid"/>
            <a:round/>
            <a:headEnd type="none" w="sm" len="sm"/>
            <a:tailEnd type="none" w="sm" len="sm"/>
          </a:ln>
          <a:effectLst/>
        </p:spPr>
      </p:cxnSp>
      <p:pic>
        <p:nvPicPr>
          <p:cNvPr id="1026" name="Picture 2" descr="Wile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9578" y="572595"/>
            <a:ext cx="2028444" cy="42643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609600" y="-209474"/>
            <a:ext cx="1316182" cy="3031599"/>
          </a:xfrm>
          <a:prstGeom prst="rect">
            <a:avLst/>
          </a:prstGeom>
          <a:noFill/>
          <a:ln>
            <a:noFill/>
          </a:ln>
        </p:spPr>
        <p:txBody>
          <a:bodyPr wrap="square" lIns="45720" rIns="45720" rtlCol="0" anchor="ctr" anchorCtr="0">
            <a:spAutoFit/>
          </a:bodyPr>
          <a:lstStyle/>
          <a:p>
            <a:pPr algn="ctr"/>
            <a:r>
              <a:rPr lang="en-US" sz="19100" i="0" dirty="0">
                <a:solidFill>
                  <a:srgbClr val="0066CC"/>
                </a:solidFill>
                <a:effectLst/>
                <a:latin typeface="+mn-lt"/>
              </a:rPr>
              <a:t>8</a:t>
            </a:r>
          </a:p>
        </p:txBody>
      </p:sp>
    </p:spTree>
    <p:extLst>
      <p:ext uri="{BB962C8B-B14F-4D97-AF65-F5344CB8AC3E}">
        <p14:creationId xmlns:p14="http://schemas.microsoft.com/office/powerpoint/2010/main" val="3555546902"/>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4"/>
          <p:cNvSpPr>
            <a:spLocks noChangeArrowheads="1"/>
          </p:cNvSpPr>
          <p:nvPr/>
        </p:nvSpPr>
        <p:spPr bwMode="auto">
          <a:xfrm rot="16200000" flipH="1">
            <a:off x="2019300" y="1887229"/>
            <a:ext cx="457200" cy="533400"/>
          </a:xfrm>
          <a:prstGeom prst="rightArrow">
            <a:avLst>
              <a:gd name="adj1" fmla="val 50000"/>
              <a:gd name="adj2" fmla="val 50014"/>
            </a:avLst>
          </a:prstGeom>
          <a:solidFill>
            <a:schemeClr val="hlink"/>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latin typeface="Liberation Sans" panose="020B0604020202020204" pitchFamily="34" charset="0"/>
            </a:endParaRPr>
          </a:p>
        </p:txBody>
      </p:sp>
      <p:sp>
        <p:nvSpPr>
          <p:cNvPr id="14339" name="AutoShape 5"/>
          <p:cNvSpPr>
            <a:spLocks noChangeArrowheads="1"/>
          </p:cNvSpPr>
          <p:nvPr/>
        </p:nvSpPr>
        <p:spPr bwMode="auto">
          <a:xfrm rot="16200000" flipH="1">
            <a:off x="6438900" y="1887229"/>
            <a:ext cx="457200" cy="533400"/>
          </a:xfrm>
          <a:prstGeom prst="rightArrow">
            <a:avLst>
              <a:gd name="adj1" fmla="val 50000"/>
              <a:gd name="adj2" fmla="val 50014"/>
            </a:avLst>
          </a:prstGeom>
          <a:solidFill>
            <a:schemeClr val="hlink"/>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latin typeface="Liberation Sans" panose="020B0604020202020204" pitchFamily="34" charset="0"/>
            </a:endParaRPr>
          </a:p>
        </p:txBody>
      </p:sp>
      <p:sp>
        <p:nvSpPr>
          <p:cNvPr id="14340" name="Rectangle 6"/>
          <p:cNvSpPr>
            <a:spLocks noGrp="1" noChangeArrowheads="1"/>
          </p:cNvSpPr>
          <p:nvPr>
            <p:ph type="body" idx="1"/>
          </p:nvPr>
        </p:nvSpPr>
        <p:spPr bwMode="auto">
          <a:xfrm>
            <a:off x="4752975" y="2487304"/>
            <a:ext cx="4133850" cy="3429000"/>
          </a:xfrm>
          <a:solidFill>
            <a:srgbClr val="FFFFC5"/>
          </a:solidFill>
          <a:ln w="57150" cmpd="thickThin">
            <a:solidFill>
              <a:schemeClr val="hlink"/>
            </a:solidFill>
            <a:miter lim="800000"/>
            <a:headEnd/>
            <a:tailEnd/>
          </a:ln>
        </p:spPr>
        <p:txBody>
          <a:bodyPr vert="horz" wrap="square" lIns="137160" tIns="44450" rIns="137160" bIns="44450" numCol="1" anchor="t" anchorCtr="0" compatLnSpc="1">
            <a:prstTxWarp prst="textNoShape">
              <a:avLst/>
            </a:prstTxWarp>
          </a:bodyPr>
          <a:lstStyle/>
          <a:p>
            <a:pPr marL="0" indent="0" algn="ctr">
              <a:lnSpc>
                <a:spcPct val="120000"/>
              </a:lnSpc>
              <a:buFont typeface="Wingdings" pitchFamily="2" charset="2"/>
              <a:buNone/>
            </a:pPr>
            <a:r>
              <a:rPr lang="en-US" altLang="en-US" sz="2600" dirty="0">
                <a:solidFill>
                  <a:schemeClr val="tx1"/>
                </a:solidFill>
                <a:effectLst/>
                <a:latin typeface="Liberation Sans" panose="020B0604020202020204" pitchFamily="34" charset="0"/>
              </a:rPr>
              <a:t>Allowance Method</a:t>
            </a:r>
          </a:p>
          <a:p>
            <a:pPr marL="0" indent="0">
              <a:lnSpc>
                <a:spcPct val="110000"/>
              </a:lnSpc>
              <a:spcBef>
                <a:spcPct val="30000"/>
              </a:spcBef>
              <a:buClrTx/>
              <a:buSzTx/>
              <a:buFontTx/>
              <a:buNone/>
            </a:pPr>
            <a:r>
              <a:rPr lang="en-US" altLang="en-US" sz="2300" dirty="0">
                <a:effectLst/>
                <a:latin typeface="Liberation Sans" panose="020B0604020202020204" pitchFamily="34" charset="0"/>
              </a:rPr>
              <a:t>Losses are estimated:</a:t>
            </a:r>
          </a:p>
          <a:p>
            <a:pPr marL="628650" lvl="1" indent="-457200">
              <a:lnSpc>
                <a:spcPct val="120000"/>
              </a:lnSpc>
              <a:spcBef>
                <a:spcPct val="30000"/>
              </a:spcBef>
              <a:buClr>
                <a:srgbClr val="CC0000"/>
              </a:buClr>
              <a:buSzPct val="80000"/>
              <a:buFont typeface="Wingdings" pitchFamily="2" charset="2"/>
              <a:buChar char="u"/>
            </a:pPr>
            <a:r>
              <a:rPr lang="en-US" altLang="en-US" sz="2100" b="0" dirty="0">
                <a:effectLst/>
                <a:latin typeface="Liberation Sans" panose="020B0604020202020204" pitchFamily="34" charset="0"/>
              </a:rPr>
              <a:t>Better matching.</a:t>
            </a:r>
          </a:p>
          <a:p>
            <a:pPr marL="628650" lvl="1" indent="-457200">
              <a:lnSpc>
                <a:spcPct val="120000"/>
              </a:lnSpc>
              <a:spcBef>
                <a:spcPct val="30000"/>
              </a:spcBef>
              <a:buClr>
                <a:srgbClr val="CC0000"/>
              </a:buClr>
              <a:buSzPct val="80000"/>
              <a:buFont typeface="Wingdings" pitchFamily="2" charset="2"/>
              <a:buChar char="u"/>
            </a:pPr>
            <a:r>
              <a:rPr lang="en-US" altLang="en-US" sz="2100" b="0" dirty="0">
                <a:effectLst/>
                <a:latin typeface="Liberation Sans" panose="020B0604020202020204" pitchFamily="34" charset="0"/>
              </a:rPr>
              <a:t>Receivable stated at net realizable value.</a:t>
            </a:r>
          </a:p>
          <a:p>
            <a:pPr marL="628650" lvl="1" indent="-457200">
              <a:lnSpc>
                <a:spcPct val="120000"/>
              </a:lnSpc>
              <a:spcBef>
                <a:spcPct val="30000"/>
              </a:spcBef>
              <a:buClr>
                <a:srgbClr val="CC0000"/>
              </a:buClr>
              <a:buSzPct val="80000"/>
              <a:buFont typeface="Wingdings" pitchFamily="2" charset="2"/>
              <a:buChar char="u"/>
            </a:pPr>
            <a:r>
              <a:rPr lang="en-US" altLang="en-US" sz="2100" b="0" dirty="0">
                <a:effectLst/>
                <a:latin typeface="Liberation Sans" panose="020B0604020202020204" pitchFamily="34" charset="0"/>
              </a:rPr>
              <a:t>Required by GAAP.</a:t>
            </a:r>
          </a:p>
        </p:txBody>
      </p:sp>
      <p:sp>
        <p:nvSpPr>
          <p:cNvPr id="14341" name="Rectangle 7"/>
          <p:cNvSpPr>
            <a:spLocks noChangeArrowheads="1"/>
          </p:cNvSpPr>
          <p:nvPr/>
        </p:nvSpPr>
        <p:spPr bwMode="auto">
          <a:xfrm>
            <a:off x="485775" y="1420504"/>
            <a:ext cx="8201025" cy="552450"/>
          </a:xfrm>
          <a:prstGeom prst="rect">
            <a:avLst/>
          </a:prstGeom>
          <a:solidFill>
            <a:srgbClr val="FFFFC5"/>
          </a:solidFill>
          <a:ln w="57150" cmpd="thickThin">
            <a:solidFill>
              <a:schemeClr val="hlink"/>
            </a:solidFill>
            <a:miter lim="800000"/>
            <a:headEnd/>
            <a:tailEnd/>
          </a:ln>
          <a:effectLst/>
        </p:spPr>
        <p:txBody>
          <a:bodyPr lIns="90488" tIns="0" rIns="90488" bIns="44450" anchor="ctr" anchorCtr="0"/>
          <a:lstStyle>
            <a:lvl1pPr marL="342900" indent="-342900">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20000"/>
              </a:spcBef>
            </a:pPr>
            <a:r>
              <a:rPr lang="en-US" altLang="en-US" b="1" dirty="0">
                <a:solidFill>
                  <a:srgbClr val="000000"/>
                </a:solidFill>
                <a:latin typeface="Liberation Sans" panose="020B0604020202020204" pitchFamily="34" charset="0"/>
              </a:rPr>
              <a:t>Methods of Accounting for Uncollectible Accounts</a:t>
            </a:r>
          </a:p>
        </p:txBody>
      </p:sp>
      <p:sp>
        <p:nvSpPr>
          <p:cNvPr id="14342" name="Rectangle 8"/>
          <p:cNvSpPr>
            <a:spLocks noChangeArrowheads="1"/>
          </p:cNvSpPr>
          <p:nvPr/>
        </p:nvSpPr>
        <p:spPr bwMode="auto">
          <a:xfrm>
            <a:off x="257175" y="2487304"/>
            <a:ext cx="4133850" cy="3429000"/>
          </a:xfrm>
          <a:prstGeom prst="rect">
            <a:avLst/>
          </a:prstGeom>
          <a:solidFill>
            <a:srgbClr val="FFFFC5"/>
          </a:solidFill>
          <a:ln w="57150" cmpd="thickThin">
            <a:solidFill>
              <a:schemeClr val="hlink"/>
            </a:solidFill>
            <a:miter lim="800000"/>
            <a:headEnd/>
            <a:tailEnd/>
          </a:ln>
          <a:effectLst/>
        </p:spPr>
        <p:txBody>
          <a:bodyPr lIns="137160" tIns="44450" rIns="137160" bIns="44450"/>
          <a:lstStyle>
            <a:lvl1pPr>
              <a:defRPr sz="2400">
                <a:solidFill>
                  <a:schemeClr val="tx1"/>
                </a:solidFill>
                <a:latin typeface="Comic Sans MS" pitchFamily="66" charset="0"/>
              </a:defRPr>
            </a:lvl1pPr>
            <a:lvl2pPr marL="628650" indent="-45720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nSpc>
                <a:spcPct val="120000"/>
              </a:lnSpc>
              <a:spcBef>
                <a:spcPct val="35000"/>
              </a:spcBef>
            </a:pPr>
            <a:r>
              <a:rPr lang="en-US" altLang="en-US" sz="2600" b="1" dirty="0">
                <a:latin typeface="Liberation Sans" panose="020B0604020202020204" pitchFamily="34" charset="0"/>
              </a:rPr>
              <a:t>Direct Write-Off</a:t>
            </a:r>
          </a:p>
          <a:p>
            <a:pPr algn="l">
              <a:lnSpc>
                <a:spcPct val="110000"/>
              </a:lnSpc>
              <a:spcBef>
                <a:spcPct val="30000"/>
              </a:spcBef>
            </a:pPr>
            <a:r>
              <a:rPr lang="en-US" altLang="en-US" sz="2300" b="1" dirty="0">
                <a:solidFill>
                  <a:schemeClr val="bg2"/>
                </a:solidFill>
                <a:latin typeface="Liberation Sans" panose="020B0604020202020204" pitchFamily="34" charset="0"/>
              </a:rPr>
              <a:t>Theoretically undesirable:</a:t>
            </a:r>
          </a:p>
          <a:p>
            <a:pPr lvl="1" algn="l">
              <a:lnSpc>
                <a:spcPct val="120000"/>
              </a:lnSpc>
              <a:spcBef>
                <a:spcPct val="30000"/>
              </a:spcBef>
              <a:buClr>
                <a:srgbClr val="CC0000"/>
              </a:buClr>
              <a:buSzPct val="80000"/>
              <a:buFont typeface="Wingdings" pitchFamily="2" charset="2"/>
              <a:buChar char="u"/>
            </a:pPr>
            <a:r>
              <a:rPr lang="en-US" altLang="en-US" sz="2100" dirty="0">
                <a:solidFill>
                  <a:schemeClr val="bg2"/>
                </a:solidFill>
                <a:latin typeface="Liberation Sans" panose="020B0604020202020204" pitchFamily="34" charset="0"/>
              </a:rPr>
              <a:t>No matching.</a:t>
            </a:r>
          </a:p>
          <a:p>
            <a:pPr lvl="1" algn="l">
              <a:lnSpc>
                <a:spcPct val="120000"/>
              </a:lnSpc>
              <a:spcBef>
                <a:spcPct val="30000"/>
              </a:spcBef>
              <a:buClr>
                <a:srgbClr val="CC0000"/>
              </a:buClr>
              <a:buSzPct val="80000"/>
              <a:buFont typeface="Wingdings" pitchFamily="2" charset="2"/>
              <a:buChar char="u"/>
            </a:pPr>
            <a:r>
              <a:rPr lang="en-US" altLang="en-US" sz="2100" dirty="0">
                <a:solidFill>
                  <a:schemeClr val="bg2"/>
                </a:solidFill>
                <a:latin typeface="Liberation Sans" panose="020B0604020202020204" pitchFamily="34" charset="0"/>
              </a:rPr>
              <a:t>Receivable not stated at net realizable value.</a:t>
            </a:r>
          </a:p>
          <a:p>
            <a:pPr lvl="1" algn="l">
              <a:lnSpc>
                <a:spcPct val="120000"/>
              </a:lnSpc>
              <a:spcBef>
                <a:spcPct val="30000"/>
              </a:spcBef>
              <a:buClr>
                <a:srgbClr val="CC0000"/>
              </a:buClr>
              <a:buSzPct val="80000"/>
              <a:buFont typeface="Wingdings" pitchFamily="2" charset="2"/>
              <a:buChar char="u"/>
            </a:pPr>
            <a:r>
              <a:rPr lang="en-US" altLang="en-US" sz="2100" dirty="0">
                <a:solidFill>
                  <a:schemeClr val="bg2"/>
                </a:solidFill>
                <a:latin typeface="Liberation Sans" panose="020B0604020202020204" pitchFamily="34" charset="0"/>
              </a:rPr>
              <a:t>Not acceptable for financial reporting.</a:t>
            </a:r>
          </a:p>
        </p:txBody>
      </p:sp>
      <p:sp>
        <p:nvSpPr>
          <p:cNvPr id="10"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VALUING 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11"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9"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bwMode="auto">
          <a:xfrm>
            <a:off x="512763" y="1295400"/>
            <a:ext cx="8174037" cy="906463"/>
          </a:xfrm>
          <a:solidFill>
            <a:srgbClr val="FFFFFF"/>
          </a:solidFill>
          <a:extLst>
            <a:ext uri="{91240B29-F687-4F45-9708-019B960494DF}">
              <a14:hiddenLine xmlns:a14="http://schemas.microsoft.com/office/drawing/2010/main" w="57150" cmpd="thickThin">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marL="0" indent="0">
              <a:lnSpc>
                <a:spcPct val="115000"/>
              </a:lnSpc>
              <a:buFont typeface="Wingdings" pitchFamily="2" charset="2"/>
              <a:buNone/>
            </a:pPr>
            <a:r>
              <a:rPr lang="en-US" altLang="en-US" sz="2300" b="0" dirty="0">
                <a:effectLst/>
                <a:latin typeface="Liberation Sans" panose="020B0604020202020204" pitchFamily="34" charset="0"/>
              </a:rPr>
              <a:t>How are these accounts presented on the Balance Sheet?</a:t>
            </a:r>
          </a:p>
        </p:txBody>
      </p:sp>
      <p:sp>
        <p:nvSpPr>
          <p:cNvPr id="15363" name="Line 3"/>
          <p:cNvSpPr>
            <a:spLocks noChangeShapeType="1"/>
          </p:cNvSpPr>
          <p:nvPr/>
        </p:nvSpPr>
        <p:spPr bwMode="auto">
          <a:xfrm>
            <a:off x="10175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5364" name="Line 4"/>
          <p:cNvSpPr>
            <a:spLocks noChangeShapeType="1"/>
          </p:cNvSpPr>
          <p:nvPr/>
        </p:nvSpPr>
        <p:spPr bwMode="auto">
          <a:xfrm>
            <a:off x="49799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5365" name="Line 5"/>
          <p:cNvSpPr>
            <a:spLocks noChangeShapeType="1"/>
          </p:cNvSpPr>
          <p:nvPr/>
        </p:nvSpPr>
        <p:spPr bwMode="auto">
          <a:xfrm>
            <a:off x="25146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5366" name="Line 6"/>
          <p:cNvSpPr>
            <a:spLocks noChangeShapeType="1"/>
          </p:cNvSpPr>
          <p:nvPr/>
        </p:nvSpPr>
        <p:spPr bwMode="auto">
          <a:xfrm>
            <a:off x="65532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5367" name="Rectangle 7"/>
          <p:cNvSpPr>
            <a:spLocks noChangeArrowheads="1"/>
          </p:cNvSpPr>
          <p:nvPr/>
        </p:nvSpPr>
        <p:spPr bwMode="auto">
          <a:xfrm>
            <a:off x="915988" y="3125788"/>
            <a:ext cx="3502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Accounts Receivable</a:t>
            </a:r>
          </a:p>
        </p:txBody>
      </p:sp>
      <p:sp>
        <p:nvSpPr>
          <p:cNvPr id="15368" name="Rectangle 8"/>
          <p:cNvSpPr>
            <a:spLocks noChangeArrowheads="1"/>
          </p:cNvSpPr>
          <p:nvPr/>
        </p:nvSpPr>
        <p:spPr bwMode="auto">
          <a:xfrm>
            <a:off x="4802188" y="2820988"/>
            <a:ext cx="35020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2300" b="1" dirty="0">
                <a:latin typeface="Liberation Sans" panose="020B0604020202020204" pitchFamily="34" charset="0"/>
              </a:rPr>
              <a:t>Allowance for       Doubtful Accounts</a:t>
            </a:r>
          </a:p>
        </p:txBody>
      </p:sp>
      <p:sp>
        <p:nvSpPr>
          <p:cNvPr id="15369" name="Line 9"/>
          <p:cNvSpPr>
            <a:spLocks noChangeShapeType="1"/>
          </p:cNvSpPr>
          <p:nvPr/>
        </p:nvSpPr>
        <p:spPr bwMode="auto">
          <a:xfrm>
            <a:off x="10175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5370" name="Line 10"/>
          <p:cNvSpPr>
            <a:spLocks noChangeShapeType="1"/>
          </p:cNvSpPr>
          <p:nvPr/>
        </p:nvSpPr>
        <p:spPr bwMode="auto">
          <a:xfrm>
            <a:off x="10175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5371" name="Line 11"/>
          <p:cNvSpPr>
            <a:spLocks noChangeShapeType="1"/>
          </p:cNvSpPr>
          <p:nvPr/>
        </p:nvSpPr>
        <p:spPr bwMode="auto">
          <a:xfrm>
            <a:off x="49799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5372" name="Line 12"/>
          <p:cNvSpPr>
            <a:spLocks noChangeShapeType="1"/>
          </p:cNvSpPr>
          <p:nvPr/>
        </p:nvSpPr>
        <p:spPr bwMode="auto">
          <a:xfrm>
            <a:off x="49799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5373" name="Rectangle 13"/>
          <p:cNvSpPr>
            <a:spLocks noChangeArrowheads="1"/>
          </p:cNvSpPr>
          <p:nvPr/>
        </p:nvSpPr>
        <p:spPr bwMode="auto">
          <a:xfrm>
            <a:off x="4587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Beg.       500</a:t>
            </a:r>
          </a:p>
        </p:txBody>
      </p:sp>
      <p:sp>
        <p:nvSpPr>
          <p:cNvPr id="15374" name="Rectangle 14"/>
          <p:cNvSpPr>
            <a:spLocks noChangeArrowheads="1"/>
          </p:cNvSpPr>
          <p:nvPr/>
        </p:nvSpPr>
        <p:spPr bwMode="auto">
          <a:xfrm>
            <a:off x="66309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Beg.       </a:t>
            </a:r>
          </a:p>
        </p:txBody>
      </p:sp>
      <p:sp>
        <p:nvSpPr>
          <p:cNvPr id="15375" name="Rectangle 15"/>
          <p:cNvSpPr>
            <a:spLocks noChangeArrowheads="1"/>
          </p:cNvSpPr>
          <p:nvPr/>
        </p:nvSpPr>
        <p:spPr bwMode="auto">
          <a:xfrm>
            <a:off x="4587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End.       500</a:t>
            </a:r>
          </a:p>
        </p:txBody>
      </p:sp>
      <p:sp>
        <p:nvSpPr>
          <p:cNvPr id="15376" name="Rectangle 16"/>
          <p:cNvSpPr>
            <a:spLocks noChangeArrowheads="1"/>
          </p:cNvSpPr>
          <p:nvPr/>
        </p:nvSpPr>
        <p:spPr bwMode="auto">
          <a:xfrm>
            <a:off x="66309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End.       </a:t>
            </a:r>
          </a:p>
        </p:txBody>
      </p:sp>
      <p:sp>
        <p:nvSpPr>
          <p:cNvPr id="19"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20"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1"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6" name="Object 3"/>
          <p:cNvGraphicFramePr>
            <a:graphicFrameLocks noChangeAspect="1"/>
          </p:cNvGraphicFramePr>
          <p:nvPr>
            <p:extLst>
              <p:ext uri="{D42A27DB-BD31-4B8C-83A1-F6EECF244321}">
                <p14:modId xmlns:p14="http://schemas.microsoft.com/office/powerpoint/2010/main" val="2613839450"/>
              </p:ext>
            </p:extLst>
          </p:nvPr>
        </p:nvGraphicFramePr>
        <p:xfrm>
          <a:off x="304800" y="1447800"/>
          <a:ext cx="8542518" cy="4386646"/>
        </p:xfrm>
        <a:graphic>
          <a:graphicData uri="http://schemas.openxmlformats.org/presentationml/2006/ole">
            <mc:AlternateContent xmlns:mc="http://schemas.openxmlformats.org/markup-compatibility/2006">
              <mc:Choice xmlns:v="urn:schemas-microsoft-com:vml" Requires="v">
                <p:oleObj spid="_x0000_s16520" name="Worksheet" r:id="rId4" imgW="3886069" imgH="2000208" progId="Excel.Sheet.8">
                  <p:embed/>
                </p:oleObj>
              </mc:Choice>
              <mc:Fallback>
                <p:oleObj name="Worksheet" r:id="rId4" imgW="3886069" imgH="2000208" progId="Excel.Sheet.8">
                  <p:embed/>
                  <p:pic>
                    <p:nvPicPr>
                      <p:cNvPr id="0" name="Object 3"/>
                      <p:cNvPicPr>
                        <a:picLocks noChangeAspect="1" noChangeArrowheads="1"/>
                      </p:cNvPicPr>
                      <p:nvPr/>
                    </p:nvPicPr>
                    <p:blipFill>
                      <a:blip r:embed="rId5"/>
                      <a:srcRect/>
                      <a:stretch>
                        <a:fillRect/>
                      </a:stretch>
                    </p:blipFill>
                    <p:spPr bwMode="auto">
                      <a:xfrm>
                        <a:off x="304800" y="1447800"/>
                        <a:ext cx="8542518" cy="4386646"/>
                      </a:xfrm>
                      <a:prstGeom prst="rect">
                        <a:avLst/>
                      </a:prstGeom>
                      <a:noFill/>
                      <a:ln>
                        <a:noFill/>
                      </a:ln>
                      <a:effectLst/>
                    </p:spPr>
                  </p:pic>
                </p:oleObj>
              </mc:Fallback>
            </mc:AlternateContent>
          </a:graphicData>
        </a:graphic>
      </p:graphicFrame>
      <p:sp>
        <p:nvSpPr>
          <p:cNvPr id="5"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6"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7"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0" name="Object 2"/>
          <p:cNvGraphicFramePr>
            <a:graphicFrameLocks noChangeAspect="1"/>
          </p:cNvGraphicFramePr>
          <p:nvPr>
            <p:extLst>
              <p:ext uri="{D42A27DB-BD31-4B8C-83A1-F6EECF244321}">
                <p14:modId xmlns:p14="http://schemas.microsoft.com/office/powerpoint/2010/main" val="3077360613"/>
              </p:ext>
            </p:extLst>
          </p:nvPr>
        </p:nvGraphicFramePr>
        <p:xfrm>
          <a:off x="304800" y="1447800"/>
          <a:ext cx="8539140" cy="3748658"/>
        </p:xfrm>
        <a:graphic>
          <a:graphicData uri="http://schemas.openxmlformats.org/presentationml/2006/ole">
            <mc:AlternateContent xmlns:mc="http://schemas.openxmlformats.org/markup-compatibility/2006">
              <mc:Choice xmlns:v="urn:schemas-microsoft-com:vml" Requires="v">
                <p:oleObj spid="_x0000_s17545" name="Worksheet" r:id="rId4" imgW="3876621" imgH="1704900" progId="Excel.Sheet.8">
                  <p:embed/>
                </p:oleObj>
              </mc:Choice>
              <mc:Fallback>
                <p:oleObj name="Worksheet" r:id="rId4" imgW="3876621" imgH="1704900" progId="Excel.Sheet.8">
                  <p:embed/>
                  <p:pic>
                    <p:nvPicPr>
                      <p:cNvPr id="0" name="Object 2"/>
                      <p:cNvPicPr>
                        <a:picLocks noChangeAspect="1" noChangeArrowheads="1"/>
                      </p:cNvPicPr>
                      <p:nvPr/>
                    </p:nvPicPr>
                    <p:blipFill>
                      <a:blip r:embed="rId5"/>
                      <a:srcRect/>
                      <a:stretch>
                        <a:fillRect/>
                      </a:stretch>
                    </p:blipFill>
                    <p:spPr bwMode="auto">
                      <a:xfrm>
                        <a:off x="304800" y="1447800"/>
                        <a:ext cx="8539140" cy="3748658"/>
                      </a:xfrm>
                      <a:prstGeom prst="rect">
                        <a:avLst/>
                      </a:prstGeom>
                      <a:noFill/>
                      <a:ln>
                        <a:noFill/>
                      </a:ln>
                      <a:effectLst/>
                    </p:spPr>
                  </p:pic>
                </p:oleObj>
              </mc:Fallback>
            </mc:AlternateContent>
          </a:graphicData>
        </a:graphic>
      </p:graphicFrame>
      <p:sp>
        <p:nvSpPr>
          <p:cNvPr id="17411" name="Text Box 5"/>
          <p:cNvSpPr txBox="1">
            <a:spLocks noChangeArrowheads="1"/>
          </p:cNvSpPr>
          <p:nvPr/>
        </p:nvSpPr>
        <p:spPr bwMode="auto">
          <a:xfrm>
            <a:off x="6934200" y="1235075"/>
            <a:ext cx="1752600" cy="660400"/>
          </a:xfrm>
          <a:prstGeom prst="rect">
            <a:avLst/>
          </a:prstGeom>
          <a:solidFill>
            <a:schemeClr val="accent3"/>
          </a:solidFill>
          <a:ln w="19050" cap="sq">
            <a:solidFill>
              <a:schemeClr val="tx1"/>
            </a:solidFill>
            <a:miter lim="800000"/>
            <a:headEnd type="none" w="sm" len="sm"/>
            <a:tailEnd type="none" w="sm" len="sm"/>
          </a:ln>
          <a:effectLst>
            <a:innerShdw blurRad="114300">
              <a:prstClr val="black"/>
            </a:innerShdw>
          </a:effec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1800" b="1" dirty="0">
                <a:latin typeface="Liberation Sans" panose="020B0604020202020204" pitchFamily="34" charset="0"/>
              </a:rPr>
              <a:t>Alternate Presentation</a:t>
            </a:r>
          </a:p>
        </p:txBody>
      </p:sp>
      <p:sp>
        <p:nvSpPr>
          <p:cNvPr id="6"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7"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8"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Line 2"/>
          <p:cNvSpPr>
            <a:spLocks noChangeShapeType="1"/>
          </p:cNvSpPr>
          <p:nvPr/>
        </p:nvSpPr>
        <p:spPr bwMode="auto">
          <a:xfrm>
            <a:off x="10175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8435" name="Line 3"/>
          <p:cNvSpPr>
            <a:spLocks noChangeShapeType="1"/>
          </p:cNvSpPr>
          <p:nvPr/>
        </p:nvSpPr>
        <p:spPr bwMode="auto">
          <a:xfrm>
            <a:off x="49799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8436" name="Line 4"/>
          <p:cNvSpPr>
            <a:spLocks noChangeShapeType="1"/>
          </p:cNvSpPr>
          <p:nvPr/>
        </p:nvSpPr>
        <p:spPr bwMode="auto">
          <a:xfrm>
            <a:off x="25146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8437" name="Line 5"/>
          <p:cNvSpPr>
            <a:spLocks noChangeShapeType="1"/>
          </p:cNvSpPr>
          <p:nvPr/>
        </p:nvSpPr>
        <p:spPr bwMode="auto">
          <a:xfrm>
            <a:off x="65532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8438" name="Rectangle 6"/>
          <p:cNvSpPr>
            <a:spLocks noChangeArrowheads="1"/>
          </p:cNvSpPr>
          <p:nvPr/>
        </p:nvSpPr>
        <p:spPr bwMode="auto">
          <a:xfrm>
            <a:off x="915988" y="3125788"/>
            <a:ext cx="3502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Accounts Receivable</a:t>
            </a:r>
          </a:p>
        </p:txBody>
      </p:sp>
      <p:sp>
        <p:nvSpPr>
          <p:cNvPr id="18439" name="Rectangle 7"/>
          <p:cNvSpPr>
            <a:spLocks noChangeArrowheads="1"/>
          </p:cNvSpPr>
          <p:nvPr/>
        </p:nvSpPr>
        <p:spPr bwMode="auto">
          <a:xfrm>
            <a:off x="4802188" y="2820988"/>
            <a:ext cx="35020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2300" b="1" dirty="0">
                <a:latin typeface="Liberation Sans" panose="020B0604020202020204" pitchFamily="34" charset="0"/>
              </a:rPr>
              <a:t>Allowance for       Doubtful Accounts</a:t>
            </a:r>
          </a:p>
        </p:txBody>
      </p:sp>
      <p:sp>
        <p:nvSpPr>
          <p:cNvPr id="18440" name="Line 8"/>
          <p:cNvSpPr>
            <a:spLocks noChangeShapeType="1"/>
          </p:cNvSpPr>
          <p:nvPr/>
        </p:nvSpPr>
        <p:spPr bwMode="auto">
          <a:xfrm>
            <a:off x="10175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8441" name="Line 9"/>
          <p:cNvSpPr>
            <a:spLocks noChangeShapeType="1"/>
          </p:cNvSpPr>
          <p:nvPr/>
        </p:nvSpPr>
        <p:spPr bwMode="auto">
          <a:xfrm>
            <a:off x="10175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8442" name="Line 10"/>
          <p:cNvSpPr>
            <a:spLocks noChangeShapeType="1"/>
          </p:cNvSpPr>
          <p:nvPr/>
        </p:nvSpPr>
        <p:spPr bwMode="auto">
          <a:xfrm>
            <a:off x="49799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8443" name="Line 11"/>
          <p:cNvSpPr>
            <a:spLocks noChangeShapeType="1"/>
          </p:cNvSpPr>
          <p:nvPr/>
        </p:nvSpPr>
        <p:spPr bwMode="auto">
          <a:xfrm>
            <a:off x="49799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8444" name="Rectangle 12"/>
          <p:cNvSpPr>
            <a:spLocks noChangeArrowheads="1"/>
          </p:cNvSpPr>
          <p:nvPr/>
        </p:nvSpPr>
        <p:spPr bwMode="auto">
          <a:xfrm>
            <a:off x="4587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Beg.       500</a:t>
            </a:r>
          </a:p>
        </p:txBody>
      </p:sp>
      <p:sp>
        <p:nvSpPr>
          <p:cNvPr id="18445" name="Rectangle 13"/>
          <p:cNvSpPr>
            <a:spLocks noChangeArrowheads="1"/>
          </p:cNvSpPr>
          <p:nvPr/>
        </p:nvSpPr>
        <p:spPr bwMode="auto">
          <a:xfrm>
            <a:off x="66309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Beg.       </a:t>
            </a:r>
          </a:p>
        </p:txBody>
      </p:sp>
      <p:sp>
        <p:nvSpPr>
          <p:cNvPr id="18446" name="Rectangle 14"/>
          <p:cNvSpPr>
            <a:spLocks noChangeArrowheads="1"/>
          </p:cNvSpPr>
          <p:nvPr/>
        </p:nvSpPr>
        <p:spPr bwMode="auto">
          <a:xfrm>
            <a:off x="4587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End.       500</a:t>
            </a:r>
          </a:p>
        </p:txBody>
      </p:sp>
      <p:sp>
        <p:nvSpPr>
          <p:cNvPr id="18447" name="Rectangle 15"/>
          <p:cNvSpPr>
            <a:spLocks noChangeArrowheads="1"/>
          </p:cNvSpPr>
          <p:nvPr/>
        </p:nvSpPr>
        <p:spPr bwMode="auto">
          <a:xfrm>
            <a:off x="66309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End.       </a:t>
            </a:r>
          </a:p>
        </p:txBody>
      </p:sp>
      <p:sp>
        <p:nvSpPr>
          <p:cNvPr id="18448" name="Line 18"/>
          <p:cNvSpPr>
            <a:spLocks noChangeShapeType="1"/>
          </p:cNvSpPr>
          <p:nvPr/>
        </p:nvSpPr>
        <p:spPr bwMode="auto">
          <a:xfrm>
            <a:off x="304800" y="2667000"/>
            <a:ext cx="85344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
        <p:nvSpPr>
          <p:cNvPr id="18449" name="Rectangle 19"/>
          <p:cNvSpPr>
            <a:spLocks noGrp="1" noChangeArrowheads="1"/>
          </p:cNvSpPr>
          <p:nvPr>
            <p:ph type="body" idx="1"/>
          </p:nvPr>
        </p:nvSpPr>
        <p:spPr bwMode="auto">
          <a:xfrm>
            <a:off x="590550" y="1219200"/>
            <a:ext cx="8172450" cy="1371600"/>
          </a:xfrm>
          <a:solidFill>
            <a:srgbClr val="FFFFFF"/>
          </a:solidFill>
          <a:extLs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nSpc>
                <a:spcPct val="110000"/>
              </a:lnSpc>
              <a:buFont typeface="Wingdings" pitchFamily="2" charset="2"/>
              <a:buNone/>
              <a:tabLst>
                <a:tab pos="914400" algn="l"/>
                <a:tab pos="5486400" algn="r"/>
                <a:tab pos="6400800" algn="r"/>
              </a:tabLst>
            </a:pPr>
            <a:r>
              <a:rPr lang="en-US" altLang="en-US" sz="2200" dirty="0">
                <a:solidFill>
                  <a:schemeClr val="tx1"/>
                </a:solidFill>
                <a:effectLst/>
                <a:latin typeface="Liberation Sans" panose="020B0604020202020204" pitchFamily="34" charset="0"/>
              </a:rPr>
              <a:t>Journal entry for credit sale of $100.</a:t>
            </a:r>
          </a:p>
          <a:p>
            <a:pPr>
              <a:lnSpc>
                <a:spcPct val="110000"/>
              </a:lnSpc>
              <a:buFont typeface="Wingdings" pitchFamily="2" charset="2"/>
              <a:buNone/>
              <a:tabLst>
                <a:tab pos="914400" algn="l"/>
                <a:tab pos="5486400" algn="r"/>
                <a:tab pos="6400800" algn="r"/>
              </a:tabLst>
            </a:pPr>
            <a:r>
              <a:rPr lang="en-US" altLang="en-US" sz="2200" dirty="0">
                <a:solidFill>
                  <a:schemeClr val="tx1"/>
                </a:solidFill>
                <a:effectLst/>
                <a:latin typeface="Liberation Sans" panose="020B0604020202020204" pitchFamily="34" charset="0"/>
              </a:rPr>
              <a:t>	</a:t>
            </a:r>
            <a:r>
              <a:rPr lang="en-US" altLang="en-US" sz="2100" dirty="0">
                <a:solidFill>
                  <a:schemeClr val="tx1"/>
                </a:solidFill>
                <a:effectLst/>
                <a:latin typeface="Liberation Sans" panose="020B0604020202020204" pitchFamily="34" charset="0"/>
              </a:rPr>
              <a:t>Accounts Receivable	100	</a:t>
            </a:r>
          </a:p>
          <a:p>
            <a:pPr>
              <a:lnSpc>
                <a:spcPct val="110000"/>
              </a:lnSpc>
              <a:buFont typeface="Wingdings" pitchFamily="2" charset="2"/>
              <a:buNone/>
              <a:tabLst>
                <a:tab pos="914400" algn="l"/>
                <a:tab pos="5486400" algn="r"/>
                <a:tab pos="6400800" algn="r"/>
              </a:tabLst>
            </a:pPr>
            <a:r>
              <a:rPr lang="en-US" altLang="en-US" sz="2100" dirty="0">
                <a:solidFill>
                  <a:schemeClr val="tx1"/>
                </a:solidFill>
                <a:effectLst/>
                <a:latin typeface="Liberation Sans" panose="020B0604020202020204" pitchFamily="34" charset="0"/>
              </a:rPr>
              <a:t>		Sales		 100</a:t>
            </a:r>
          </a:p>
        </p:txBody>
      </p:sp>
      <p:sp>
        <p:nvSpPr>
          <p:cNvPr id="20"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21"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2"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2"/>
          <p:cNvSpPr>
            <a:spLocks noChangeShapeType="1"/>
          </p:cNvSpPr>
          <p:nvPr/>
        </p:nvSpPr>
        <p:spPr bwMode="auto">
          <a:xfrm>
            <a:off x="10175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9459" name="Line 3"/>
          <p:cNvSpPr>
            <a:spLocks noChangeShapeType="1"/>
          </p:cNvSpPr>
          <p:nvPr/>
        </p:nvSpPr>
        <p:spPr bwMode="auto">
          <a:xfrm>
            <a:off x="49799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9460" name="Line 4"/>
          <p:cNvSpPr>
            <a:spLocks noChangeShapeType="1"/>
          </p:cNvSpPr>
          <p:nvPr/>
        </p:nvSpPr>
        <p:spPr bwMode="auto">
          <a:xfrm>
            <a:off x="25146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9461" name="Line 5"/>
          <p:cNvSpPr>
            <a:spLocks noChangeShapeType="1"/>
          </p:cNvSpPr>
          <p:nvPr/>
        </p:nvSpPr>
        <p:spPr bwMode="auto">
          <a:xfrm>
            <a:off x="65532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9462" name="Rectangle 6"/>
          <p:cNvSpPr>
            <a:spLocks noChangeArrowheads="1"/>
          </p:cNvSpPr>
          <p:nvPr/>
        </p:nvSpPr>
        <p:spPr bwMode="auto">
          <a:xfrm>
            <a:off x="915988" y="3125788"/>
            <a:ext cx="3502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Accounts Receivable</a:t>
            </a:r>
          </a:p>
        </p:txBody>
      </p:sp>
      <p:sp>
        <p:nvSpPr>
          <p:cNvPr id="19463" name="Rectangle 7"/>
          <p:cNvSpPr>
            <a:spLocks noChangeArrowheads="1"/>
          </p:cNvSpPr>
          <p:nvPr/>
        </p:nvSpPr>
        <p:spPr bwMode="auto">
          <a:xfrm>
            <a:off x="4802188" y="2820988"/>
            <a:ext cx="35020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2300" b="1" dirty="0">
                <a:latin typeface="Liberation Sans" panose="020B0604020202020204" pitchFamily="34" charset="0"/>
              </a:rPr>
              <a:t>Allowance for       Doubtful Accounts</a:t>
            </a:r>
          </a:p>
        </p:txBody>
      </p:sp>
      <p:sp>
        <p:nvSpPr>
          <p:cNvPr id="19464" name="Line 8"/>
          <p:cNvSpPr>
            <a:spLocks noChangeShapeType="1"/>
          </p:cNvSpPr>
          <p:nvPr/>
        </p:nvSpPr>
        <p:spPr bwMode="auto">
          <a:xfrm>
            <a:off x="10175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9465" name="Line 9"/>
          <p:cNvSpPr>
            <a:spLocks noChangeShapeType="1"/>
          </p:cNvSpPr>
          <p:nvPr/>
        </p:nvSpPr>
        <p:spPr bwMode="auto">
          <a:xfrm>
            <a:off x="10175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9466" name="Line 10"/>
          <p:cNvSpPr>
            <a:spLocks noChangeShapeType="1"/>
          </p:cNvSpPr>
          <p:nvPr/>
        </p:nvSpPr>
        <p:spPr bwMode="auto">
          <a:xfrm>
            <a:off x="49799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9467" name="Line 11"/>
          <p:cNvSpPr>
            <a:spLocks noChangeShapeType="1"/>
          </p:cNvSpPr>
          <p:nvPr/>
        </p:nvSpPr>
        <p:spPr bwMode="auto">
          <a:xfrm>
            <a:off x="49799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19468" name="Rectangle 12"/>
          <p:cNvSpPr>
            <a:spLocks noChangeArrowheads="1"/>
          </p:cNvSpPr>
          <p:nvPr/>
        </p:nvSpPr>
        <p:spPr bwMode="auto">
          <a:xfrm>
            <a:off x="4587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Beg.       500</a:t>
            </a:r>
          </a:p>
        </p:txBody>
      </p:sp>
      <p:sp>
        <p:nvSpPr>
          <p:cNvPr id="19469" name="Rectangle 13"/>
          <p:cNvSpPr>
            <a:spLocks noChangeArrowheads="1"/>
          </p:cNvSpPr>
          <p:nvPr/>
        </p:nvSpPr>
        <p:spPr bwMode="auto">
          <a:xfrm>
            <a:off x="66309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Beg.       </a:t>
            </a:r>
          </a:p>
        </p:txBody>
      </p:sp>
      <p:sp>
        <p:nvSpPr>
          <p:cNvPr id="19470" name="Rectangle 14"/>
          <p:cNvSpPr>
            <a:spLocks noChangeArrowheads="1"/>
          </p:cNvSpPr>
          <p:nvPr/>
        </p:nvSpPr>
        <p:spPr bwMode="auto">
          <a:xfrm>
            <a:off x="4587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End.       600</a:t>
            </a:r>
          </a:p>
        </p:txBody>
      </p:sp>
      <p:sp>
        <p:nvSpPr>
          <p:cNvPr id="19471" name="Rectangle 15"/>
          <p:cNvSpPr>
            <a:spLocks noChangeArrowheads="1"/>
          </p:cNvSpPr>
          <p:nvPr/>
        </p:nvSpPr>
        <p:spPr bwMode="auto">
          <a:xfrm>
            <a:off x="66309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End.       </a:t>
            </a:r>
          </a:p>
        </p:txBody>
      </p:sp>
      <p:sp>
        <p:nvSpPr>
          <p:cNvPr id="19472" name="Rectangle 18"/>
          <p:cNvSpPr>
            <a:spLocks noGrp="1" noChangeArrowheads="1"/>
          </p:cNvSpPr>
          <p:nvPr>
            <p:ph type="body" idx="1"/>
          </p:nvPr>
        </p:nvSpPr>
        <p:spPr bwMode="auto">
          <a:xfrm>
            <a:off x="590550" y="1219200"/>
            <a:ext cx="8172450" cy="1371600"/>
          </a:xfrm>
          <a:solidFill>
            <a:srgbClr val="FFFFFF"/>
          </a:solidFill>
          <a:extLs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a:lnSpc>
                <a:spcPct val="110000"/>
              </a:lnSpc>
              <a:buFont typeface="Wingdings" pitchFamily="2" charset="2"/>
              <a:buNone/>
              <a:tabLst>
                <a:tab pos="914400" algn="l"/>
                <a:tab pos="5486400" algn="r"/>
                <a:tab pos="6400800" algn="r"/>
              </a:tabLst>
            </a:pPr>
            <a:r>
              <a:rPr lang="en-US" altLang="en-US" sz="2200" dirty="0">
                <a:solidFill>
                  <a:schemeClr val="tx1"/>
                </a:solidFill>
                <a:effectLst/>
                <a:latin typeface="Liberation Sans" panose="020B0604020202020204" pitchFamily="34" charset="0"/>
              </a:rPr>
              <a:t>Journal entry for credit sale of $100.</a:t>
            </a:r>
          </a:p>
          <a:p>
            <a:pPr>
              <a:lnSpc>
                <a:spcPct val="110000"/>
              </a:lnSpc>
              <a:buFont typeface="Wingdings" pitchFamily="2" charset="2"/>
              <a:buNone/>
              <a:tabLst>
                <a:tab pos="914400" algn="l"/>
                <a:tab pos="5486400" algn="r"/>
                <a:tab pos="6400800" algn="r"/>
              </a:tabLst>
            </a:pPr>
            <a:r>
              <a:rPr lang="en-US" altLang="en-US" sz="2200" dirty="0">
                <a:solidFill>
                  <a:schemeClr val="tx1"/>
                </a:solidFill>
                <a:effectLst/>
                <a:latin typeface="Liberation Sans" panose="020B0604020202020204" pitchFamily="34" charset="0"/>
              </a:rPr>
              <a:t>	</a:t>
            </a:r>
            <a:r>
              <a:rPr lang="en-US" altLang="en-US" sz="2100" dirty="0">
                <a:solidFill>
                  <a:schemeClr val="tx1"/>
                </a:solidFill>
                <a:effectLst/>
                <a:latin typeface="Liberation Sans" panose="020B0604020202020204" pitchFamily="34" charset="0"/>
              </a:rPr>
              <a:t>Accounts Receivable	100	</a:t>
            </a:r>
          </a:p>
          <a:p>
            <a:pPr>
              <a:lnSpc>
                <a:spcPct val="110000"/>
              </a:lnSpc>
              <a:buFont typeface="Wingdings" pitchFamily="2" charset="2"/>
              <a:buNone/>
              <a:tabLst>
                <a:tab pos="914400" algn="l"/>
                <a:tab pos="5486400" algn="r"/>
                <a:tab pos="6400800" algn="r"/>
              </a:tabLst>
            </a:pPr>
            <a:r>
              <a:rPr lang="en-US" altLang="en-US" sz="2100" dirty="0">
                <a:solidFill>
                  <a:schemeClr val="tx1"/>
                </a:solidFill>
                <a:effectLst/>
                <a:latin typeface="Liberation Sans" panose="020B0604020202020204" pitchFamily="34" charset="0"/>
              </a:rPr>
              <a:t>		Sales		 100</a:t>
            </a:r>
          </a:p>
        </p:txBody>
      </p:sp>
      <p:sp>
        <p:nvSpPr>
          <p:cNvPr id="19473" name="Line 19"/>
          <p:cNvSpPr>
            <a:spLocks noChangeShapeType="1"/>
          </p:cNvSpPr>
          <p:nvPr/>
        </p:nvSpPr>
        <p:spPr bwMode="auto">
          <a:xfrm>
            <a:off x="304800" y="2667000"/>
            <a:ext cx="85344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
        <p:nvSpPr>
          <p:cNvPr id="19474" name="Rectangle 20"/>
          <p:cNvSpPr>
            <a:spLocks noChangeArrowheads="1"/>
          </p:cNvSpPr>
          <p:nvPr/>
        </p:nvSpPr>
        <p:spPr bwMode="auto">
          <a:xfrm>
            <a:off x="458788" y="4192588"/>
            <a:ext cx="1978025" cy="439737"/>
          </a:xfrm>
          <a:prstGeom prst="rect">
            <a:avLst/>
          </a:prstGeom>
          <a:solidFill>
            <a:srgbClr val="FFFF00"/>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Sale       100</a:t>
            </a:r>
          </a:p>
        </p:txBody>
      </p:sp>
      <p:sp>
        <p:nvSpPr>
          <p:cNvPr id="21"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22"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3"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Line 2"/>
          <p:cNvSpPr>
            <a:spLocks noChangeShapeType="1"/>
          </p:cNvSpPr>
          <p:nvPr/>
        </p:nvSpPr>
        <p:spPr bwMode="auto">
          <a:xfrm>
            <a:off x="10175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0483" name="Line 3"/>
          <p:cNvSpPr>
            <a:spLocks noChangeShapeType="1"/>
          </p:cNvSpPr>
          <p:nvPr/>
        </p:nvSpPr>
        <p:spPr bwMode="auto">
          <a:xfrm>
            <a:off x="49799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0484" name="Line 4"/>
          <p:cNvSpPr>
            <a:spLocks noChangeShapeType="1"/>
          </p:cNvSpPr>
          <p:nvPr/>
        </p:nvSpPr>
        <p:spPr bwMode="auto">
          <a:xfrm>
            <a:off x="25146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0485" name="Line 5"/>
          <p:cNvSpPr>
            <a:spLocks noChangeShapeType="1"/>
          </p:cNvSpPr>
          <p:nvPr/>
        </p:nvSpPr>
        <p:spPr bwMode="auto">
          <a:xfrm>
            <a:off x="65532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0486" name="Rectangle 6"/>
          <p:cNvSpPr>
            <a:spLocks noChangeArrowheads="1"/>
          </p:cNvSpPr>
          <p:nvPr/>
        </p:nvSpPr>
        <p:spPr bwMode="auto">
          <a:xfrm>
            <a:off x="915988" y="3125788"/>
            <a:ext cx="3502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Accounts Receivable</a:t>
            </a:r>
          </a:p>
        </p:txBody>
      </p:sp>
      <p:sp>
        <p:nvSpPr>
          <p:cNvPr id="20487" name="Rectangle 7"/>
          <p:cNvSpPr>
            <a:spLocks noChangeArrowheads="1"/>
          </p:cNvSpPr>
          <p:nvPr/>
        </p:nvSpPr>
        <p:spPr bwMode="auto">
          <a:xfrm>
            <a:off x="4802188" y="2820988"/>
            <a:ext cx="35020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2300" b="1" dirty="0">
                <a:latin typeface="Liberation Sans" panose="020B0604020202020204" pitchFamily="34" charset="0"/>
              </a:rPr>
              <a:t>Allowance for       Doubtful Accounts</a:t>
            </a:r>
          </a:p>
        </p:txBody>
      </p:sp>
      <p:sp>
        <p:nvSpPr>
          <p:cNvPr id="20488" name="Line 8"/>
          <p:cNvSpPr>
            <a:spLocks noChangeShapeType="1"/>
          </p:cNvSpPr>
          <p:nvPr/>
        </p:nvSpPr>
        <p:spPr bwMode="auto">
          <a:xfrm>
            <a:off x="10175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0489" name="Line 9"/>
          <p:cNvSpPr>
            <a:spLocks noChangeShapeType="1"/>
          </p:cNvSpPr>
          <p:nvPr/>
        </p:nvSpPr>
        <p:spPr bwMode="auto">
          <a:xfrm>
            <a:off x="10175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0490" name="Line 10"/>
          <p:cNvSpPr>
            <a:spLocks noChangeShapeType="1"/>
          </p:cNvSpPr>
          <p:nvPr/>
        </p:nvSpPr>
        <p:spPr bwMode="auto">
          <a:xfrm>
            <a:off x="49799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0491" name="Line 11"/>
          <p:cNvSpPr>
            <a:spLocks noChangeShapeType="1"/>
          </p:cNvSpPr>
          <p:nvPr/>
        </p:nvSpPr>
        <p:spPr bwMode="auto">
          <a:xfrm>
            <a:off x="49799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0492" name="Rectangle 12"/>
          <p:cNvSpPr>
            <a:spLocks noChangeArrowheads="1"/>
          </p:cNvSpPr>
          <p:nvPr/>
        </p:nvSpPr>
        <p:spPr bwMode="auto">
          <a:xfrm>
            <a:off x="4587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Beg.       500</a:t>
            </a:r>
          </a:p>
        </p:txBody>
      </p:sp>
      <p:sp>
        <p:nvSpPr>
          <p:cNvPr id="20493" name="Rectangle 13"/>
          <p:cNvSpPr>
            <a:spLocks noChangeArrowheads="1"/>
          </p:cNvSpPr>
          <p:nvPr/>
        </p:nvSpPr>
        <p:spPr bwMode="auto">
          <a:xfrm>
            <a:off x="66309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Beg.       </a:t>
            </a:r>
          </a:p>
        </p:txBody>
      </p:sp>
      <p:sp>
        <p:nvSpPr>
          <p:cNvPr id="20494" name="Rectangle 14"/>
          <p:cNvSpPr>
            <a:spLocks noChangeArrowheads="1"/>
          </p:cNvSpPr>
          <p:nvPr/>
        </p:nvSpPr>
        <p:spPr bwMode="auto">
          <a:xfrm>
            <a:off x="4587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End.       600</a:t>
            </a:r>
          </a:p>
        </p:txBody>
      </p:sp>
      <p:sp>
        <p:nvSpPr>
          <p:cNvPr id="20495" name="Rectangle 15"/>
          <p:cNvSpPr>
            <a:spLocks noChangeArrowheads="1"/>
          </p:cNvSpPr>
          <p:nvPr/>
        </p:nvSpPr>
        <p:spPr bwMode="auto">
          <a:xfrm>
            <a:off x="66309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End.       </a:t>
            </a:r>
          </a:p>
        </p:txBody>
      </p:sp>
      <p:sp>
        <p:nvSpPr>
          <p:cNvPr id="20496" name="Rectangle 16"/>
          <p:cNvSpPr>
            <a:spLocks noChangeArrowheads="1"/>
          </p:cNvSpPr>
          <p:nvPr/>
        </p:nvSpPr>
        <p:spPr bwMode="auto">
          <a:xfrm>
            <a:off x="458788" y="41925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Sale       100</a:t>
            </a:r>
          </a:p>
        </p:txBody>
      </p:sp>
      <p:sp>
        <p:nvSpPr>
          <p:cNvPr id="20497" name="Rectangle 19"/>
          <p:cNvSpPr>
            <a:spLocks noChangeArrowheads="1"/>
          </p:cNvSpPr>
          <p:nvPr/>
        </p:nvSpPr>
        <p:spPr bwMode="auto">
          <a:xfrm>
            <a:off x="590550" y="1219200"/>
            <a:ext cx="8172450" cy="1371600"/>
          </a:xfrm>
          <a:prstGeom prst="rect">
            <a:avLst/>
          </a:prstGeom>
          <a:solidFill>
            <a:srgbClr val="FFFFFF"/>
          </a:solidFill>
          <a:ln>
            <a:noFill/>
          </a:ln>
          <a:effectLst/>
          <a:extLs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lvl1pPr marL="342900" indent="-342900">
              <a:tabLst>
                <a:tab pos="914400" algn="l"/>
                <a:tab pos="5486400" algn="r"/>
                <a:tab pos="6400800" algn="r"/>
              </a:tabLst>
              <a:defRPr sz="2400">
                <a:solidFill>
                  <a:schemeClr val="tx1"/>
                </a:solidFill>
                <a:latin typeface="Comic Sans MS" pitchFamily="66" charset="0"/>
              </a:defRPr>
            </a:lvl1pPr>
            <a:lvl2pPr marL="742950" indent="-285750">
              <a:tabLst>
                <a:tab pos="914400" algn="l"/>
                <a:tab pos="5486400" algn="r"/>
                <a:tab pos="6400800" algn="r"/>
              </a:tabLst>
              <a:defRPr sz="2400">
                <a:solidFill>
                  <a:schemeClr val="tx1"/>
                </a:solidFill>
                <a:latin typeface="Comic Sans MS" pitchFamily="66" charset="0"/>
              </a:defRPr>
            </a:lvl2pPr>
            <a:lvl3pPr marL="1143000" indent="-228600">
              <a:tabLst>
                <a:tab pos="914400" algn="l"/>
                <a:tab pos="5486400" algn="r"/>
                <a:tab pos="6400800" algn="r"/>
              </a:tabLst>
              <a:defRPr sz="2400">
                <a:solidFill>
                  <a:schemeClr val="tx1"/>
                </a:solidFill>
                <a:latin typeface="Comic Sans MS" pitchFamily="66" charset="0"/>
              </a:defRPr>
            </a:lvl3pPr>
            <a:lvl4pPr marL="1600200" indent="-228600">
              <a:tabLst>
                <a:tab pos="914400" algn="l"/>
                <a:tab pos="5486400" algn="r"/>
                <a:tab pos="6400800" algn="r"/>
              </a:tabLst>
              <a:defRPr sz="2400">
                <a:solidFill>
                  <a:schemeClr val="tx1"/>
                </a:solidFill>
                <a:latin typeface="Comic Sans MS" pitchFamily="66" charset="0"/>
              </a:defRPr>
            </a:lvl4pPr>
            <a:lvl5pPr marL="2057400" indent="-228600">
              <a:tabLst>
                <a:tab pos="914400" algn="l"/>
                <a:tab pos="5486400" algn="r"/>
                <a:tab pos="640080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9pPr>
          </a:lstStyle>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Collected $333 on account.</a:t>
            </a:r>
          </a:p>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	</a:t>
            </a:r>
            <a:r>
              <a:rPr lang="en-US" altLang="en-US" sz="2100" b="1" dirty="0">
                <a:latin typeface="Liberation Sans" panose="020B0604020202020204" pitchFamily="34" charset="0"/>
              </a:rPr>
              <a:t>Cash	333</a:t>
            </a:r>
          </a:p>
          <a:p>
            <a:pPr algn="l">
              <a:lnSpc>
                <a:spcPct val="110000"/>
              </a:lnSpc>
              <a:spcBef>
                <a:spcPct val="20000"/>
              </a:spcBef>
              <a:buClr>
                <a:schemeClr val="accent2"/>
              </a:buClr>
              <a:buSzPct val="75000"/>
              <a:buFont typeface="Wingdings" pitchFamily="2" charset="2"/>
              <a:buNone/>
            </a:pPr>
            <a:r>
              <a:rPr lang="en-US" altLang="en-US" sz="2100" b="1" dirty="0">
                <a:latin typeface="Liberation Sans" panose="020B0604020202020204" pitchFamily="34" charset="0"/>
              </a:rPr>
              <a:t>		Accounts Receivable 		333</a:t>
            </a:r>
          </a:p>
        </p:txBody>
      </p:sp>
      <p:sp>
        <p:nvSpPr>
          <p:cNvPr id="20498" name="Line 20"/>
          <p:cNvSpPr>
            <a:spLocks noChangeShapeType="1"/>
          </p:cNvSpPr>
          <p:nvPr/>
        </p:nvSpPr>
        <p:spPr bwMode="auto">
          <a:xfrm>
            <a:off x="304800" y="2667000"/>
            <a:ext cx="85344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
        <p:nvSpPr>
          <p:cNvPr id="21"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22"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3"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Line 2"/>
          <p:cNvSpPr>
            <a:spLocks noChangeShapeType="1"/>
          </p:cNvSpPr>
          <p:nvPr/>
        </p:nvSpPr>
        <p:spPr bwMode="auto">
          <a:xfrm>
            <a:off x="10175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1507" name="Line 3"/>
          <p:cNvSpPr>
            <a:spLocks noChangeShapeType="1"/>
          </p:cNvSpPr>
          <p:nvPr/>
        </p:nvSpPr>
        <p:spPr bwMode="auto">
          <a:xfrm>
            <a:off x="49799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1508" name="Line 4"/>
          <p:cNvSpPr>
            <a:spLocks noChangeShapeType="1"/>
          </p:cNvSpPr>
          <p:nvPr/>
        </p:nvSpPr>
        <p:spPr bwMode="auto">
          <a:xfrm>
            <a:off x="25146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1509" name="Line 5"/>
          <p:cNvSpPr>
            <a:spLocks noChangeShapeType="1"/>
          </p:cNvSpPr>
          <p:nvPr/>
        </p:nvSpPr>
        <p:spPr bwMode="auto">
          <a:xfrm>
            <a:off x="65532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1510" name="Rectangle 6"/>
          <p:cNvSpPr>
            <a:spLocks noChangeArrowheads="1"/>
          </p:cNvSpPr>
          <p:nvPr/>
        </p:nvSpPr>
        <p:spPr bwMode="auto">
          <a:xfrm>
            <a:off x="915988" y="3125788"/>
            <a:ext cx="3502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Accounts Receivable</a:t>
            </a:r>
          </a:p>
        </p:txBody>
      </p:sp>
      <p:sp>
        <p:nvSpPr>
          <p:cNvPr id="21511" name="Rectangle 7"/>
          <p:cNvSpPr>
            <a:spLocks noChangeArrowheads="1"/>
          </p:cNvSpPr>
          <p:nvPr/>
        </p:nvSpPr>
        <p:spPr bwMode="auto">
          <a:xfrm>
            <a:off x="4802188" y="2820988"/>
            <a:ext cx="35020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2300" b="1" dirty="0">
                <a:latin typeface="Liberation Sans" panose="020B0604020202020204" pitchFamily="34" charset="0"/>
              </a:rPr>
              <a:t>Allowance for       Doubtful Accounts</a:t>
            </a:r>
          </a:p>
        </p:txBody>
      </p:sp>
      <p:sp>
        <p:nvSpPr>
          <p:cNvPr id="21512" name="Line 8"/>
          <p:cNvSpPr>
            <a:spLocks noChangeShapeType="1"/>
          </p:cNvSpPr>
          <p:nvPr/>
        </p:nvSpPr>
        <p:spPr bwMode="auto">
          <a:xfrm>
            <a:off x="10175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1513" name="Line 9"/>
          <p:cNvSpPr>
            <a:spLocks noChangeShapeType="1"/>
          </p:cNvSpPr>
          <p:nvPr/>
        </p:nvSpPr>
        <p:spPr bwMode="auto">
          <a:xfrm>
            <a:off x="10175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1514" name="Line 10"/>
          <p:cNvSpPr>
            <a:spLocks noChangeShapeType="1"/>
          </p:cNvSpPr>
          <p:nvPr/>
        </p:nvSpPr>
        <p:spPr bwMode="auto">
          <a:xfrm>
            <a:off x="49799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1515" name="Line 11"/>
          <p:cNvSpPr>
            <a:spLocks noChangeShapeType="1"/>
          </p:cNvSpPr>
          <p:nvPr/>
        </p:nvSpPr>
        <p:spPr bwMode="auto">
          <a:xfrm>
            <a:off x="49799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1516" name="Rectangle 12"/>
          <p:cNvSpPr>
            <a:spLocks noChangeArrowheads="1"/>
          </p:cNvSpPr>
          <p:nvPr/>
        </p:nvSpPr>
        <p:spPr bwMode="auto">
          <a:xfrm>
            <a:off x="4587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Beg.       500</a:t>
            </a:r>
          </a:p>
        </p:txBody>
      </p:sp>
      <p:sp>
        <p:nvSpPr>
          <p:cNvPr id="21517" name="Rectangle 13"/>
          <p:cNvSpPr>
            <a:spLocks noChangeArrowheads="1"/>
          </p:cNvSpPr>
          <p:nvPr/>
        </p:nvSpPr>
        <p:spPr bwMode="auto">
          <a:xfrm>
            <a:off x="66309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Beg.       </a:t>
            </a:r>
          </a:p>
        </p:txBody>
      </p:sp>
      <p:sp>
        <p:nvSpPr>
          <p:cNvPr id="21518" name="Rectangle 14"/>
          <p:cNvSpPr>
            <a:spLocks noChangeArrowheads="1"/>
          </p:cNvSpPr>
          <p:nvPr/>
        </p:nvSpPr>
        <p:spPr bwMode="auto">
          <a:xfrm>
            <a:off x="4587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End.       267</a:t>
            </a:r>
          </a:p>
        </p:txBody>
      </p:sp>
      <p:sp>
        <p:nvSpPr>
          <p:cNvPr id="21519" name="Rectangle 15"/>
          <p:cNvSpPr>
            <a:spLocks noChangeArrowheads="1"/>
          </p:cNvSpPr>
          <p:nvPr/>
        </p:nvSpPr>
        <p:spPr bwMode="auto">
          <a:xfrm>
            <a:off x="66309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End.       </a:t>
            </a:r>
          </a:p>
        </p:txBody>
      </p:sp>
      <p:sp>
        <p:nvSpPr>
          <p:cNvPr id="21520" name="Rectangle 16"/>
          <p:cNvSpPr>
            <a:spLocks noChangeArrowheads="1"/>
          </p:cNvSpPr>
          <p:nvPr/>
        </p:nvSpPr>
        <p:spPr bwMode="auto">
          <a:xfrm>
            <a:off x="458788" y="41925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Sale       100</a:t>
            </a:r>
          </a:p>
        </p:txBody>
      </p:sp>
      <p:sp>
        <p:nvSpPr>
          <p:cNvPr id="21521" name="Rectangle 19"/>
          <p:cNvSpPr>
            <a:spLocks noChangeArrowheads="1"/>
          </p:cNvSpPr>
          <p:nvPr/>
        </p:nvSpPr>
        <p:spPr bwMode="auto">
          <a:xfrm>
            <a:off x="590550" y="1219200"/>
            <a:ext cx="8172450" cy="1371600"/>
          </a:xfrm>
          <a:prstGeom prst="rect">
            <a:avLst/>
          </a:prstGeom>
          <a:solidFill>
            <a:srgbClr val="FFFFFF"/>
          </a:solidFill>
          <a:ln>
            <a:noFill/>
          </a:ln>
          <a:effectLst/>
          <a:extLs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lvl1pPr marL="342900" indent="-342900">
              <a:tabLst>
                <a:tab pos="914400" algn="l"/>
                <a:tab pos="5486400" algn="r"/>
                <a:tab pos="6400800" algn="r"/>
              </a:tabLst>
              <a:defRPr sz="2400">
                <a:solidFill>
                  <a:schemeClr val="tx1"/>
                </a:solidFill>
                <a:latin typeface="Comic Sans MS" pitchFamily="66" charset="0"/>
              </a:defRPr>
            </a:lvl1pPr>
            <a:lvl2pPr marL="742950" indent="-285750">
              <a:tabLst>
                <a:tab pos="914400" algn="l"/>
                <a:tab pos="5486400" algn="r"/>
                <a:tab pos="6400800" algn="r"/>
              </a:tabLst>
              <a:defRPr sz="2400">
                <a:solidFill>
                  <a:schemeClr val="tx1"/>
                </a:solidFill>
                <a:latin typeface="Comic Sans MS" pitchFamily="66" charset="0"/>
              </a:defRPr>
            </a:lvl2pPr>
            <a:lvl3pPr marL="1143000" indent="-228600">
              <a:tabLst>
                <a:tab pos="914400" algn="l"/>
                <a:tab pos="5486400" algn="r"/>
                <a:tab pos="6400800" algn="r"/>
              </a:tabLst>
              <a:defRPr sz="2400">
                <a:solidFill>
                  <a:schemeClr val="tx1"/>
                </a:solidFill>
                <a:latin typeface="Comic Sans MS" pitchFamily="66" charset="0"/>
              </a:defRPr>
            </a:lvl3pPr>
            <a:lvl4pPr marL="1600200" indent="-228600">
              <a:tabLst>
                <a:tab pos="914400" algn="l"/>
                <a:tab pos="5486400" algn="r"/>
                <a:tab pos="6400800" algn="r"/>
              </a:tabLst>
              <a:defRPr sz="2400">
                <a:solidFill>
                  <a:schemeClr val="tx1"/>
                </a:solidFill>
                <a:latin typeface="Comic Sans MS" pitchFamily="66" charset="0"/>
              </a:defRPr>
            </a:lvl4pPr>
            <a:lvl5pPr marL="2057400" indent="-228600">
              <a:tabLst>
                <a:tab pos="914400" algn="l"/>
                <a:tab pos="5486400" algn="r"/>
                <a:tab pos="640080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9pPr>
          </a:lstStyle>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Collected $333 on account.</a:t>
            </a:r>
          </a:p>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	</a:t>
            </a:r>
            <a:r>
              <a:rPr lang="en-US" altLang="en-US" sz="2100" b="1" dirty="0">
                <a:latin typeface="Liberation Sans" panose="020B0604020202020204" pitchFamily="34" charset="0"/>
              </a:rPr>
              <a:t>Cash	333</a:t>
            </a:r>
          </a:p>
          <a:p>
            <a:pPr algn="l">
              <a:lnSpc>
                <a:spcPct val="110000"/>
              </a:lnSpc>
              <a:spcBef>
                <a:spcPct val="20000"/>
              </a:spcBef>
              <a:buClr>
                <a:schemeClr val="accent2"/>
              </a:buClr>
              <a:buSzPct val="75000"/>
              <a:buFont typeface="Wingdings" pitchFamily="2" charset="2"/>
              <a:buNone/>
            </a:pPr>
            <a:r>
              <a:rPr lang="en-US" altLang="en-US" sz="2100" b="1" dirty="0">
                <a:latin typeface="Liberation Sans" panose="020B0604020202020204" pitchFamily="34" charset="0"/>
              </a:rPr>
              <a:t>		Accounts Receivable 		333</a:t>
            </a:r>
          </a:p>
        </p:txBody>
      </p:sp>
      <p:sp>
        <p:nvSpPr>
          <p:cNvPr id="21522" name="Line 20"/>
          <p:cNvSpPr>
            <a:spLocks noChangeShapeType="1"/>
          </p:cNvSpPr>
          <p:nvPr/>
        </p:nvSpPr>
        <p:spPr bwMode="auto">
          <a:xfrm>
            <a:off x="304800" y="2667000"/>
            <a:ext cx="85344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
        <p:nvSpPr>
          <p:cNvPr id="21523" name="Rectangle 21"/>
          <p:cNvSpPr>
            <a:spLocks noChangeArrowheads="1"/>
          </p:cNvSpPr>
          <p:nvPr/>
        </p:nvSpPr>
        <p:spPr bwMode="auto">
          <a:xfrm>
            <a:off x="2668588" y="4192588"/>
            <a:ext cx="1825625" cy="439737"/>
          </a:xfrm>
          <a:prstGeom prst="rect">
            <a:avLst/>
          </a:prstGeom>
          <a:solidFill>
            <a:srgbClr val="FAFD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333     Coll.       </a:t>
            </a:r>
          </a:p>
        </p:txBody>
      </p:sp>
      <p:sp>
        <p:nvSpPr>
          <p:cNvPr id="22"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23"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4"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Line 2"/>
          <p:cNvSpPr>
            <a:spLocks noChangeShapeType="1"/>
          </p:cNvSpPr>
          <p:nvPr/>
        </p:nvSpPr>
        <p:spPr bwMode="auto">
          <a:xfrm>
            <a:off x="10175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2531" name="Line 3"/>
          <p:cNvSpPr>
            <a:spLocks noChangeShapeType="1"/>
          </p:cNvSpPr>
          <p:nvPr/>
        </p:nvSpPr>
        <p:spPr bwMode="auto">
          <a:xfrm>
            <a:off x="49799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2532" name="Line 4"/>
          <p:cNvSpPr>
            <a:spLocks noChangeShapeType="1"/>
          </p:cNvSpPr>
          <p:nvPr/>
        </p:nvSpPr>
        <p:spPr bwMode="auto">
          <a:xfrm>
            <a:off x="25146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2533" name="Line 5"/>
          <p:cNvSpPr>
            <a:spLocks noChangeShapeType="1"/>
          </p:cNvSpPr>
          <p:nvPr/>
        </p:nvSpPr>
        <p:spPr bwMode="auto">
          <a:xfrm>
            <a:off x="65532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2534" name="Rectangle 6"/>
          <p:cNvSpPr>
            <a:spLocks noChangeArrowheads="1"/>
          </p:cNvSpPr>
          <p:nvPr/>
        </p:nvSpPr>
        <p:spPr bwMode="auto">
          <a:xfrm>
            <a:off x="915988" y="3125788"/>
            <a:ext cx="3502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Accounts Receivable</a:t>
            </a:r>
          </a:p>
        </p:txBody>
      </p:sp>
      <p:sp>
        <p:nvSpPr>
          <p:cNvPr id="22535" name="Rectangle 7"/>
          <p:cNvSpPr>
            <a:spLocks noChangeArrowheads="1"/>
          </p:cNvSpPr>
          <p:nvPr/>
        </p:nvSpPr>
        <p:spPr bwMode="auto">
          <a:xfrm>
            <a:off x="4802188" y="2820988"/>
            <a:ext cx="35020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2300" b="1" dirty="0">
                <a:latin typeface="Liberation Sans" panose="020B0604020202020204" pitchFamily="34" charset="0"/>
              </a:rPr>
              <a:t>Allowance for       Doubtful Accounts</a:t>
            </a:r>
          </a:p>
        </p:txBody>
      </p:sp>
      <p:sp>
        <p:nvSpPr>
          <p:cNvPr id="22536" name="Line 8"/>
          <p:cNvSpPr>
            <a:spLocks noChangeShapeType="1"/>
          </p:cNvSpPr>
          <p:nvPr/>
        </p:nvSpPr>
        <p:spPr bwMode="auto">
          <a:xfrm>
            <a:off x="10175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2537" name="Line 9"/>
          <p:cNvSpPr>
            <a:spLocks noChangeShapeType="1"/>
          </p:cNvSpPr>
          <p:nvPr/>
        </p:nvSpPr>
        <p:spPr bwMode="auto">
          <a:xfrm>
            <a:off x="10175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2538" name="Line 10"/>
          <p:cNvSpPr>
            <a:spLocks noChangeShapeType="1"/>
          </p:cNvSpPr>
          <p:nvPr/>
        </p:nvSpPr>
        <p:spPr bwMode="auto">
          <a:xfrm>
            <a:off x="49799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2539" name="Line 11"/>
          <p:cNvSpPr>
            <a:spLocks noChangeShapeType="1"/>
          </p:cNvSpPr>
          <p:nvPr/>
        </p:nvSpPr>
        <p:spPr bwMode="auto">
          <a:xfrm>
            <a:off x="49799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2540" name="Rectangle 12"/>
          <p:cNvSpPr>
            <a:spLocks noChangeArrowheads="1"/>
          </p:cNvSpPr>
          <p:nvPr/>
        </p:nvSpPr>
        <p:spPr bwMode="auto">
          <a:xfrm>
            <a:off x="4587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Beg.       500</a:t>
            </a:r>
          </a:p>
        </p:txBody>
      </p:sp>
      <p:sp>
        <p:nvSpPr>
          <p:cNvPr id="22541" name="Rectangle 13"/>
          <p:cNvSpPr>
            <a:spLocks noChangeArrowheads="1"/>
          </p:cNvSpPr>
          <p:nvPr/>
        </p:nvSpPr>
        <p:spPr bwMode="auto">
          <a:xfrm>
            <a:off x="66309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Beg.       </a:t>
            </a:r>
          </a:p>
        </p:txBody>
      </p:sp>
      <p:sp>
        <p:nvSpPr>
          <p:cNvPr id="22542" name="Rectangle 14"/>
          <p:cNvSpPr>
            <a:spLocks noChangeArrowheads="1"/>
          </p:cNvSpPr>
          <p:nvPr/>
        </p:nvSpPr>
        <p:spPr bwMode="auto">
          <a:xfrm>
            <a:off x="4587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End.       267</a:t>
            </a:r>
          </a:p>
        </p:txBody>
      </p:sp>
      <p:sp>
        <p:nvSpPr>
          <p:cNvPr id="22543" name="Rectangle 15"/>
          <p:cNvSpPr>
            <a:spLocks noChangeArrowheads="1"/>
          </p:cNvSpPr>
          <p:nvPr/>
        </p:nvSpPr>
        <p:spPr bwMode="auto">
          <a:xfrm>
            <a:off x="66309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End.       </a:t>
            </a:r>
          </a:p>
        </p:txBody>
      </p:sp>
      <p:sp>
        <p:nvSpPr>
          <p:cNvPr id="22544" name="Rectangle 16"/>
          <p:cNvSpPr>
            <a:spLocks noChangeArrowheads="1"/>
          </p:cNvSpPr>
          <p:nvPr/>
        </p:nvSpPr>
        <p:spPr bwMode="auto">
          <a:xfrm>
            <a:off x="458788" y="41925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Sale       100</a:t>
            </a:r>
          </a:p>
        </p:txBody>
      </p:sp>
      <p:sp>
        <p:nvSpPr>
          <p:cNvPr id="22545" name="Rectangle 17"/>
          <p:cNvSpPr>
            <a:spLocks noChangeArrowheads="1"/>
          </p:cNvSpPr>
          <p:nvPr/>
        </p:nvSpPr>
        <p:spPr bwMode="auto">
          <a:xfrm>
            <a:off x="2668588" y="4192588"/>
            <a:ext cx="18256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333     Coll.       </a:t>
            </a:r>
          </a:p>
        </p:txBody>
      </p:sp>
      <p:sp>
        <p:nvSpPr>
          <p:cNvPr id="22546" name="Rectangle 20"/>
          <p:cNvSpPr>
            <a:spLocks noChangeArrowheads="1"/>
          </p:cNvSpPr>
          <p:nvPr/>
        </p:nvSpPr>
        <p:spPr bwMode="auto">
          <a:xfrm>
            <a:off x="590550" y="1219200"/>
            <a:ext cx="8172450" cy="1371600"/>
          </a:xfrm>
          <a:prstGeom prst="rect">
            <a:avLst/>
          </a:prstGeom>
          <a:solidFill>
            <a:srgbClr val="FFFFFF"/>
          </a:solidFill>
          <a:ln>
            <a:noFill/>
          </a:ln>
          <a:effectLst/>
          <a:extLs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lvl1pPr marL="342900" indent="-342900">
              <a:tabLst>
                <a:tab pos="914400" algn="l"/>
                <a:tab pos="5486400" algn="r"/>
                <a:tab pos="6400800" algn="r"/>
              </a:tabLst>
              <a:defRPr sz="2400">
                <a:solidFill>
                  <a:schemeClr val="tx1"/>
                </a:solidFill>
                <a:latin typeface="Comic Sans MS" pitchFamily="66" charset="0"/>
              </a:defRPr>
            </a:lvl1pPr>
            <a:lvl2pPr marL="742950" indent="-285750">
              <a:tabLst>
                <a:tab pos="914400" algn="l"/>
                <a:tab pos="5486400" algn="r"/>
                <a:tab pos="6400800" algn="r"/>
              </a:tabLst>
              <a:defRPr sz="2400">
                <a:solidFill>
                  <a:schemeClr val="tx1"/>
                </a:solidFill>
                <a:latin typeface="Comic Sans MS" pitchFamily="66" charset="0"/>
              </a:defRPr>
            </a:lvl2pPr>
            <a:lvl3pPr marL="1143000" indent="-228600">
              <a:tabLst>
                <a:tab pos="914400" algn="l"/>
                <a:tab pos="5486400" algn="r"/>
                <a:tab pos="6400800" algn="r"/>
              </a:tabLst>
              <a:defRPr sz="2400">
                <a:solidFill>
                  <a:schemeClr val="tx1"/>
                </a:solidFill>
                <a:latin typeface="Comic Sans MS" pitchFamily="66" charset="0"/>
              </a:defRPr>
            </a:lvl3pPr>
            <a:lvl4pPr marL="1600200" indent="-228600">
              <a:tabLst>
                <a:tab pos="914400" algn="l"/>
                <a:tab pos="5486400" algn="r"/>
                <a:tab pos="6400800" algn="r"/>
              </a:tabLst>
              <a:defRPr sz="2400">
                <a:solidFill>
                  <a:schemeClr val="tx1"/>
                </a:solidFill>
                <a:latin typeface="Comic Sans MS" pitchFamily="66" charset="0"/>
              </a:defRPr>
            </a:lvl4pPr>
            <a:lvl5pPr marL="2057400" indent="-228600">
              <a:tabLst>
                <a:tab pos="914400" algn="l"/>
                <a:tab pos="5486400" algn="r"/>
                <a:tab pos="640080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9pPr>
          </a:lstStyle>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Adjustment of $15 for estimated bad debts.</a:t>
            </a:r>
          </a:p>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	</a:t>
            </a:r>
            <a:r>
              <a:rPr lang="en-US" altLang="en-US" sz="2100" b="1" dirty="0">
                <a:latin typeface="Liberation Sans" panose="020B0604020202020204" pitchFamily="34" charset="0"/>
              </a:rPr>
              <a:t>Bad Debt Expense	15</a:t>
            </a:r>
          </a:p>
          <a:p>
            <a:pPr algn="l">
              <a:lnSpc>
                <a:spcPct val="110000"/>
              </a:lnSpc>
              <a:spcBef>
                <a:spcPct val="20000"/>
              </a:spcBef>
              <a:buClr>
                <a:schemeClr val="accent2"/>
              </a:buClr>
              <a:buSzPct val="75000"/>
              <a:buFont typeface="Wingdings" pitchFamily="2" charset="2"/>
              <a:buNone/>
            </a:pPr>
            <a:r>
              <a:rPr lang="en-US" altLang="en-US" sz="2100" b="1" dirty="0">
                <a:latin typeface="Liberation Sans" panose="020B0604020202020204" pitchFamily="34" charset="0"/>
              </a:rPr>
              <a:t>		Allowance for Doubtful Accounts		15</a:t>
            </a:r>
          </a:p>
        </p:txBody>
      </p:sp>
      <p:sp>
        <p:nvSpPr>
          <p:cNvPr id="22547" name="Line 21"/>
          <p:cNvSpPr>
            <a:spLocks noChangeShapeType="1"/>
          </p:cNvSpPr>
          <p:nvPr/>
        </p:nvSpPr>
        <p:spPr bwMode="auto">
          <a:xfrm>
            <a:off x="304800" y="2667000"/>
            <a:ext cx="85344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
        <p:nvSpPr>
          <p:cNvPr id="22"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23"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4"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Line 2"/>
          <p:cNvSpPr>
            <a:spLocks noChangeShapeType="1"/>
          </p:cNvSpPr>
          <p:nvPr/>
        </p:nvSpPr>
        <p:spPr bwMode="auto">
          <a:xfrm>
            <a:off x="10175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3555" name="Line 3"/>
          <p:cNvSpPr>
            <a:spLocks noChangeShapeType="1"/>
          </p:cNvSpPr>
          <p:nvPr/>
        </p:nvSpPr>
        <p:spPr bwMode="auto">
          <a:xfrm>
            <a:off x="49799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3556" name="Line 4"/>
          <p:cNvSpPr>
            <a:spLocks noChangeShapeType="1"/>
          </p:cNvSpPr>
          <p:nvPr/>
        </p:nvSpPr>
        <p:spPr bwMode="auto">
          <a:xfrm>
            <a:off x="25146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3557" name="Line 5"/>
          <p:cNvSpPr>
            <a:spLocks noChangeShapeType="1"/>
          </p:cNvSpPr>
          <p:nvPr/>
        </p:nvSpPr>
        <p:spPr bwMode="auto">
          <a:xfrm>
            <a:off x="65532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3558" name="Rectangle 6"/>
          <p:cNvSpPr>
            <a:spLocks noChangeArrowheads="1"/>
          </p:cNvSpPr>
          <p:nvPr/>
        </p:nvSpPr>
        <p:spPr bwMode="auto">
          <a:xfrm>
            <a:off x="915988" y="3125788"/>
            <a:ext cx="3502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Accounts Receivable</a:t>
            </a:r>
          </a:p>
        </p:txBody>
      </p:sp>
      <p:sp>
        <p:nvSpPr>
          <p:cNvPr id="23559" name="Rectangle 7"/>
          <p:cNvSpPr>
            <a:spLocks noChangeArrowheads="1"/>
          </p:cNvSpPr>
          <p:nvPr/>
        </p:nvSpPr>
        <p:spPr bwMode="auto">
          <a:xfrm>
            <a:off x="4802188" y="2820988"/>
            <a:ext cx="35020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2300" b="1" dirty="0">
                <a:latin typeface="Liberation Sans" panose="020B0604020202020204" pitchFamily="34" charset="0"/>
              </a:rPr>
              <a:t>Allowance for       Doubtful Accounts</a:t>
            </a:r>
          </a:p>
        </p:txBody>
      </p:sp>
      <p:sp>
        <p:nvSpPr>
          <p:cNvPr id="23560" name="Line 8"/>
          <p:cNvSpPr>
            <a:spLocks noChangeShapeType="1"/>
          </p:cNvSpPr>
          <p:nvPr/>
        </p:nvSpPr>
        <p:spPr bwMode="auto">
          <a:xfrm>
            <a:off x="10175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3561" name="Line 9"/>
          <p:cNvSpPr>
            <a:spLocks noChangeShapeType="1"/>
          </p:cNvSpPr>
          <p:nvPr/>
        </p:nvSpPr>
        <p:spPr bwMode="auto">
          <a:xfrm>
            <a:off x="10175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3562" name="Line 10"/>
          <p:cNvSpPr>
            <a:spLocks noChangeShapeType="1"/>
          </p:cNvSpPr>
          <p:nvPr/>
        </p:nvSpPr>
        <p:spPr bwMode="auto">
          <a:xfrm>
            <a:off x="49799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3563" name="Line 11"/>
          <p:cNvSpPr>
            <a:spLocks noChangeShapeType="1"/>
          </p:cNvSpPr>
          <p:nvPr/>
        </p:nvSpPr>
        <p:spPr bwMode="auto">
          <a:xfrm>
            <a:off x="49799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3564" name="Rectangle 12"/>
          <p:cNvSpPr>
            <a:spLocks noChangeArrowheads="1"/>
          </p:cNvSpPr>
          <p:nvPr/>
        </p:nvSpPr>
        <p:spPr bwMode="auto">
          <a:xfrm>
            <a:off x="4587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Beg.       500</a:t>
            </a:r>
          </a:p>
        </p:txBody>
      </p:sp>
      <p:sp>
        <p:nvSpPr>
          <p:cNvPr id="23565" name="Rectangle 13"/>
          <p:cNvSpPr>
            <a:spLocks noChangeArrowheads="1"/>
          </p:cNvSpPr>
          <p:nvPr/>
        </p:nvSpPr>
        <p:spPr bwMode="auto">
          <a:xfrm>
            <a:off x="66309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Beg.       </a:t>
            </a:r>
          </a:p>
        </p:txBody>
      </p:sp>
      <p:sp>
        <p:nvSpPr>
          <p:cNvPr id="23566" name="Rectangle 14"/>
          <p:cNvSpPr>
            <a:spLocks noChangeArrowheads="1"/>
          </p:cNvSpPr>
          <p:nvPr/>
        </p:nvSpPr>
        <p:spPr bwMode="auto">
          <a:xfrm>
            <a:off x="4587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End.       267</a:t>
            </a:r>
          </a:p>
        </p:txBody>
      </p:sp>
      <p:sp>
        <p:nvSpPr>
          <p:cNvPr id="23567" name="Rectangle 15"/>
          <p:cNvSpPr>
            <a:spLocks noChangeArrowheads="1"/>
          </p:cNvSpPr>
          <p:nvPr/>
        </p:nvSpPr>
        <p:spPr bwMode="auto">
          <a:xfrm>
            <a:off x="66309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40      End.       </a:t>
            </a:r>
          </a:p>
        </p:txBody>
      </p:sp>
      <p:sp>
        <p:nvSpPr>
          <p:cNvPr id="23568" name="Rectangle 16"/>
          <p:cNvSpPr>
            <a:spLocks noChangeArrowheads="1"/>
          </p:cNvSpPr>
          <p:nvPr/>
        </p:nvSpPr>
        <p:spPr bwMode="auto">
          <a:xfrm>
            <a:off x="458788" y="41925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Sale       100</a:t>
            </a:r>
          </a:p>
        </p:txBody>
      </p:sp>
      <p:sp>
        <p:nvSpPr>
          <p:cNvPr id="23569" name="Rectangle 17"/>
          <p:cNvSpPr>
            <a:spLocks noChangeArrowheads="1"/>
          </p:cNvSpPr>
          <p:nvPr/>
        </p:nvSpPr>
        <p:spPr bwMode="auto">
          <a:xfrm>
            <a:off x="2668588" y="4192588"/>
            <a:ext cx="18256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333     Coll.       </a:t>
            </a:r>
          </a:p>
        </p:txBody>
      </p:sp>
      <p:sp>
        <p:nvSpPr>
          <p:cNvPr id="23570" name="Rectangle 20"/>
          <p:cNvSpPr>
            <a:spLocks noChangeArrowheads="1"/>
          </p:cNvSpPr>
          <p:nvPr/>
        </p:nvSpPr>
        <p:spPr bwMode="auto">
          <a:xfrm>
            <a:off x="590550" y="1219200"/>
            <a:ext cx="8172450" cy="1371600"/>
          </a:xfrm>
          <a:prstGeom prst="rect">
            <a:avLst/>
          </a:prstGeom>
          <a:solidFill>
            <a:srgbClr val="FFFFFF"/>
          </a:solidFill>
          <a:ln>
            <a:noFill/>
          </a:ln>
          <a:effectLst/>
          <a:extLs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lvl1pPr marL="342900" indent="-342900">
              <a:tabLst>
                <a:tab pos="914400" algn="l"/>
                <a:tab pos="5486400" algn="r"/>
                <a:tab pos="6400800" algn="r"/>
              </a:tabLst>
              <a:defRPr sz="2400">
                <a:solidFill>
                  <a:schemeClr val="tx1"/>
                </a:solidFill>
                <a:latin typeface="Comic Sans MS" pitchFamily="66" charset="0"/>
              </a:defRPr>
            </a:lvl1pPr>
            <a:lvl2pPr marL="742950" indent="-285750">
              <a:tabLst>
                <a:tab pos="914400" algn="l"/>
                <a:tab pos="5486400" algn="r"/>
                <a:tab pos="6400800" algn="r"/>
              </a:tabLst>
              <a:defRPr sz="2400">
                <a:solidFill>
                  <a:schemeClr val="tx1"/>
                </a:solidFill>
                <a:latin typeface="Comic Sans MS" pitchFamily="66" charset="0"/>
              </a:defRPr>
            </a:lvl2pPr>
            <a:lvl3pPr marL="1143000" indent="-228600">
              <a:tabLst>
                <a:tab pos="914400" algn="l"/>
                <a:tab pos="5486400" algn="r"/>
                <a:tab pos="6400800" algn="r"/>
              </a:tabLst>
              <a:defRPr sz="2400">
                <a:solidFill>
                  <a:schemeClr val="tx1"/>
                </a:solidFill>
                <a:latin typeface="Comic Sans MS" pitchFamily="66" charset="0"/>
              </a:defRPr>
            </a:lvl3pPr>
            <a:lvl4pPr marL="1600200" indent="-228600">
              <a:tabLst>
                <a:tab pos="914400" algn="l"/>
                <a:tab pos="5486400" algn="r"/>
                <a:tab pos="6400800" algn="r"/>
              </a:tabLst>
              <a:defRPr sz="2400">
                <a:solidFill>
                  <a:schemeClr val="tx1"/>
                </a:solidFill>
                <a:latin typeface="Comic Sans MS" pitchFamily="66" charset="0"/>
              </a:defRPr>
            </a:lvl4pPr>
            <a:lvl5pPr marL="2057400" indent="-228600">
              <a:tabLst>
                <a:tab pos="914400" algn="l"/>
                <a:tab pos="5486400" algn="r"/>
                <a:tab pos="640080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9pPr>
          </a:lstStyle>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Adjustment of $15 for estimated bad debts.</a:t>
            </a:r>
          </a:p>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	</a:t>
            </a:r>
            <a:r>
              <a:rPr lang="en-US" altLang="en-US" sz="2100" b="1" dirty="0">
                <a:latin typeface="Liberation Sans" panose="020B0604020202020204" pitchFamily="34" charset="0"/>
              </a:rPr>
              <a:t>Bad Debt Expense	15</a:t>
            </a:r>
          </a:p>
          <a:p>
            <a:pPr algn="l">
              <a:lnSpc>
                <a:spcPct val="110000"/>
              </a:lnSpc>
              <a:spcBef>
                <a:spcPct val="20000"/>
              </a:spcBef>
              <a:buClr>
                <a:schemeClr val="accent2"/>
              </a:buClr>
              <a:buSzPct val="75000"/>
              <a:buFont typeface="Wingdings" pitchFamily="2" charset="2"/>
              <a:buNone/>
            </a:pPr>
            <a:r>
              <a:rPr lang="en-US" altLang="en-US" sz="2100" b="1" dirty="0">
                <a:latin typeface="Liberation Sans" panose="020B0604020202020204" pitchFamily="34" charset="0"/>
              </a:rPr>
              <a:t>		Allowance for Doubtful Accounts		15</a:t>
            </a:r>
          </a:p>
        </p:txBody>
      </p:sp>
      <p:sp>
        <p:nvSpPr>
          <p:cNvPr id="23571" name="Line 21"/>
          <p:cNvSpPr>
            <a:spLocks noChangeShapeType="1"/>
          </p:cNvSpPr>
          <p:nvPr/>
        </p:nvSpPr>
        <p:spPr bwMode="auto">
          <a:xfrm>
            <a:off x="304800" y="2667000"/>
            <a:ext cx="85344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
        <p:nvSpPr>
          <p:cNvPr id="23572" name="Rectangle 22"/>
          <p:cNvSpPr>
            <a:spLocks noChangeArrowheads="1"/>
          </p:cNvSpPr>
          <p:nvPr/>
        </p:nvSpPr>
        <p:spPr bwMode="auto">
          <a:xfrm>
            <a:off x="6630988" y="4192588"/>
            <a:ext cx="1978025" cy="439737"/>
          </a:xfrm>
          <a:prstGeom prst="rect">
            <a:avLst/>
          </a:prstGeom>
          <a:solidFill>
            <a:srgbClr val="FAFD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15      Est.       </a:t>
            </a:r>
          </a:p>
        </p:txBody>
      </p:sp>
      <p:sp>
        <p:nvSpPr>
          <p:cNvPr id="23"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24"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5"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bwMode="auto">
          <a:xfrm>
            <a:off x="685800" y="2744520"/>
            <a:ext cx="7772400" cy="877824"/>
          </a:xfrm>
          <a:prstGeom prst="roundRect">
            <a:avLst/>
          </a:prstGeom>
          <a:solidFill>
            <a:srgbClr val="FFFFC5"/>
          </a:solidFill>
          <a:ln w="12700" cap="sq" cmpd="sng" algn="ctr">
            <a:solidFill>
              <a:schemeClr val="tx1"/>
            </a:solidFill>
            <a:prstDash val="solid"/>
            <a:round/>
            <a:headEnd type="none" w="sm" len="sm"/>
            <a:tailEnd type="none" w="sm" len="sm"/>
          </a:ln>
          <a:effectLst>
            <a:innerShdw blurRad="114300">
              <a:prstClr val="black"/>
            </a:innerShdw>
          </a:effectLst>
        </p:spPr>
        <p:txBody>
          <a:bodyPr vert="horz" wrap="square" lIns="91440" tIns="91440" rIns="91440" bIns="91440" numCol="1" rtlCol="0" anchor="ctr" anchorCtr="0" compatLnSpc="1">
            <a:prstTxWarp prst="textNoShape">
              <a:avLst/>
            </a:prstTxWarp>
            <a:noAutofit/>
          </a:bodyPr>
          <a:lstStyle/>
          <a:p>
            <a:pPr marL="804863" algn="l"/>
            <a:r>
              <a:rPr lang="en-US" sz="2000" b="1" dirty="0">
                <a:latin typeface="Liberation Sans" panose="020B0604020202020204" pitchFamily="34" charset="0"/>
              </a:rPr>
              <a:t>Describe how companies value accounts receivable and record their disposition.</a:t>
            </a:r>
          </a:p>
        </p:txBody>
      </p:sp>
      <p:sp>
        <p:nvSpPr>
          <p:cNvPr id="130062" name="Rectangle 14"/>
          <p:cNvSpPr>
            <a:spLocks noGrp="1" noChangeArrowheads="1"/>
          </p:cNvSpPr>
          <p:nvPr>
            <p:ph type="title"/>
          </p:nvPr>
        </p:nvSpPr>
        <p:spPr bwMode="auto">
          <a:xfrm>
            <a:off x="457200" y="381000"/>
            <a:ext cx="8229600" cy="560388"/>
          </a:xfrm>
          <a:prstGeom prst="rect">
            <a:avLst/>
          </a:prstGeom>
          <a:solidFill>
            <a:srgbClr val="0066CC"/>
          </a:solidFill>
          <a:ln w="38100" cap="flat" algn="ctr">
            <a:solidFill>
              <a:srgbClr val="7F7F7F"/>
            </a:solidFill>
            <a:miter lim="800000"/>
            <a:headEnd/>
            <a:tailEnd/>
          </a:ln>
          <a:effectLst/>
        </p:spPr>
        <p:txBody>
          <a:bodyPr vert="horz" wrap="square" lIns="90488" tIns="44450" rIns="90488" bIns="44450" numCol="1" anchor="t" anchorCtr="0" compatLnSpc="1">
            <a:prstTxWarp prst="textNoShape">
              <a:avLst/>
            </a:prstTxWarp>
          </a:bodyPr>
          <a:lstStyle/>
          <a:p>
            <a:pPr marL="109538"/>
            <a:r>
              <a:rPr lang="en-US" altLang="en-US" i="0" dirty="0">
                <a:solidFill>
                  <a:schemeClr val="bg1"/>
                </a:solidFill>
                <a:effectLst>
                  <a:outerShdw blurRad="38100" dist="38100" dir="2700000" algn="tl">
                    <a:srgbClr val="000000"/>
                  </a:outerShdw>
                </a:effectLst>
                <a:latin typeface="Liberation Sans" panose="020B0604020202020204" pitchFamily="34" charset="0"/>
              </a:rPr>
              <a:t>CHAPTER OUTLINE</a:t>
            </a:r>
          </a:p>
        </p:txBody>
      </p:sp>
      <p:sp>
        <p:nvSpPr>
          <p:cNvPr id="3" name="Rounded Rectangle 2"/>
          <p:cNvSpPr/>
          <p:nvPr/>
        </p:nvSpPr>
        <p:spPr bwMode="auto">
          <a:xfrm>
            <a:off x="677840" y="1668104"/>
            <a:ext cx="7772400" cy="880846"/>
          </a:xfrm>
          <a:prstGeom prst="roundRect">
            <a:avLst/>
          </a:prstGeom>
          <a:solidFill>
            <a:srgbClr val="FFFFC5"/>
          </a:solidFill>
          <a:ln w="12700" cap="sq" cmpd="sng" algn="ctr">
            <a:solidFill>
              <a:schemeClr val="tx1"/>
            </a:solidFill>
            <a:prstDash val="solid"/>
            <a:round/>
            <a:headEnd type="none" w="sm" len="sm"/>
            <a:tailEnd type="none" w="sm" len="sm"/>
          </a:ln>
          <a:effectLst>
            <a:innerShdw blurRad="114300">
              <a:prstClr val="black"/>
            </a:innerShdw>
          </a:effectLst>
        </p:spPr>
        <p:txBody>
          <a:bodyPr vert="horz" wrap="square" lIns="91440" tIns="91440" rIns="91440" bIns="91440" numCol="1" rtlCol="0" anchor="ctr" anchorCtr="0" compatLnSpc="1">
            <a:prstTxWarp prst="textNoShape">
              <a:avLst/>
            </a:prstTxWarp>
            <a:noAutofit/>
          </a:bodyPr>
          <a:lstStyle/>
          <a:p>
            <a:pPr marL="804863" algn="l"/>
            <a:r>
              <a:rPr lang="en-US" sz="2000" b="1" dirty="0">
                <a:latin typeface="Liberation Sans" panose="020B0604020202020204" pitchFamily="34" charset="0"/>
              </a:rPr>
              <a:t>Explain how companies recognize accounts receivable.</a:t>
            </a:r>
          </a:p>
        </p:txBody>
      </p:sp>
      <p:cxnSp>
        <p:nvCxnSpPr>
          <p:cNvPr id="5" name="Straight Connector 4"/>
          <p:cNvCxnSpPr/>
          <p:nvPr/>
        </p:nvCxnSpPr>
        <p:spPr bwMode="auto">
          <a:xfrm>
            <a:off x="1439840" y="1814945"/>
            <a:ext cx="0" cy="623455"/>
          </a:xfrm>
          <a:prstGeom prst="line">
            <a:avLst/>
          </a:prstGeom>
          <a:solidFill>
            <a:schemeClr val="accent1"/>
          </a:solidFill>
          <a:ln w="38100" cap="sq" cmpd="sng" algn="ctr">
            <a:solidFill>
              <a:schemeClr val="tx1"/>
            </a:solidFill>
            <a:prstDash val="solid"/>
            <a:round/>
            <a:headEnd type="none" w="sm" len="sm"/>
            <a:tailEnd type="none" w="sm" len="sm"/>
          </a:ln>
          <a:effectLst/>
        </p:spPr>
      </p:cxnSp>
      <p:sp>
        <p:nvSpPr>
          <p:cNvPr id="6" name="TextBox 5"/>
          <p:cNvSpPr txBox="1"/>
          <p:nvPr/>
        </p:nvSpPr>
        <p:spPr>
          <a:xfrm>
            <a:off x="838613" y="1815152"/>
            <a:ext cx="554182" cy="584775"/>
          </a:xfrm>
          <a:prstGeom prst="rect">
            <a:avLst/>
          </a:prstGeom>
          <a:noFill/>
        </p:spPr>
        <p:txBody>
          <a:bodyPr wrap="square" rtlCol="0">
            <a:spAutoFit/>
          </a:bodyPr>
          <a:lstStyle/>
          <a:p>
            <a:pPr algn="ctr"/>
            <a:r>
              <a:rPr lang="en-US" sz="3200" b="1" i="0" dirty="0">
                <a:solidFill>
                  <a:srgbClr val="CC0000"/>
                </a:solidFill>
                <a:effectLst/>
                <a:latin typeface="+mn-lt"/>
              </a:rPr>
              <a:t>1</a:t>
            </a:r>
          </a:p>
        </p:txBody>
      </p:sp>
      <p:sp>
        <p:nvSpPr>
          <p:cNvPr id="7" name="Rectangle 6"/>
          <p:cNvSpPr/>
          <p:nvPr/>
        </p:nvSpPr>
        <p:spPr bwMode="auto">
          <a:xfrm>
            <a:off x="457200" y="381000"/>
            <a:ext cx="8229600" cy="5638800"/>
          </a:xfrm>
          <a:prstGeom prst="rect">
            <a:avLst/>
          </a:prstGeom>
          <a:noFill/>
          <a:ln w="38100" cap="sq" cmpd="sng" algn="ctr">
            <a:solidFill>
              <a:srgbClr val="7F7F7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endParaRPr>
          </a:p>
        </p:txBody>
      </p:sp>
      <p:sp>
        <p:nvSpPr>
          <p:cNvPr id="14" name="TextBox 13"/>
          <p:cNvSpPr txBox="1"/>
          <p:nvPr/>
        </p:nvSpPr>
        <p:spPr>
          <a:xfrm>
            <a:off x="838613" y="2888899"/>
            <a:ext cx="554182" cy="584775"/>
          </a:xfrm>
          <a:prstGeom prst="rect">
            <a:avLst/>
          </a:prstGeom>
          <a:noFill/>
        </p:spPr>
        <p:txBody>
          <a:bodyPr wrap="square" rtlCol="0">
            <a:spAutoFit/>
          </a:bodyPr>
          <a:lstStyle/>
          <a:p>
            <a:pPr algn="ctr"/>
            <a:r>
              <a:rPr lang="en-US" sz="3200" b="1" i="0" dirty="0">
                <a:solidFill>
                  <a:srgbClr val="CC0000"/>
                </a:solidFill>
                <a:effectLst/>
                <a:latin typeface="+mn-lt"/>
              </a:rPr>
              <a:t>2</a:t>
            </a:r>
          </a:p>
        </p:txBody>
      </p:sp>
      <p:sp>
        <p:nvSpPr>
          <p:cNvPr id="8" name="TextBox 7"/>
          <p:cNvSpPr txBox="1"/>
          <p:nvPr/>
        </p:nvSpPr>
        <p:spPr>
          <a:xfrm>
            <a:off x="587992" y="1080448"/>
            <a:ext cx="5181600" cy="484909"/>
          </a:xfrm>
          <a:prstGeom prst="rect">
            <a:avLst/>
          </a:prstGeom>
          <a:noFill/>
          <a:ln w="38100" cap="flat" algn="ctr">
            <a:noFill/>
            <a:miter lim="800000"/>
            <a:headEnd/>
            <a:tailEnd/>
          </a:ln>
          <a:effectLst/>
        </p:spPr>
        <p:txBody>
          <a:bodyPr vert="horz" wrap="square" lIns="90488" tIns="44450" rIns="90488" bIns="44450" numCol="1" anchor="t" anchorCtr="0" compatLnSpc="1">
            <a:prstTxWarp prst="textNoShape">
              <a:avLst/>
            </a:prstTxWarp>
          </a:bodyPr>
          <a:lstStyle>
            <a:defPPr>
              <a:defRPr lang="en-US"/>
            </a:defPPr>
            <a:lvl1pPr marL="109538">
              <a:defRPr sz="2400" i="0">
                <a:solidFill>
                  <a:srgbClr val="E20000"/>
                </a:solidFill>
                <a:effectLst/>
                <a:latin typeface="Liberation Sans" panose="020B0604020202020204" pitchFamily="34" charset="0"/>
                <a:ea typeface="+mj-ea"/>
                <a:cs typeface="+mj-cs"/>
              </a:defRPr>
            </a:lvl1pPr>
            <a:lvl2pPr algn="ctr">
              <a:defRPr sz="3000" i="1">
                <a:solidFill>
                  <a:srgbClr val="BC0000"/>
                </a:solidFill>
                <a:effectLst>
                  <a:outerShdw blurRad="38100" dist="38100" dir="2700000" algn="tl">
                    <a:srgbClr val="C0C0C0"/>
                  </a:outerShdw>
                </a:effectLst>
                <a:latin typeface="Comic Sans MS" pitchFamily="66" charset="0"/>
              </a:defRPr>
            </a:lvl2pPr>
            <a:lvl3pPr algn="ctr">
              <a:defRPr sz="3000" i="1">
                <a:solidFill>
                  <a:srgbClr val="BC0000"/>
                </a:solidFill>
                <a:effectLst>
                  <a:outerShdw blurRad="38100" dist="38100" dir="2700000" algn="tl">
                    <a:srgbClr val="C0C0C0"/>
                  </a:outerShdw>
                </a:effectLst>
                <a:latin typeface="Comic Sans MS" pitchFamily="66" charset="0"/>
              </a:defRPr>
            </a:lvl3pPr>
            <a:lvl4pPr algn="ctr">
              <a:defRPr sz="3000" i="1">
                <a:solidFill>
                  <a:srgbClr val="BC0000"/>
                </a:solidFill>
                <a:effectLst>
                  <a:outerShdw blurRad="38100" dist="38100" dir="2700000" algn="tl">
                    <a:srgbClr val="C0C0C0"/>
                  </a:outerShdw>
                </a:effectLst>
                <a:latin typeface="Comic Sans MS" pitchFamily="66" charset="0"/>
              </a:defRPr>
            </a:lvl4pPr>
            <a:lvl5pPr algn="ctr">
              <a:defRPr sz="3000" i="1">
                <a:solidFill>
                  <a:srgbClr val="BC0000"/>
                </a:solidFill>
                <a:effectLst>
                  <a:outerShdw blurRad="38100" dist="38100" dir="2700000" algn="tl">
                    <a:srgbClr val="C0C0C0"/>
                  </a:outerShdw>
                </a:effectLst>
                <a:latin typeface="Comic Sans MS" pitchFamily="66" charset="0"/>
              </a:defRPr>
            </a:lvl5pPr>
            <a:lvl6pPr marL="457200" algn="ctr" eaLnBrk="0" fontAlgn="base" hangingPunct="0">
              <a:spcBef>
                <a:spcPct val="0"/>
              </a:spcBef>
              <a:spcAft>
                <a:spcPct val="0"/>
              </a:spcAft>
              <a:defRPr sz="3000" i="1">
                <a:solidFill>
                  <a:schemeClr val="tx1"/>
                </a:solidFill>
                <a:effectLst>
                  <a:outerShdw blurRad="38100" dist="38100" dir="2700000" algn="tl">
                    <a:srgbClr val="FFFFFF"/>
                  </a:outerShdw>
                </a:effectLst>
                <a:latin typeface="Comic Sans MS" pitchFamily="66" charset="0"/>
              </a:defRPr>
            </a:lvl6pPr>
            <a:lvl7pPr marL="914400" algn="ctr" eaLnBrk="0" fontAlgn="base" hangingPunct="0">
              <a:spcBef>
                <a:spcPct val="0"/>
              </a:spcBef>
              <a:spcAft>
                <a:spcPct val="0"/>
              </a:spcAft>
              <a:defRPr sz="3000" i="1">
                <a:solidFill>
                  <a:schemeClr val="tx1"/>
                </a:solidFill>
                <a:effectLst>
                  <a:outerShdw blurRad="38100" dist="38100" dir="2700000" algn="tl">
                    <a:srgbClr val="FFFFFF"/>
                  </a:outerShdw>
                </a:effectLst>
                <a:latin typeface="Comic Sans MS" pitchFamily="66" charset="0"/>
              </a:defRPr>
            </a:lvl7pPr>
            <a:lvl8pPr marL="1371600" algn="ctr" eaLnBrk="0" fontAlgn="base" hangingPunct="0">
              <a:spcBef>
                <a:spcPct val="0"/>
              </a:spcBef>
              <a:spcAft>
                <a:spcPct val="0"/>
              </a:spcAft>
              <a:defRPr sz="3000" i="1">
                <a:solidFill>
                  <a:schemeClr val="tx1"/>
                </a:solidFill>
                <a:effectLst>
                  <a:outerShdw blurRad="38100" dist="38100" dir="2700000" algn="tl">
                    <a:srgbClr val="FFFFFF"/>
                  </a:outerShdw>
                </a:effectLst>
                <a:latin typeface="Comic Sans MS" pitchFamily="66" charset="0"/>
              </a:defRPr>
            </a:lvl8pPr>
            <a:lvl9pPr marL="1828800" algn="ctr" eaLnBrk="0" fontAlgn="base" hangingPunct="0">
              <a:spcBef>
                <a:spcPct val="0"/>
              </a:spcBef>
              <a:spcAft>
                <a:spcPct val="0"/>
              </a:spcAft>
              <a:defRPr sz="3000" i="1">
                <a:solidFill>
                  <a:schemeClr val="tx1"/>
                </a:solidFill>
                <a:effectLst>
                  <a:outerShdw blurRad="38100" dist="38100" dir="2700000" algn="tl">
                    <a:srgbClr val="FFFFFF"/>
                  </a:outerShdw>
                </a:effectLst>
                <a:latin typeface="Comic Sans MS" pitchFamily="66" charset="0"/>
              </a:defRPr>
            </a:lvl9pPr>
          </a:lstStyle>
          <a:p>
            <a:pPr algn="l"/>
            <a:r>
              <a:rPr lang="en-US" b="1" dirty="0">
                <a:solidFill>
                  <a:srgbClr val="CC0000"/>
                </a:solidFill>
              </a:rPr>
              <a:t>LEARNING</a:t>
            </a:r>
            <a:r>
              <a:rPr lang="en-US" b="1" dirty="0"/>
              <a:t> OBJECTIVES</a:t>
            </a:r>
          </a:p>
        </p:txBody>
      </p:sp>
      <p:sp>
        <p:nvSpPr>
          <p:cNvPr id="16" name="Rounded Rectangle 15"/>
          <p:cNvSpPr/>
          <p:nvPr/>
        </p:nvSpPr>
        <p:spPr bwMode="auto">
          <a:xfrm>
            <a:off x="677840" y="3811320"/>
            <a:ext cx="7772400" cy="877824"/>
          </a:xfrm>
          <a:prstGeom prst="roundRect">
            <a:avLst/>
          </a:prstGeom>
          <a:solidFill>
            <a:srgbClr val="FFFFC5"/>
          </a:solidFill>
          <a:ln w="12700" cap="sq" cmpd="sng" algn="ctr">
            <a:solidFill>
              <a:schemeClr val="tx1"/>
            </a:solidFill>
            <a:prstDash val="solid"/>
            <a:round/>
            <a:headEnd type="none" w="sm" len="sm"/>
            <a:tailEnd type="none" w="sm" len="sm"/>
          </a:ln>
          <a:effectLst>
            <a:innerShdw blurRad="114300">
              <a:prstClr val="black"/>
            </a:innerShdw>
          </a:effectLst>
        </p:spPr>
        <p:txBody>
          <a:bodyPr vert="horz" wrap="square" lIns="91440" tIns="91440" rIns="91440" bIns="91440" numCol="1" rtlCol="0" anchor="ctr" anchorCtr="0" compatLnSpc="1">
            <a:prstTxWarp prst="textNoShape">
              <a:avLst/>
            </a:prstTxWarp>
            <a:noAutofit/>
          </a:bodyPr>
          <a:lstStyle/>
          <a:p>
            <a:pPr marL="804863" algn="l"/>
            <a:r>
              <a:rPr lang="en-US" sz="2000" b="1" dirty="0">
                <a:latin typeface="Liberation Sans" panose="020B0604020202020204" pitchFamily="34" charset="0"/>
              </a:rPr>
              <a:t>Explain how companies recognize, value, and dispose of notes receivable.</a:t>
            </a:r>
          </a:p>
        </p:txBody>
      </p:sp>
      <p:sp>
        <p:nvSpPr>
          <p:cNvPr id="18" name="TextBox 17"/>
          <p:cNvSpPr txBox="1"/>
          <p:nvPr/>
        </p:nvSpPr>
        <p:spPr>
          <a:xfrm>
            <a:off x="838613" y="3958508"/>
            <a:ext cx="554182" cy="584775"/>
          </a:xfrm>
          <a:prstGeom prst="rect">
            <a:avLst/>
          </a:prstGeom>
          <a:noFill/>
        </p:spPr>
        <p:txBody>
          <a:bodyPr wrap="square" rtlCol="0">
            <a:spAutoFit/>
          </a:bodyPr>
          <a:lstStyle>
            <a:defPPr>
              <a:defRPr lang="en-US"/>
            </a:defPPr>
            <a:lvl1pPr algn="ctr">
              <a:defRPr sz="3200" i="0">
                <a:solidFill>
                  <a:srgbClr val="CC0000"/>
                </a:solidFill>
                <a:effectLst/>
                <a:latin typeface="+mn-lt"/>
              </a:defRPr>
            </a:lvl1pPr>
          </a:lstStyle>
          <a:p>
            <a:r>
              <a:rPr lang="en-US" b="1" dirty="0"/>
              <a:t>3</a:t>
            </a:r>
          </a:p>
        </p:txBody>
      </p:sp>
      <p:sp>
        <p:nvSpPr>
          <p:cNvPr id="22" name="Rounded Rectangle 21"/>
          <p:cNvSpPr/>
          <p:nvPr/>
        </p:nvSpPr>
        <p:spPr bwMode="auto">
          <a:xfrm>
            <a:off x="685800" y="4878120"/>
            <a:ext cx="7772400" cy="877824"/>
          </a:xfrm>
          <a:prstGeom prst="roundRect">
            <a:avLst/>
          </a:prstGeom>
          <a:solidFill>
            <a:srgbClr val="FFFFC5"/>
          </a:solidFill>
          <a:ln w="12700" cap="sq" cmpd="sng" algn="ctr">
            <a:solidFill>
              <a:schemeClr val="tx1"/>
            </a:solidFill>
            <a:prstDash val="solid"/>
            <a:round/>
            <a:headEnd type="none" w="sm" len="sm"/>
            <a:tailEnd type="none" w="sm" len="sm"/>
          </a:ln>
          <a:effectLst>
            <a:innerShdw blurRad="114300">
              <a:prstClr val="black"/>
            </a:innerShdw>
          </a:effectLst>
        </p:spPr>
        <p:txBody>
          <a:bodyPr vert="horz" wrap="square" lIns="91440" tIns="91440" rIns="91440" bIns="91440" numCol="1" rtlCol="0" anchor="ctr" anchorCtr="0" compatLnSpc="1">
            <a:prstTxWarp prst="textNoShape">
              <a:avLst/>
            </a:prstTxWarp>
            <a:noAutofit/>
          </a:bodyPr>
          <a:lstStyle/>
          <a:p>
            <a:pPr marL="804863" algn="l"/>
            <a:r>
              <a:rPr lang="en-US" sz="2000" b="1" dirty="0">
                <a:latin typeface="Liberation Sans" panose="020B0604020202020204" pitchFamily="34" charset="0"/>
              </a:rPr>
              <a:t>Describe the statement presentation of receivables and the principles of receivables management.</a:t>
            </a:r>
          </a:p>
        </p:txBody>
      </p:sp>
      <p:cxnSp>
        <p:nvCxnSpPr>
          <p:cNvPr id="20" name="Straight Connector 19"/>
          <p:cNvCxnSpPr/>
          <p:nvPr/>
        </p:nvCxnSpPr>
        <p:spPr bwMode="auto">
          <a:xfrm>
            <a:off x="1447800" y="2875044"/>
            <a:ext cx="0" cy="623455"/>
          </a:xfrm>
          <a:prstGeom prst="line">
            <a:avLst/>
          </a:prstGeom>
          <a:solidFill>
            <a:schemeClr val="accent1"/>
          </a:solidFill>
          <a:ln w="38100" cap="sq" cmpd="sng" algn="ctr">
            <a:solidFill>
              <a:schemeClr val="tx1"/>
            </a:solidFill>
            <a:prstDash val="solid"/>
            <a:round/>
            <a:headEnd type="none" w="sm" len="sm"/>
            <a:tailEnd type="none" w="sm" len="sm"/>
          </a:ln>
          <a:effectLst/>
        </p:spPr>
      </p:cxnSp>
      <p:cxnSp>
        <p:nvCxnSpPr>
          <p:cNvPr id="21" name="Straight Connector 20"/>
          <p:cNvCxnSpPr/>
          <p:nvPr/>
        </p:nvCxnSpPr>
        <p:spPr bwMode="auto">
          <a:xfrm>
            <a:off x="1447800" y="3941844"/>
            <a:ext cx="0" cy="623455"/>
          </a:xfrm>
          <a:prstGeom prst="line">
            <a:avLst/>
          </a:prstGeom>
          <a:solidFill>
            <a:schemeClr val="accent1"/>
          </a:solidFill>
          <a:ln w="38100" cap="sq" cmpd="sng" algn="ctr">
            <a:solidFill>
              <a:schemeClr val="tx1"/>
            </a:solidFill>
            <a:prstDash val="solid"/>
            <a:round/>
            <a:headEnd type="none" w="sm" len="sm"/>
            <a:tailEnd type="none" w="sm" len="sm"/>
          </a:ln>
          <a:effectLst/>
        </p:spPr>
      </p:cxnSp>
      <p:sp>
        <p:nvSpPr>
          <p:cNvPr id="28" name="TextBox 27"/>
          <p:cNvSpPr txBox="1"/>
          <p:nvPr/>
        </p:nvSpPr>
        <p:spPr>
          <a:xfrm>
            <a:off x="838200" y="5025308"/>
            <a:ext cx="554182" cy="584775"/>
          </a:xfrm>
          <a:prstGeom prst="rect">
            <a:avLst/>
          </a:prstGeom>
          <a:noFill/>
        </p:spPr>
        <p:txBody>
          <a:bodyPr wrap="square" rtlCol="0">
            <a:spAutoFit/>
          </a:bodyPr>
          <a:lstStyle/>
          <a:p>
            <a:pPr algn="ctr"/>
            <a:r>
              <a:rPr lang="en-US" sz="3200" b="1" i="0" dirty="0">
                <a:solidFill>
                  <a:srgbClr val="CC0000"/>
                </a:solidFill>
                <a:effectLst/>
                <a:latin typeface="+mn-lt"/>
              </a:rPr>
              <a:t>4</a:t>
            </a:r>
          </a:p>
        </p:txBody>
      </p:sp>
      <p:cxnSp>
        <p:nvCxnSpPr>
          <p:cNvPr id="29" name="Straight Connector 28"/>
          <p:cNvCxnSpPr/>
          <p:nvPr/>
        </p:nvCxnSpPr>
        <p:spPr bwMode="auto">
          <a:xfrm>
            <a:off x="1447387" y="5008644"/>
            <a:ext cx="0" cy="623455"/>
          </a:xfrm>
          <a:prstGeom prst="line">
            <a:avLst/>
          </a:prstGeom>
          <a:solidFill>
            <a:schemeClr val="accent1"/>
          </a:solidFill>
          <a:ln w="38100" cap="sq" cmpd="sng" algn="ctr">
            <a:solidFill>
              <a:schemeClr val="tx1"/>
            </a:solidFill>
            <a:prstDash val="solid"/>
            <a:round/>
            <a:headEnd type="none" w="sm" len="sm"/>
            <a:tailEnd type="none" w="sm" len="sm"/>
          </a:ln>
          <a:effectLst/>
        </p:spPr>
      </p:cxnSp>
    </p:spTree>
    <p:extLst>
      <p:ext uri="{BB962C8B-B14F-4D97-AF65-F5344CB8AC3E}">
        <p14:creationId xmlns:p14="http://schemas.microsoft.com/office/powerpoint/2010/main" val="613508048"/>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Line 2"/>
          <p:cNvSpPr>
            <a:spLocks noChangeShapeType="1"/>
          </p:cNvSpPr>
          <p:nvPr/>
        </p:nvSpPr>
        <p:spPr bwMode="auto">
          <a:xfrm>
            <a:off x="10175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4579" name="Line 3"/>
          <p:cNvSpPr>
            <a:spLocks noChangeShapeType="1"/>
          </p:cNvSpPr>
          <p:nvPr/>
        </p:nvSpPr>
        <p:spPr bwMode="auto">
          <a:xfrm>
            <a:off x="49799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4580" name="Line 4"/>
          <p:cNvSpPr>
            <a:spLocks noChangeShapeType="1"/>
          </p:cNvSpPr>
          <p:nvPr/>
        </p:nvSpPr>
        <p:spPr bwMode="auto">
          <a:xfrm>
            <a:off x="25146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4581" name="Line 5"/>
          <p:cNvSpPr>
            <a:spLocks noChangeShapeType="1"/>
          </p:cNvSpPr>
          <p:nvPr/>
        </p:nvSpPr>
        <p:spPr bwMode="auto">
          <a:xfrm>
            <a:off x="65532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4582" name="Rectangle 6"/>
          <p:cNvSpPr>
            <a:spLocks noChangeArrowheads="1"/>
          </p:cNvSpPr>
          <p:nvPr/>
        </p:nvSpPr>
        <p:spPr bwMode="auto">
          <a:xfrm>
            <a:off x="915988" y="3125788"/>
            <a:ext cx="3502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Accounts Receivable</a:t>
            </a:r>
          </a:p>
        </p:txBody>
      </p:sp>
      <p:sp>
        <p:nvSpPr>
          <p:cNvPr id="24583" name="Rectangle 7"/>
          <p:cNvSpPr>
            <a:spLocks noChangeArrowheads="1"/>
          </p:cNvSpPr>
          <p:nvPr/>
        </p:nvSpPr>
        <p:spPr bwMode="auto">
          <a:xfrm>
            <a:off x="4802188" y="2820988"/>
            <a:ext cx="35020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2300" b="1" dirty="0">
                <a:latin typeface="Liberation Sans" panose="020B0604020202020204" pitchFamily="34" charset="0"/>
              </a:rPr>
              <a:t>Allowance for       Doubtful Accounts</a:t>
            </a:r>
          </a:p>
        </p:txBody>
      </p:sp>
      <p:sp>
        <p:nvSpPr>
          <p:cNvPr id="24584" name="Line 8"/>
          <p:cNvSpPr>
            <a:spLocks noChangeShapeType="1"/>
          </p:cNvSpPr>
          <p:nvPr/>
        </p:nvSpPr>
        <p:spPr bwMode="auto">
          <a:xfrm>
            <a:off x="10175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4585" name="Line 9"/>
          <p:cNvSpPr>
            <a:spLocks noChangeShapeType="1"/>
          </p:cNvSpPr>
          <p:nvPr/>
        </p:nvSpPr>
        <p:spPr bwMode="auto">
          <a:xfrm>
            <a:off x="10175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4586" name="Line 10"/>
          <p:cNvSpPr>
            <a:spLocks noChangeShapeType="1"/>
          </p:cNvSpPr>
          <p:nvPr/>
        </p:nvSpPr>
        <p:spPr bwMode="auto">
          <a:xfrm>
            <a:off x="49799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4587" name="Line 11"/>
          <p:cNvSpPr>
            <a:spLocks noChangeShapeType="1"/>
          </p:cNvSpPr>
          <p:nvPr/>
        </p:nvSpPr>
        <p:spPr bwMode="auto">
          <a:xfrm>
            <a:off x="49799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4588" name="Rectangle 12"/>
          <p:cNvSpPr>
            <a:spLocks noChangeArrowheads="1"/>
          </p:cNvSpPr>
          <p:nvPr/>
        </p:nvSpPr>
        <p:spPr bwMode="auto">
          <a:xfrm>
            <a:off x="4587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Beg.       500</a:t>
            </a:r>
          </a:p>
        </p:txBody>
      </p:sp>
      <p:sp>
        <p:nvSpPr>
          <p:cNvPr id="24589" name="Rectangle 13"/>
          <p:cNvSpPr>
            <a:spLocks noChangeArrowheads="1"/>
          </p:cNvSpPr>
          <p:nvPr/>
        </p:nvSpPr>
        <p:spPr bwMode="auto">
          <a:xfrm>
            <a:off x="66309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Beg.       </a:t>
            </a:r>
          </a:p>
        </p:txBody>
      </p:sp>
      <p:sp>
        <p:nvSpPr>
          <p:cNvPr id="24590" name="Rectangle 14"/>
          <p:cNvSpPr>
            <a:spLocks noChangeArrowheads="1"/>
          </p:cNvSpPr>
          <p:nvPr/>
        </p:nvSpPr>
        <p:spPr bwMode="auto">
          <a:xfrm>
            <a:off x="4587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End.       267</a:t>
            </a:r>
          </a:p>
        </p:txBody>
      </p:sp>
      <p:sp>
        <p:nvSpPr>
          <p:cNvPr id="24591" name="Rectangle 15"/>
          <p:cNvSpPr>
            <a:spLocks noChangeArrowheads="1"/>
          </p:cNvSpPr>
          <p:nvPr/>
        </p:nvSpPr>
        <p:spPr bwMode="auto">
          <a:xfrm>
            <a:off x="66309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40      End.       </a:t>
            </a:r>
          </a:p>
        </p:txBody>
      </p:sp>
      <p:sp>
        <p:nvSpPr>
          <p:cNvPr id="24592" name="Rectangle 16"/>
          <p:cNvSpPr>
            <a:spLocks noChangeArrowheads="1"/>
          </p:cNvSpPr>
          <p:nvPr/>
        </p:nvSpPr>
        <p:spPr bwMode="auto">
          <a:xfrm>
            <a:off x="458788" y="41925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Sale       100</a:t>
            </a:r>
          </a:p>
        </p:txBody>
      </p:sp>
      <p:sp>
        <p:nvSpPr>
          <p:cNvPr id="24593" name="Rectangle 17"/>
          <p:cNvSpPr>
            <a:spLocks noChangeArrowheads="1"/>
          </p:cNvSpPr>
          <p:nvPr/>
        </p:nvSpPr>
        <p:spPr bwMode="auto">
          <a:xfrm>
            <a:off x="2668588" y="4192588"/>
            <a:ext cx="18256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333     Coll.       </a:t>
            </a:r>
          </a:p>
        </p:txBody>
      </p:sp>
      <p:sp>
        <p:nvSpPr>
          <p:cNvPr id="24594" name="Rectangle 18"/>
          <p:cNvSpPr>
            <a:spLocks noChangeArrowheads="1"/>
          </p:cNvSpPr>
          <p:nvPr/>
        </p:nvSpPr>
        <p:spPr bwMode="auto">
          <a:xfrm>
            <a:off x="6630988" y="41925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15      Est.       </a:t>
            </a:r>
          </a:p>
        </p:txBody>
      </p:sp>
      <p:sp>
        <p:nvSpPr>
          <p:cNvPr id="24595" name="Rectangle 21"/>
          <p:cNvSpPr>
            <a:spLocks noChangeArrowheads="1"/>
          </p:cNvSpPr>
          <p:nvPr/>
        </p:nvSpPr>
        <p:spPr bwMode="auto">
          <a:xfrm>
            <a:off x="590550" y="1219200"/>
            <a:ext cx="8172450" cy="1371600"/>
          </a:xfrm>
          <a:prstGeom prst="rect">
            <a:avLst/>
          </a:prstGeom>
          <a:solidFill>
            <a:srgbClr val="FFFFFF"/>
          </a:solidFill>
          <a:ln>
            <a:noFill/>
          </a:ln>
          <a:effectLst/>
          <a:extLs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lvl1pPr marL="342900" indent="-342900">
              <a:tabLst>
                <a:tab pos="914400" algn="l"/>
                <a:tab pos="5486400" algn="r"/>
                <a:tab pos="6400800" algn="r"/>
              </a:tabLst>
              <a:defRPr sz="2400">
                <a:solidFill>
                  <a:schemeClr val="tx1"/>
                </a:solidFill>
                <a:latin typeface="Comic Sans MS" pitchFamily="66" charset="0"/>
              </a:defRPr>
            </a:lvl1pPr>
            <a:lvl2pPr marL="742950" indent="-285750">
              <a:tabLst>
                <a:tab pos="914400" algn="l"/>
                <a:tab pos="5486400" algn="r"/>
                <a:tab pos="6400800" algn="r"/>
              </a:tabLst>
              <a:defRPr sz="2400">
                <a:solidFill>
                  <a:schemeClr val="tx1"/>
                </a:solidFill>
                <a:latin typeface="Comic Sans MS" pitchFamily="66" charset="0"/>
              </a:defRPr>
            </a:lvl2pPr>
            <a:lvl3pPr marL="1143000" indent="-228600">
              <a:tabLst>
                <a:tab pos="914400" algn="l"/>
                <a:tab pos="5486400" algn="r"/>
                <a:tab pos="6400800" algn="r"/>
              </a:tabLst>
              <a:defRPr sz="2400">
                <a:solidFill>
                  <a:schemeClr val="tx1"/>
                </a:solidFill>
                <a:latin typeface="Comic Sans MS" pitchFamily="66" charset="0"/>
              </a:defRPr>
            </a:lvl3pPr>
            <a:lvl4pPr marL="1600200" indent="-228600">
              <a:tabLst>
                <a:tab pos="914400" algn="l"/>
                <a:tab pos="5486400" algn="r"/>
                <a:tab pos="6400800" algn="r"/>
              </a:tabLst>
              <a:defRPr sz="2400">
                <a:solidFill>
                  <a:schemeClr val="tx1"/>
                </a:solidFill>
                <a:latin typeface="Comic Sans MS" pitchFamily="66" charset="0"/>
              </a:defRPr>
            </a:lvl4pPr>
            <a:lvl5pPr marL="2057400" indent="-228600">
              <a:tabLst>
                <a:tab pos="914400" algn="l"/>
                <a:tab pos="5486400" algn="r"/>
                <a:tab pos="640080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9pPr>
          </a:lstStyle>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Write-off of uncollectible accounts for $10.</a:t>
            </a:r>
          </a:p>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	</a:t>
            </a:r>
            <a:r>
              <a:rPr lang="en-US" altLang="en-US" sz="2100" b="1" dirty="0">
                <a:latin typeface="Liberation Sans" panose="020B0604020202020204" pitchFamily="34" charset="0"/>
              </a:rPr>
              <a:t>Allowance for Doubtful Accounts	10</a:t>
            </a:r>
          </a:p>
          <a:p>
            <a:pPr algn="l">
              <a:lnSpc>
                <a:spcPct val="110000"/>
              </a:lnSpc>
              <a:spcBef>
                <a:spcPct val="20000"/>
              </a:spcBef>
              <a:buClr>
                <a:schemeClr val="accent2"/>
              </a:buClr>
              <a:buSzPct val="75000"/>
              <a:buFont typeface="Wingdings" pitchFamily="2" charset="2"/>
              <a:buNone/>
            </a:pPr>
            <a:r>
              <a:rPr lang="en-US" altLang="en-US" sz="2100" b="1" dirty="0">
                <a:latin typeface="Liberation Sans" panose="020B0604020202020204" pitchFamily="34" charset="0"/>
              </a:rPr>
              <a:t>		Accounts Receivable		10</a:t>
            </a:r>
          </a:p>
        </p:txBody>
      </p:sp>
      <p:sp>
        <p:nvSpPr>
          <p:cNvPr id="24596" name="Line 22"/>
          <p:cNvSpPr>
            <a:spLocks noChangeShapeType="1"/>
          </p:cNvSpPr>
          <p:nvPr/>
        </p:nvSpPr>
        <p:spPr bwMode="auto">
          <a:xfrm>
            <a:off x="304800" y="2667000"/>
            <a:ext cx="85344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
        <p:nvSpPr>
          <p:cNvPr id="23"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24"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5"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p:cNvSpPr>
            <a:spLocks noChangeShapeType="1"/>
          </p:cNvSpPr>
          <p:nvPr/>
        </p:nvSpPr>
        <p:spPr bwMode="auto">
          <a:xfrm>
            <a:off x="10175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5603" name="Line 3"/>
          <p:cNvSpPr>
            <a:spLocks noChangeShapeType="1"/>
          </p:cNvSpPr>
          <p:nvPr/>
        </p:nvSpPr>
        <p:spPr bwMode="auto">
          <a:xfrm>
            <a:off x="4979988" y="3581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5604" name="Line 4"/>
          <p:cNvSpPr>
            <a:spLocks noChangeShapeType="1"/>
          </p:cNvSpPr>
          <p:nvPr/>
        </p:nvSpPr>
        <p:spPr bwMode="auto">
          <a:xfrm>
            <a:off x="25146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5605" name="Line 5"/>
          <p:cNvSpPr>
            <a:spLocks noChangeShapeType="1"/>
          </p:cNvSpPr>
          <p:nvPr/>
        </p:nvSpPr>
        <p:spPr bwMode="auto">
          <a:xfrm>
            <a:off x="6553200" y="3608388"/>
            <a:ext cx="0" cy="23860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5606" name="Rectangle 6"/>
          <p:cNvSpPr>
            <a:spLocks noChangeArrowheads="1"/>
          </p:cNvSpPr>
          <p:nvPr/>
        </p:nvSpPr>
        <p:spPr bwMode="auto">
          <a:xfrm>
            <a:off x="915988" y="3125788"/>
            <a:ext cx="3502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Accounts Receivable</a:t>
            </a:r>
          </a:p>
        </p:txBody>
      </p:sp>
      <p:sp>
        <p:nvSpPr>
          <p:cNvPr id="25607" name="Rectangle 7"/>
          <p:cNvSpPr>
            <a:spLocks noChangeArrowheads="1"/>
          </p:cNvSpPr>
          <p:nvPr/>
        </p:nvSpPr>
        <p:spPr bwMode="auto">
          <a:xfrm>
            <a:off x="4802188" y="2820988"/>
            <a:ext cx="35020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50000"/>
              </a:spcBef>
            </a:pPr>
            <a:r>
              <a:rPr lang="en-US" altLang="en-US" sz="2300" b="1" dirty="0">
                <a:latin typeface="Liberation Sans" panose="020B0604020202020204" pitchFamily="34" charset="0"/>
              </a:rPr>
              <a:t>Allowance for       Doubtful Accounts</a:t>
            </a:r>
          </a:p>
        </p:txBody>
      </p:sp>
      <p:sp>
        <p:nvSpPr>
          <p:cNvPr id="25608" name="Line 8"/>
          <p:cNvSpPr>
            <a:spLocks noChangeShapeType="1"/>
          </p:cNvSpPr>
          <p:nvPr/>
        </p:nvSpPr>
        <p:spPr bwMode="auto">
          <a:xfrm>
            <a:off x="10175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5609" name="Line 9"/>
          <p:cNvSpPr>
            <a:spLocks noChangeShapeType="1"/>
          </p:cNvSpPr>
          <p:nvPr/>
        </p:nvSpPr>
        <p:spPr bwMode="auto">
          <a:xfrm>
            <a:off x="10175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5610" name="Line 10"/>
          <p:cNvSpPr>
            <a:spLocks noChangeShapeType="1"/>
          </p:cNvSpPr>
          <p:nvPr/>
        </p:nvSpPr>
        <p:spPr bwMode="auto">
          <a:xfrm>
            <a:off x="4979988" y="54864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5611" name="Line 11"/>
          <p:cNvSpPr>
            <a:spLocks noChangeShapeType="1"/>
          </p:cNvSpPr>
          <p:nvPr/>
        </p:nvSpPr>
        <p:spPr bwMode="auto">
          <a:xfrm>
            <a:off x="4979988" y="6019800"/>
            <a:ext cx="30718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latin typeface="Liberation Sans" panose="020B0604020202020204" pitchFamily="34" charset="0"/>
            </a:endParaRPr>
          </a:p>
        </p:txBody>
      </p:sp>
      <p:sp>
        <p:nvSpPr>
          <p:cNvPr id="25612" name="Rectangle 12"/>
          <p:cNvSpPr>
            <a:spLocks noChangeArrowheads="1"/>
          </p:cNvSpPr>
          <p:nvPr/>
        </p:nvSpPr>
        <p:spPr bwMode="auto">
          <a:xfrm>
            <a:off x="4587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Beg.       500</a:t>
            </a:r>
          </a:p>
        </p:txBody>
      </p:sp>
      <p:sp>
        <p:nvSpPr>
          <p:cNvPr id="25613" name="Rectangle 13"/>
          <p:cNvSpPr>
            <a:spLocks noChangeArrowheads="1"/>
          </p:cNvSpPr>
          <p:nvPr/>
        </p:nvSpPr>
        <p:spPr bwMode="auto">
          <a:xfrm>
            <a:off x="6630988" y="3659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25      Beg.       </a:t>
            </a:r>
          </a:p>
        </p:txBody>
      </p:sp>
      <p:sp>
        <p:nvSpPr>
          <p:cNvPr id="25614" name="Rectangle 14"/>
          <p:cNvSpPr>
            <a:spLocks noChangeArrowheads="1"/>
          </p:cNvSpPr>
          <p:nvPr/>
        </p:nvSpPr>
        <p:spPr bwMode="auto">
          <a:xfrm>
            <a:off x="4587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End.       257</a:t>
            </a:r>
          </a:p>
        </p:txBody>
      </p:sp>
      <p:sp>
        <p:nvSpPr>
          <p:cNvPr id="25615" name="Rectangle 15"/>
          <p:cNvSpPr>
            <a:spLocks noChangeArrowheads="1"/>
          </p:cNvSpPr>
          <p:nvPr/>
        </p:nvSpPr>
        <p:spPr bwMode="auto">
          <a:xfrm>
            <a:off x="6630988" y="55641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30      End.       </a:t>
            </a:r>
          </a:p>
        </p:txBody>
      </p:sp>
      <p:sp>
        <p:nvSpPr>
          <p:cNvPr id="25616" name="Rectangle 16"/>
          <p:cNvSpPr>
            <a:spLocks noChangeArrowheads="1"/>
          </p:cNvSpPr>
          <p:nvPr/>
        </p:nvSpPr>
        <p:spPr bwMode="auto">
          <a:xfrm>
            <a:off x="458788" y="41925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Sale       100</a:t>
            </a:r>
          </a:p>
        </p:txBody>
      </p:sp>
      <p:sp>
        <p:nvSpPr>
          <p:cNvPr id="25617" name="Rectangle 17"/>
          <p:cNvSpPr>
            <a:spLocks noChangeArrowheads="1"/>
          </p:cNvSpPr>
          <p:nvPr/>
        </p:nvSpPr>
        <p:spPr bwMode="auto">
          <a:xfrm>
            <a:off x="2668588" y="4192588"/>
            <a:ext cx="18256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333     Coll.       </a:t>
            </a:r>
          </a:p>
        </p:txBody>
      </p:sp>
      <p:sp>
        <p:nvSpPr>
          <p:cNvPr id="25618" name="Rectangle 18"/>
          <p:cNvSpPr>
            <a:spLocks noChangeArrowheads="1"/>
          </p:cNvSpPr>
          <p:nvPr/>
        </p:nvSpPr>
        <p:spPr bwMode="auto">
          <a:xfrm>
            <a:off x="6630988" y="4192588"/>
            <a:ext cx="1978025"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15      Est.       </a:t>
            </a:r>
          </a:p>
        </p:txBody>
      </p:sp>
      <p:sp>
        <p:nvSpPr>
          <p:cNvPr id="25619" name="Rectangle 21"/>
          <p:cNvSpPr>
            <a:spLocks noChangeArrowheads="1"/>
          </p:cNvSpPr>
          <p:nvPr/>
        </p:nvSpPr>
        <p:spPr bwMode="auto">
          <a:xfrm>
            <a:off x="590550" y="1219200"/>
            <a:ext cx="8172450" cy="1371600"/>
          </a:xfrm>
          <a:prstGeom prst="rect">
            <a:avLst/>
          </a:prstGeom>
          <a:solidFill>
            <a:srgbClr val="FFFFFF"/>
          </a:solidFill>
          <a:ln>
            <a:noFill/>
          </a:ln>
          <a:effectLst/>
          <a:extLst>
            <a:ext uri="{91240B29-F687-4F45-9708-019B960494DF}">
              <a14:hiddenLine xmlns:a14="http://schemas.microsoft.com/office/drawing/2010/main" w="57150" cmpd="thickThin"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lvl1pPr marL="342900" indent="-342900">
              <a:tabLst>
                <a:tab pos="914400" algn="l"/>
                <a:tab pos="5486400" algn="r"/>
                <a:tab pos="6400800" algn="r"/>
              </a:tabLst>
              <a:defRPr sz="2400">
                <a:solidFill>
                  <a:schemeClr val="tx1"/>
                </a:solidFill>
                <a:latin typeface="Comic Sans MS" pitchFamily="66" charset="0"/>
              </a:defRPr>
            </a:lvl1pPr>
            <a:lvl2pPr marL="742950" indent="-285750">
              <a:tabLst>
                <a:tab pos="914400" algn="l"/>
                <a:tab pos="5486400" algn="r"/>
                <a:tab pos="6400800" algn="r"/>
              </a:tabLst>
              <a:defRPr sz="2400">
                <a:solidFill>
                  <a:schemeClr val="tx1"/>
                </a:solidFill>
                <a:latin typeface="Comic Sans MS" pitchFamily="66" charset="0"/>
              </a:defRPr>
            </a:lvl2pPr>
            <a:lvl3pPr marL="1143000" indent="-228600">
              <a:tabLst>
                <a:tab pos="914400" algn="l"/>
                <a:tab pos="5486400" algn="r"/>
                <a:tab pos="6400800" algn="r"/>
              </a:tabLst>
              <a:defRPr sz="2400">
                <a:solidFill>
                  <a:schemeClr val="tx1"/>
                </a:solidFill>
                <a:latin typeface="Comic Sans MS" pitchFamily="66" charset="0"/>
              </a:defRPr>
            </a:lvl3pPr>
            <a:lvl4pPr marL="1600200" indent="-228600">
              <a:tabLst>
                <a:tab pos="914400" algn="l"/>
                <a:tab pos="5486400" algn="r"/>
                <a:tab pos="6400800" algn="r"/>
              </a:tabLst>
              <a:defRPr sz="2400">
                <a:solidFill>
                  <a:schemeClr val="tx1"/>
                </a:solidFill>
                <a:latin typeface="Comic Sans MS" pitchFamily="66" charset="0"/>
              </a:defRPr>
            </a:lvl4pPr>
            <a:lvl5pPr marL="2057400" indent="-228600">
              <a:tabLst>
                <a:tab pos="914400" algn="l"/>
                <a:tab pos="5486400" algn="r"/>
                <a:tab pos="640080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914400" algn="l"/>
                <a:tab pos="5486400" algn="r"/>
                <a:tab pos="6400800" algn="r"/>
              </a:tabLst>
              <a:defRPr sz="2400">
                <a:solidFill>
                  <a:schemeClr val="tx1"/>
                </a:solidFill>
                <a:latin typeface="Comic Sans MS" pitchFamily="66" charset="0"/>
              </a:defRPr>
            </a:lvl9pPr>
          </a:lstStyle>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Write-off of uncollectible accounts for $10.</a:t>
            </a:r>
          </a:p>
          <a:p>
            <a:pPr algn="l">
              <a:lnSpc>
                <a:spcPct val="110000"/>
              </a:lnSpc>
              <a:spcBef>
                <a:spcPct val="20000"/>
              </a:spcBef>
              <a:buClr>
                <a:schemeClr val="accent2"/>
              </a:buClr>
              <a:buSzPct val="75000"/>
              <a:buFont typeface="Wingdings" pitchFamily="2" charset="2"/>
              <a:buNone/>
            </a:pPr>
            <a:r>
              <a:rPr lang="en-US" altLang="en-US" sz="2200" b="1" dirty="0">
                <a:latin typeface="Liberation Sans" panose="020B0604020202020204" pitchFamily="34" charset="0"/>
              </a:rPr>
              <a:t>	</a:t>
            </a:r>
            <a:r>
              <a:rPr lang="en-US" altLang="en-US" sz="2100" b="1" dirty="0">
                <a:latin typeface="Liberation Sans" panose="020B0604020202020204" pitchFamily="34" charset="0"/>
              </a:rPr>
              <a:t>Allowance for Doubtful Accounts	10</a:t>
            </a:r>
          </a:p>
          <a:p>
            <a:pPr algn="l">
              <a:lnSpc>
                <a:spcPct val="110000"/>
              </a:lnSpc>
              <a:spcBef>
                <a:spcPct val="20000"/>
              </a:spcBef>
              <a:buClr>
                <a:schemeClr val="accent2"/>
              </a:buClr>
              <a:buSzPct val="75000"/>
              <a:buFont typeface="Wingdings" pitchFamily="2" charset="2"/>
              <a:buNone/>
            </a:pPr>
            <a:r>
              <a:rPr lang="en-US" altLang="en-US" sz="2100" b="1" dirty="0">
                <a:latin typeface="Liberation Sans" panose="020B0604020202020204" pitchFamily="34" charset="0"/>
              </a:rPr>
              <a:t>		Accounts Receivable		10</a:t>
            </a:r>
          </a:p>
        </p:txBody>
      </p:sp>
      <p:sp>
        <p:nvSpPr>
          <p:cNvPr id="25620" name="Line 22"/>
          <p:cNvSpPr>
            <a:spLocks noChangeShapeType="1"/>
          </p:cNvSpPr>
          <p:nvPr/>
        </p:nvSpPr>
        <p:spPr bwMode="auto">
          <a:xfrm>
            <a:off x="304800" y="2667000"/>
            <a:ext cx="85344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
        <p:nvSpPr>
          <p:cNvPr id="25621" name="Rectangle 23"/>
          <p:cNvSpPr>
            <a:spLocks noChangeArrowheads="1"/>
          </p:cNvSpPr>
          <p:nvPr/>
        </p:nvSpPr>
        <p:spPr bwMode="auto">
          <a:xfrm>
            <a:off x="4725988" y="4725988"/>
            <a:ext cx="1673225" cy="439737"/>
          </a:xfrm>
          <a:prstGeom prst="rect">
            <a:avLst/>
          </a:prstGeom>
          <a:solidFill>
            <a:srgbClr val="FAFD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W/O      10</a:t>
            </a:r>
          </a:p>
        </p:txBody>
      </p:sp>
      <p:sp>
        <p:nvSpPr>
          <p:cNvPr id="25622" name="Rectangle 24"/>
          <p:cNvSpPr>
            <a:spLocks noChangeArrowheads="1"/>
          </p:cNvSpPr>
          <p:nvPr/>
        </p:nvSpPr>
        <p:spPr bwMode="auto">
          <a:xfrm>
            <a:off x="2668588" y="4725988"/>
            <a:ext cx="1749425" cy="439737"/>
          </a:xfrm>
          <a:prstGeom prst="rect">
            <a:avLst/>
          </a:prstGeom>
          <a:solidFill>
            <a:srgbClr val="FAFD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300" b="1" dirty="0">
                <a:latin typeface="Liberation Sans" panose="020B0604020202020204" pitchFamily="34" charset="0"/>
              </a:rPr>
              <a:t>  10     W/O       </a:t>
            </a:r>
          </a:p>
        </p:txBody>
      </p:sp>
      <p:sp>
        <p:nvSpPr>
          <p:cNvPr id="25"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26"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7"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6" name="Object 2"/>
          <p:cNvGraphicFramePr>
            <a:graphicFrameLocks noChangeAspect="1"/>
          </p:cNvGraphicFramePr>
          <p:nvPr>
            <p:extLst>
              <p:ext uri="{D42A27DB-BD31-4B8C-83A1-F6EECF244321}">
                <p14:modId xmlns:p14="http://schemas.microsoft.com/office/powerpoint/2010/main" val="3186832114"/>
              </p:ext>
            </p:extLst>
          </p:nvPr>
        </p:nvGraphicFramePr>
        <p:xfrm>
          <a:off x="332583" y="1447800"/>
          <a:ext cx="8477201" cy="3657600"/>
        </p:xfrm>
        <a:graphic>
          <a:graphicData uri="http://schemas.openxmlformats.org/presentationml/2006/ole">
            <mc:AlternateContent xmlns:mc="http://schemas.openxmlformats.org/markup-compatibility/2006">
              <mc:Choice xmlns:v="urn:schemas-microsoft-com:vml" Requires="v">
                <p:oleObj spid="_x0000_s26760" name="Worksheet" r:id="rId4" imgW="3943296" imgH="1704900" progId="Excel.Sheet.8">
                  <p:embed/>
                </p:oleObj>
              </mc:Choice>
              <mc:Fallback>
                <p:oleObj name="Worksheet" r:id="rId4" imgW="3943296" imgH="1704900" progId="Excel.Sheet.8">
                  <p:embed/>
                  <p:pic>
                    <p:nvPicPr>
                      <p:cNvPr id="0" name="Object 2"/>
                      <p:cNvPicPr>
                        <a:picLocks noChangeAspect="1" noChangeArrowheads="1"/>
                      </p:cNvPicPr>
                      <p:nvPr/>
                    </p:nvPicPr>
                    <p:blipFill>
                      <a:blip r:embed="rId5"/>
                      <a:srcRect/>
                      <a:stretch>
                        <a:fillRect/>
                      </a:stretch>
                    </p:blipFill>
                    <p:spPr bwMode="auto">
                      <a:xfrm>
                        <a:off x="332583" y="1447800"/>
                        <a:ext cx="8477201" cy="3657600"/>
                      </a:xfrm>
                      <a:prstGeom prst="rect">
                        <a:avLst/>
                      </a:prstGeom>
                      <a:noFill/>
                      <a:ln>
                        <a:noFill/>
                      </a:ln>
                      <a:effectLst/>
                    </p:spPr>
                  </p:pic>
                </p:oleObj>
              </mc:Fallback>
            </mc:AlternateContent>
          </a:graphicData>
        </a:graphic>
      </p:graphicFrame>
      <p:sp>
        <p:nvSpPr>
          <p:cNvPr id="5"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6"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7"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609600" y="1752600"/>
            <a:ext cx="8001000" cy="1273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1028700" indent="-457200">
              <a:defRPr sz="2400">
                <a:solidFill>
                  <a:schemeClr val="tx1"/>
                </a:solidFill>
                <a:latin typeface="Comic Sans MS" pitchFamily="66" charset="0"/>
              </a:defRPr>
            </a:lvl2pPr>
            <a:lvl3pPr marL="1600200" indent="-457200">
              <a:defRPr sz="2400">
                <a:solidFill>
                  <a:schemeClr val="tx1"/>
                </a:solidFill>
                <a:latin typeface="Comic Sans MS" pitchFamily="66" charset="0"/>
              </a:defRPr>
            </a:lvl3pPr>
            <a:lvl4pPr marL="2171700" indent="-457200">
              <a:defRPr sz="2400">
                <a:solidFill>
                  <a:schemeClr val="tx1"/>
                </a:solidFill>
                <a:latin typeface="Comic Sans MS" pitchFamily="66" charset="0"/>
              </a:defRPr>
            </a:lvl4pPr>
            <a:lvl5pPr marL="2743200" indent="-457200">
              <a:defRPr sz="2400">
                <a:solidFill>
                  <a:schemeClr val="tx1"/>
                </a:solidFill>
                <a:latin typeface="Comic Sans MS" pitchFamily="66" charset="0"/>
              </a:defRPr>
            </a:lvl5pPr>
            <a:lvl6pPr marL="3200400" indent="-457200" algn="ctr" eaLnBrk="0" fontAlgn="base" hangingPunct="0">
              <a:spcBef>
                <a:spcPct val="0"/>
              </a:spcBef>
              <a:spcAft>
                <a:spcPct val="0"/>
              </a:spcAft>
              <a:defRPr sz="2400">
                <a:solidFill>
                  <a:schemeClr val="tx1"/>
                </a:solidFill>
                <a:latin typeface="Comic Sans MS" pitchFamily="66" charset="0"/>
              </a:defRPr>
            </a:lvl6pPr>
            <a:lvl7pPr marL="3657600" indent="-457200" algn="ctr" eaLnBrk="0" fontAlgn="base" hangingPunct="0">
              <a:spcBef>
                <a:spcPct val="0"/>
              </a:spcBef>
              <a:spcAft>
                <a:spcPct val="0"/>
              </a:spcAft>
              <a:defRPr sz="2400">
                <a:solidFill>
                  <a:schemeClr val="tx1"/>
                </a:solidFill>
                <a:latin typeface="Comic Sans MS" pitchFamily="66" charset="0"/>
              </a:defRPr>
            </a:lvl7pPr>
            <a:lvl8pPr marL="4114800" indent="-457200" algn="ctr" eaLnBrk="0" fontAlgn="base" hangingPunct="0">
              <a:spcBef>
                <a:spcPct val="0"/>
              </a:spcBef>
              <a:spcAft>
                <a:spcPct val="0"/>
              </a:spcAft>
              <a:defRPr sz="2400">
                <a:solidFill>
                  <a:schemeClr val="tx1"/>
                </a:solidFill>
                <a:latin typeface="Comic Sans MS" pitchFamily="66" charset="0"/>
              </a:defRPr>
            </a:lvl8pPr>
            <a:lvl9pPr marL="4572000"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Assume that Warden Co. writes off M. E. Doran’s $200 balance as uncollectible on December 12.  Warden’s entry is:</a:t>
            </a:r>
          </a:p>
        </p:txBody>
      </p:sp>
      <p:sp>
        <p:nvSpPr>
          <p:cNvPr id="962563" name="Text Box 3"/>
          <p:cNvSpPr txBox="1">
            <a:spLocks noChangeArrowheads="1"/>
          </p:cNvSpPr>
          <p:nvPr/>
        </p:nvSpPr>
        <p:spPr bwMode="auto">
          <a:xfrm>
            <a:off x="990600" y="3124200"/>
            <a:ext cx="7620000" cy="93871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800600" algn="r"/>
              </a:tabLst>
              <a:defRPr sz="2400">
                <a:solidFill>
                  <a:schemeClr val="tx1"/>
                </a:solidFill>
                <a:latin typeface="Comic Sans MS" pitchFamily="66" charset="0"/>
              </a:defRPr>
            </a:lvl1pPr>
            <a:lvl2pPr marL="1028700" indent="-457200">
              <a:tabLst>
                <a:tab pos="4800600" algn="r"/>
              </a:tabLst>
              <a:defRPr sz="2400">
                <a:solidFill>
                  <a:schemeClr val="tx1"/>
                </a:solidFill>
                <a:latin typeface="Comic Sans MS" pitchFamily="66" charset="0"/>
              </a:defRPr>
            </a:lvl2pPr>
            <a:lvl3pPr marL="1600200" indent="-457200">
              <a:tabLst>
                <a:tab pos="4800600" algn="r"/>
              </a:tabLst>
              <a:defRPr sz="2400">
                <a:solidFill>
                  <a:schemeClr val="tx1"/>
                </a:solidFill>
                <a:latin typeface="Comic Sans MS" pitchFamily="66" charset="0"/>
              </a:defRPr>
            </a:lvl3pPr>
            <a:lvl4pPr marL="2171700" indent="-457200">
              <a:tabLst>
                <a:tab pos="4800600" algn="r"/>
              </a:tabLst>
              <a:defRPr sz="2400">
                <a:solidFill>
                  <a:schemeClr val="tx1"/>
                </a:solidFill>
                <a:latin typeface="Comic Sans MS" pitchFamily="66" charset="0"/>
              </a:defRPr>
            </a:lvl4pPr>
            <a:lvl5pPr marL="2743200" indent="-457200">
              <a:tabLst>
                <a:tab pos="48006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006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006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006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00600" algn="r"/>
              </a:tabLst>
              <a:defRPr sz="2400">
                <a:solidFill>
                  <a:schemeClr val="tx1"/>
                </a:solidFill>
                <a:latin typeface="Comic Sans MS" pitchFamily="66" charset="0"/>
              </a:defRPr>
            </a:lvl9pPr>
          </a:lstStyle>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Bad Debt Expense 	200</a:t>
            </a:r>
          </a:p>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	Accounts Receivable—M. E. Doran 		200</a:t>
            </a:r>
            <a:endParaRPr lang="en-US" altLang="en-US" sz="2200" dirty="0">
              <a:latin typeface="Liberation Sans" panose="020B0604020202020204" pitchFamily="34" charset="0"/>
              <a:cs typeface="Arial" charset="0"/>
            </a:endParaRPr>
          </a:p>
        </p:txBody>
      </p:sp>
      <p:sp>
        <p:nvSpPr>
          <p:cNvPr id="27654" name="Rectangle 8"/>
          <p:cNvSpPr>
            <a:spLocks noChangeArrowheads="1"/>
          </p:cNvSpPr>
          <p:nvPr/>
        </p:nvSpPr>
        <p:spPr bwMode="auto">
          <a:xfrm>
            <a:off x="1143000" y="4572000"/>
            <a:ext cx="6705600" cy="1676400"/>
          </a:xfrm>
          <a:prstGeom prst="rect">
            <a:avLst/>
          </a:prstGeom>
          <a:solidFill>
            <a:srgbClr val="FFFFC5"/>
          </a:solidFill>
          <a:ln w="19050">
            <a:solidFill>
              <a:schemeClr val="tx1"/>
            </a:solidFill>
            <a:miter lim="800000"/>
            <a:headEnd/>
            <a:tailEnd/>
          </a:ln>
          <a:effectLst/>
        </p:spPr>
        <p:txBody>
          <a:bodyPr lIns="137160" tIns="91440" rIns="90488" bIns="91440"/>
          <a:lstStyle>
            <a:lvl1pPr>
              <a:defRPr sz="2400">
                <a:solidFill>
                  <a:schemeClr val="tx1"/>
                </a:solidFill>
                <a:latin typeface="Comic Sans MS" pitchFamily="66" charset="0"/>
              </a:defRPr>
            </a:lvl1pPr>
            <a:lvl2pPr marL="628650" indent="-45720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05000"/>
              </a:lnSpc>
              <a:spcBef>
                <a:spcPct val="30000"/>
              </a:spcBef>
            </a:pPr>
            <a:r>
              <a:rPr lang="en-US" altLang="en-US" sz="1900" b="1" dirty="0">
                <a:solidFill>
                  <a:schemeClr val="bg2"/>
                </a:solidFill>
                <a:latin typeface="Liberation Sans" panose="020B0604020202020204" pitchFamily="34" charset="0"/>
              </a:rPr>
              <a:t>Theoretically undesirable:</a:t>
            </a:r>
          </a:p>
          <a:p>
            <a:pPr lvl="1" algn="l">
              <a:lnSpc>
                <a:spcPct val="105000"/>
              </a:lnSpc>
              <a:spcBef>
                <a:spcPct val="30000"/>
              </a:spcBef>
              <a:buClr>
                <a:srgbClr val="800000"/>
              </a:buClr>
              <a:buSzPct val="80000"/>
              <a:buFont typeface="Wingdings" pitchFamily="2" charset="2"/>
              <a:buChar char="u"/>
            </a:pPr>
            <a:r>
              <a:rPr lang="en-US" altLang="en-US" sz="1800" dirty="0">
                <a:solidFill>
                  <a:schemeClr val="bg2"/>
                </a:solidFill>
                <a:latin typeface="Liberation Sans" panose="020B0604020202020204" pitchFamily="34" charset="0"/>
              </a:rPr>
              <a:t>No matching.</a:t>
            </a:r>
          </a:p>
          <a:p>
            <a:pPr lvl="1" algn="l">
              <a:lnSpc>
                <a:spcPct val="105000"/>
              </a:lnSpc>
              <a:spcBef>
                <a:spcPct val="30000"/>
              </a:spcBef>
              <a:buClr>
                <a:srgbClr val="800000"/>
              </a:buClr>
              <a:buSzPct val="80000"/>
              <a:buFont typeface="Wingdings" pitchFamily="2" charset="2"/>
              <a:buChar char="u"/>
            </a:pPr>
            <a:r>
              <a:rPr lang="en-US" altLang="en-US" sz="1800" dirty="0">
                <a:solidFill>
                  <a:schemeClr val="bg2"/>
                </a:solidFill>
                <a:latin typeface="Liberation Sans" panose="020B0604020202020204" pitchFamily="34" charset="0"/>
              </a:rPr>
              <a:t>Receivable not stated at cash realizable value.</a:t>
            </a:r>
          </a:p>
          <a:p>
            <a:pPr lvl="1" algn="l">
              <a:lnSpc>
                <a:spcPct val="105000"/>
              </a:lnSpc>
              <a:spcBef>
                <a:spcPct val="30000"/>
              </a:spcBef>
              <a:buClr>
                <a:srgbClr val="800000"/>
              </a:buClr>
              <a:buSzPct val="80000"/>
              <a:buFont typeface="Wingdings" pitchFamily="2" charset="2"/>
              <a:buChar char="u"/>
            </a:pPr>
            <a:r>
              <a:rPr lang="en-US" altLang="en-US" sz="1800" dirty="0">
                <a:solidFill>
                  <a:schemeClr val="bg2"/>
                </a:solidFill>
                <a:latin typeface="Liberation Sans" panose="020B0604020202020204" pitchFamily="34" charset="0"/>
              </a:rPr>
              <a:t>Not acceptable for financial reporting.</a:t>
            </a:r>
          </a:p>
        </p:txBody>
      </p:sp>
      <p:sp>
        <p:nvSpPr>
          <p:cNvPr id="10"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solidFill>
                  <a:srgbClr val="CC0000"/>
                </a:solidFill>
                <a:latin typeface="Liberation Sans" panose="020B0604020202020204" pitchFamily="34" charset="0"/>
              </a:rPr>
              <a:t>Direct Write-Off Method for Uncollectible Accounts</a:t>
            </a:r>
            <a:endParaRPr lang="en-US" altLang="en-US" sz="3200" b="1" i="0" dirty="0">
              <a:solidFill>
                <a:srgbClr val="CC0000"/>
              </a:solidFill>
              <a:effectLst/>
              <a:latin typeface="Liberation Sans" panose="020B0604020202020204" pitchFamily="34" charset="0"/>
            </a:endParaRPr>
          </a:p>
        </p:txBody>
      </p:sp>
      <p:sp>
        <p:nvSpPr>
          <p:cNvPr id="11" name="Line 12"/>
          <p:cNvSpPr>
            <a:spLocks noChangeShapeType="1"/>
          </p:cNvSpPr>
          <p:nvPr/>
        </p:nvSpPr>
        <p:spPr bwMode="auto">
          <a:xfrm>
            <a:off x="304800" y="14478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7"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62563">
                                            <p:txEl>
                                              <p:pRg st="0" end="0"/>
                                            </p:txEl>
                                          </p:spTgt>
                                        </p:tgtEl>
                                        <p:attrNameLst>
                                          <p:attrName>style.visibility</p:attrName>
                                        </p:attrNameLst>
                                      </p:cBhvr>
                                      <p:to>
                                        <p:strVal val="visible"/>
                                      </p:to>
                                    </p:set>
                                    <p:animEffect transition="in" filter="wipe(left)">
                                      <p:cBhvr>
                                        <p:cTn id="7" dur="500"/>
                                        <p:tgtEl>
                                          <p:spTgt spid="9625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62563">
                                            <p:txEl>
                                              <p:pRg st="1" end="1"/>
                                            </p:txEl>
                                          </p:spTgt>
                                        </p:tgtEl>
                                        <p:attrNameLst>
                                          <p:attrName>style.visibility</p:attrName>
                                        </p:attrNameLst>
                                      </p:cBhvr>
                                      <p:to>
                                        <p:strVal val="visible"/>
                                      </p:to>
                                    </p:set>
                                    <p:animEffect transition="in" filter="wipe(left)">
                                      <p:cBhvr>
                                        <p:cTn id="12" dur="500"/>
                                        <p:tgtEl>
                                          <p:spTgt spid="96256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7654"/>
                                        </p:tgtEl>
                                        <p:attrNameLst>
                                          <p:attrName>style.visibility</p:attrName>
                                        </p:attrNameLst>
                                      </p:cBhvr>
                                      <p:to>
                                        <p:strVal val="visible"/>
                                      </p:to>
                                    </p:set>
                                    <p:animEffect transition="in" filter="fade">
                                      <p:cBhvr>
                                        <p:cTn id="16"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63" grpId="0" build="p" bldLvl="2" autoUpdateAnimBg="0"/>
      <p:bldP spid="2765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 Box 3"/>
          <p:cNvSpPr txBox="1">
            <a:spLocks noChangeArrowheads="1"/>
          </p:cNvSpPr>
          <p:nvPr/>
        </p:nvSpPr>
        <p:spPr bwMode="auto">
          <a:xfrm>
            <a:off x="609600" y="1752600"/>
            <a:ext cx="7848600" cy="30038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sz="2400">
                <a:solidFill>
                  <a:schemeClr val="tx1"/>
                </a:solidFill>
                <a:latin typeface="Comic Sans MS" pitchFamily="66" charset="0"/>
              </a:defRPr>
            </a:lvl1pPr>
            <a:lvl2pPr marL="685800" indent="-457200">
              <a:defRPr sz="2400">
                <a:solidFill>
                  <a:schemeClr val="tx1"/>
                </a:solidFill>
                <a:latin typeface="Comic Sans MS" pitchFamily="66" charset="0"/>
              </a:defRPr>
            </a:lvl2pPr>
            <a:lvl3pPr marL="1655763" indent="-457200">
              <a:defRPr sz="2400">
                <a:solidFill>
                  <a:schemeClr val="tx1"/>
                </a:solidFill>
                <a:latin typeface="Comic Sans MS" pitchFamily="66" charset="0"/>
              </a:defRPr>
            </a:lvl3pPr>
            <a:lvl4pPr marL="2227263" indent="-457200">
              <a:defRPr sz="2400">
                <a:solidFill>
                  <a:schemeClr val="tx1"/>
                </a:solidFill>
                <a:latin typeface="Comic Sans MS" pitchFamily="66" charset="0"/>
              </a:defRPr>
            </a:lvl4pPr>
            <a:lvl5pPr marL="2798763" indent="-457200">
              <a:defRPr sz="2400">
                <a:solidFill>
                  <a:schemeClr val="tx1"/>
                </a:solidFill>
                <a:latin typeface="Comic Sans MS" pitchFamily="66" charset="0"/>
              </a:defRPr>
            </a:lvl5pPr>
            <a:lvl6pPr marL="3255963" indent="-457200" algn="ctr" eaLnBrk="0" fontAlgn="base" hangingPunct="0">
              <a:spcBef>
                <a:spcPct val="0"/>
              </a:spcBef>
              <a:spcAft>
                <a:spcPct val="0"/>
              </a:spcAft>
              <a:defRPr sz="2400">
                <a:solidFill>
                  <a:schemeClr val="tx1"/>
                </a:solidFill>
                <a:latin typeface="Comic Sans MS" pitchFamily="66" charset="0"/>
              </a:defRPr>
            </a:lvl6pPr>
            <a:lvl7pPr marL="3713163" indent="-457200" algn="ctr" eaLnBrk="0" fontAlgn="base" hangingPunct="0">
              <a:spcBef>
                <a:spcPct val="0"/>
              </a:spcBef>
              <a:spcAft>
                <a:spcPct val="0"/>
              </a:spcAft>
              <a:defRPr sz="2400">
                <a:solidFill>
                  <a:schemeClr val="tx1"/>
                </a:solidFill>
                <a:latin typeface="Comic Sans MS" pitchFamily="66" charset="0"/>
              </a:defRPr>
            </a:lvl7pPr>
            <a:lvl8pPr marL="4170363" indent="-457200" algn="ctr" eaLnBrk="0" fontAlgn="base" hangingPunct="0">
              <a:spcBef>
                <a:spcPct val="0"/>
              </a:spcBef>
              <a:spcAft>
                <a:spcPct val="0"/>
              </a:spcAft>
              <a:defRPr sz="2400">
                <a:solidFill>
                  <a:schemeClr val="tx1"/>
                </a:solidFill>
                <a:latin typeface="Comic Sans MS" pitchFamily="66" charset="0"/>
              </a:defRPr>
            </a:lvl8pPr>
            <a:lvl9pPr marL="4627563" indent="-457200" algn="ctr" eaLnBrk="0" fontAlgn="base" hangingPunct="0">
              <a:spcBef>
                <a:spcPct val="0"/>
              </a:spcBef>
              <a:spcAft>
                <a:spcPct val="0"/>
              </a:spcAft>
              <a:defRPr sz="2400">
                <a:solidFill>
                  <a:schemeClr val="tx1"/>
                </a:solidFill>
                <a:latin typeface="Comic Sans MS" pitchFamily="66" charset="0"/>
              </a:defRPr>
            </a:lvl9pPr>
          </a:lstStyle>
          <a:p>
            <a:pPr lvl="1" algn="l">
              <a:lnSpc>
                <a:spcPct val="120000"/>
              </a:lnSpc>
              <a:spcBef>
                <a:spcPct val="70000"/>
              </a:spcBef>
              <a:buFontTx/>
              <a:buAutoNum type="arabicPeriod"/>
            </a:pPr>
            <a:r>
              <a:rPr lang="en-US" altLang="en-US" sz="2200" dirty="0">
                <a:latin typeface="Liberation Sans" panose="020B0604020202020204" pitchFamily="34" charset="0"/>
              </a:rPr>
              <a:t>Companies </a:t>
            </a:r>
            <a:r>
              <a:rPr lang="en-US" altLang="en-US" sz="2200" b="1" dirty="0">
                <a:latin typeface="Liberation Sans" panose="020B0604020202020204" pitchFamily="34" charset="0"/>
              </a:rPr>
              <a:t>estimate </a:t>
            </a:r>
            <a:r>
              <a:rPr lang="en-US" altLang="en-US" sz="2200" dirty="0">
                <a:latin typeface="Liberation Sans" panose="020B0604020202020204" pitchFamily="34" charset="0"/>
              </a:rPr>
              <a:t>uncollectible accounts receivable. </a:t>
            </a:r>
          </a:p>
          <a:p>
            <a:pPr lvl="1" algn="l">
              <a:lnSpc>
                <a:spcPct val="120000"/>
              </a:lnSpc>
              <a:spcBef>
                <a:spcPct val="70000"/>
              </a:spcBef>
              <a:buFontTx/>
              <a:buAutoNum type="arabicPeriod"/>
            </a:pPr>
            <a:r>
              <a:rPr lang="en-US" altLang="en-US" sz="2200" u="sng" dirty="0">
                <a:latin typeface="Liberation Sans" panose="020B0604020202020204" pitchFamily="34" charset="0"/>
              </a:rPr>
              <a:t>Debit</a:t>
            </a:r>
            <a:r>
              <a:rPr lang="en-US" altLang="en-US" sz="2200" dirty="0">
                <a:latin typeface="Liberation Sans" panose="020B0604020202020204" pitchFamily="34" charset="0"/>
              </a:rPr>
              <a:t> </a:t>
            </a:r>
            <a:r>
              <a:rPr lang="en-US" altLang="en-US" sz="2200" b="1" dirty="0">
                <a:latin typeface="Liberation Sans" panose="020B0604020202020204" pitchFamily="34" charset="0"/>
              </a:rPr>
              <a:t>Bad Debt Expense</a:t>
            </a:r>
            <a:r>
              <a:rPr lang="en-US" altLang="en-US" sz="2200" dirty="0">
                <a:latin typeface="Liberation Sans" panose="020B0604020202020204" pitchFamily="34" charset="0"/>
              </a:rPr>
              <a:t> and </a:t>
            </a:r>
            <a:r>
              <a:rPr lang="en-US" altLang="en-US" sz="2200" u="sng" dirty="0">
                <a:latin typeface="Liberation Sans" panose="020B0604020202020204" pitchFamily="34" charset="0"/>
              </a:rPr>
              <a:t>credit</a:t>
            </a:r>
            <a:r>
              <a:rPr lang="en-US" altLang="en-US" sz="2200" dirty="0">
                <a:latin typeface="Liberation Sans" panose="020B0604020202020204" pitchFamily="34" charset="0"/>
              </a:rPr>
              <a:t> </a:t>
            </a:r>
            <a:r>
              <a:rPr lang="en-US" altLang="en-US" sz="2200" b="1" dirty="0">
                <a:latin typeface="Liberation Sans" panose="020B0604020202020204" pitchFamily="34" charset="0"/>
              </a:rPr>
              <a:t>Allowance for Doubtful Accounts</a:t>
            </a:r>
            <a:r>
              <a:rPr lang="en-US" altLang="en-US" sz="2200" dirty="0">
                <a:latin typeface="Liberation Sans" panose="020B0604020202020204" pitchFamily="34" charset="0"/>
              </a:rPr>
              <a:t> (a contra-asset account).</a:t>
            </a:r>
          </a:p>
          <a:p>
            <a:pPr lvl="1" algn="l">
              <a:lnSpc>
                <a:spcPct val="120000"/>
              </a:lnSpc>
              <a:spcBef>
                <a:spcPct val="70000"/>
              </a:spcBef>
              <a:buFontTx/>
              <a:buAutoNum type="arabicPeriod"/>
            </a:pPr>
            <a:r>
              <a:rPr lang="en-US" altLang="en-US" sz="2200" dirty="0">
                <a:latin typeface="Liberation Sans" panose="020B0604020202020204" pitchFamily="34" charset="0"/>
              </a:rPr>
              <a:t>Companies </a:t>
            </a:r>
            <a:r>
              <a:rPr lang="en-US" altLang="en-US" sz="2200" u="sng" dirty="0">
                <a:latin typeface="Liberation Sans" panose="020B0604020202020204" pitchFamily="34" charset="0"/>
              </a:rPr>
              <a:t>debit</a:t>
            </a:r>
            <a:r>
              <a:rPr lang="en-US" altLang="en-US" sz="2200" dirty="0">
                <a:latin typeface="Liberation Sans" panose="020B0604020202020204" pitchFamily="34" charset="0"/>
              </a:rPr>
              <a:t> </a:t>
            </a:r>
            <a:r>
              <a:rPr lang="en-US" altLang="en-US" sz="2200" b="1" dirty="0">
                <a:latin typeface="Liberation Sans" panose="020B0604020202020204" pitchFamily="34" charset="0"/>
              </a:rPr>
              <a:t>Allowance for Doubtful Accounts</a:t>
            </a:r>
            <a:r>
              <a:rPr lang="en-US" altLang="en-US" sz="2200" dirty="0">
                <a:latin typeface="Liberation Sans" panose="020B0604020202020204" pitchFamily="34" charset="0"/>
              </a:rPr>
              <a:t> and </a:t>
            </a:r>
            <a:r>
              <a:rPr lang="en-US" altLang="en-US" sz="2200" u="sng" dirty="0">
                <a:latin typeface="Liberation Sans" panose="020B0604020202020204" pitchFamily="34" charset="0"/>
              </a:rPr>
              <a:t>credit</a:t>
            </a:r>
            <a:r>
              <a:rPr lang="en-US" altLang="en-US" sz="2200" dirty="0">
                <a:latin typeface="Liberation Sans" panose="020B0604020202020204" pitchFamily="34" charset="0"/>
              </a:rPr>
              <a:t> </a:t>
            </a:r>
            <a:r>
              <a:rPr lang="en-US" altLang="en-US" sz="2200" b="1" dirty="0">
                <a:latin typeface="Liberation Sans" panose="020B0604020202020204" pitchFamily="34" charset="0"/>
              </a:rPr>
              <a:t>Accounts Receivable</a:t>
            </a:r>
            <a:r>
              <a:rPr lang="en-US" altLang="en-US" sz="2200" dirty="0">
                <a:latin typeface="Liberation Sans" panose="020B0604020202020204" pitchFamily="34" charset="0"/>
              </a:rPr>
              <a:t> at the time the specific account is </a:t>
            </a:r>
            <a:r>
              <a:rPr lang="en-US" altLang="en-US" sz="2200" b="1" dirty="0">
                <a:latin typeface="Liberation Sans" panose="020B0604020202020204" pitchFamily="34" charset="0"/>
              </a:rPr>
              <a:t>written off</a:t>
            </a:r>
            <a:r>
              <a:rPr lang="en-US" altLang="en-US" sz="2200" dirty="0">
                <a:latin typeface="Liberation Sans" panose="020B0604020202020204" pitchFamily="34" charset="0"/>
              </a:rPr>
              <a:t> as uncollectible.</a:t>
            </a:r>
          </a:p>
        </p:txBody>
      </p:sp>
      <p:sp>
        <p:nvSpPr>
          <p:cNvPr id="7"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solidFill>
                  <a:srgbClr val="CC0000"/>
                </a:solidFill>
                <a:latin typeface="Liberation Sans" panose="020B0604020202020204" pitchFamily="34" charset="0"/>
              </a:rPr>
              <a:t>Allowance Method for Uncollectible Accounts</a:t>
            </a:r>
            <a:endParaRPr lang="en-US" altLang="en-US" sz="3200" b="1" i="0" dirty="0">
              <a:solidFill>
                <a:srgbClr val="CC0000"/>
              </a:solidFill>
              <a:effectLst/>
              <a:latin typeface="Liberation Sans" panose="020B0604020202020204" pitchFamily="34" charset="0"/>
            </a:endParaRPr>
          </a:p>
        </p:txBody>
      </p:sp>
      <p:sp>
        <p:nvSpPr>
          <p:cNvPr id="8" name="Line 12"/>
          <p:cNvSpPr>
            <a:spLocks noChangeShapeType="1"/>
          </p:cNvSpPr>
          <p:nvPr/>
        </p:nvSpPr>
        <p:spPr bwMode="auto">
          <a:xfrm>
            <a:off x="304800" y="14478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5"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609600" y="1905000"/>
            <a:ext cx="7924800"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973138" indent="-457200">
              <a:defRPr sz="2400">
                <a:solidFill>
                  <a:schemeClr val="tx1"/>
                </a:solidFill>
                <a:latin typeface="Comic Sans MS" pitchFamily="66" charset="0"/>
              </a:defRPr>
            </a:lvl2pPr>
            <a:lvl3pPr marL="1544638" indent="-457200">
              <a:defRPr sz="2400">
                <a:solidFill>
                  <a:schemeClr val="tx1"/>
                </a:solidFill>
                <a:latin typeface="Comic Sans MS" pitchFamily="66" charset="0"/>
              </a:defRPr>
            </a:lvl3pPr>
            <a:lvl4pPr marL="2116138" indent="-457200">
              <a:defRPr sz="2400">
                <a:solidFill>
                  <a:schemeClr val="tx1"/>
                </a:solidFill>
                <a:latin typeface="Comic Sans MS" pitchFamily="66" charset="0"/>
              </a:defRPr>
            </a:lvl4pPr>
            <a:lvl5pPr marL="2687638" indent="-457200">
              <a:defRPr sz="2400">
                <a:solidFill>
                  <a:schemeClr val="tx1"/>
                </a:solidFill>
                <a:latin typeface="Comic Sans MS" pitchFamily="66" charset="0"/>
              </a:defRPr>
            </a:lvl5pPr>
            <a:lvl6pPr marL="3144838" indent="-457200" algn="ctr" eaLnBrk="0" fontAlgn="base" hangingPunct="0">
              <a:spcBef>
                <a:spcPct val="0"/>
              </a:spcBef>
              <a:spcAft>
                <a:spcPct val="0"/>
              </a:spcAft>
              <a:defRPr sz="2400">
                <a:solidFill>
                  <a:schemeClr val="tx1"/>
                </a:solidFill>
                <a:latin typeface="Comic Sans MS" pitchFamily="66" charset="0"/>
              </a:defRPr>
            </a:lvl6pPr>
            <a:lvl7pPr marL="3602038" indent="-457200" algn="ctr" eaLnBrk="0" fontAlgn="base" hangingPunct="0">
              <a:spcBef>
                <a:spcPct val="0"/>
              </a:spcBef>
              <a:spcAft>
                <a:spcPct val="0"/>
              </a:spcAft>
              <a:defRPr sz="2400">
                <a:solidFill>
                  <a:schemeClr val="tx1"/>
                </a:solidFill>
                <a:latin typeface="Comic Sans MS" pitchFamily="66" charset="0"/>
              </a:defRPr>
            </a:lvl7pPr>
            <a:lvl8pPr marL="4059238" indent="-457200" algn="ctr" eaLnBrk="0" fontAlgn="base" hangingPunct="0">
              <a:spcBef>
                <a:spcPct val="0"/>
              </a:spcBef>
              <a:spcAft>
                <a:spcPct val="0"/>
              </a:spcAft>
              <a:defRPr sz="2400">
                <a:solidFill>
                  <a:schemeClr val="tx1"/>
                </a:solidFill>
                <a:latin typeface="Comic Sans MS" pitchFamily="66" charset="0"/>
              </a:defRPr>
            </a:lvl8pPr>
            <a:lvl9pPr marL="4516438"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Hampson Furniture has credit sales of $1,200,000 in 2017, of which $200,000 remains uncollected at December 31.  The credit manager estimates that $12,000 of these sales will prove uncollectible.</a:t>
            </a:r>
          </a:p>
        </p:txBody>
      </p:sp>
      <p:sp>
        <p:nvSpPr>
          <p:cNvPr id="705548" name="Text Box 12"/>
          <p:cNvSpPr txBox="1">
            <a:spLocks noChangeArrowheads="1"/>
          </p:cNvSpPr>
          <p:nvPr/>
        </p:nvSpPr>
        <p:spPr bwMode="auto">
          <a:xfrm>
            <a:off x="1828800" y="3810000"/>
            <a:ext cx="7162800" cy="93871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5314950" algn="r"/>
              </a:tabLst>
              <a:defRPr sz="2400">
                <a:solidFill>
                  <a:schemeClr val="tx1"/>
                </a:solidFill>
                <a:latin typeface="Comic Sans MS" pitchFamily="66" charset="0"/>
              </a:defRPr>
            </a:lvl1pPr>
            <a:lvl2pPr marL="1028700" indent="-457200">
              <a:tabLst>
                <a:tab pos="5314950" algn="r"/>
              </a:tabLst>
              <a:defRPr sz="2400">
                <a:solidFill>
                  <a:schemeClr val="tx1"/>
                </a:solidFill>
                <a:latin typeface="Comic Sans MS" pitchFamily="66" charset="0"/>
              </a:defRPr>
            </a:lvl2pPr>
            <a:lvl3pPr marL="1600200" indent="-457200">
              <a:tabLst>
                <a:tab pos="5314950" algn="r"/>
              </a:tabLst>
              <a:defRPr sz="2400">
                <a:solidFill>
                  <a:schemeClr val="tx1"/>
                </a:solidFill>
                <a:latin typeface="Comic Sans MS" pitchFamily="66" charset="0"/>
              </a:defRPr>
            </a:lvl3pPr>
            <a:lvl4pPr marL="2171700" indent="-457200">
              <a:tabLst>
                <a:tab pos="5314950" algn="r"/>
              </a:tabLst>
              <a:defRPr sz="2400">
                <a:solidFill>
                  <a:schemeClr val="tx1"/>
                </a:solidFill>
                <a:latin typeface="Comic Sans MS" pitchFamily="66" charset="0"/>
              </a:defRPr>
            </a:lvl4pPr>
            <a:lvl5pPr marL="2743200" indent="-457200">
              <a:tabLst>
                <a:tab pos="531495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31495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31495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31495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314950" algn="r"/>
              </a:tabLst>
              <a:defRPr sz="2400">
                <a:solidFill>
                  <a:schemeClr val="tx1"/>
                </a:solidFill>
                <a:latin typeface="Comic Sans MS" pitchFamily="66" charset="0"/>
              </a:defRPr>
            </a:lvl9pPr>
          </a:lstStyle>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Bad Debt Expense 	12,000</a:t>
            </a:r>
          </a:p>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	Allowance for Doubtful Accounts 		12,000</a:t>
            </a:r>
            <a:endParaRPr lang="en-US" altLang="en-US" sz="2200" dirty="0">
              <a:latin typeface="Liberation Sans" panose="020B0604020202020204" pitchFamily="34" charset="0"/>
              <a:cs typeface="Arial" charset="0"/>
            </a:endParaRPr>
          </a:p>
        </p:txBody>
      </p:sp>
      <p:sp>
        <p:nvSpPr>
          <p:cNvPr id="29701" name="Text Box 13"/>
          <p:cNvSpPr txBox="1">
            <a:spLocks noChangeArrowheads="1"/>
          </p:cNvSpPr>
          <p:nvPr/>
        </p:nvSpPr>
        <p:spPr bwMode="auto">
          <a:xfrm>
            <a:off x="609600" y="3810000"/>
            <a:ext cx="14478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600700" algn="r"/>
              </a:tabLst>
              <a:defRPr sz="2400">
                <a:solidFill>
                  <a:schemeClr val="tx1"/>
                </a:solidFill>
                <a:latin typeface="Comic Sans MS" pitchFamily="66" charset="0"/>
              </a:defRPr>
            </a:lvl1pPr>
            <a:lvl2pPr marL="1028700" indent="-457200">
              <a:tabLst>
                <a:tab pos="5600700" algn="r"/>
              </a:tabLst>
              <a:defRPr sz="2400">
                <a:solidFill>
                  <a:schemeClr val="tx1"/>
                </a:solidFill>
                <a:latin typeface="Comic Sans MS" pitchFamily="66" charset="0"/>
              </a:defRPr>
            </a:lvl2pPr>
            <a:lvl3pPr marL="1600200" indent="-457200">
              <a:tabLst>
                <a:tab pos="5600700" algn="r"/>
              </a:tabLst>
              <a:defRPr sz="2400">
                <a:solidFill>
                  <a:schemeClr val="tx1"/>
                </a:solidFill>
                <a:latin typeface="Comic Sans MS" pitchFamily="66" charset="0"/>
              </a:defRPr>
            </a:lvl3pPr>
            <a:lvl4pPr marL="2171700" indent="-457200">
              <a:tabLst>
                <a:tab pos="5600700" algn="r"/>
              </a:tabLst>
              <a:defRPr sz="2400">
                <a:solidFill>
                  <a:schemeClr val="tx1"/>
                </a:solidFill>
                <a:latin typeface="Comic Sans MS" pitchFamily="66" charset="0"/>
              </a:defRPr>
            </a:lvl4pPr>
            <a:lvl5pPr marL="2743200" indent="-457200">
              <a:tabLst>
                <a:tab pos="56007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6007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6007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6007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600700" algn="r"/>
              </a:tabLst>
              <a:defRPr sz="2400">
                <a:solidFill>
                  <a:schemeClr val="tx1"/>
                </a:solidFill>
                <a:latin typeface="Comic Sans MS" pitchFamily="66" charset="0"/>
              </a:defRPr>
            </a:lvl9pPr>
          </a:lstStyle>
          <a:p>
            <a:pPr algn="l"/>
            <a:r>
              <a:rPr lang="en-US" altLang="en-US" sz="2200" b="1" dirty="0">
                <a:latin typeface="Liberation Sans" panose="020B0604020202020204" pitchFamily="34" charset="0"/>
                <a:cs typeface="Arial" charset="0"/>
              </a:rPr>
              <a:t>Dec. 31</a:t>
            </a:r>
          </a:p>
        </p:txBody>
      </p:sp>
      <p:sp>
        <p:nvSpPr>
          <p:cNvPr id="29705" name="Text Box 17"/>
          <p:cNvSpPr txBox="1">
            <a:spLocks noChangeArrowheads="1"/>
          </p:cNvSpPr>
          <p:nvPr/>
        </p:nvSpPr>
        <p:spPr bwMode="auto">
          <a:xfrm>
            <a:off x="609600" y="1295400"/>
            <a:ext cx="7620000"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05000"/>
              </a:lnSpc>
              <a:spcBef>
                <a:spcPct val="30000"/>
              </a:spcBef>
              <a:buSzPct val="80000"/>
            </a:pPr>
            <a:r>
              <a:rPr lang="en-US" altLang="en-US" sz="2600" b="1" dirty="0">
                <a:latin typeface="Liberation Sans" panose="020B0604020202020204" pitchFamily="34" charset="0"/>
              </a:rPr>
              <a:t>RECORDING ESTIMATED UNCOLLECTIBLES</a:t>
            </a:r>
          </a:p>
        </p:txBody>
      </p:sp>
      <p:sp>
        <p:nvSpPr>
          <p:cNvPr id="10"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solidFill>
                  <a:srgbClr val="CC0000"/>
                </a:solidFill>
                <a:latin typeface="Liberation Sans" panose="020B0604020202020204" pitchFamily="34" charset="0"/>
              </a:rPr>
              <a:t>Allowance Method for Uncollectibles</a:t>
            </a:r>
            <a:endParaRPr lang="en-US" altLang="en-US" sz="3200" b="1" i="0" dirty="0">
              <a:solidFill>
                <a:schemeClr val="tx2">
                  <a:lumMod val="50000"/>
                </a:schemeClr>
              </a:solidFill>
              <a:effectLst/>
              <a:latin typeface="Liberation Sans" panose="020B0604020202020204" pitchFamily="34" charset="0"/>
            </a:endParaRPr>
          </a:p>
        </p:txBody>
      </p:sp>
      <p:sp>
        <p:nvSpPr>
          <p:cNvPr id="11"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8"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5548">
                                            <p:txEl>
                                              <p:pRg st="0" end="0"/>
                                            </p:txEl>
                                          </p:spTgt>
                                        </p:tgtEl>
                                        <p:attrNameLst>
                                          <p:attrName>style.visibility</p:attrName>
                                        </p:attrNameLst>
                                      </p:cBhvr>
                                      <p:to>
                                        <p:strVal val="visible"/>
                                      </p:to>
                                    </p:set>
                                    <p:animEffect transition="in" filter="wipe(left)">
                                      <p:cBhvr>
                                        <p:cTn id="7" dur="500"/>
                                        <p:tgtEl>
                                          <p:spTgt spid="7055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05548">
                                            <p:txEl>
                                              <p:pRg st="1" end="1"/>
                                            </p:txEl>
                                          </p:spTgt>
                                        </p:tgtEl>
                                        <p:attrNameLst>
                                          <p:attrName>style.visibility</p:attrName>
                                        </p:attrNameLst>
                                      </p:cBhvr>
                                      <p:to>
                                        <p:strVal val="visible"/>
                                      </p:to>
                                    </p:set>
                                    <p:animEffect transition="in" filter="wipe(left)">
                                      <p:cBhvr>
                                        <p:cTn id="12" dur="500"/>
                                        <p:tgtEl>
                                          <p:spTgt spid="70554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5548" grpId="0" build="p" bldLvl="2"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17"/>
          <p:cNvSpPr>
            <a:spLocks noChangeArrowheads="1"/>
          </p:cNvSpPr>
          <p:nvPr/>
        </p:nvSpPr>
        <p:spPr bwMode="auto">
          <a:xfrm>
            <a:off x="277504" y="4239904"/>
            <a:ext cx="2514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r>
              <a:rPr lang="en-US" altLang="en-US" sz="1200" b="1" dirty="0">
                <a:latin typeface="Liberation Sans" panose="020B0604020202020204" pitchFamily="34" charset="0"/>
              </a:rPr>
              <a:t>Illustration 8-3</a:t>
            </a:r>
          </a:p>
          <a:p>
            <a:pPr algn="l"/>
            <a:r>
              <a:rPr lang="en-US" altLang="en-US" sz="1200" dirty="0">
                <a:latin typeface="Liberation Sans" panose="020B0604020202020204" pitchFamily="34" charset="0"/>
              </a:rPr>
              <a:t>Presentation of allowance</a:t>
            </a:r>
          </a:p>
          <a:p>
            <a:pPr algn="l"/>
            <a:r>
              <a:rPr lang="en-US" altLang="en-US" sz="1200" dirty="0">
                <a:latin typeface="Liberation Sans" panose="020B0604020202020204" pitchFamily="34" charset="0"/>
              </a:rPr>
              <a:t>for doubtful accounts</a:t>
            </a:r>
          </a:p>
        </p:txBody>
      </p:sp>
      <p:sp>
        <p:nvSpPr>
          <p:cNvPr id="7"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solidFill>
                  <a:srgbClr val="CC0000"/>
                </a:solidFill>
                <a:latin typeface="Liberation Sans" panose="020B0604020202020204" pitchFamily="34" charset="0"/>
              </a:rPr>
              <a:t>Allowance Method for Uncollectibles</a:t>
            </a:r>
            <a:endParaRPr lang="en-US" altLang="en-US" sz="3200" b="1" i="0" dirty="0">
              <a:solidFill>
                <a:schemeClr val="tx2">
                  <a:lumMod val="50000"/>
                </a:schemeClr>
              </a:solidFill>
              <a:effectLst/>
              <a:latin typeface="Liberation Sans" panose="020B0604020202020204" pitchFamily="34" charset="0"/>
            </a:endParaRPr>
          </a:p>
        </p:txBody>
      </p:sp>
      <p:sp>
        <p:nvSpPr>
          <p:cNvPr id="8"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pic>
        <p:nvPicPr>
          <p:cNvPr id="3072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1420272"/>
            <a:ext cx="8534400" cy="2770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Lst>
        </p:spPr>
      </p:pic>
      <p:sp>
        <p:nvSpPr>
          <p:cNvPr id="6"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609600" y="1905000"/>
            <a:ext cx="8229600" cy="13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a:lnSpc>
                <a:spcPct val="120000"/>
              </a:lnSpc>
              <a:defRPr sz="2200" b="1">
                <a:latin typeface="Liberation Sans" panose="020B0604020202020204" pitchFamily="34" charset="0"/>
              </a:defRPr>
            </a:lvl1pPr>
            <a:lvl2pPr marL="973138" indent="-457200"/>
            <a:lvl3pPr marL="1544638" indent="-457200"/>
            <a:lvl4pPr marL="2116138" indent="-457200"/>
            <a:lvl5pPr marL="2687638" indent="-457200"/>
            <a:lvl6pPr marL="3144838" indent="-457200" algn="ctr" eaLnBrk="0" fontAlgn="base" hangingPunct="0">
              <a:spcBef>
                <a:spcPct val="0"/>
              </a:spcBef>
              <a:spcAft>
                <a:spcPct val="0"/>
              </a:spcAft>
            </a:lvl6pPr>
            <a:lvl7pPr marL="3602038" indent="-457200" algn="ctr" eaLnBrk="0" fontAlgn="base" hangingPunct="0">
              <a:spcBef>
                <a:spcPct val="0"/>
              </a:spcBef>
              <a:spcAft>
                <a:spcPct val="0"/>
              </a:spcAft>
            </a:lvl7pPr>
            <a:lvl8pPr marL="4059238" indent="-457200" algn="ctr" eaLnBrk="0" fontAlgn="base" hangingPunct="0">
              <a:spcBef>
                <a:spcPct val="0"/>
              </a:spcBef>
              <a:spcAft>
                <a:spcPct val="0"/>
              </a:spcAft>
            </a:lvl8pPr>
            <a:lvl9pPr marL="4516438" indent="-457200" algn="ctr" eaLnBrk="0" fontAlgn="base" hangingPunct="0">
              <a:spcBef>
                <a:spcPct val="0"/>
              </a:spcBef>
              <a:spcAft>
                <a:spcPct val="0"/>
              </a:spcAft>
            </a:lvl9pPr>
          </a:lstStyle>
          <a:p>
            <a:r>
              <a:rPr lang="en-US" altLang="en-US" dirty="0"/>
              <a:t>Illustration: </a:t>
            </a:r>
            <a:r>
              <a:rPr lang="en-US" altLang="en-US" b="0" dirty="0"/>
              <a:t>The vice-president of finance of Hampson Furniture on March 1, 2018, authorizes a write-off of the $500 balance owed by R. A. Ware. The entry to record the write-off is:</a:t>
            </a:r>
          </a:p>
        </p:txBody>
      </p:sp>
      <p:sp>
        <p:nvSpPr>
          <p:cNvPr id="822276" name="Text Box 4"/>
          <p:cNvSpPr txBox="1">
            <a:spLocks noChangeArrowheads="1"/>
          </p:cNvSpPr>
          <p:nvPr/>
        </p:nvSpPr>
        <p:spPr bwMode="auto">
          <a:xfrm>
            <a:off x="1752600" y="3352800"/>
            <a:ext cx="7239000" cy="93871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5372100" algn="r"/>
              </a:tabLst>
              <a:defRPr sz="2400">
                <a:solidFill>
                  <a:schemeClr val="tx1"/>
                </a:solidFill>
                <a:latin typeface="Comic Sans MS" pitchFamily="66" charset="0"/>
              </a:defRPr>
            </a:lvl1pPr>
            <a:lvl2pPr marL="1028700" indent="-457200">
              <a:tabLst>
                <a:tab pos="5372100" algn="r"/>
              </a:tabLst>
              <a:defRPr sz="2400">
                <a:solidFill>
                  <a:schemeClr val="tx1"/>
                </a:solidFill>
                <a:latin typeface="Comic Sans MS" pitchFamily="66" charset="0"/>
              </a:defRPr>
            </a:lvl2pPr>
            <a:lvl3pPr marL="1600200" indent="-457200">
              <a:tabLst>
                <a:tab pos="5372100" algn="r"/>
              </a:tabLst>
              <a:defRPr sz="2400">
                <a:solidFill>
                  <a:schemeClr val="tx1"/>
                </a:solidFill>
                <a:latin typeface="Comic Sans MS" pitchFamily="66" charset="0"/>
              </a:defRPr>
            </a:lvl3pPr>
            <a:lvl4pPr marL="2171700" indent="-457200">
              <a:tabLst>
                <a:tab pos="5372100" algn="r"/>
              </a:tabLst>
              <a:defRPr sz="2400">
                <a:solidFill>
                  <a:schemeClr val="tx1"/>
                </a:solidFill>
                <a:latin typeface="Comic Sans MS" pitchFamily="66" charset="0"/>
              </a:defRPr>
            </a:lvl4pPr>
            <a:lvl5pPr marL="2743200" indent="-457200">
              <a:tabLst>
                <a:tab pos="53721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3721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3721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3721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372100" algn="r"/>
              </a:tabLst>
              <a:defRPr sz="2400">
                <a:solidFill>
                  <a:schemeClr val="tx1"/>
                </a:solidFill>
                <a:latin typeface="Comic Sans MS" pitchFamily="66" charset="0"/>
              </a:defRPr>
            </a:lvl9pPr>
          </a:lstStyle>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Allowance for Doubtful Accounts 	500</a:t>
            </a:r>
          </a:p>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	Accounts Receivable—R. A. Ware 		500</a:t>
            </a:r>
            <a:endParaRPr lang="en-US" altLang="en-US" sz="2200" dirty="0">
              <a:latin typeface="Liberation Sans" panose="020B0604020202020204" pitchFamily="34" charset="0"/>
              <a:cs typeface="Arial" charset="0"/>
            </a:endParaRPr>
          </a:p>
        </p:txBody>
      </p:sp>
      <p:sp>
        <p:nvSpPr>
          <p:cNvPr id="31749" name="Text Box 5"/>
          <p:cNvSpPr txBox="1">
            <a:spLocks noChangeArrowheads="1"/>
          </p:cNvSpPr>
          <p:nvPr/>
        </p:nvSpPr>
        <p:spPr bwMode="auto">
          <a:xfrm>
            <a:off x="609600" y="3352800"/>
            <a:ext cx="12954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600700" algn="r"/>
              </a:tabLst>
              <a:defRPr sz="2400">
                <a:solidFill>
                  <a:schemeClr val="tx1"/>
                </a:solidFill>
                <a:latin typeface="Comic Sans MS" pitchFamily="66" charset="0"/>
              </a:defRPr>
            </a:lvl1pPr>
            <a:lvl2pPr marL="1028700" indent="-457200">
              <a:tabLst>
                <a:tab pos="5600700" algn="r"/>
              </a:tabLst>
              <a:defRPr sz="2400">
                <a:solidFill>
                  <a:schemeClr val="tx1"/>
                </a:solidFill>
                <a:latin typeface="Comic Sans MS" pitchFamily="66" charset="0"/>
              </a:defRPr>
            </a:lvl2pPr>
            <a:lvl3pPr marL="1600200" indent="-457200">
              <a:tabLst>
                <a:tab pos="5600700" algn="r"/>
              </a:tabLst>
              <a:defRPr sz="2400">
                <a:solidFill>
                  <a:schemeClr val="tx1"/>
                </a:solidFill>
                <a:latin typeface="Comic Sans MS" pitchFamily="66" charset="0"/>
              </a:defRPr>
            </a:lvl3pPr>
            <a:lvl4pPr marL="2171700" indent="-457200">
              <a:tabLst>
                <a:tab pos="5600700" algn="r"/>
              </a:tabLst>
              <a:defRPr sz="2400">
                <a:solidFill>
                  <a:schemeClr val="tx1"/>
                </a:solidFill>
                <a:latin typeface="Comic Sans MS" pitchFamily="66" charset="0"/>
              </a:defRPr>
            </a:lvl4pPr>
            <a:lvl5pPr marL="2743200" indent="-457200">
              <a:tabLst>
                <a:tab pos="56007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6007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6007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6007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600700" algn="r"/>
              </a:tabLst>
              <a:defRPr sz="2400">
                <a:solidFill>
                  <a:schemeClr val="tx1"/>
                </a:solidFill>
                <a:latin typeface="Comic Sans MS" pitchFamily="66" charset="0"/>
              </a:defRPr>
            </a:lvl9pPr>
          </a:lstStyle>
          <a:p>
            <a:pPr algn="l"/>
            <a:r>
              <a:rPr lang="en-US" altLang="en-US" sz="2200" b="1" dirty="0">
                <a:latin typeface="Liberation Sans" panose="020B0604020202020204" pitchFamily="34" charset="0"/>
                <a:cs typeface="Arial" charset="0"/>
              </a:rPr>
              <a:t>Mar. 1</a:t>
            </a:r>
          </a:p>
        </p:txBody>
      </p:sp>
      <p:sp>
        <p:nvSpPr>
          <p:cNvPr id="31751" name="Text Box 7"/>
          <p:cNvSpPr txBox="1">
            <a:spLocks noChangeArrowheads="1"/>
          </p:cNvSpPr>
          <p:nvPr/>
        </p:nvSpPr>
        <p:spPr bwMode="auto">
          <a:xfrm>
            <a:off x="609600" y="1295400"/>
            <a:ext cx="8458200" cy="512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a:lnSpc>
                <a:spcPct val="105000"/>
              </a:lnSpc>
              <a:spcBef>
                <a:spcPct val="30000"/>
              </a:spcBef>
              <a:buSzPct val="80000"/>
              <a:defRPr sz="2600" b="1">
                <a:latin typeface="Liberation Sans" panose="020B0604020202020204" pitchFamily="34" charset="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WRITE-OFF OF AN UNCOLLECTIBLE ACCOUNT</a:t>
            </a:r>
          </a:p>
        </p:txBody>
      </p:sp>
      <p:sp>
        <p:nvSpPr>
          <p:cNvPr id="12"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solidFill>
                  <a:srgbClr val="CC0000"/>
                </a:solidFill>
                <a:latin typeface="Liberation Sans" panose="020B0604020202020204" pitchFamily="34" charset="0"/>
              </a:rPr>
              <a:t>Allowance Method for Uncollectibles</a:t>
            </a:r>
            <a:endParaRPr lang="en-US" altLang="en-US" sz="3200" b="1" i="0" dirty="0">
              <a:solidFill>
                <a:schemeClr val="tx2">
                  <a:lumMod val="50000"/>
                </a:schemeClr>
              </a:solidFill>
              <a:effectLst/>
              <a:latin typeface="Liberation Sans" panose="020B0604020202020204" pitchFamily="34" charset="0"/>
            </a:endParaRPr>
          </a:p>
        </p:txBody>
      </p:sp>
      <p:sp>
        <p:nvSpPr>
          <p:cNvPr id="13"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pic>
        <p:nvPicPr>
          <p:cNvPr id="31756"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4658631"/>
            <a:ext cx="8534400" cy="1236065"/>
          </a:xfrm>
          <a:prstGeom prst="rect">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762000" y="5966431"/>
            <a:ext cx="2971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sz="1200" b="1" dirty="0">
                <a:latin typeface="Liberation Sans" panose="020B0604020202020204" pitchFamily="34" charset="0"/>
              </a:rPr>
              <a:t>ILLUSTRATION 8-4</a:t>
            </a:r>
          </a:p>
          <a:p>
            <a:pPr algn="l"/>
            <a:r>
              <a:rPr lang="en-US" sz="1200" dirty="0">
                <a:latin typeface="Liberation Sans" panose="020B0604020202020204" pitchFamily="34" charset="0"/>
              </a:rPr>
              <a:t>General ledger balances after write-off</a:t>
            </a:r>
          </a:p>
        </p:txBody>
      </p:sp>
      <p:sp>
        <p:nvSpPr>
          <p:cNvPr id="10"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22276">
                                            <p:txEl>
                                              <p:pRg st="0" end="0"/>
                                            </p:txEl>
                                          </p:spTgt>
                                        </p:tgtEl>
                                        <p:attrNameLst>
                                          <p:attrName>style.visibility</p:attrName>
                                        </p:attrNameLst>
                                      </p:cBhvr>
                                      <p:to>
                                        <p:strVal val="visible"/>
                                      </p:to>
                                    </p:set>
                                    <p:animEffect transition="in" filter="wipe(left)">
                                      <p:cBhvr>
                                        <p:cTn id="7" dur="500"/>
                                        <p:tgtEl>
                                          <p:spTgt spid="8222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2276">
                                            <p:txEl>
                                              <p:pRg st="1" end="1"/>
                                            </p:txEl>
                                          </p:spTgt>
                                        </p:tgtEl>
                                        <p:attrNameLst>
                                          <p:attrName>style.visibility</p:attrName>
                                        </p:attrNameLst>
                                      </p:cBhvr>
                                      <p:to>
                                        <p:strVal val="visible"/>
                                      </p:to>
                                    </p:set>
                                    <p:animEffect transition="in" filter="wipe(left)">
                                      <p:cBhvr>
                                        <p:cTn id="12" dur="500"/>
                                        <p:tgtEl>
                                          <p:spTgt spid="822276">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1756"/>
                                        </p:tgtEl>
                                        <p:attrNameLst>
                                          <p:attrName>style.visibility</p:attrName>
                                        </p:attrNameLst>
                                      </p:cBhvr>
                                      <p:to>
                                        <p:strVal val="visible"/>
                                      </p:to>
                                    </p:set>
                                    <p:animEffect transition="in" filter="fade">
                                      <p:cBhvr>
                                        <p:cTn id="16" dur="500"/>
                                        <p:tgtEl>
                                          <p:spTgt spid="3175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276" grpId="0" build="p" bldLvl="3" autoUpdateAnimBg="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4" name="Text Box 4"/>
          <p:cNvSpPr txBox="1">
            <a:spLocks noChangeArrowheads="1"/>
          </p:cNvSpPr>
          <p:nvPr/>
        </p:nvSpPr>
        <p:spPr bwMode="auto">
          <a:xfrm>
            <a:off x="1752600" y="3352800"/>
            <a:ext cx="6934200" cy="93871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372100" algn="r"/>
              </a:tabLst>
              <a:defRPr sz="2400">
                <a:solidFill>
                  <a:schemeClr val="tx1"/>
                </a:solidFill>
                <a:latin typeface="Comic Sans MS" pitchFamily="66" charset="0"/>
              </a:defRPr>
            </a:lvl1pPr>
            <a:lvl2pPr marL="1028700" indent="-457200">
              <a:tabLst>
                <a:tab pos="5372100" algn="r"/>
              </a:tabLst>
              <a:defRPr sz="2400">
                <a:solidFill>
                  <a:schemeClr val="tx1"/>
                </a:solidFill>
                <a:latin typeface="Comic Sans MS" pitchFamily="66" charset="0"/>
              </a:defRPr>
            </a:lvl2pPr>
            <a:lvl3pPr marL="1600200" indent="-457200">
              <a:tabLst>
                <a:tab pos="5372100" algn="r"/>
              </a:tabLst>
              <a:defRPr sz="2400">
                <a:solidFill>
                  <a:schemeClr val="tx1"/>
                </a:solidFill>
                <a:latin typeface="Comic Sans MS" pitchFamily="66" charset="0"/>
              </a:defRPr>
            </a:lvl3pPr>
            <a:lvl4pPr marL="2171700" indent="-457200">
              <a:tabLst>
                <a:tab pos="5372100" algn="r"/>
              </a:tabLst>
              <a:defRPr sz="2400">
                <a:solidFill>
                  <a:schemeClr val="tx1"/>
                </a:solidFill>
                <a:latin typeface="Comic Sans MS" pitchFamily="66" charset="0"/>
              </a:defRPr>
            </a:lvl4pPr>
            <a:lvl5pPr marL="2743200" indent="-457200">
              <a:tabLst>
                <a:tab pos="53721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3721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3721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3721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372100" algn="r"/>
              </a:tabLst>
              <a:defRPr sz="2400">
                <a:solidFill>
                  <a:schemeClr val="tx1"/>
                </a:solidFill>
                <a:latin typeface="Comic Sans MS" pitchFamily="66" charset="0"/>
              </a:defRPr>
            </a:lvl9pPr>
          </a:lstStyle>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Accounts Receivable—R. A. Ware 	500</a:t>
            </a:r>
          </a:p>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	Allowance for Doubtful Accounts 		500</a:t>
            </a:r>
            <a:endParaRPr lang="en-US" altLang="en-US" sz="2200" dirty="0">
              <a:latin typeface="Liberation Sans" panose="020B0604020202020204" pitchFamily="34" charset="0"/>
              <a:cs typeface="Arial" charset="0"/>
            </a:endParaRPr>
          </a:p>
        </p:txBody>
      </p:sp>
      <p:sp>
        <p:nvSpPr>
          <p:cNvPr id="32770" name="Text Box 17"/>
          <p:cNvSpPr txBox="1">
            <a:spLocks noChangeArrowheads="1"/>
          </p:cNvSpPr>
          <p:nvPr/>
        </p:nvSpPr>
        <p:spPr bwMode="auto">
          <a:xfrm>
            <a:off x="533400" y="4419600"/>
            <a:ext cx="10668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600700" algn="r"/>
              </a:tabLst>
              <a:defRPr sz="2400">
                <a:solidFill>
                  <a:schemeClr val="tx1"/>
                </a:solidFill>
                <a:latin typeface="Comic Sans MS" pitchFamily="66" charset="0"/>
              </a:defRPr>
            </a:lvl1pPr>
            <a:lvl2pPr marL="1028700" indent="-457200">
              <a:tabLst>
                <a:tab pos="5600700" algn="r"/>
              </a:tabLst>
              <a:defRPr sz="2400">
                <a:solidFill>
                  <a:schemeClr val="tx1"/>
                </a:solidFill>
                <a:latin typeface="Comic Sans MS" pitchFamily="66" charset="0"/>
              </a:defRPr>
            </a:lvl2pPr>
            <a:lvl3pPr marL="1600200" indent="-457200">
              <a:tabLst>
                <a:tab pos="5600700" algn="r"/>
              </a:tabLst>
              <a:defRPr sz="2400">
                <a:solidFill>
                  <a:schemeClr val="tx1"/>
                </a:solidFill>
                <a:latin typeface="Comic Sans MS" pitchFamily="66" charset="0"/>
              </a:defRPr>
            </a:lvl3pPr>
            <a:lvl4pPr marL="2171700" indent="-457200">
              <a:tabLst>
                <a:tab pos="5600700" algn="r"/>
              </a:tabLst>
              <a:defRPr sz="2400">
                <a:solidFill>
                  <a:schemeClr val="tx1"/>
                </a:solidFill>
                <a:latin typeface="Comic Sans MS" pitchFamily="66" charset="0"/>
              </a:defRPr>
            </a:lvl4pPr>
            <a:lvl5pPr marL="2743200" indent="-457200">
              <a:tabLst>
                <a:tab pos="56007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6007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6007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6007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600700" algn="r"/>
              </a:tabLst>
              <a:defRPr sz="2400">
                <a:solidFill>
                  <a:schemeClr val="tx1"/>
                </a:solidFill>
                <a:latin typeface="Comic Sans MS" pitchFamily="66" charset="0"/>
              </a:defRPr>
            </a:lvl9pPr>
          </a:lstStyle>
          <a:p>
            <a:pPr algn="r"/>
            <a:r>
              <a:rPr lang="en-US" altLang="en-US" sz="2200" b="1" dirty="0">
                <a:latin typeface="Liberation Sans" panose="020B0604020202020204" pitchFamily="34" charset="0"/>
                <a:cs typeface="Arial" charset="0"/>
              </a:rPr>
              <a:t>1</a:t>
            </a:r>
          </a:p>
        </p:txBody>
      </p:sp>
      <p:sp>
        <p:nvSpPr>
          <p:cNvPr id="32771" name="Text Box 16"/>
          <p:cNvSpPr txBox="1">
            <a:spLocks noChangeArrowheads="1"/>
          </p:cNvSpPr>
          <p:nvPr/>
        </p:nvSpPr>
        <p:spPr bwMode="auto">
          <a:xfrm>
            <a:off x="533400" y="3352800"/>
            <a:ext cx="10668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600700" algn="r"/>
              </a:tabLst>
              <a:defRPr sz="2400">
                <a:solidFill>
                  <a:schemeClr val="tx1"/>
                </a:solidFill>
                <a:latin typeface="Comic Sans MS" pitchFamily="66" charset="0"/>
              </a:defRPr>
            </a:lvl1pPr>
            <a:lvl2pPr marL="1028700" indent="-457200">
              <a:tabLst>
                <a:tab pos="5600700" algn="r"/>
              </a:tabLst>
              <a:defRPr sz="2400">
                <a:solidFill>
                  <a:schemeClr val="tx1"/>
                </a:solidFill>
                <a:latin typeface="Comic Sans MS" pitchFamily="66" charset="0"/>
              </a:defRPr>
            </a:lvl2pPr>
            <a:lvl3pPr marL="1600200" indent="-457200">
              <a:tabLst>
                <a:tab pos="5600700" algn="r"/>
              </a:tabLst>
              <a:defRPr sz="2400">
                <a:solidFill>
                  <a:schemeClr val="tx1"/>
                </a:solidFill>
                <a:latin typeface="Comic Sans MS" pitchFamily="66" charset="0"/>
              </a:defRPr>
            </a:lvl3pPr>
            <a:lvl4pPr marL="2171700" indent="-457200">
              <a:tabLst>
                <a:tab pos="5600700" algn="r"/>
              </a:tabLst>
              <a:defRPr sz="2400">
                <a:solidFill>
                  <a:schemeClr val="tx1"/>
                </a:solidFill>
                <a:latin typeface="Comic Sans MS" pitchFamily="66" charset="0"/>
              </a:defRPr>
            </a:lvl4pPr>
            <a:lvl5pPr marL="2743200" indent="-457200">
              <a:tabLst>
                <a:tab pos="56007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6007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6007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6007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600700" algn="r"/>
              </a:tabLst>
              <a:defRPr sz="2400">
                <a:solidFill>
                  <a:schemeClr val="tx1"/>
                </a:solidFill>
                <a:latin typeface="Comic Sans MS" pitchFamily="66" charset="0"/>
              </a:defRPr>
            </a:lvl9pPr>
          </a:lstStyle>
          <a:p>
            <a:pPr algn="r"/>
            <a:r>
              <a:rPr lang="en-US" altLang="en-US" sz="2200" b="1" dirty="0">
                <a:latin typeface="Liberation Sans" panose="020B0604020202020204" pitchFamily="34" charset="0"/>
                <a:cs typeface="Arial" charset="0"/>
              </a:rPr>
              <a:t>July 1</a:t>
            </a:r>
          </a:p>
        </p:txBody>
      </p:sp>
      <p:sp>
        <p:nvSpPr>
          <p:cNvPr id="32772" name="Text Box 2"/>
          <p:cNvSpPr txBox="1">
            <a:spLocks noChangeArrowheads="1"/>
          </p:cNvSpPr>
          <p:nvPr/>
        </p:nvSpPr>
        <p:spPr bwMode="auto">
          <a:xfrm>
            <a:off x="609600" y="1905000"/>
            <a:ext cx="8229600" cy="13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973138" indent="-457200">
              <a:defRPr sz="2400">
                <a:solidFill>
                  <a:schemeClr val="tx1"/>
                </a:solidFill>
                <a:latin typeface="Comic Sans MS" pitchFamily="66" charset="0"/>
              </a:defRPr>
            </a:lvl2pPr>
            <a:lvl3pPr marL="1544638" indent="-457200">
              <a:defRPr sz="2400">
                <a:solidFill>
                  <a:schemeClr val="tx1"/>
                </a:solidFill>
                <a:latin typeface="Comic Sans MS" pitchFamily="66" charset="0"/>
              </a:defRPr>
            </a:lvl3pPr>
            <a:lvl4pPr marL="2116138" indent="-457200">
              <a:defRPr sz="2400">
                <a:solidFill>
                  <a:schemeClr val="tx1"/>
                </a:solidFill>
                <a:latin typeface="Comic Sans MS" pitchFamily="66" charset="0"/>
              </a:defRPr>
            </a:lvl4pPr>
            <a:lvl5pPr marL="2687638" indent="-457200">
              <a:defRPr sz="2400">
                <a:solidFill>
                  <a:schemeClr val="tx1"/>
                </a:solidFill>
                <a:latin typeface="Comic Sans MS" pitchFamily="66" charset="0"/>
              </a:defRPr>
            </a:lvl5pPr>
            <a:lvl6pPr marL="3144838" indent="-457200" algn="ctr" eaLnBrk="0" fontAlgn="base" hangingPunct="0">
              <a:spcBef>
                <a:spcPct val="0"/>
              </a:spcBef>
              <a:spcAft>
                <a:spcPct val="0"/>
              </a:spcAft>
              <a:defRPr sz="2400">
                <a:solidFill>
                  <a:schemeClr val="tx1"/>
                </a:solidFill>
                <a:latin typeface="Comic Sans MS" pitchFamily="66" charset="0"/>
              </a:defRPr>
            </a:lvl6pPr>
            <a:lvl7pPr marL="3602038" indent="-457200" algn="ctr" eaLnBrk="0" fontAlgn="base" hangingPunct="0">
              <a:spcBef>
                <a:spcPct val="0"/>
              </a:spcBef>
              <a:spcAft>
                <a:spcPct val="0"/>
              </a:spcAft>
              <a:defRPr sz="2400">
                <a:solidFill>
                  <a:schemeClr val="tx1"/>
                </a:solidFill>
                <a:latin typeface="Comic Sans MS" pitchFamily="66" charset="0"/>
              </a:defRPr>
            </a:lvl7pPr>
            <a:lvl8pPr marL="4059238" indent="-457200" algn="ctr" eaLnBrk="0" fontAlgn="base" hangingPunct="0">
              <a:spcBef>
                <a:spcPct val="0"/>
              </a:spcBef>
              <a:spcAft>
                <a:spcPct val="0"/>
              </a:spcAft>
              <a:defRPr sz="2400">
                <a:solidFill>
                  <a:schemeClr val="tx1"/>
                </a:solidFill>
                <a:latin typeface="Comic Sans MS" pitchFamily="66" charset="0"/>
              </a:defRPr>
            </a:lvl8pPr>
            <a:lvl9pPr marL="4516438"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On July 1, R. A. Ware pays the $500 amount that Hampson Furniture had written off on March 1. Hampson makes these entries:</a:t>
            </a:r>
          </a:p>
        </p:txBody>
      </p:sp>
      <p:sp>
        <p:nvSpPr>
          <p:cNvPr id="32776" name="Text Box 7"/>
          <p:cNvSpPr txBox="1">
            <a:spLocks noChangeArrowheads="1"/>
          </p:cNvSpPr>
          <p:nvPr/>
        </p:nvSpPr>
        <p:spPr bwMode="auto">
          <a:xfrm>
            <a:off x="609600" y="1295400"/>
            <a:ext cx="8229600"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a:lnSpc>
                <a:spcPct val="105000"/>
              </a:lnSpc>
              <a:spcBef>
                <a:spcPct val="30000"/>
              </a:spcBef>
              <a:buSzPct val="80000"/>
              <a:defRPr sz="2600" b="1">
                <a:latin typeface="Liberation Sans" panose="020B0604020202020204" pitchFamily="34" charset="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RECOVERY OF AN UNCOLLECTIBLE ACCOUNT</a:t>
            </a:r>
          </a:p>
        </p:txBody>
      </p:sp>
      <p:sp>
        <p:nvSpPr>
          <p:cNvPr id="824330" name="Text Box 10"/>
          <p:cNvSpPr txBox="1">
            <a:spLocks noChangeArrowheads="1"/>
          </p:cNvSpPr>
          <p:nvPr/>
        </p:nvSpPr>
        <p:spPr bwMode="auto">
          <a:xfrm>
            <a:off x="1752600" y="4421188"/>
            <a:ext cx="6934200" cy="93871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372100" algn="r"/>
              </a:tabLst>
              <a:defRPr sz="2400">
                <a:solidFill>
                  <a:schemeClr val="tx1"/>
                </a:solidFill>
                <a:latin typeface="Comic Sans MS" pitchFamily="66" charset="0"/>
              </a:defRPr>
            </a:lvl1pPr>
            <a:lvl2pPr marL="1028700" indent="-457200">
              <a:tabLst>
                <a:tab pos="5372100" algn="r"/>
              </a:tabLst>
              <a:defRPr sz="2400">
                <a:solidFill>
                  <a:schemeClr val="tx1"/>
                </a:solidFill>
                <a:latin typeface="Comic Sans MS" pitchFamily="66" charset="0"/>
              </a:defRPr>
            </a:lvl2pPr>
            <a:lvl3pPr marL="1600200" indent="-457200">
              <a:tabLst>
                <a:tab pos="5372100" algn="r"/>
              </a:tabLst>
              <a:defRPr sz="2400">
                <a:solidFill>
                  <a:schemeClr val="tx1"/>
                </a:solidFill>
                <a:latin typeface="Comic Sans MS" pitchFamily="66" charset="0"/>
              </a:defRPr>
            </a:lvl3pPr>
            <a:lvl4pPr marL="2171700" indent="-457200">
              <a:tabLst>
                <a:tab pos="5372100" algn="r"/>
              </a:tabLst>
              <a:defRPr sz="2400">
                <a:solidFill>
                  <a:schemeClr val="tx1"/>
                </a:solidFill>
                <a:latin typeface="Comic Sans MS" pitchFamily="66" charset="0"/>
              </a:defRPr>
            </a:lvl4pPr>
            <a:lvl5pPr marL="2743200" indent="-457200">
              <a:tabLst>
                <a:tab pos="53721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3721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3721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3721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372100" algn="r"/>
              </a:tabLst>
              <a:defRPr sz="2400">
                <a:solidFill>
                  <a:schemeClr val="tx1"/>
                </a:solidFill>
                <a:latin typeface="Comic Sans MS" pitchFamily="66" charset="0"/>
              </a:defRPr>
            </a:lvl9pPr>
          </a:lstStyle>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Cash	500</a:t>
            </a:r>
          </a:p>
          <a:p>
            <a:pPr marL="463550" indent="-463550" algn="l">
              <a:spcBef>
                <a:spcPct val="50000"/>
              </a:spcBef>
              <a:tabLst>
                <a:tab pos="5718175" algn="r"/>
                <a:tab pos="6864350" algn="r"/>
              </a:tabLst>
            </a:pPr>
            <a:r>
              <a:rPr lang="en-US" sz="2200" dirty="0">
                <a:latin typeface="Liberation Sans" panose="020B0604020202020204" pitchFamily="34" charset="0"/>
                <a:cs typeface="Arial" charset="0"/>
              </a:rPr>
              <a:t>	Accounts Receivable—R. A. Ware 		500</a:t>
            </a:r>
          </a:p>
        </p:txBody>
      </p:sp>
      <p:sp>
        <p:nvSpPr>
          <p:cNvPr id="32781" name="Rectangle 19"/>
          <p:cNvSpPr>
            <a:spLocks noChangeArrowheads="1"/>
          </p:cNvSpPr>
          <p:nvPr/>
        </p:nvSpPr>
        <p:spPr bwMode="auto">
          <a:xfrm>
            <a:off x="1420091" y="5628349"/>
            <a:ext cx="2999510" cy="795603"/>
          </a:xfrm>
          <a:prstGeom prst="rect">
            <a:avLst/>
          </a:prstGeom>
          <a:solidFill>
            <a:schemeClr val="accent3"/>
          </a:solidFill>
          <a:ln w="19050" cap="sq">
            <a:solidFill>
              <a:schemeClr val="tx1"/>
            </a:solidFill>
            <a:miter lim="800000"/>
            <a:headEnd type="none" w="sm" len="sm"/>
            <a:tailEnd type="none" w="sm" len="sm"/>
          </a:ln>
          <a:effectLst>
            <a:innerShdw blurRad="114300">
              <a:prstClr val="black"/>
            </a:innerShdw>
          </a:effectLst>
        </p:spPr>
        <p:txBody>
          <a:bodyPr wrap="square" lIns="137160" tIns="0" anchor="ctr" anchorCtr="0">
            <a:no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r>
              <a:rPr lang="en-US" sz="1600" dirty="0">
                <a:solidFill>
                  <a:srgbClr val="CC0000"/>
                </a:solidFill>
                <a:latin typeface="Liberation Sans" panose="020B0604020202020204" pitchFamily="34" charset="0"/>
              </a:rPr>
              <a:t>▼ </a:t>
            </a:r>
            <a:r>
              <a:rPr lang="en-US" sz="1400" b="1" dirty="0">
                <a:solidFill>
                  <a:srgbClr val="CC0000"/>
                </a:solidFill>
                <a:latin typeface="Liberation Sans" panose="020B0604020202020204" pitchFamily="34" charset="0"/>
              </a:rPr>
              <a:t>HELPFUL HINT</a:t>
            </a:r>
            <a:r>
              <a:rPr lang="en-US" altLang="en-US" sz="1400" b="1" dirty="0">
                <a:latin typeface="Liberation Sans" panose="020B0604020202020204" pitchFamily="34" charset="0"/>
              </a:rPr>
              <a:t> </a:t>
            </a:r>
          </a:p>
          <a:p>
            <a:pPr algn="l"/>
            <a:r>
              <a:rPr lang="en-US" altLang="en-US" sz="1400" dirty="0">
                <a:latin typeface="Liberation Sans" panose="020B0604020202020204" pitchFamily="34" charset="0"/>
              </a:rPr>
              <a:t>Like the write-off, a recovery does not involve the income statement.</a:t>
            </a:r>
          </a:p>
        </p:txBody>
      </p:sp>
      <p:sp>
        <p:nvSpPr>
          <p:cNvPr id="14"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solidFill>
                  <a:srgbClr val="CC0000"/>
                </a:solidFill>
                <a:latin typeface="Liberation Sans" panose="020B0604020202020204" pitchFamily="34" charset="0"/>
              </a:rPr>
              <a:t>Allowance Method for Uncollectibles</a:t>
            </a:r>
            <a:endParaRPr lang="en-US" altLang="en-US" sz="3200" b="1" i="0" dirty="0">
              <a:solidFill>
                <a:schemeClr val="tx2">
                  <a:lumMod val="50000"/>
                </a:schemeClr>
              </a:solidFill>
              <a:effectLst/>
              <a:latin typeface="Liberation Sans" panose="020B0604020202020204" pitchFamily="34" charset="0"/>
            </a:endParaRPr>
          </a:p>
        </p:txBody>
      </p:sp>
      <p:sp>
        <p:nvSpPr>
          <p:cNvPr id="15"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1"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24324">
                                            <p:txEl>
                                              <p:pRg st="0" end="0"/>
                                            </p:txEl>
                                          </p:spTgt>
                                        </p:tgtEl>
                                        <p:attrNameLst>
                                          <p:attrName>style.visibility</p:attrName>
                                        </p:attrNameLst>
                                      </p:cBhvr>
                                      <p:to>
                                        <p:strVal val="visible"/>
                                      </p:to>
                                    </p:set>
                                    <p:animEffect transition="in" filter="wipe(left)">
                                      <p:cBhvr>
                                        <p:cTn id="7" dur="500"/>
                                        <p:tgtEl>
                                          <p:spTgt spid="8243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4324">
                                            <p:txEl>
                                              <p:pRg st="1" end="1"/>
                                            </p:txEl>
                                          </p:spTgt>
                                        </p:tgtEl>
                                        <p:attrNameLst>
                                          <p:attrName>style.visibility</p:attrName>
                                        </p:attrNameLst>
                                      </p:cBhvr>
                                      <p:to>
                                        <p:strVal val="visible"/>
                                      </p:to>
                                    </p:set>
                                    <p:animEffect transition="in" filter="wipe(left)">
                                      <p:cBhvr>
                                        <p:cTn id="12" dur="500"/>
                                        <p:tgtEl>
                                          <p:spTgt spid="82432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24330">
                                            <p:txEl>
                                              <p:pRg st="0" end="0"/>
                                            </p:txEl>
                                          </p:spTgt>
                                        </p:tgtEl>
                                        <p:attrNameLst>
                                          <p:attrName>style.visibility</p:attrName>
                                        </p:attrNameLst>
                                      </p:cBhvr>
                                      <p:to>
                                        <p:strVal val="visible"/>
                                      </p:to>
                                    </p:set>
                                    <p:animEffect transition="in" filter="wipe(left)">
                                      <p:cBhvr>
                                        <p:cTn id="17" dur="500"/>
                                        <p:tgtEl>
                                          <p:spTgt spid="82433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24330">
                                            <p:txEl>
                                              <p:pRg st="1" end="1"/>
                                            </p:txEl>
                                          </p:spTgt>
                                        </p:tgtEl>
                                        <p:attrNameLst>
                                          <p:attrName>style.visibility</p:attrName>
                                        </p:attrNameLst>
                                      </p:cBhvr>
                                      <p:to>
                                        <p:strVal val="visible"/>
                                      </p:to>
                                    </p:set>
                                    <p:animEffect transition="in" filter="wipe(left)">
                                      <p:cBhvr>
                                        <p:cTn id="22" dur="500"/>
                                        <p:tgtEl>
                                          <p:spTgt spid="824330">
                                            <p:txEl>
                                              <p:pRg st="1" end="1"/>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2781"/>
                                        </p:tgtEl>
                                        <p:attrNameLst>
                                          <p:attrName>style.visibility</p:attrName>
                                        </p:attrNameLst>
                                      </p:cBhvr>
                                      <p:to>
                                        <p:strVal val="visible"/>
                                      </p:to>
                                    </p:set>
                                    <p:animEffect transition="in" filter="fade">
                                      <p:cBhvr>
                                        <p:cTn id="26" dur="500"/>
                                        <p:tgtEl>
                                          <p:spTgt spid="32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324" grpId="0" build="p" bldLvl="2" autoUpdateAnimBg="0"/>
      <p:bldP spid="824330" grpId="0" build="p" bldLvl="2" autoUpdateAnimBg="0"/>
      <p:bldP spid="3278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9" name="Rectangle 18"/>
          <p:cNvSpPr>
            <a:spLocks noChangeArrowheads="1"/>
          </p:cNvSpPr>
          <p:nvPr/>
        </p:nvSpPr>
        <p:spPr bwMode="auto">
          <a:xfrm>
            <a:off x="263856" y="5050808"/>
            <a:ext cx="2590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r>
              <a:rPr lang="en-US" altLang="en-US" sz="1200" b="1" dirty="0">
                <a:latin typeface="Liberation Sans" panose="020B0604020202020204" pitchFamily="34" charset="0"/>
              </a:rPr>
              <a:t>ILLUSTRATION 8-6 </a:t>
            </a:r>
          </a:p>
          <a:p>
            <a:pPr algn="l"/>
            <a:r>
              <a:rPr lang="en-US" altLang="en-US" sz="1200" dirty="0">
                <a:latin typeface="Liberation Sans" panose="020B0604020202020204" pitchFamily="34" charset="0"/>
              </a:rPr>
              <a:t>Nike’s allowance method disclosure</a:t>
            </a:r>
          </a:p>
        </p:txBody>
      </p:sp>
      <p:sp>
        <p:nvSpPr>
          <p:cNvPr id="8" name="Text Box 7"/>
          <p:cNvSpPr txBox="1">
            <a:spLocks noChangeArrowheads="1"/>
          </p:cNvSpPr>
          <p:nvPr/>
        </p:nvSpPr>
        <p:spPr bwMode="auto">
          <a:xfrm>
            <a:off x="609600" y="1295400"/>
            <a:ext cx="5638800" cy="483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a:lnSpc>
                <a:spcPct val="105000"/>
              </a:lnSpc>
              <a:spcBef>
                <a:spcPct val="30000"/>
              </a:spcBef>
              <a:buSzPct val="80000"/>
              <a:defRPr sz="2600" b="1">
                <a:latin typeface="Liberation Sans" panose="020B0604020202020204" pitchFamily="34" charset="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ESTIMATING THE ALLOWANCE</a:t>
            </a:r>
          </a:p>
        </p:txBody>
      </p:sp>
      <p:sp>
        <p:nvSpPr>
          <p:cNvPr id="9"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solidFill>
                  <a:srgbClr val="CC0000"/>
                </a:solidFill>
                <a:latin typeface="Liberation Sans" panose="020B0604020202020204" pitchFamily="34" charset="0"/>
              </a:rPr>
              <a:t>Allowance Method for Uncollectibles</a:t>
            </a:r>
            <a:endParaRPr lang="en-US" altLang="en-US" sz="3200" b="1" i="0" dirty="0">
              <a:solidFill>
                <a:schemeClr val="tx2">
                  <a:lumMod val="50000"/>
                </a:schemeClr>
              </a:solidFill>
              <a:effectLst/>
              <a:latin typeface="Liberation Sans" panose="020B0604020202020204" pitchFamily="34" charset="0"/>
            </a:endParaRPr>
          </a:p>
        </p:txBody>
      </p:sp>
      <p:sp>
        <p:nvSpPr>
          <p:cNvPr id="10"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pic>
        <p:nvPicPr>
          <p:cNvPr id="3380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981200"/>
            <a:ext cx="8534400" cy="30252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Lst>
        </p:spPr>
      </p:pic>
      <p:sp>
        <p:nvSpPr>
          <p:cNvPr id="7"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0"/>
          <p:cNvSpPr>
            <a:spLocks noChangeArrowheads="1"/>
          </p:cNvSpPr>
          <p:nvPr/>
        </p:nvSpPr>
        <p:spPr bwMode="auto">
          <a:xfrm>
            <a:off x="7315200" y="2562225"/>
            <a:ext cx="304800" cy="457200"/>
          </a:xfrm>
          <a:prstGeom prst="rect">
            <a:avLst/>
          </a:prstGeom>
          <a:solidFill>
            <a:schemeClr val="tx2">
              <a:lumMod val="50000"/>
            </a:schemeClr>
          </a:solidFill>
          <a:ln w="12700">
            <a:solidFill>
              <a:schemeClr val="hlink"/>
            </a:solidFill>
            <a:miter lim="800000"/>
            <a:headEnd/>
            <a:tailEnd/>
          </a:ln>
          <a:effec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latin typeface="Liberation Sans" panose="020B0604020202020204" pitchFamily="34" charset="0"/>
            </a:endParaRPr>
          </a:p>
        </p:txBody>
      </p:sp>
      <p:sp>
        <p:nvSpPr>
          <p:cNvPr id="6147" name="Rectangle 17"/>
          <p:cNvSpPr>
            <a:spLocks noChangeArrowheads="1"/>
          </p:cNvSpPr>
          <p:nvPr/>
        </p:nvSpPr>
        <p:spPr bwMode="auto">
          <a:xfrm>
            <a:off x="4419600" y="2562225"/>
            <a:ext cx="304800" cy="457200"/>
          </a:xfrm>
          <a:prstGeom prst="rect">
            <a:avLst/>
          </a:prstGeom>
          <a:solidFill>
            <a:schemeClr val="tx2">
              <a:lumMod val="50000"/>
            </a:schemeClr>
          </a:solidFill>
          <a:ln w="12700">
            <a:solidFill>
              <a:schemeClr val="hlink"/>
            </a:solidFill>
            <a:miter lim="800000"/>
            <a:headEnd/>
            <a:tailEnd/>
          </a:ln>
          <a:effec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latin typeface="Liberation Sans" panose="020B0604020202020204" pitchFamily="34" charset="0"/>
            </a:endParaRPr>
          </a:p>
        </p:txBody>
      </p:sp>
      <p:sp>
        <p:nvSpPr>
          <p:cNvPr id="6148" name="Rectangle 5"/>
          <p:cNvSpPr>
            <a:spLocks noChangeArrowheads="1"/>
          </p:cNvSpPr>
          <p:nvPr/>
        </p:nvSpPr>
        <p:spPr bwMode="auto">
          <a:xfrm>
            <a:off x="1524000" y="2562225"/>
            <a:ext cx="304800" cy="457200"/>
          </a:xfrm>
          <a:prstGeom prst="rect">
            <a:avLst/>
          </a:prstGeom>
          <a:solidFill>
            <a:schemeClr val="tx2">
              <a:lumMod val="50000"/>
            </a:schemeClr>
          </a:solidFill>
          <a:ln w="12700">
            <a:solidFill>
              <a:schemeClr val="hlink"/>
            </a:solidFill>
            <a:miter lim="800000"/>
            <a:headEnd/>
            <a:tailEnd/>
          </a:ln>
          <a:effec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latin typeface="Liberation Sans" panose="020B0604020202020204" pitchFamily="34" charset="0"/>
            </a:endParaRPr>
          </a:p>
        </p:txBody>
      </p:sp>
      <p:sp>
        <p:nvSpPr>
          <p:cNvPr id="6149" name="Rectangle 7"/>
          <p:cNvSpPr>
            <a:spLocks noChangeArrowheads="1"/>
          </p:cNvSpPr>
          <p:nvPr/>
        </p:nvSpPr>
        <p:spPr bwMode="auto">
          <a:xfrm>
            <a:off x="533400" y="1600200"/>
            <a:ext cx="8153400" cy="962025"/>
          </a:xfrm>
          <a:prstGeom prst="rect">
            <a:avLst/>
          </a:prstGeom>
          <a:solidFill>
            <a:schemeClr val="bg1"/>
          </a:solidFill>
          <a:ln w="57150" cmpd="thickThin" algn="ctr">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0" rIns="90488" bIns="44450" anchor="ctr" anchorCtr="0"/>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spcBef>
                <a:spcPct val="20000"/>
              </a:spcBef>
            </a:pPr>
            <a:r>
              <a:rPr lang="en-US" altLang="en-US" sz="2300" dirty="0">
                <a:latin typeface="Liberation Sans" panose="020B0604020202020204" pitchFamily="34" charset="0"/>
              </a:rPr>
              <a:t>Amounts due from individuals and companies that are expected to be collected in cash.</a:t>
            </a:r>
          </a:p>
        </p:txBody>
      </p:sp>
      <p:sp>
        <p:nvSpPr>
          <p:cNvPr id="6150" name="Rectangle 8"/>
          <p:cNvSpPr>
            <a:spLocks noChangeArrowheads="1"/>
          </p:cNvSpPr>
          <p:nvPr/>
        </p:nvSpPr>
        <p:spPr bwMode="auto">
          <a:xfrm>
            <a:off x="304800" y="3051462"/>
            <a:ext cx="2714625" cy="3196937"/>
          </a:xfrm>
          <a:prstGeom prst="rect">
            <a:avLst/>
          </a:prstGeom>
          <a:solidFill>
            <a:schemeClr val="bg1"/>
          </a:solidFill>
          <a:ln w="57150" cmpd="thickThin">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137160" rIns="109728" bIns="44450"/>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nSpc>
                <a:spcPct val="110000"/>
              </a:lnSpc>
              <a:spcBef>
                <a:spcPct val="5000"/>
              </a:spcBef>
            </a:pPr>
            <a:r>
              <a:rPr lang="en-US" altLang="en-US" sz="2000" dirty="0">
                <a:latin typeface="Liberation Sans" panose="020B0604020202020204" pitchFamily="34" charset="0"/>
              </a:rPr>
              <a:t>Amounts customers owe on account that result from the sale of goods and services.</a:t>
            </a:r>
          </a:p>
        </p:txBody>
      </p:sp>
      <p:sp>
        <p:nvSpPr>
          <p:cNvPr id="679945" name="Text Box 9" descr="Recycled paper"/>
          <p:cNvSpPr txBox="1">
            <a:spLocks noChangeArrowheads="1"/>
          </p:cNvSpPr>
          <p:nvPr/>
        </p:nvSpPr>
        <p:spPr bwMode="auto">
          <a:xfrm>
            <a:off x="533400" y="5242880"/>
            <a:ext cx="2209800" cy="815916"/>
          </a:xfrm>
          <a:prstGeom prst="rect">
            <a:avLst/>
          </a:prstGeom>
          <a:solidFill>
            <a:srgbClr val="EAEAEA"/>
          </a:solidFill>
          <a:ln w="12700">
            <a:solidFill>
              <a:schemeClr val="bg2"/>
            </a:solidFill>
            <a:miter lim="800000"/>
            <a:headEnd/>
            <a:tailEnd/>
          </a:ln>
          <a:effectLst>
            <a:innerShdw blurRad="114300">
              <a:prstClr val="black"/>
            </a:innerShdw>
          </a:effectLst>
        </p:spPr>
        <p:txBody>
          <a:bodyPr tIns="0" anchor="ctr" anchorCtr="0">
            <a:noAutofit/>
          </a:bodyPr>
          <a:lstStyle/>
          <a:p>
            <a:pPr>
              <a:spcBef>
                <a:spcPct val="50000"/>
              </a:spcBef>
              <a:defRPr/>
            </a:pPr>
            <a:r>
              <a:rPr lang="en-US" altLang="en-US" sz="2200" b="1" dirty="0">
                <a:effectLst>
                  <a:outerShdw blurRad="38100" dist="38100" dir="2700000" algn="tl">
                    <a:srgbClr val="C0C0C0"/>
                  </a:outerShdw>
                </a:effectLst>
                <a:latin typeface="Liberation Sans" panose="020B0604020202020204" pitchFamily="34" charset="0"/>
              </a:rPr>
              <a:t>Accounts Receivable</a:t>
            </a:r>
          </a:p>
        </p:txBody>
      </p:sp>
      <p:sp>
        <p:nvSpPr>
          <p:cNvPr id="6154" name="Rectangle 15"/>
          <p:cNvSpPr>
            <a:spLocks noChangeArrowheads="1"/>
          </p:cNvSpPr>
          <p:nvPr/>
        </p:nvSpPr>
        <p:spPr bwMode="auto">
          <a:xfrm>
            <a:off x="3228975" y="3051462"/>
            <a:ext cx="2714625" cy="3196937"/>
          </a:xfrm>
          <a:prstGeom prst="rect">
            <a:avLst/>
          </a:prstGeom>
          <a:solidFill>
            <a:schemeClr val="bg1"/>
          </a:solidFill>
          <a:ln w="57150" cmpd="thickThin">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137160" rIns="109728" bIns="44450"/>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nSpc>
                <a:spcPct val="110000"/>
              </a:lnSpc>
              <a:spcBef>
                <a:spcPct val="5000"/>
              </a:spcBef>
            </a:pPr>
            <a:r>
              <a:rPr lang="en-US" altLang="en-US" sz="2000" dirty="0">
                <a:latin typeface="Liberation Sans" panose="020B0604020202020204" pitchFamily="34" charset="0"/>
              </a:rPr>
              <a:t>Written promise (formal instrument) for amount to be received. Also called </a:t>
            </a:r>
            <a:r>
              <a:rPr lang="en-US" altLang="en-US" sz="2000" b="1" dirty="0">
                <a:latin typeface="Liberation Sans" panose="020B0604020202020204" pitchFamily="34" charset="0"/>
              </a:rPr>
              <a:t>trade receivables</a:t>
            </a:r>
            <a:r>
              <a:rPr lang="en-US" altLang="en-US" sz="2000" dirty="0">
                <a:latin typeface="Liberation Sans" panose="020B0604020202020204" pitchFamily="34" charset="0"/>
              </a:rPr>
              <a:t>.</a:t>
            </a:r>
          </a:p>
        </p:txBody>
      </p:sp>
      <p:sp>
        <p:nvSpPr>
          <p:cNvPr id="6155" name="Rectangle 16"/>
          <p:cNvSpPr>
            <a:spLocks noChangeArrowheads="1"/>
          </p:cNvSpPr>
          <p:nvPr/>
        </p:nvSpPr>
        <p:spPr bwMode="auto">
          <a:xfrm>
            <a:off x="6124575" y="3051462"/>
            <a:ext cx="2714625" cy="3196937"/>
          </a:xfrm>
          <a:prstGeom prst="rect">
            <a:avLst/>
          </a:prstGeom>
          <a:solidFill>
            <a:schemeClr val="bg1"/>
          </a:solidFill>
          <a:ln w="57150" cmpd="thickThin">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137160" rIns="91440" bIns="44450"/>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nSpc>
                <a:spcPct val="105000"/>
              </a:lnSpc>
              <a:spcBef>
                <a:spcPct val="5000"/>
              </a:spcBef>
            </a:pPr>
            <a:r>
              <a:rPr lang="en-US" altLang="en-US" sz="2000" dirty="0">
                <a:latin typeface="Liberation Sans" panose="020B0604020202020204" pitchFamily="34" charset="0"/>
              </a:rPr>
              <a:t>Nontrade receivables such as interest, loans to officers, advances to employees, and income taxes refundable.</a:t>
            </a:r>
          </a:p>
        </p:txBody>
      </p:sp>
      <p:sp>
        <p:nvSpPr>
          <p:cNvPr id="679954" name="Text Box 18" descr="Recycled paper"/>
          <p:cNvSpPr txBox="1">
            <a:spLocks noChangeArrowheads="1"/>
          </p:cNvSpPr>
          <p:nvPr/>
        </p:nvSpPr>
        <p:spPr bwMode="auto">
          <a:xfrm>
            <a:off x="3505200" y="5242879"/>
            <a:ext cx="2209800" cy="815916"/>
          </a:xfrm>
          <a:prstGeom prst="rect">
            <a:avLst/>
          </a:prstGeom>
          <a:solidFill>
            <a:srgbClr val="EAEAEA"/>
          </a:solidFill>
          <a:ln w="12700">
            <a:solidFill>
              <a:schemeClr val="bg2"/>
            </a:solidFill>
            <a:miter lim="800000"/>
            <a:headEnd/>
            <a:tailEnd/>
          </a:ln>
          <a:effectLst>
            <a:innerShdw blurRad="114300">
              <a:prstClr val="black"/>
            </a:innerShdw>
          </a:effectLst>
        </p:spPr>
        <p:txBody>
          <a:bodyPr tIns="0" anchor="ctr" anchorCtr="0">
            <a:noAutofit/>
          </a:bodyPr>
          <a:lstStyle>
            <a:defPPr>
              <a:defRPr lang="en-US"/>
            </a:defPPr>
            <a:lvl1pPr>
              <a:spcBef>
                <a:spcPct val="50000"/>
              </a:spcBef>
              <a:defRPr sz="2200" b="1">
                <a:effectLst>
                  <a:outerShdw blurRad="38100" dist="38100" dir="2700000" algn="tl">
                    <a:srgbClr val="C0C0C0"/>
                  </a:outerShdw>
                </a:effectLst>
                <a:latin typeface="Liberation Sans" panose="020B0604020202020204" pitchFamily="34" charset="0"/>
              </a:defRPr>
            </a:lvl1pPr>
          </a:lstStyle>
          <a:p>
            <a:r>
              <a:rPr lang="en-US" altLang="en-US" dirty="0"/>
              <a:t>Notes Receivable</a:t>
            </a:r>
          </a:p>
        </p:txBody>
      </p:sp>
      <p:sp>
        <p:nvSpPr>
          <p:cNvPr id="679955" name="Text Box 19" descr="Recycled paper"/>
          <p:cNvSpPr txBox="1">
            <a:spLocks noChangeArrowheads="1"/>
          </p:cNvSpPr>
          <p:nvPr/>
        </p:nvSpPr>
        <p:spPr bwMode="auto">
          <a:xfrm>
            <a:off x="6400800" y="5242879"/>
            <a:ext cx="2209800" cy="815916"/>
          </a:xfrm>
          <a:prstGeom prst="rect">
            <a:avLst/>
          </a:prstGeom>
          <a:solidFill>
            <a:srgbClr val="EAEAEA"/>
          </a:solidFill>
          <a:ln w="12700">
            <a:solidFill>
              <a:schemeClr val="bg2"/>
            </a:solidFill>
            <a:miter lim="800000"/>
            <a:headEnd/>
            <a:tailEnd/>
          </a:ln>
          <a:effectLst>
            <a:innerShdw blurRad="114300">
              <a:prstClr val="black"/>
            </a:innerShdw>
          </a:effectLst>
        </p:spPr>
        <p:txBody>
          <a:bodyPr tIns="0" anchor="ctr" anchorCtr="0">
            <a:noAutofit/>
          </a:bodyPr>
          <a:lstStyle>
            <a:defPPr>
              <a:defRPr lang="en-US"/>
            </a:defPPr>
            <a:lvl1pPr>
              <a:spcBef>
                <a:spcPct val="50000"/>
              </a:spcBef>
              <a:defRPr sz="2200" b="1">
                <a:effectLst>
                  <a:outerShdw blurRad="38100" dist="38100" dir="2700000" algn="tl">
                    <a:srgbClr val="C0C0C0"/>
                  </a:outerShdw>
                </a:effectLst>
                <a:latin typeface="Liberation Sans" panose="020B0604020202020204" pitchFamily="34" charset="0"/>
              </a:defRPr>
            </a:lvl1pPr>
          </a:lstStyle>
          <a:p>
            <a:r>
              <a:rPr lang="en-US" altLang="en-US" dirty="0"/>
              <a:t>Other Receivables</a:t>
            </a:r>
          </a:p>
        </p:txBody>
      </p:sp>
      <p:sp>
        <p:nvSpPr>
          <p:cNvPr id="16" name="Isosceles Triangle 15"/>
          <p:cNvSpPr/>
          <p:nvPr/>
        </p:nvSpPr>
        <p:spPr bwMode="auto">
          <a:xfrm rot="5400000">
            <a:off x="1917401" y="616061"/>
            <a:ext cx="338931" cy="329406"/>
          </a:xfrm>
          <a:prstGeom prst="triangle">
            <a:avLst/>
          </a:prstGeom>
          <a:solidFill>
            <a:srgbClr val="003399"/>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Liberation Sans" panose="020B0604020202020204" pitchFamily="34" charset="0"/>
            </a:endParaRPr>
          </a:p>
        </p:txBody>
      </p:sp>
      <p:sp>
        <p:nvSpPr>
          <p:cNvPr id="17" name="TextBox 16"/>
          <p:cNvSpPr txBox="1"/>
          <p:nvPr/>
        </p:nvSpPr>
        <p:spPr>
          <a:xfrm>
            <a:off x="228600" y="465160"/>
            <a:ext cx="1733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defPPr>
              <a:defRPr lang="en-US"/>
            </a:defPPr>
            <a:lvl1pPr algn="ctr">
              <a:spcBef>
                <a:spcPct val="50000"/>
              </a:spcBef>
              <a:defRPr i="0">
                <a:solidFill>
                  <a:srgbClr val="E20000"/>
                </a:solidFill>
                <a:effectLst/>
                <a:latin typeface="Arial" charset="0"/>
              </a:defRPr>
            </a:lvl1pPr>
            <a:lvl2pPr marL="742950" indent="-285750" algn="ctr">
              <a:defRPr sz="2400">
                <a:solidFill>
                  <a:schemeClr val="tx1"/>
                </a:solidFill>
                <a:latin typeface="Times New Roman" pitchFamily="18" charset="0"/>
              </a:defRPr>
            </a:lvl2pPr>
            <a:lvl3pPr marL="1143000" indent="-228600" algn="ctr">
              <a:defRPr sz="2400">
                <a:solidFill>
                  <a:schemeClr val="tx1"/>
                </a:solidFill>
                <a:latin typeface="Times New Roman" pitchFamily="18" charset="0"/>
              </a:defRPr>
            </a:lvl3pPr>
            <a:lvl4pPr marL="1600200" indent="-228600" algn="ctr">
              <a:defRPr sz="2400">
                <a:solidFill>
                  <a:schemeClr val="tx1"/>
                </a:solidFill>
                <a:latin typeface="Times New Roman" pitchFamily="18" charset="0"/>
              </a:defRPr>
            </a:lvl4pPr>
            <a:lvl5pPr marL="2057400" indent="-228600" algn="ctr">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a:r>
              <a:rPr lang="en-US" sz="1800" b="1" dirty="0">
                <a:solidFill>
                  <a:srgbClr val="CC0000"/>
                </a:solidFill>
                <a:latin typeface="Liberation Sans" panose="020B0604020202020204" pitchFamily="34" charset="0"/>
              </a:rPr>
              <a:t>LEARNING OBJECTIVE</a:t>
            </a:r>
          </a:p>
        </p:txBody>
      </p:sp>
      <p:sp>
        <p:nvSpPr>
          <p:cNvPr id="18" name="Rounded Rectangle 17"/>
          <p:cNvSpPr/>
          <p:nvPr/>
        </p:nvSpPr>
        <p:spPr bwMode="auto">
          <a:xfrm>
            <a:off x="2789829" y="330348"/>
            <a:ext cx="5958883" cy="941945"/>
          </a:xfrm>
          <a:prstGeom prst="roundRect">
            <a:avLst/>
          </a:prstGeom>
          <a:solidFill>
            <a:srgbClr val="0066CC"/>
          </a:solidFill>
          <a:ln w="12700" cap="sq" cmpd="sng" algn="ctr">
            <a:noFill/>
            <a:prstDash val="solid"/>
            <a:round/>
            <a:headEnd type="none" w="sm" len="sm"/>
            <a:tailEnd type="none" w="sm" len="sm"/>
          </a:ln>
          <a:effectLst>
            <a:innerShdw blurRad="114300">
              <a:prstClr val="black"/>
            </a:innerShdw>
          </a:effectLst>
        </p:spPr>
        <p:txBody>
          <a:bodyPr vert="horz" wrap="square" lIns="91440" tIns="45720" rIns="91440" bIns="91440" numCol="1" rtlCol="0" anchor="ctr" anchorCtr="0" compatLnSpc="1">
            <a:prstTxWarp prst="textNoShape">
              <a:avLst/>
            </a:prstTxWarp>
            <a:noAutofit/>
          </a:bodyPr>
          <a:lstStyle/>
          <a:p>
            <a:pPr marL="53975" algn="l"/>
            <a:r>
              <a:rPr lang="en-US" b="1" dirty="0">
                <a:solidFill>
                  <a:schemeClr val="accent3"/>
                </a:solidFill>
                <a:effectLst>
                  <a:outerShdw blurRad="38100" dist="38100" dir="2700000" algn="tl">
                    <a:srgbClr val="000000">
                      <a:alpha val="43137"/>
                    </a:srgbClr>
                  </a:outerShdw>
                </a:effectLst>
                <a:latin typeface="Liberation Sans" panose="020B0604020202020204" pitchFamily="34" charset="0"/>
              </a:rPr>
              <a:t>Explain how companies recognize accounts receivable.</a:t>
            </a:r>
          </a:p>
        </p:txBody>
      </p:sp>
      <p:sp>
        <p:nvSpPr>
          <p:cNvPr id="19" name="TextBox 18"/>
          <p:cNvSpPr txBox="1"/>
          <p:nvPr/>
        </p:nvSpPr>
        <p:spPr>
          <a:xfrm>
            <a:off x="2169682" y="426570"/>
            <a:ext cx="554182" cy="707886"/>
          </a:xfrm>
          <a:prstGeom prst="rect">
            <a:avLst/>
          </a:prstGeom>
          <a:noFill/>
        </p:spPr>
        <p:txBody>
          <a:bodyPr wrap="square" rtlCol="0">
            <a:spAutoFit/>
          </a:bodyPr>
          <a:lstStyle/>
          <a:p>
            <a:pPr algn="ctr"/>
            <a:r>
              <a:rPr lang="en-US" sz="4000" b="1" i="0" dirty="0">
                <a:solidFill>
                  <a:srgbClr val="CC0000"/>
                </a:solidFill>
                <a:effectLst/>
                <a:latin typeface="Liberation Sans" panose="020B0604020202020204" pitchFamily="34" charset="0"/>
              </a:rPr>
              <a:t>1</a:t>
            </a:r>
          </a:p>
        </p:txBody>
      </p:sp>
      <p:cxnSp>
        <p:nvCxnSpPr>
          <p:cNvPr id="20" name="Straight Connector 19"/>
          <p:cNvCxnSpPr/>
          <p:nvPr/>
        </p:nvCxnSpPr>
        <p:spPr bwMode="auto">
          <a:xfrm flipH="1">
            <a:off x="1905000" y="338012"/>
            <a:ext cx="1" cy="912801"/>
          </a:xfrm>
          <a:prstGeom prst="line">
            <a:avLst/>
          </a:prstGeom>
          <a:solidFill>
            <a:schemeClr val="accent1"/>
          </a:solidFill>
          <a:ln w="38100" cap="sq" cmpd="sng" algn="ctr">
            <a:solidFill>
              <a:schemeClr val="tx1"/>
            </a:solidFill>
            <a:prstDash val="solid"/>
            <a:round/>
            <a:headEnd type="none" w="sm" len="sm"/>
            <a:tailEnd type="none" w="sm" len="sm"/>
          </a:ln>
          <a:effectLst/>
        </p:spPr>
      </p:cxnSp>
      <p:sp>
        <p:nvSpPr>
          <p:cNvPr id="24"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1 </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79945"/>
                                        </p:tgtEl>
                                        <p:attrNameLst>
                                          <p:attrName>style.visibility</p:attrName>
                                        </p:attrNameLst>
                                      </p:cBhvr>
                                      <p:to>
                                        <p:strVal val="visible"/>
                                      </p:to>
                                    </p:set>
                                    <p:animEffect transition="in" filter="wipe(up)">
                                      <p:cBhvr>
                                        <p:cTn id="7" dur="500"/>
                                        <p:tgtEl>
                                          <p:spTgt spid="6799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79954"/>
                                        </p:tgtEl>
                                        <p:attrNameLst>
                                          <p:attrName>style.visibility</p:attrName>
                                        </p:attrNameLst>
                                      </p:cBhvr>
                                      <p:to>
                                        <p:strVal val="visible"/>
                                      </p:to>
                                    </p:set>
                                    <p:animEffect transition="in" filter="wipe(up)">
                                      <p:cBhvr>
                                        <p:cTn id="12" dur="500"/>
                                        <p:tgtEl>
                                          <p:spTgt spid="6799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79955"/>
                                        </p:tgtEl>
                                        <p:attrNameLst>
                                          <p:attrName>style.visibility</p:attrName>
                                        </p:attrNameLst>
                                      </p:cBhvr>
                                      <p:to>
                                        <p:strVal val="visible"/>
                                      </p:to>
                                    </p:set>
                                    <p:animEffect transition="in" filter="wipe(up)">
                                      <p:cBhvr>
                                        <p:cTn id="17" dur="500"/>
                                        <p:tgtEl>
                                          <p:spTgt spid="679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9945" grpId="0" animBg="1" autoUpdateAnimBg="0"/>
      <p:bldP spid="679954" grpId="0" animBg="1" autoUpdateAnimBg="0"/>
      <p:bldP spid="679955"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357952"/>
            <a:ext cx="4071865" cy="3181378"/>
          </a:xfrm>
          <a:prstGeom prst="rect">
            <a:avLst/>
          </a:prstGeom>
          <a:noFill/>
          <a:ln w="127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0" name="Rectangle 4"/>
          <p:cNvSpPr>
            <a:spLocks noChangeArrowheads="1"/>
          </p:cNvSpPr>
          <p:nvPr/>
        </p:nvSpPr>
        <p:spPr bwMode="auto">
          <a:xfrm>
            <a:off x="609600" y="1295400"/>
            <a:ext cx="3581400" cy="334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15000"/>
              </a:lnSpc>
            </a:pPr>
            <a:r>
              <a:rPr lang="en-US" altLang="en-US" sz="2300" dirty="0">
                <a:latin typeface="Liberation Sans" panose="020B0604020202020204" pitchFamily="34" charset="0"/>
              </a:rPr>
              <a:t>Under the </a:t>
            </a:r>
            <a:r>
              <a:rPr lang="en-US" altLang="en-US" sz="2300" b="1" dirty="0">
                <a:solidFill>
                  <a:schemeClr val="tx2">
                    <a:lumMod val="50000"/>
                  </a:schemeClr>
                </a:solidFill>
                <a:latin typeface="Liberation Sans" panose="020B0604020202020204" pitchFamily="34" charset="0"/>
              </a:rPr>
              <a:t>percentage-of-receivables basis</a:t>
            </a:r>
            <a:r>
              <a:rPr lang="en-US" altLang="en-US" sz="2300" dirty="0">
                <a:latin typeface="Liberation Sans" panose="020B0604020202020204" pitchFamily="34" charset="0"/>
              </a:rPr>
              <a:t>, management establishes a percentage relationship between the amount of receivables and expected losses from uncollectible accounts.</a:t>
            </a:r>
          </a:p>
        </p:txBody>
      </p:sp>
      <p:sp>
        <p:nvSpPr>
          <p:cNvPr id="9"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latin typeface="Liberation Sans" panose="020B0604020202020204" pitchFamily="34" charset="0"/>
              </a:rPr>
              <a:t>ESTIMATING THE ALLOWANCE</a:t>
            </a:r>
            <a:endParaRPr lang="en-US" altLang="en-US" sz="3200" b="1" i="0" dirty="0">
              <a:effectLst/>
              <a:latin typeface="Liberation Sans" panose="020B0604020202020204" pitchFamily="34" charset="0"/>
            </a:endParaRPr>
          </a:p>
        </p:txBody>
      </p:sp>
      <p:sp>
        <p:nvSpPr>
          <p:cNvPr id="10"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2" name="Rectangle 1"/>
          <p:cNvSpPr/>
          <p:nvPr/>
        </p:nvSpPr>
        <p:spPr>
          <a:xfrm>
            <a:off x="609600" y="4724400"/>
            <a:ext cx="8229600" cy="1313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15000"/>
              </a:lnSpc>
            </a:pPr>
            <a:r>
              <a:rPr lang="en-US" sz="2300" b="1" dirty="0">
                <a:latin typeface="Liberation Sans" panose="020B0604020202020204" pitchFamily="34" charset="0"/>
              </a:rPr>
              <a:t>Amount of bad debt expense </a:t>
            </a:r>
            <a:r>
              <a:rPr lang="en-US" sz="2300" dirty="0">
                <a:latin typeface="Liberation Sans" panose="020B0604020202020204" pitchFamily="34" charset="0"/>
              </a:rPr>
              <a:t>that should be recorded in the adjusting entry </a:t>
            </a:r>
            <a:r>
              <a:rPr lang="en-US" sz="2300" b="1" dirty="0">
                <a:latin typeface="Liberation Sans" panose="020B0604020202020204" pitchFamily="34" charset="0"/>
              </a:rPr>
              <a:t>is the difference between the required balance and the existing balance</a:t>
            </a:r>
            <a:r>
              <a:rPr lang="en-US" sz="2300" dirty="0">
                <a:latin typeface="Liberation Sans" panose="020B0604020202020204" pitchFamily="34" charset="0"/>
              </a:rPr>
              <a:t> in the allowance account.</a:t>
            </a:r>
          </a:p>
        </p:txBody>
      </p:sp>
      <p:sp>
        <p:nvSpPr>
          <p:cNvPr id="7"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981200"/>
            <a:ext cx="7822442" cy="423602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5843" name="Rectangle 5"/>
          <p:cNvSpPr>
            <a:spLocks noChangeArrowheads="1"/>
          </p:cNvSpPr>
          <p:nvPr/>
        </p:nvSpPr>
        <p:spPr bwMode="auto">
          <a:xfrm>
            <a:off x="914400" y="6279191"/>
            <a:ext cx="125950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r>
              <a:rPr lang="en-US" altLang="en-US" sz="1200" b="1" dirty="0">
                <a:latin typeface="Liberation Sans" panose="020B0604020202020204" pitchFamily="34" charset="0"/>
              </a:rPr>
              <a:t>Illustration 8-7</a:t>
            </a:r>
          </a:p>
          <a:p>
            <a:pPr algn="l"/>
            <a:r>
              <a:rPr lang="en-US" altLang="en-US" sz="1200" dirty="0">
                <a:latin typeface="Liberation Sans" panose="020B0604020202020204" pitchFamily="34" charset="0"/>
              </a:rPr>
              <a:t>Aging schedu</a:t>
            </a:r>
            <a:r>
              <a:rPr lang="en-US" altLang="en-US" sz="1200" b="1" dirty="0">
                <a:latin typeface="Liberation Sans" panose="020B0604020202020204" pitchFamily="34" charset="0"/>
              </a:rPr>
              <a:t>le             </a:t>
            </a:r>
          </a:p>
        </p:txBody>
      </p:sp>
      <p:sp>
        <p:nvSpPr>
          <p:cNvPr id="35846" name="Rectangle 9"/>
          <p:cNvSpPr>
            <a:spLocks noChangeArrowheads="1"/>
          </p:cNvSpPr>
          <p:nvPr/>
        </p:nvSpPr>
        <p:spPr bwMode="auto">
          <a:xfrm>
            <a:off x="609600" y="1219200"/>
            <a:ext cx="6096000"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600" b="1" dirty="0">
                <a:solidFill>
                  <a:schemeClr val="tx2">
                    <a:lumMod val="50000"/>
                  </a:schemeClr>
                </a:solidFill>
                <a:latin typeface="Liberation Sans" panose="020B0604020202020204" pitchFamily="34" charset="0"/>
              </a:rPr>
              <a:t>Aging of Accounts Receivable</a:t>
            </a:r>
            <a:endParaRPr lang="en-US" altLang="en-US" sz="2600" dirty="0">
              <a:latin typeface="Liberation Sans" panose="020B0604020202020204" pitchFamily="34" charset="0"/>
            </a:endParaRPr>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latin typeface="Liberation Sans" panose="020B0604020202020204" pitchFamily="34" charset="0"/>
              </a:rPr>
              <a:t>ESTIMATING THE ALLOWANCE</a:t>
            </a:r>
            <a:endParaRPr lang="en-US" altLang="en-US" sz="3200" b="1" i="0" dirty="0">
              <a:effectLst/>
              <a:latin typeface="Liberation Sans" panose="020B0604020202020204" pitchFamily="34" charset="0"/>
            </a:endParaRPr>
          </a:p>
        </p:txBody>
      </p:sp>
      <p:sp>
        <p:nvSpPr>
          <p:cNvPr id="9"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2" name="Rectangle 8"/>
          <p:cNvSpPr>
            <a:spLocks noChangeArrowheads="1"/>
          </p:cNvSpPr>
          <p:nvPr/>
        </p:nvSpPr>
        <p:spPr bwMode="auto">
          <a:xfrm>
            <a:off x="7099627" y="250208"/>
            <a:ext cx="1873643" cy="1582741"/>
          </a:xfrm>
          <a:prstGeom prst="rect">
            <a:avLst/>
          </a:prstGeom>
          <a:solidFill>
            <a:schemeClr val="accent3"/>
          </a:solidFill>
          <a:ln w="19050" cap="sq">
            <a:solidFill>
              <a:schemeClr val="tx1"/>
            </a:solidFill>
            <a:miter lim="800000"/>
            <a:headEnd type="none" w="sm" len="sm"/>
            <a:tailEnd type="none" w="sm" len="sm"/>
          </a:ln>
          <a:effectLst>
            <a:innerShdw blurRad="114300">
              <a:prstClr val="black"/>
            </a:innerShdw>
          </a:effectLst>
          <a:extLst/>
        </p:spPr>
        <p:txBody>
          <a:bodyPr wrap="square" lIns="137160" tIns="0" anchor="ctr" anchorCtr="0">
            <a:noAutofit/>
          </a:bodyPr>
          <a:lstStyle/>
          <a:p>
            <a:pPr algn="l"/>
            <a:r>
              <a:rPr lang="en-US" sz="1600" dirty="0">
                <a:solidFill>
                  <a:srgbClr val="CC0000"/>
                </a:solidFill>
                <a:latin typeface="Liberation Sans" panose="020B0604020202020204" pitchFamily="34" charset="0"/>
              </a:rPr>
              <a:t>▼ </a:t>
            </a:r>
            <a:r>
              <a:rPr lang="en-US" sz="1400" b="1" dirty="0">
                <a:solidFill>
                  <a:srgbClr val="CC0000"/>
                </a:solidFill>
                <a:latin typeface="Liberation Sans" panose="020B0604020202020204" pitchFamily="34" charset="0"/>
              </a:rPr>
              <a:t>HELPFUL HINT</a:t>
            </a:r>
            <a:r>
              <a:rPr lang="en-US" altLang="en-US" sz="1400" b="1" dirty="0">
                <a:latin typeface="Liberation Sans" panose="020B0604020202020204" pitchFamily="34" charset="0"/>
              </a:rPr>
              <a:t> </a:t>
            </a:r>
          </a:p>
          <a:p>
            <a:pPr algn="l"/>
            <a:r>
              <a:rPr lang="en-US" altLang="en-US" sz="1400" dirty="0">
                <a:latin typeface="Liberation Sans" panose="020B0604020202020204" pitchFamily="34" charset="0"/>
              </a:rPr>
              <a:t>The percentage-of-receivables basis may use only a single percentage rate.</a:t>
            </a:r>
          </a:p>
        </p:txBody>
      </p:sp>
      <p:sp>
        <p:nvSpPr>
          <p:cNvPr id="10"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609600" y="1295400"/>
            <a:ext cx="8229600" cy="1680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973138" indent="-457200">
              <a:defRPr sz="2400">
                <a:solidFill>
                  <a:schemeClr val="tx1"/>
                </a:solidFill>
                <a:latin typeface="Comic Sans MS" pitchFamily="66" charset="0"/>
              </a:defRPr>
            </a:lvl2pPr>
            <a:lvl3pPr marL="1544638" indent="-457200">
              <a:defRPr sz="2400">
                <a:solidFill>
                  <a:schemeClr val="tx1"/>
                </a:solidFill>
                <a:latin typeface="Comic Sans MS" pitchFamily="66" charset="0"/>
              </a:defRPr>
            </a:lvl3pPr>
            <a:lvl4pPr marL="2116138" indent="-457200">
              <a:defRPr sz="2400">
                <a:solidFill>
                  <a:schemeClr val="tx1"/>
                </a:solidFill>
                <a:latin typeface="Comic Sans MS" pitchFamily="66" charset="0"/>
              </a:defRPr>
            </a:lvl4pPr>
            <a:lvl5pPr marL="2687638" indent="-457200">
              <a:defRPr sz="2400">
                <a:solidFill>
                  <a:schemeClr val="tx1"/>
                </a:solidFill>
                <a:latin typeface="Comic Sans MS" pitchFamily="66" charset="0"/>
              </a:defRPr>
            </a:lvl5pPr>
            <a:lvl6pPr marL="3144838" indent="-457200" algn="ctr" eaLnBrk="0" fontAlgn="base" hangingPunct="0">
              <a:spcBef>
                <a:spcPct val="0"/>
              </a:spcBef>
              <a:spcAft>
                <a:spcPct val="0"/>
              </a:spcAft>
              <a:defRPr sz="2400">
                <a:solidFill>
                  <a:schemeClr val="tx1"/>
                </a:solidFill>
                <a:latin typeface="Comic Sans MS" pitchFamily="66" charset="0"/>
              </a:defRPr>
            </a:lvl6pPr>
            <a:lvl7pPr marL="3602038" indent="-457200" algn="ctr" eaLnBrk="0" fontAlgn="base" hangingPunct="0">
              <a:spcBef>
                <a:spcPct val="0"/>
              </a:spcBef>
              <a:spcAft>
                <a:spcPct val="0"/>
              </a:spcAft>
              <a:defRPr sz="2400">
                <a:solidFill>
                  <a:schemeClr val="tx1"/>
                </a:solidFill>
                <a:latin typeface="Comic Sans MS" pitchFamily="66" charset="0"/>
              </a:defRPr>
            </a:lvl7pPr>
            <a:lvl8pPr marL="4059238" indent="-457200" algn="ctr" eaLnBrk="0" fontAlgn="base" hangingPunct="0">
              <a:spcBef>
                <a:spcPct val="0"/>
              </a:spcBef>
              <a:spcAft>
                <a:spcPct val="0"/>
              </a:spcAft>
              <a:defRPr sz="2400">
                <a:solidFill>
                  <a:schemeClr val="tx1"/>
                </a:solidFill>
                <a:latin typeface="Comic Sans MS" pitchFamily="66" charset="0"/>
              </a:defRPr>
            </a:lvl8pPr>
            <a:lvl9pPr marL="4516438"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Assume the unadjusted trial balance shows Allowance for Doubtful Accounts with a credit balance of $528.  Prepare the adjusting entry assuming $2,228 is the estimate of uncollectible receivables from the aging schedule.</a:t>
            </a:r>
          </a:p>
        </p:txBody>
      </p:sp>
      <p:sp>
        <p:nvSpPr>
          <p:cNvPr id="826372" name="Text Box 4"/>
          <p:cNvSpPr txBox="1">
            <a:spLocks noChangeArrowheads="1"/>
          </p:cNvSpPr>
          <p:nvPr/>
        </p:nvSpPr>
        <p:spPr bwMode="auto">
          <a:xfrm>
            <a:off x="1905000" y="3138487"/>
            <a:ext cx="6934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372100" algn="r"/>
              </a:tabLst>
              <a:defRPr sz="2400">
                <a:solidFill>
                  <a:schemeClr val="tx1"/>
                </a:solidFill>
                <a:latin typeface="Comic Sans MS" pitchFamily="66" charset="0"/>
              </a:defRPr>
            </a:lvl1pPr>
            <a:lvl2pPr marL="1028700" indent="-457200">
              <a:tabLst>
                <a:tab pos="5372100" algn="r"/>
              </a:tabLst>
              <a:defRPr sz="2400">
                <a:solidFill>
                  <a:schemeClr val="tx1"/>
                </a:solidFill>
                <a:latin typeface="Comic Sans MS" pitchFamily="66" charset="0"/>
              </a:defRPr>
            </a:lvl2pPr>
            <a:lvl3pPr marL="1600200" indent="-457200">
              <a:tabLst>
                <a:tab pos="5372100" algn="r"/>
              </a:tabLst>
              <a:defRPr sz="2400">
                <a:solidFill>
                  <a:schemeClr val="tx1"/>
                </a:solidFill>
                <a:latin typeface="Comic Sans MS" pitchFamily="66" charset="0"/>
              </a:defRPr>
            </a:lvl3pPr>
            <a:lvl4pPr marL="2171700" indent="-457200">
              <a:tabLst>
                <a:tab pos="5372100" algn="r"/>
              </a:tabLst>
              <a:defRPr sz="2400">
                <a:solidFill>
                  <a:schemeClr val="tx1"/>
                </a:solidFill>
                <a:latin typeface="Comic Sans MS" pitchFamily="66" charset="0"/>
              </a:defRPr>
            </a:lvl4pPr>
            <a:lvl5pPr marL="2743200" indent="-457200">
              <a:tabLst>
                <a:tab pos="53721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3721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3721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3721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372100" algn="r"/>
              </a:tabLst>
              <a:defRPr sz="2400">
                <a:solidFill>
                  <a:schemeClr val="tx1"/>
                </a:solidFill>
                <a:latin typeface="Comic Sans MS" pitchFamily="66" charset="0"/>
              </a:defRPr>
            </a:lvl9pPr>
          </a:lstStyle>
          <a:p>
            <a:pPr algn="l"/>
            <a:r>
              <a:rPr lang="en-US" altLang="en-US" sz="2200" dirty="0">
                <a:latin typeface="Liberation Sans" panose="020B0604020202020204" pitchFamily="34" charset="0"/>
              </a:rPr>
              <a:t>Bad Debt Expense </a:t>
            </a:r>
            <a:r>
              <a:rPr lang="en-US" altLang="en-US" sz="2200" dirty="0">
                <a:latin typeface="Liberation Sans" panose="020B0604020202020204" pitchFamily="34" charset="0"/>
                <a:cs typeface="Arial" charset="0"/>
              </a:rPr>
              <a:t>	1,700</a:t>
            </a:r>
          </a:p>
        </p:txBody>
      </p:sp>
      <p:sp>
        <p:nvSpPr>
          <p:cNvPr id="36869" name="Text Box 5"/>
          <p:cNvSpPr txBox="1">
            <a:spLocks noChangeArrowheads="1"/>
          </p:cNvSpPr>
          <p:nvPr/>
        </p:nvSpPr>
        <p:spPr bwMode="auto">
          <a:xfrm>
            <a:off x="609600" y="3136865"/>
            <a:ext cx="1177636"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600700" algn="r"/>
              </a:tabLst>
              <a:defRPr sz="2400">
                <a:solidFill>
                  <a:schemeClr val="tx1"/>
                </a:solidFill>
                <a:latin typeface="Comic Sans MS" pitchFamily="66" charset="0"/>
              </a:defRPr>
            </a:lvl1pPr>
            <a:lvl2pPr marL="1028700" indent="-457200">
              <a:tabLst>
                <a:tab pos="5600700" algn="r"/>
              </a:tabLst>
              <a:defRPr sz="2400">
                <a:solidFill>
                  <a:schemeClr val="tx1"/>
                </a:solidFill>
                <a:latin typeface="Comic Sans MS" pitchFamily="66" charset="0"/>
              </a:defRPr>
            </a:lvl2pPr>
            <a:lvl3pPr marL="1600200" indent="-457200">
              <a:tabLst>
                <a:tab pos="5600700" algn="r"/>
              </a:tabLst>
              <a:defRPr sz="2400">
                <a:solidFill>
                  <a:schemeClr val="tx1"/>
                </a:solidFill>
                <a:latin typeface="Comic Sans MS" pitchFamily="66" charset="0"/>
              </a:defRPr>
            </a:lvl3pPr>
            <a:lvl4pPr marL="2171700" indent="-457200">
              <a:tabLst>
                <a:tab pos="5600700" algn="r"/>
              </a:tabLst>
              <a:defRPr sz="2400">
                <a:solidFill>
                  <a:schemeClr val="tx1"/>
                </a:solidFill>
                <a:latin typeface="Comic Sans MS" pitchFamily="66" charset="0"/>
              </a:defRPr>
            </a:lvl4pPr>
            <a:lvl5pPr marL="2743200" indent="-457200">
              <a:tabLst>
                <a:tab pos="56007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6007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6007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6007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600700" algn="r"/>
              </a:tabLst>
              <a:defRPr sz="2400">
                <a:solidFill>
                  <a:schemeClr val="tx1"/>
                </a:solidFill>
                <a:latin typeface="Comic Sans MS" pitchFamily="66" charset="0"/>
              </a:defRPr>
            </a:lvl9pPr>
          </a:lstStyle>
          <a:p>
            <a:pPr algn="l"/>
            <a:r>
              <a:rPr lang="en-US" altLang="en-US" sz="2200" b="1" dirty="0">
                <a:latin typeface="Liberation Sans" panose="020B0604020202020204" pitchFamily="34" charset="0"/>
                <a:cs typeface="Arial" charset="0"/>
              </a:rPr>
              <a:t>Dec. 31</a:t>
            </a:r>
          </a:p>
        </p:txBody>
      </p:sp>
      <p:sp>
        <p:nvSpPr>
          <p:cNvPr id="826374" name="Text Box 6"/>
          <p:cNvSpPr txBox="1">
            <a:spLocks noChangeArrowheads="1"/>
          </p:cNvSpPr>
          <p:nvPr/>
        </p:nvSpPr>
        <p:spPr bwMode="auto">
          <a:xfrm>
            <a:off x="1905000" y="3579812"/>
            <a:ext cx="6934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tabLst>
                <a:tab pos="4864100" algn="r"/>
                <a:tab pos="6350000" algn="r"/>
              </a:tabLst>
              <a:defRPr sz="2400">
                <a:solidFill>
                  <a:schemeClr val="tx1"/>
                </a:solidFill>
                <a:latin typeface="Comic Sans MS" pitchFamily="66" charset="0"/>
              </a:defRPr>
            </a:lvl1pPr>
            <a:lvl2pPr marL="1028700" indent="-457200">
              <a:tabLst>
                <a:tab pos="4864100" algn="r"/>
                <a:tab pos="6350000" algn="r"/>
              </a:tabLst>
              <a:defRPr sz="2400">
                <a:solidFill>
                  <a:schemeClr val="tx1"/>
                </a:solidFill>
                <a:latin typeface="Comic Sans MS" pitchFamily="66" charset="0"/>
              </a:defRPr>
            </a:lvl2pPr>
            <a:lvl3pPr marL="1600200" indent="-457200">
              <a:tabLst>
                <a:tab pos="4864100" algn="r"/>
                <a:tab pos="6350000" algn="r"/>
              </a:tabLst>
              <a:defRPr sz="2400">
                <a:solidFill>
                  <a:schemeClr val="tx1"/>
                </a:solidFill>
                <a:latin typeface="Comic Sans MS" pitchFamily="66" charset="0"/>
              </a:defRPr>
            </a:lvl3pPr>
            <a:lvl4pPr marL="2171700" indent="-457200">
              <a:tabLst>
                <a:tab pos="4864100" algn="r"/>
                <a:tab pos="6350000" algn="r"/>
              </a:tabLst>
              <a:defRPr sz="2400">
                <a:solidFill>
                  <a:schemeClr val="tx1"/>
                </a:solidFill>
                <a:latin typeface="Comic Sans MS" pitchFamily="66" charset="0"/>
              </a:defRPr>
            </a:lvl4pPr>
            <a:lvl5pPr marL="2743200" indent="-457200">
              <a:tabLst>
                <a:tab pos="4864100" algn="r"/>
                <a:tab pos="63500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4100" algn="r"/>
                <a:tab pos="63500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4100" algn="r"/>
                <a:tab pos="63500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4100" algn="r"/>
                <a:tab pos="63500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4100" algn="r"/>
                <a:tab pos="6350000" algn="r"/>
              </a:tabLst>
              <a:defRPr sz="2400">
                <a:solidFill>
                  <a:schemeClr val="tx1"/>
                </a:solidFill>
                <a:latin typeface="Comic Sans MS" pitchFamily="66" charset="0"/>
              </a:defRPr>
            </a:lvl9pPr>
          </a:lstStyle>
          <a:p>
            <a:pPr algn="l"/>
            <a:r>
              <a:rPr lang="en-US" altLang="en-US" sz="2200" dirty="0">
                <a:latin typeface="Liberation Sans" panose="020B0604020202020204" pitchFamily="34" charset="0"/>
                <a:cs typeface="Arial" charset="0"/>
              </a:rPr>
              <a:t>	 </a:t>
            </a:r>
            <a:r>
              <a:rPr lang="en-US" altLang="en-US" sz="2200" dirty="0">
                <a:latin typeface="Liberation Sans" panose="020B0604020202020204" pitchFamily="34" charset="0"/>
              </a:rPr>
              <a:t>Allowance for Doubtful Accounts </a:t>
            </a:r>
            <a:r>
              <a:rPr lang="en-US" altLang="en-US" sz="2200" dirty="0">
                <a:latin typeface="Liberation Sans" panose="020B0604020202020204" pitchFamily="34" charset="0"/>
                <a:cs typeface="Arial" charset="0"/>
              </a:rPr>
              <a:t>		1,700</a:t>
            </a:r>
          </a:p>
        </p:txBody>
      </p:sp>
      <p:sp>
        <p:nvSpPr>
          <p:cNvPr id="36872" name="Rectangle 12"/>
          <p:cNvSpPr>
            <a:spLocks noChangeArrowheads="1"/>
          </p:cNvSpPr>
          <p:nvPr/>
        </p:nvSpPr>
        <p:spPr bwMode="auto">
          <a:xfrm>
            <a:off x="718784" y="6105183"/>
            <a:ext cx="3124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r>
              <a:rPr lang="en-US" altLang="en-US" sz="1200" b="1" dirty="0">
                <a:latin typeface="Liberation Sans" panose="020B0604020202020204" pitchFamily="34" charset="0"/>
              </a:rPr>
              <a:t>Illustration 8-8     </a:t>
            </a:r>
          </a:p>
          <a:p>
            <a:pPr algn="l"/>
            <a:r>
              <a:rPr lang="en-US" altLang="en-US" sz="1200" dirty="0">
                <a:latin typeface="Liberation Sans" panose="020B0604020202020204" pitchFamily="34" charset="0"/>
              </a:rPr>
              <a:t>Bad debts accounts after posting</a:t>
            </a:r>
          </a:p>
        </p:txBody>
      </p:sp>
      <p:sp>
        <p:nvSpPr>
          <p:cNvPr id="12"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sz="3200" b="1" dirty="0">
                <a:latin typeface="Liberation Sans" panose="020B0604020202020204" pitchFamily="34" charset="0"/>
              </a:rPr>
              <a:t>ESTIMATING THE ALLOWANCE</a:t>
            </a:r>
            <a:endParaRPr lang="en-US" altLang="en-US" sz="3200" b="1" i="0" dirty="0">
              <a:effectLst/>
              <a:latin typeface="Liberation Sans" panose="020B0604020202020204" pitchFamily="34" charset="0"/>
            </a:endParaRPr>
          </a:p>
        </p:txBody>
      </p:sp>
      <p:sp>
        <p:nvSpPr>
          <p:cNvPr id="13"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pic>
        <p:nvPicPr>
          <p:cNvPr id="155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4294496"/>
            <a:ext cx="8534400" cy="1750287"/>
          </a:xfrm>
          <a:prstGeom prst="rect">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Lst>
        </p:spPr>
      </p:pic>
      <p:sp>
        <p:nvSpPr>
          <p:cNvPr id="10"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26372"/>
                                        </p:tgtEl>
                                        <p:attrNameLst>
                                          <p:attrName>style.visibility</p:attrName>
                                        </p:attrNameLst>
                                      </p:cBhvr>
                                      <p:to>
                                        <p:strVal val="visible"/>
                                      </p:to>
                                    </p:set>
                                    <p:animEffect transition="in" filter="wipe(left)">
                                      <p:cBhvr>
                                        <p:cTn id="7" dur="500"/>
                                        <p:tgtEl>
                                          <p:spTgt spid="8263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6374"/>
                                        </p:tgtEl>
                                        <p:attrNameLst>
                                          <p:attrName>style.visibility</p:attrName>
                                        </p:attrNameLst>
                                      </p:cBhvr>
                                      <p:to>
                                        <p:strVal val="visible"/>
                                      </p:to>
                                    </p:set>
                                    <p:animEffect transition="in" filter="wipe(left)">
                                      <p:cBhvr>
                                        <p:cTn id="12" dur="500"/>
                                        <p:tgtEl>
                                          <p:spTgt spid="82637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55650"/>
                                        </p:tgtEl>
                                        <p:attrNameLst>
                                          <p:attrName>style.visibility</p:attrName>
                                        </p:attrNameLst>
                                      </p:cBhvr>
                                      <p:to>
                                        <p:strVal val="visible"/>
                                      </p:to>
                                    </p:set>
                                    <p:animEffect transition="in" filter="fade">
                                      <p:cBhvr>
                                        <p:cTn id="16" dur="500"/>
                                        <p:tgtEl>
                                          <p:spTgt spid="15565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6872"/>
                                        </p:tgtEl>
                                        <p:attrNameLst>
                                          <p:attrName>style.visibility</p:attrName>
                                        </p:attrNameLst>
                                      </p:cBhvr>
                                      <p:to>
                                        <p:strVal val="visible"/>
                                      </p:to>
                                    </p:set>
                                    <p:animEffect transition="in" filter="fade">
                                      <p:cBhvr>
                                        <p:cTn id="20" dur="500"/>
                                        <p:tgtEl>
                                          <p:spTgt spid="36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6372" grpId="0" autoUpdateAnimBg="0"/>
      <p:bldP spid="826374" grpId="0" autoUpdateAnimBg="0"/>
      <p:bldP spid="3687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1424534"/>
            <a:ext cx="8534400" cy="4034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2" name="Rectangle 11"/>
          <p:cNvSpPr>
            <a:spLocks noChangeArrowheads="1"/>
          </p:cNvSpPr>
          <p:nvPr/>
        </p:nvSpPr>
        <p:spPr bwMode="auto">
          <a:xfrm>
            <a:off x="263856" y="5503543"/>
            <a:ext cx="400334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r>
              <a:rPr lang="en-US" altLang="en-US" sz="1200" b="1" dirty="0">
                <a:latin typeface="Liberation Sans" panose="020B0604020202020204" pitchFamily="34" charset="0"/>
              </a:rPr>
              <a:t>Illustration 8-9 </a:t>
            </a:r>
          </a:p>
          <a:p>
            <a:pPr algn="l"/>
            <a:r>
              <a:rPr lang="en-US" altLang="en-US" sz="1200" dirty="0">
                <a:latin typeface="Liberation Sans" panose="020B0604020202020204" pitchFamily="34" charset="0"/>
              </a:rPr>
              <a:t>Sketchers USA’s note disclosure of accounts receivable</a:t>
            </a:r>
          </a:p>
        </p:txBody>
      </p:sp>
      <p:sp>
        <p:nvSpPr>
          <p:cNvPr id="7"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8"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6"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p:cNvSpPr txBox="1">
            <a:spLocks noChangeArrowheads="1"/>
          </p:cNvSpPr>
          <p:nvPr/>
        </p:nvSpPr>
        <p:spPr bwMode="auto">
          <a:xfrm>
            <a:off x="533400" y="2362200"/>
            <a:ext cx="7620000" cy="35163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692150" indent="-45720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Finance company or bank.</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Buys receivables from businesses and then collects the payments directly from the customers.</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Typically charges a commission to the company that is selling the receivables.</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Fee ranges from 1% to 3% of the receivables purchased.</a:t>
            </a:r>
          </a:p>
        </p:txBody>
      </p:sp>
      <p:sp>
        <p:nvSpPr>
          <p:cNvPr id="43011" name="Text Box 5"/>
          <p:cNvSpPr txBox="1">
            <a:spLocks noChangeArrowheads="1"/>
          </p:cNvSpPr>
          <p:nvPr/>
        </p:nvSpPr>
        <p:spPr bwMode="auto">
          <a:xfrm>
            <a:off x="533400" y="1752600"/>
            <a:ext cx="8229600" cy="5447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05000"/>
              </a:lnSpc>
              <a:spcBef>
                <a:spcPct val="30000"/>
              </a:spcBef>
              <a:buSzPct val="80000"/>
            </a:pPr>
            <a:r>
              <a:rPr lang="en-US" altLang="en-US" sz="2800" b="1" dirty="0">
                <a:solidFill>
                  <a:srgbClr val="CC0000"/>
                </a:solidFill>
                <a:latin typeface="Liberation Sans" panose="020B0604020202020204" pitchFamily="34" charset="0"/>
              </a:rPr>
              <a:t>Sale of Receivables to a Factor</a:t>
            </a:r>
          </a:p>
        </p:txBody>
      </p:sp>
      <p:sp>
        <p:nvSpPr>
          <p:cNvPr id="7" name="Rectangle 2"/>
          <p:cNvSpPr>
            <a:spLocks noChangeArrowheads="1"/>
          </p:cNvSpPr>
          <p:nvPr/>
        </p:nvSpPr>
        <p:spPr bwMode="auto">
          <a:xfrm>
            <a:off x="5334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defRPr/>
            </a:pPr>
            <a:r>
              <a:rPr lang="en-US" sz="3200" b="1" dirty="0">
                <a:solidFill>
                  <a:schemeClr val="tx2">
                    <a:lumMod val="50000"/>
                  </a:schemeClr>
                </a:solidFill>
                <a:latin typeface="Liberation Sans" panose="020B0604020202020204" pitchFamily="34" charset="0"/>
              </a:rPr>
              <a:t>DISPOSING OF ACCOUNTS RECEIVABLES</a:t>
            </a:r>
          </a:p>
        </p:txBody>
      </p:sp>
      <p:sp>
        <p:nvSpPr>
          <p:cNvPr id="8" name="Line 12"/>
          <p:cNvSpPr>
            <a:spLocks noChangeShapeType="1"/>
          </p:cNvSpPr>
          <p:nvPr/>
        </p:nvSpPr>
        <p:spPr bwMode="auto">
          <a:xfrm>
            <a:off x="304800" y="14478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6"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extLst>
      <p:ext uri="{BB962C8B-B14F-4D97-AF65-F5344CB8AC3E}">
        <p14:creationId xmlns:p14="http://schemas.microsoft.com/office/powerpoint/2010/main" val="1388728461"/>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533400" y="1295400"/>
            <a:ext cx="8458200" cy="202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15000"/>
              </a:lnSpc>
            </a:pPr>
            <a:r>
              <a:rPr lang="en-US" altLang="en-US" sz="2200" b="1" dirty="0">
                <a:latin typeface="Liberation Sans" panose="020B0604020202020204" pitchFamily="34" charset="0"/>
              </a:rPr>
              <a:t>Illustration: </a:t>
            </a:r>
            <a:r>
              <a:rPr lang="en-US" altLang="en-US" sz="2200" dirty="0">
                <a:latin typeface="Liberation Sans" panose="020B0604020202020204" pitchFamily="34" charset="0"/>
              </a:rPr>
              <a:t>Assume that Hendredon Furniture factors</a:t>
            </a:r>
          </a:p>
          <a:p>
            <a:pPr algn="l">
              <a:lnSpc>
                <a:spcPct val="115000"/>
              </a:lnSpc>
            </a:pPr>
            <a:r>
              <a:rPr lang="en-US" altLang="en-US" sz="2200" dirty="0">
                <a:latin typeface="Liberation Sans" panose="020B0604020202020204" pitchFamily="34" charset="0"/>
              </a:rPr>
              <a:t>$600,000 of receivables to Federal Factors.  Federal Factors assesses a service charge of 2% of the amount of receivables sold.  The journal entry to record the sale by Hendredon Furniture is as follows.</a:t>
            </a:r>
          </a:p>
        </p:txBody>
      </p:sp>
      <p:sp>
        <p:nvSpPr>
          <p:cNvPr id="987141" name="Text Box 5"/>
          <p:cNvSpPr txBox="1">
            <a:spLocks noChangeArrowheads="1"/>
          </p:cNvSpPr>
          <p:nvPr/>
        </p:nvSpPr>
        <p:spPr bwMode="auto">
          <a:xfrm>
            <a:off x="990600" y="4678363"/>
            <a:ext cx="7696200" cy="42703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12763">
              <a:tabLst>
                <a:tab pos="7315200" algn="r"/>
              </a:tabLst>
              <a:defRPr sz="2400">
                <a:solidFill>
                  <a:schemeClr val="tx1"/>
                </a:solidFill>
                <a:latin typeface="Comic Sans MS" pitchFamily="66" charset="0"/>
              </a:defRPr>
            </a:lvl1pPr>
            <a:lvl2pPr marL="742950" indent="-285750">
              <a:tabLst>
                <a:tab pos="7315200" algn="r"/>
              </a:tabLst>
              <a:defRPr sz="2400">
                <a:solidFill>
                  <a:schemeClr val="tx1"/>
                </a:solidFill>
                <a:latin typeface="Comic Sans MS" pitchFamily="66" charset="0"/>
              </a:defRPr>
            </a:lvl2pPr>
            <a:lvl3pPr marL="1143000" indent="-228600">
              <a:tabLst>
                <a:tab pos="7315200" algn="r"/>
              </a:tabLst>
              <a:defRPr sz="2400">
                <a:solidFill>
                  <a:schemeClr val="tx1"/>
                </a:solidFill>
                <a:latin typeface="Comic Sans MS" pitchFamily="66" charset="0"/>
              </a:defRPr>
            </a:lvl3pPr>
            <a:lvl4pPr marL="1600200" indent="-228600">
              <a:tabLst>
                <a:tab pos="7315200" algn="r"/>
              </a:tabLst>
              <a:defRPr sz="2400">
                <a:solidFill>
                  <a:schemeClr val="tx1"/>
                </a:solidFill>
                <a:latin typeface="Comic Sans MS" pitchFamily="66" charset="0"/>
              </a:defRPr>
            </a:lvl4pPr>
            <a:lvl5pPr marL="2057400" indent="-228600">
              <a:tabLst>
                <a:tab pos="731520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731520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731520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731520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7315200"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Accounts Receivable 	600,000</a:t>
            </a:r>
          </a:p>
        </p:txBody>
      </p:sp>
      <p:sp>
        <p:nvSpPr>
          <p:cNvPr id="987142" name="Text Box 6"/>
          <p:cNvSpPr txBox="1">
            <a:spLocks noChangeArrowheads="1"/>
          </p:cNvSpPr>
          <p:nvPr/>
        </p:nvSpPr>
        <p:spPr bwMode="auto">
          <a:xfrm>
            <a:off x="990600" y="3733800"/>
            <a:ext cx="7696200" cy="42703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21350" algn="r"/>
              </a:tabLst>
              <a:defRPr sz="2400">
                <a:solidFill>
                  <a:schemeClr val="tx1"/>
                </a:solidFill>
                <a:latin typeface="Comic Sans MS" pitchFamily="66" charset="0"/>
              </a:defRPr>
            </a:lvl1pPr>
            <a:lvl2pPr marL="742950" indent="-285750">
              <a:tabLst>
                <a:tab pos="5721350" algn="r"/>
              </a:tabLst>
              <a:defRPr sz="2400">
                <a:solidFill>
                  <a:schemeClr val="tx1"/>
                </a:solidFill>
                <a:latin typeface="Comic Sans MS" pitchFamily="66" charset="0"/>
              </a:defRPr>
            </a:lvl2pPr>
            <a:lvl3pPr marL="1143000" indent="-228600">
              <a:tabLst>
                <a:tab pos="5721350" algn="r"/>
              </a:tabLst>
              <a:defRPr sz="2400">
                <a:solidFill>
                  <a:schemeClr val="tx1"/>
                </a:solidFill>
                <a:latin typeface="Comic Sans MS" pitchFamily="66" charset="0"/>
              </a:defRPr>
            </a:lvl3pPr>
            <a:lvl4pPr marL="1600200" indent="-228600">
              <a:tabLst>
                <a:tab pos="5721350" algn="r"/>
              </a:tabLst>
              <a:defRPr sz="2400">
                <a:solidFill>
                  <a:schemeClr val="tx1"/>
                </a:solidFill>
                <a:latin typeface="Comic Sans MS" pitchFamily="66" charset="0"/>
              </a:defRPr>
            </a:lvl4pPr>
            <a:lvl5pPr marL="2057400" indent="-228600">
              <a:tabLst>
                <a:tab pos="572135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572135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572135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572135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5721350"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Cash  	588,000</a:t>
            </a:r>
          </a:p>
        </p:txBody>
      </p:sp>
      <p:sp>
        <p:nvSpPr>
          <p:cNvPr id="987143" name="Text Box 7"/>
          <p:cNvSpPr txBox="1">
            <a:spLocks noChangeArrowheads="1"/>
          </p:cNvSpPr>
          <p:nvPr/>
        </p:nvSpPr>
        <p:spPr bwMode="auto">
          <a:xfrm>
            <a:off x="990600" y="4191000"/>
            <a:ext cx="7696200" cy="42703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21350" algn="r"/>
              </a:tabLst>
              <a:defRPr sz="2400">
                <a:solidFill>
                  <a:schemeClr val="tx1"/>
                </a:solidFill>
                <a:latin typeface="Comic Sans MS" pitchFamily="66" charset="0"/>
              </a:defRPr>
            </a:lvl1pPr>
            <a:lvl2pPr marL="742950" indent="-285750">
              <a:tabLst>
                <a:tab pos="5721350" algn="r"/>
              </a:tabLst>
              <a:defRPr sz="2400">
                <a:solidFill>
                  <a:schemeClr val="tx1"/>
                </a:solidFill>
                <a:latin typeface="Comic Sans MS" pitchFamily="66" charset="0"/>
              </a:defRPr>
            </a:lvl2pPr>
            <a:lvl3pPr marL="1143000" indent="-228600">
              <a:tabLst>
                <a:tab pos="5721350" algn="r"/>
              </a:tabLst>
              <a:defRPr sz="2400">
                <a:solidFill>
                  <a:schemeClr val="tx1"/>
                </a:solidFill>
                <a:latin typeface="Comic Sans MS" pitchFamily="66" charset="0"/>
              </a:defRPr>
            </a:lvl3pPr>
            <a:lvl4pPr marL="1600200" indent="-228600">
              <a:tabLst>
                <a:tab pos="5721350" algn="r"/>
              </a:tabLst>
              <a:defRPr sz="2400">
                <a:solidFill>
                  <a:schemeClr val="tx1"/>
                </a:solidFill>
                <a:latin typeface="Comic Sans MS" pitchFamily="66" charset="0"/>
              </a:defRPr>
            </a:lvl4pPr>
            <a:lvl5pPr marL="2057400" indent="-228600">
              <a:tabLst>
                <a:tab pos="572135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572135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572135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572135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5721350"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Service Charge Expense  	12,000</a:t>
            </a:r>
          </a:p>
        </p:txBody>
      </p:sp>
      <p:sp>
        <p:nvSpPr>
          <p:cNvPr id="44038" name="Text Box 8"/>
          <p:cNvSpPr txBox="1">
            <a:spLocks noChangeArrowheads="1"/>
          </p:cNvSpPr>
          <p:nvPr/>
        </p:nvSpPr>
        <p:spPr bwMode="auto">
          <a:xfrm>
            <a:off x="5181600" y="3124200"/>
            <a:ext cx="3505200" cy="396875"/>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6110288" algn="r"/>
              </a:tabLst>
              <a:defRPr sz="2400">
                <a:solidFill>
                  <a:schemeClr val="tx1"/>
                </a:solidFill>
                <a:latin typeface="Comic Sans MS" pitchFamily="66" charset="0"/>
              </a:defRPr>
            </a:lvl1pPr>
            <a:lvl2pPr marL="742950" indent="-285750">
              <a:tabLst>
                <a:tab pos="6110288" algn="r"/>
              </a:tabLst>
              <a:defRPr sz="2400">
                <a:solidFill>
                  <a:schemeClr val="tx1"/>
                </a:solidFill>
                <a:latin typeface="Comic Sans MS" pitchFamily="66" charset="0"/>
              </a:defRPr>
            </a:lvl2pPr>
            <a:lvl3pPr marL="1143000" indent="-228600">
              <a:tabLst>
                <a:tab pos="6110288" algn="r"/>
              </a:tabLst>
              <a:defRPr sz="2400">
                <a:solidFill>
                  <a:schemeClr val="tx1"/>
                </a:solidFill>
                <a:latin typeface="Comic Sans MS" pitchFamily="66" charset="0"/>
              </a:defRPr>
            </a:lvl3pPr>
            <a:lvl4pPr marL="1600200" indent="-228600">
              <a:tabLst>
                <a:tab pos="6110288" algn="r"/>
              </a:tabLst>
              <a:defRPr sz="2400">
                <a:solidFill>
                  <a:schemeClr val="tx1"/>
                </a:solidFill>
                <a:latin typeface="Comic Sans MS" pitchFamily="66" charset="0"/>
              </a:defRPr>
            </a:lvl4pPr>
            <a:lvl5pPr marL="2057400" indent="-228600">
              <a:tabLst>
                <a:tab pos="6110288"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6110288"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6110288"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6110288"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6110288" algn="r"/>
              </a:tabLst>
              <a:defRPr sz="2400">
                <a:solidFill>
                  <a:schemeClr val="tx1"/>
                </a:solidFill>
                <a:latin typeface="Comic Sans MS" pitchFamily="66" charset="0"/>
              </a:defRPr>
            </a:lvl9pPr>
          </a:lstStyle>
          <a:p>
            <a:pPr algn="r">
              <a:spcBef>
                <a:spcPct val="50000"/>
              </a:spcBef>
            </a:pPr>
            <a:r>
              <a:rPr lang="en-US" altLang="en-US" sz="2000" dirty="0">
                <a:latin typeface="Liberation Sans" panose="020B0604020202020204" pitchFamily="34" charset="0"/>
                <a:cs typeface="Arial" charset="0"/>
              </a:rPr>
              <a:t>($600,000 x 2% = $12,000) </a:t>
            </a:r>
          </a:p>
        </p:txBody>
      </p:sp>
      <p:sp>
        <p:nvSpPr>
          <p:cNvPr id="44039" name="Rectangle 7"/>
          <p:cNvSpPr>
            <a:spLocks noChangeArrowheads="1"/>
          </p:cNvSpPr>
          <p:nvPr/>
        </p:nvSpPr>
        <p:spPr bwMode="auto">
          <a:xfrm>
            <a:off x="533400" y="304800"/>
            <a:ext cx="82296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05000"/>
              </a:lnSpc>
              <a:spcBef>
                <a:spcPct val="30000"/>
              </a:spcBef>
              <a:buSzPct val="80000"/>
            </a:pPr>
            <a:r>
              <a:rPr lang="en-US" altLang="en-US" sz="3200" b="1" dirty="0">
                <a:solidFill>
                  <a:srgbClr val="CC0000"/>
                </a:solidFill>
                <a:latin typeface="Liberation Sans" panose="020B0604020202020204" pitchFamily="34" charset="0"/>
              </a:rPr>
              <a:t>Sale of Receivables to a Factor</a:t>
            </a:r>
          </a:p>
        </p:txBody>
      </p:sp>
      <p:sp>
        <p:nvSpPr>
          <p:cNvPr id="11"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9"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extLst>
      <p:ext uri="{BB962C8B-B14F-4D97-AF65-F5344CB8AC3E}">
        <p14:creationId xmlns:p14="http://schemas.microsoft.com/office/powerpoint/2010/main" val="22205114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87142"/>
                                        </p:tgtEl>
                                        <p:attrNameLst>
                                          <p:attrName>style.visibility</p:attrName>
                                        </p:attrNameLst>
                                      </p:cBhvr>
                                      <p:to>
                                        <p:strVal val="visible"/>
                                      </p:to>
                                    </p:set>
                                    <p:animEffect transition="in" filter="wipe(left)">
                                      <p:cBhvr>
                                        <p:cTn id="7" dur="500"/>
                                        <p:tgtEl>
                                          <p:spTgt spid="9871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87143"/>
                                        </p:tgtEl>
                                        <p:attrNameLst>
                                          <p:attrName>style.visibility</p:attrName>
                                        </p:attrNameLst>
                                      </p:cBhvr>
                                      <p:to>
                                        <p:strVal val="visible"/>
                                      </p:to>
                                    </p:set>
                                    <p:animEffect transition="in" filter="wipe(left)">
                                      <p:cBhvr>
                                        <p:cTn id="12" dur="500"/>
                                        <p:tgtEl>
                                          <p:spTgt spid="9871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87141"/>
                                        </p:tgtEl>
                                        <p:attrNameLst>
                                          <p:attrName>style.visibility</p:attrName>
                                        </p:attrNameLst>
                                      </p:cBhvr>
                                      <p:to>
                                        <p:strVal val="visible"/>
                                      </p:to>
                                    </p:set>
                                    <p:animEffect transition="in" filter="wipe(left)">
                                      <p:cBhvr>
                                        <p:cTn id="17" dur="500"/>
                                        <p:tgtEl>
                                          <p:spTgt spid="987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7141" grpId="0" autoUpdateAnimBg="0"/>
      <p:bldP spid="987142" grpId="0" autoUpdateAnimBg="0"/>
      <p:bldP spid="987143"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p:cNvSpPr txBox="1">
            <a:spLocks noChangeArrowheads="1"/>
          </p:cNvSpPr>
          <p:nvPr/>
        </p:nvSpPr>
        <p:spPr bwMode="auto">
          <a:xfrm>
            <a:off x="533400" y="2362200"/>
            <a:ext cx="8001000" cy="40934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692150" indent="-45720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Retailer pays card issuer a fee of 2 to 4% of the invoice price for its services.</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Recorded the same as cash sales. </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Advantages to retailer:</a:t>
            </a:r>
          </a:p>
          <a:p>
            <a:pPr marL="1377950" lvl="2" indent="-463550" algn="l">
              <a:lnSpc>
                <a:spcPct val="125000"/>
              </a:lnSpc>
              <a:spcBef>
                <a:spcPts val="600"/>
              </a:spcBef>
              <a:spcAft>
                <a:spcPts val="0"/>
              </a:spcAft>
              <a:buClr>
                <a:srgbClr val="CC0000"/>
              </a:buClr>
              <a:buSzPct val="80000"/>
              <a:buFont typeface="Arial" panose="020B0604020202020204" pitchFamily="34" charset="0"/>
              <a:buChar char="►"/>
            </a:pPr>
            <a:r>
              <a:rPr lang="en-US" altLang="en-US" sz="2100" dirty="0">
                <a:latin typeface="Liberation Sans" panose="020B0604020202020204" pitchFamily="34" charset="0"/>
              </a:rPr>
              <a:t>Issuer does credit investigation of customer.</a:t>
            </a:r>
          </a:p>
          <a:p>
            <a:pPr marL="1377950" lvl="2" indent="-463550" algn="l">
              <a:lnSpc>
                <a:spcPct val="125000"/>
              </a:lnSpc>
              <a:spcBef>
                <a:spcPts val="600"/>
              </a:spcBef>
              <a:spcAft>
                <a:spcPts val="0"/>
              </a:spcAft>
              <a:buClr>
                <a:srgbClr val="CC0000"/>
              </a:buClr>
              <a:buSzPct val="80000"/>
              <a:buFont typeface="Arial" panose="020B0604020202020204" pitchFamily="34" charset="0"/>
              <a:buChar char="►"/>
            </a:pPr>
            <a:r>
              <a:rPr lang="en-US" altLang="en-US" sz="2100" dirty="0">
                <a:latin typeface="Liberation Sans" panose="020B0604020202020204" pitchFamily="34" charset="0"/>
              </a:rPr>
              <a:t>Issuer maintains customer accounts.</a:t>
            </a:r>
          </a:p>
          <a:p>
            <a:pPr marL="1377950" lvl="2" indent="-463550" algn="l">
              <a:lnSpc>
                <a:spcPct val="125000"/>
              </a:lnSpc>
              <a:spcBef>
                <a:spcPts val="600"/>
              </a:spcBef>
              <a:spcAft>
                <a:spcPts val="0"/>
              </a:spcAft>
              <a:buClr>
                <a:srgbClr val="CC0000"/>
              </a:buClr>
              <a:buSzPct val="80000"/>
              <a:buFont typeface="Arial" panose="020B0604020202020204" pitchFamily="34" charset="0"/>
              <a:buChar char="►"/>
            </a:pPr>
            <a:r>
              <a:rPr lang="en-US" altLang="en-US" sz="2100" dirty="0">
                <a:latin typeface="Liberation Sans" panose="020B0604020202020204" pitchFamily="34" charset="0"/>
              </a:rPr>
              <a:t>Issuer undertakes collection and absorbs losses.</a:t>
            </a:r>
          </a:p>
          <a:p>
            <a:pPr marL="1377950" lvl="2" indent="-463550" algn="l">
              <a:lnSpc>
                <a:spcPct val="125000"/>
              </a:lnSpc>
              <a:spcBef>
                <a:spcPts val="600"/>
              </a:spcBef>
              <a:spcAft>
                <a:spcPts val="0"/>
              </a:spcAft>
              <a:buClr>
                <a:srgbClr val="CC0000"/>
              </a:buClr>
              <a:buSzPct val="80000"/>
              <a:buFont typeface="Arial" panose="020B0604020202020204" pitchFamily="34" charset="0"/>
              <a:buChar char="►"/>
            </a:pPr>
            <a:r>
              <a:rPr lang="en-US" altLang="en-US" sz="2100" dirty="0">
                <a:latin typeface="Liberation Sans" panose="020B0604020202020204" pitchFamily="34" charset="0"/>
              </a:rPr>
              <a:t>Receives cash more quickly.</a:t>
            </a:r>
          </a:p>
        </p:txBody>
      </p:sp>
      <p:sp>
        <p:nvSpPr>
          <p:cNvPr id="43011" name="Text Box 5"/>
          <p:cNvSpPr txBox="1">
            <a:spLocks noChangeArrowheads="1"/>
          </p:cNvSpPr>
          <p:nvPr/>
        </p:nvSpPr>
        <p:spPr bwMode="auto">
          <a:xfrm>
            <a:off x="533400" y="1752600"/>
            <a:ext cx="8229600" cy="513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05000"/>
              </a:lnSpc>
              <a:spcBef>
                <a:spcPct val="30000"/>
              </a:spcBef>
              <a:buSzPct val="80000"/>
            </a:pPr>
            <a:r>
              <a:rPr lang="en-US" altLang="en-US" sz="2800" b="1" dirty="0">
                <a:solidFill>
                  <a:srgbClr val="CC0000"/>
                </a:solidFill>
                <a:latin typeface="Liberation Sans" panose="020B0604020202020204" pitchFamily="34" charset="0"/>
              </a:rPr>
              <a:t>National Credit Card Sales</a:t>
            </a:r>
          </a:p>
        </p:txBody>
      </p:sp>
      <p:sp>
        <p:nvSpPr>
          <p:cNvPr id="7" name="Rectangle 2"/>
          <p:cNvSpPr>
            <a:spLocks noChangeArrowheads="1"/>
          </p:cNvSpPr>
          <p:nvPr/>
        </p:nvSpPr>
        <p:spPr bwMode="auto">
          <a:xfrm>
            <a:off x="5334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defRPr/>
            </a:pPr>
            <a:r>
              <a:rPr lang="en-US" sz="3200" b="1" dirty="0">
                <a:solidFill>
                  <a:schemeClr val="tx2">
                    <a:lumMod val="50000"/>
                  </a:schemeClr>
                </a:solidFill>
                <a:latin typeface="Liberation Sans" panose="020B0604020202020204" pitchFamily="34" charset="0"/>
              </a:rPr>
              <a:t>DISPOSING OF ACCOUNTS RECEIVABLES</a:t>
            </a:r>
          </a:p>
        </p:txBody>
      </p:sp>
      <p:sp>
        <p:nvSpPr>
          <p:cNvPr id="8" name="Line 12"/>
          <p:cNvSpPr>
            <a:spLocks noChangeShapeType="1"/>
          </p:cNvSpPr>
          <p:nvPr/>
        </p:nvSpPr>
        <p:spPr bwMode="auto">
          <a:xfrm>
            <a:off x="304800" y="14478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6"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extLst>
      <p:ext uri="{BB962C8B-B14F-4D97-AF65-F5344CB8AC3E}">
        <p14:creationId xmlns:p14="http://schemas.microsoft.com/office/powerpoint/2010/main" val="3557668674"/>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Text Box 4"/>
          <p:cNvSpPr txBox="1">
            <a:spLocks noChangeArrowheads="1"/>
          </p:cNvSpPr>
          <p:nvPr/>
        </p:nvSpPr>
        <p:spPr bwMode="auto">
          <a:xfrm>
            <a:off x="533400" y="1295400"/>
            <a:ext cx="8077200" cy="239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15000"/>
              </a:lnSpc>
            </a:pPr>
            <a:r>
              <a:rPr lang="en-US" altLang="en-US" sz="2200" b="1" dirty="0">
                <a:latin typeface="Liberation Sans" panose="020B0604020202020204" pitchFamily="34" charset="0"/>
              </a:rPr>
              <a:t>Illustration: </a:t>
            </a:r>
            <a:r>
              <a:rPr lang="en-US" sz="2200" dirty="0">
                <a:latin typeface="Liberation Sans" panose="020B0604020202020204" pitchFamily="34" charset="0"/>
              </a:rPr>
              <a:t>Morgan Marie purchases $1,000 of compact discs for her restaurant from Sondgeroth Music Co., and she charges this amount on her Visa First Bank Card. The service fee that First Bank charges Sondgeroth Music is 3%. Sondgeroth  Music’s entry to record this transaction on March 22, 2017, is as follows.</a:t>
            </a:r>
            <a:endParaRPr lang="en-US" altLang="en-US" sz="2200" dirty="0">
              <a:latin typeface="Liberation Sans" panose="020B0604020202020204" pitchFamily="34" charset="0"/>
            </a:endParaRPr>
          </a:p>
        </p:txBody>
      </p:sp>
      <p:sp>
        <p:nvSpPr>
          <p:cNvPr id="991237" name="Text Box 5"/>
          <p:cNvSpPr txBox="1">
            <a:spLocks noChangeArrowheads="1"/>
          </p:cNvSpPr>
          <p:nvPr/>
        </p:nvSpPr>
        <p:spPr bwMode="auto">
          <a:xfrm>
            <a:off x="914400" y="4754563"/>
            <a:ext cx="7696200" cy="42703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12763">
              <a:tabLst>
                <a:tab pos="7315200" algn="r"/>
              </a:tabLst>
              <a:defRPr sz="2400">
                <a:solidFill>
                  <a:schemeClr val="tx1"/>
                </a:solidFill>
                <a:latin typeface="Comic Sans MS" pitchFamily="66" charset="0"/>
              </a:defRPr>
            </a:lvl1pPr>
            <a:lvl2pPr marL="742950" indent="-285750">
              <a:tabLst>
                <a:tab pos="7315200" algn="r"/>
              </a:tabLst>
              <a:defRPr sz="2400">
                <a:solidFill>
                  <a:schemeClr val="tx1"/>
                </a:solidFill>
                <a:latin typeface="Comic Sans MS" pitchFamily="66" charset="0"/>
              </a:defRPr>
            </a:lvl2pPr>
            <a:lvl3pPr marL="1143000" indent="-228600">
              <a:tabLst>
                <a:tab pos="7315200" algn="r"/>
              </a:tabLst>
              <a:defRPr sz="2400">
                <a:solidFill>
                  <a:schemeClr val="tx1"/>
                </a:solidFill>
                <a:latin typeface="Comic Sans MS" pitchFamily="66" charset="0"/>
              </a:defRPr>
            </a:lvl3pPr>
            <a:lvl4pPr marL="1600200" indent="-228600">
              <a:tabLst>
                <a:tab pos="7315200" algn="r"/>
              </a:tabLst>
              <a:defRPr sz="2400">
                <a:solidFill>
                  <a:schemeClr val="tx1"/>
                </a:solidFill>
                <a:latin typeface="Comic Sans MS" pitchFamily="66" charset="0"/>
              </a:defRPr>
            </a:lvl4pPr>
            <a:lvl5pPr marL="2057400" indent="-228600">
              <a:tabLst>
                <a:tab pos="731520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731520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731520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731520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7315200"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Sales Revenue 	1,000</a:t>
            </a:r>
          </a:p>
        </p:txBody>
      </p:sp>
      <p:sp>
        <p:nvSpPr>
          <p:cNvPr id="991238" name="Text Box 6"/>
          <p:cNvSpPr txBox="1">
            <a:spLocks noChangeArrowheads="1"/>
          </p:cNvSpPr>
          <p:nvPr/>
        </p:nvSpPr>
        <p:spPr bwMode="auto">
          <a:xfrm>
            <a:off x="914400" y="3810000"/>
            <a:ext cx="7696200" cy="42703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21350" algn="r"/>
              </a:tabLst>
              <a:defRPr sz="2400">
                <a:solidFill>
                  <a:schemeClr val="tx1"/>
                </a:solidFill>
                <a:latin typeface="Comic Sans MS" pitchFamily="66" charset="0"/>
              </a:defRPr>
            </a:lvl1pPr>
            <a:lvl2pPr marL="742950" indent="-285750">
              <a:tabLst>
                <a:tab pos="5721350" algn="r"/>
              </a:tabLst>
              <a:defRPr sz="2400">
                <a:solidFill>
                  <a:schemeClr val="tx1"/>
                </a:solidFill>
                <a:latin typeface="Comic Sans MS" pitchFamily="66" charset="0"/>
              </a:defRPr>
            </a:lvl2pPr>
            <a:lvl3pPr marL="1143000" indent="-228600">
              <a:tabLst>
                <a:tab pos="5721350" algn="r"/>
              </a:tabLst>
              <a:defRPr sz="2400">
                <a:solidFill>
                  <a:schemeClr val="tx1"/>
                </a:solidFill>
                <a:latin typeface="Comic Sans MS" pitchFamily="66" charset="0"/>
              </a:defRPr>
            </a:lvl3pPr>
            <a:lvl4pPr marL="1600200" indent="-228600">
              <a:tabLst>
                <a:tab pos="5721350" algn="r"/>
              </a:tabLst>
              <a:defRPr sz="2400">
                <a:solidFill>
                  <a:schemeClr val="tx1"/>
                </a:solidFill>
                <a:latin typeface="Comic Sans MS" pitchFamily="66" charset="0"/>
              </a:defRPr>
            </a:lvl4pPr>
            <a:lvl5pPr marL="2057400" indent="-228600">
              <a:tabLst>
                <a:tab pos="572135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572135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572135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572135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5721350"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Cash  	970</a:t>
            </a:r>
          </a:p>
        </p:txBody>
      </p:sp>
      <p:sp>
        <p:nvSpPr>
          <p:cNvPr id="991239" name="Text Box 7"/>
          <p:cNvSpPr txBox="1">
            <a:spLocks noChangeArrowheads="1"/>
          </p:cNvSpPr>
          <p:nvPr/>
        </p:nvSpPr>
        <p:spPr bwMode="auto">
          <a:xfrm>
            <a:off x="914400" y="4267200"/>
            <a:ext cx="7696200" cy="42703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721350" algn="r"/>
              </a:tabLst>
              <a:defRPr sz="2400">
                <a:solidFill>
                  <a:schemeClr val="tx1"/>
                </a:solidFill>
                <a:latin typeface="Comic Sans MS" pitchFamily="66" charset="0"/>
              </a:defRPr>
            </a:lvl1pPr>
            <a:lvl2pPr marL="742950" indent="-285750">
              <a:tabLst>
                <a:tab pos="5721350" algn="r"/>
              </a:tabLst>
              <a:defRPr sz="2400">
                <a:solidFill>
                  <a:schemeClr val="tx1"/>
                </a:solidFill>
                <a:latin typeface="Comic Sans MS" pitchFamily="66" charset="0"/>
              </a:defRPr>
            </a:lvl2pPr>
            <a:lvl3pPr marL="1143000" indent="-228600">
              <a:tabLst>
                <a:tab pos="5721350" algn="r"/>
              </a:tabLst>
              <a:defRPr sz="2400">
                <a:solidFill>
                  <a:schemeClr val="tx1"/>
                </a:solidFill>
                <a:latin typeface="Comic Sans MS" pitchFamily="66" charset="0"/>
              </a:defRPr>
            </a:lvl3pPr>
            <a:lvl4pPr marL="1600200" indent="-228600">
              <a:tabLst>
                <a:tab pos="5721350" algn="r"/>
              </a:tabLst>
              <a:defRPr sz="2400">
                <a:solidFill>
                  <a:schemeClr val="tx1"/>
                </a:solidFill>
                <a:latin typeface="Comic Sans MS" pitchFamily="66" charset="0"/>
              </a:defRPr>
            </a:lvl4pPr>
            <a:lvl5pPr marL="2057400" indent="-228600">
              <a:tabLst>
                <a:tab pos="5721350" algn="r"/>
              </a:tabLst>
              <a:defRPr sz="2400">
                <a:solidFill>
                  <a:schemeClr val="tx1"/>
                </a:solidFill>
                <a:latin typeface="Comic Sans MS" pitchFamily="66" charset="0"/>
              </a:defRPr>
            </a:lvl5pPr>
            <a:lvl6pPr marL="2514600" indent="-228600" algn="ctr" eaLnBrk="0" fontAlgn="base" hangingPunct="0">
              <a:spcBef>
                <a:spcPct val="0"/>
              </a:spcBef>
              <a:spcAft>
                <a:spcPct val="0"/>
              </a:spcAft>
              <a:tabLst>
                <a:tab pos="5721350" algn="r"/>
              </a:tabLst>
              <a:defRPr sz="2400">
                <a:solidFill>
                  <a:schemeClr val="tx1"/>
                </a:solidFill>
                <a:latin typeface="Comic Sans MS" pitchFamily="66" charset="0"/>
              </a:defRPr>
            </a:lvl6pPr>
            <a:lvl7pPr marL="2971800" indent="-228600" algn="ctr" eaLnBrk="0" fontAlgn="base" hangingPunct="0">
              <a:spcBef>
                <a:spcPct val="0"/>
              </a:spcBef>
              <a:spcAft>
                <a:spcPct val="0"/>
              </a:spcAft>
              <a:tabLst>
                <a:tab pos="5721350" algn="r"/>
              </a:tabLst>
              <a:defRPr sz="2400">
                <a:solidFill>
                  <a:schemeClr val="tx1"/>
                </a:solidFill>
                <a:latin typeface="Comic Sans MS" pitchFamily="66" charset="0"/>
              </a:defRPr>
            </a:lvl7pPr>
            <a:lvl8pPr marL="3429000" indent="-228600" algn="ctr" eaLnBrk="0" fontAlgn="base" hangingPunct="0">
              <a:spcBef>
                <a:spcPct val="0"/>
              </a:spcBef>
              <a:spcAft>
                <a:spcPct val="0"/>
              </a:spcAft>
              <a:tabLst>
                <a:tab pos="5721350" algn="r"/>
              </a:tabLst>
              <a:defRPr sz="2400">
                <a:solidFill>
                  <a:schemeClr val="tx1"/>
                </a:solidFill>
                <a:latin typeface="Comic Sans MS" pitchFamily="66" charset="0"/>
              </a:defRPr>
            </a:lvl8pPr>
            <a:lvl9pPr marL="3886200" indent="-228600" algn="ctr" eaLnBrk="0" fontAlgn="base" hangingPunct="0">
              <a:spcBef>
                <a:spcPct val="0"/>
              </a:spcBef>
              <a:spcAft>
                <a:spcPct val="0"/>
              </a:spcAft>
              <a:tabLst>
                <a:tab pos="5721350"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Service Charge Expense  	30</a:t>
            </a:r>
          </a:p>
        </p:txBody>
      </p:sp>
      <p:sp>
        <p:nvSpPr>
          <p:cNvPr id="9" name="Rectangle 7"/>
          <p:cNvSpPr>
            <a:spLocks noChangeArrowheads="1"/>
          </p:cNvSpPr>
          <p:nvPr/>
        </p:nvSpPr>
        <p:spPr bwMode="auto">
          <a:xfrm>
            <a:off x="533400" y="304800"/>
            <a:ext cx="82296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05000"/>
              </a:lnSpc>
              <a:spcBef>
                <a:spcPct val="30000"/>
              </a:spcBef>
              <a:buSzPct val="80000"/>
            </a:pPr>
            <a:r>
              <a:rPr lang="en-US" altLang="en-US" sz="3200" b="1" dirty="0">
                <a:solidFill>
                  <a:srgbClr val="CC0000"/>
                </a:solidFill>
                <a:latin typeface="Liberation Sans" panose="020B0604020202020204" pitchFamily="34" charset="0"/>
              </a:rPr>
              <a:t>National Credit Card Sales</a:t>
            </a:r>
          </a:p>
        </p:txBody>
      </p:sp>
      <p:sp>
        <p:nvSpPr>
          <p:cNvPr id="10"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2"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extLst>
      <p:ext uri="{BB962C8B-B14F-4D97-AF65-F5344CB8AC3E}">
        <p14:creationId xmlns:p14="http://schemas.microsoft.com/office/powerpoint/2010/main" val="15023064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91238"/>
                                        </p:tgtEl>
                                        <p:attrNameLst>
                                          <p:attrName>style.visibility</p:attrName>
                                        </p:attrNameLst>
                                      </p:cBhvr>
                                      <p:to>
                                        <p:strVal val="visible"/>
                                      </p:to>
                                    </p:set>
                                    <p:animEffect transition="in" filter="wipe(left)">
                                      <p:cBhvr>
                                        <p:cTn id="7" dur="500"/>
                                        <p:tgtEl>
                                          <p:spTgt spid="9912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1239"/>
                                        </p:tgtEl>
                                        <p:attrNameLst>
                                          <p:attrName>style.visibility</p:attrName>
                                        </p:attrNameLst>
                                      </p:cBhvr>
                                      <p:to>
                                        <p:strVal val="visible"/>
                                      </p:to>
                                    </p:set>
                                    <p:animEffect transition="in" filter="wipe(left)">
                                      <p:cBhvr>
                                        <p:cTn id="12" dur="500"/>
                                        <p:tgtEl>
                                          <p:spTgt spid="9912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91237"/>
                                        </p:tgtEl>
                                        <p:attrNameLst>
                                          <p:attrName>style.visibility</p:attrName>
                                        </p:attrNameLst>
                                      </p:cBhvr>
                                      <p:to>
                                        <p:strVal val="visible"/>
                                      </p:to>
                                    </p:set>
                                    <p:animEffect transition="in" filter="wipe(left)">
                                      <p:cBhvr>
                                        <p:cTn id="17" dur="500"/>
                                        <p:tgtEl>
                                          <p:spTgt spid="991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1237" grpId="0" autoUpdateAnimBg="0"/>
      <p:bldP spid="991238" grpId="0" autoUpdateAnimBg="0"/>
      <p:bldP spid="991239"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ext Box 4"/>
          <p:cNvSpPr txBox="1">
            <a:spLocks noChangeArrowheads="1"/>
          </p:cNvSpPr>
          <p:nvPr/>
        </p:nvSpPr>
        <p:spPr bwMode="auto">
          <a:xfrm>
            <a:off x="609600" y="1219200"/>
            <a:ext cx="7620000" cy="9387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692150" indent="-457200">
              <a:defRPr sz="2400">
                <a:solidFill>
                  <a:schemeClr val="tx1"/>
                </a:solidFill>
                <a:latin typeface="Comic Sans MS" pitchFamily="66" charset="0"/>
              </a:defRPr>
            </a:lvl2pPr>
            <a:lvl3pPr marL="1600200" indent="-457200">
              <a:defRPr sz="2400">
                <a:solidFill>
                  <a:schemeClr val="tx1"/>
                </a:solidFill>
                <a:latin typeface="Comic Sans MS" pitchFamily="66" charset="0"/>
              </a:defRPr>
            </a:lvl3pPr>
            <a:lvl4pPr marL="2171700" indent="-457200">
              <a:defRPr sz="2400">
                <a:solidFill>
                  <a:schemeClr val="tx1"/>
                </a:solidFill>
                <a:latin typeface="Comic Sans MS" pitchFamily="66" charset="0"/>
              </a:defRPr>
            </a:lvl4pPr>
            <a:lvl5pPr marL="2743200" indent="-457200">
              <a:defRPr sz="2400">
                <a:solidFill>
                  <a:schemeClr val="tx1"/>
                </a:solidFill>
                <a:latin typeface="Comic Sans MS" pitchFamily="66" charset="0"/>
              </a:defRPr>
            </a:lvl5pPr>
            <a:lvl6pPr marL="3200400" indent="-457200" algn="ctr" eaLnBrk="0" fontAlgn="base" hangingPunct="0">
              <a:spcBef>
                <a:spcPct val="0"/>
              </a:spcBef>
              <a:spcAft>
                <a:spcPct val="0"/>
              </a:spcAft>
              <a:defRPr sz="2400">
                <a:solidFill>
                  <a:schemeClr val="tx1"/>
                </a:solidFill>
                <a:latin typeface="Comic Sans MS" pitchFamily="66" charset="0"/>
              </a:defRPr>
            </a:lvl6pPr>
            <a:lvl7pPr marL="3657600" indent="-457200" algn="ctr" eaLnBrk="0" fontAlgn="base" hangingPunct="0">
              <a:spcBef>
                <a:spcPct val="0"/>
              </a:spcBef>
              <a:spcAft>
                <a:spcPct val="0"/>
              </a:spcAft>
              <a:defRPr sz="2400">
                <a:solidFill>
                  <a:schemeClr val="tx1"/>
                </a:solidFill>
                <a:latin typeface="Comic Sans MS" pitchFamily="66" charset="0"/>
              </a:defRPr>
            </a:lvl7pPr>
            <a:lvl8pPr marL="4114800" indent="-457200" algn="ctr" eaLnBrk="0" fontAlgn="base" hangingPunct="0">
              <a:spcBef>
                <a:spcPct val="0"/>
              </a:spcBef>
              <a:spcAft>
                <a:spcPct val="0"/>
              </a:spcAft>
              <a:defRPr sz="2400">
                <a:solidFill>
                  <a:schemeClr val="tx1"/>
                </a:solidFill>
                <a:latin typeface="Comic Sans MS" pitchFamily="66" charset="0"/>
              </a:defRPr>
            </a:lvl8pPr>
            <a:lvl9pPr marL="4572000"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spcBef>
                <a:spcPct val="10000"/>
              </a:spcBef>
              <a:buSzPct val="80000"/>
            </a:pPr>
            <a:r>
              <a:rPr lang="en-US" altLang="en-US" sz="2300" dirty="0">
                <a:latin typeface="Liberation Sans" panose="020B0604020202020204" pitchFamily="34" charset="0"/>
              </a:rPr>
              <a:t>To the </a:t>
            </a:r>
            <a:r>
              <a:rPr lang="en-US" altLang="en-US" sz="2300" b="1" dirty="0">
                <a:solidFill>
                  <a:schemeClr val="tx2">
                    <a:lumMod val="50000"/>
                  </a:schemeClr>
                </a:solidFill>
                <a:latin typeface="Liberation Sans" panose="020B0604020202020204" pitchFamily="34" charset="0"/>
              </a:rPr>
              <a:t>payee</a:t>
            </a:r>
            <a:r>
              <a:rPr lang="en-US" altLang="en-US" sz="2300" dirty="0">
                <a:latin typeface="Liberation Sans" panose="020B0604020202020204" pitchFamily="34" charset="0"/>
              </a:rPr>
              <a:t>, the promissory note is a </a:t>
            </a:r>
            <a:r>
              <a:rPr lang="en-US" altLang="en-US" sz="2300" b="1" dirty="0">
                <a:latin typeface="Liberation Sans" panose="020B0604020202020204" pitchFamily="34" charset="0"/>
              </a:rPr>
              <a:t>note receivable</a:t>
            </a:r>
            <a:r>
              <a:rPr lang="en-US" altLang="en-US" sz="2300" dirty="0">
                <a:latin typeface="Liberation Sans" panose="020B0604020202020204" pitchFamily="34" charset="0"/>
              </a:rPr>
              <a:t>.</a:t>
            </a:r>
          </a:p>
          <a:p>
            <a:pPr algn="l">
              <a:lnSpc>
                <a:spcPct val="120000"/>
              </a:lnSpc>
              <a:spcBef>
                <a:spcPct val="10000"/>
              </a:spcBef>
              <a:buSzPct val="80000"/>
            </a:pPr>
            <a:r>
              <a:rPr lang="en-US" altLang="en-US" sz="2300" dirty="0">
                <a:latin typeface="Liberation Sans" panose="020B0604020202020204" pitchFamily="34" charset="0"/>
              </a:rPr>
              <a:t>To the </a:t>
            </a:r>
            <a:r>
              <a:rPr lang="en-US" altLang="en-US" sz="2300" b="1" dirty="0">
                <a:solidFill>
                  <a:schemeClr val="tx2">
                    <a:lumMod val="50000"/>
                  </a:schemeClr>
                </a:solidFill>
                <a:latin typeface="Liberation Sans" panose="020B0604020202020204" pitchFamily="34" charset="0"/>
              </a:rPr>
              <a:t>maker</a:t>
            </a:r>
            <a:r>
              <a:rPr lang="en-US" altLang="en-US" sz="2300" dirty="0">
                <a:latin typeface="Liberation Sans" panose="020B0604020202020204" pitchFamily="34" charset="0"/>
              </a:rPr>
              <a:t>, the promissory note is a </a:t>
            </a:r>
            <a:r>
              <a:rPr lang="en-US" altLang="en-US" sz="2300" b="1" dirty="0">
                <a:latin typeface="Liberation Sans" panose="020B0604020202020204" pitchFamily="34" charset="0"/>
              </a:rPr>
              <a:t>note payable</a:t>
            </a:r>
            <a:r>
              <a:rPr lang="en-US" altLang="en-US" sz="2300" dirty="0">
                <a:latin typeface="Liberation Sans" panose="020B0604020202020204" pitchFamily="34" charset="0"/>
              </a:rPr>
              <a:t>.</a:t>
            </a:r>
          </a:p>
        </p:txBody>
      </p:sp>
      <p:sp>
        <p:nvSpPr>
          <p:cNvPr id="41990" name="Text Box 12"/>
          <p:cNvSpPr txBox="1">
            <a:spLocks noChangeArrowheads="1"/>
          </p:cNvSpPr>
          <p:nvPr/>
        </p:nvSpPr>
        <p:spPr bwMode="auto">
          <a:xfrm>
            <a:off x="762000" y="6213144"/>
            <a:ext cx="2057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a:defRPr sz="1200" b="1">
                <a:latin typeface="Liberation Sans" panose="020B0604020202020204" pitchFamily="34" charset="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dirty="0"/>
              <a:t>ILLUSTRATION 8-12</a:t>
            </a:r>
          </a:p>
          <a:p>
            <a:r>
              <a:rPr lang="en-US" b="0" dirty="0"/>
              <a:t>Promissory note</a:t>
            </a:r>
            <a:endParaRPr lang="en-US" altLang="en-US" b="0" dirty="0"/>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NOTES RECEIVABLE</a:t>
            </a:r>
            <a:endParaRPr lang="en-US" altLang="en-US" sz="3200" b="1" i="0" dirty="0">
              <a:solidFill>
                <a:schemeClr val="tx2">
                  <a:lumMod val="50000"/>
                </a:schemeClr>
              </a:solidFill>
              <a:effectLst/>
              <a:latin typeface="Liberation Sans" panose="020B0604020202020204" pitchFamily="34" charset="0"/>
            </a:endParaRPr>
          </a:p>
        </p:txBody>
      </p:sp>
      <p:sp>
        <p:nvSpPr>
          <p:cNvPr id="9"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pic>
        <p:nvPicPr>
          <p:cNvPr id="154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726" y="2362200"/>
            <a:ext cx="7758546" cy="3792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Text Box 5"/>
          <p:cNvSpPr txBox="1">
            <a:spLocks noChangeArrowheads="1"/>
          </p:cNvSpPr>
          <p:nvPr/>
        </p:nvSpPr>
        <p:spPr bwMode="auto">
          <a:xfrm>
            <a:off x="609600" y="1295400"/>
            <a:ext cx="7696200" cy="44012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685800" indent="-45720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25000"/>
              </a:lnSpc>
              <a:spcBef>
                <a:spcPts val="1200"/>
              </a:spcBef>
            </a:pPr>
            <a:r>
              <a:rPr lang="en-US" sz="2300" b="1" dirty="0">
                <a:solidFill>
                  <a:srgbClr val="000000"/>
                </a:solidFill>
                <a:latin typeface="Liberation Sans" panose="020B0604020202020204" pitchFamily="34" charset="0"/>
              </a:rPr>
              <a:t>Maturity date </a:t>
            </a:r>
            <a:r>
              <a:rPr lang="en-US" sz="2300" dirty="0">
                <a:solidFill>
                  <a:srgbClr val="000000"/>
                </a:solidFill>
                <a:latin typeface="Liberation Sans" panose="020B0604020202020204" pitchFamily="34" charset="0"/>
              </a:rPr>
              <a:t>of a promissory note may be stated in one of three ways: </a:t>
            </a:r>
          </a:p>
          <a:p>
            <a:pPr marL="688975" indent="-457200" algn="l">
              <a:lnSpc>
                <a:spcPct val="125000"/>
              </a:lnSpc>
              <a:spcBef>
                <a:spcPts val="900"/>
              </a:spcBef>
              <a:buFont typeface="+mj-lt"/>
              <a:buAutoNum type="arabicPeriod"/>
            </a:pPr>
            <a:r>
              <a:rPr lang="en-US" sz="2300" dirty="0">
                <a:solidFill>
                  <a:srgbClr val="000000"/>
                </a:solidFill>
                <a:latin typeface="Liberation Sans" panose="020B0604020202020204" pitchFamily="34" charset="0"/>
              </a:rPr>
              <a:t>On demand. </a:t>
            </a:r>
          </a:p>
          <a:p>
            <a:pPr marL="688975" indent="-457200" algn="l">
              <a:lnSpc>
                <a:spcPct val="125000"/>
              </a:lnSpc>
              <a:spcBef>
                <a:spcPts val="900"/>
              </a:spcBef>
              <a:buFont typeface="+mj-lt"/>
              <a:buAutoNum type="arabicPeriod"/>
            </a:pPr>
            <a:r>
              <a:rPr lang="en-US" sz="2300" dirty="0">
                <a:solidFill>
                  <a:srgbClr val="000000"/>
                </a:solidFill>
                <a:latin typeface="Liberation Sans" panose="020B0604020202020204" pitchFamily="34" charset="0"/>
              </a:rPr>
              <a:t>On a stated date. </a:t>
            </a:r>
          </a:p>
          <a:p>
            <a:pPr marL="688975" indent="-457200" algn="l">
              <a:lnSpc>
                <a:spcPct val="125000"/>
              </a:lnSpc>
              <a:spcBef>
                <a:spcPts val="900"/>
              </a:spcBef>
              <a:buFont typeface="+mj-lt"/>
              <a:buAutoNum type="arabicPeriod"/>
            </a:pPr>
            <a:r>
              <a:rPr lang="en-US" sz="2300" dirty="0">
                <a:solidFill>
                  <a:srgbClr val="000000"/>
                </a:solidFill>
                <a:latin typeface="Liberation Sans" panose="020B0604020202020204" pitchFamily="34" charset="0"/>
              </a:rPr>
              <a:t>At the end of a stated period of time.</a:t>
            </a:r>
            <a:endParaRPr lang="en-US" altLang="en-US" sz="2300" dirty="0">
              <a:solidFill>
                <a:srgbClr val="000000"/>
              </a:solidFill>
              <a:latin typeface="Liberation Sans" panose="020B0604020202020204" pitchFamily="34" charset="0"/>
            </a:endParaRPr>
          </a:p>
          <a:p>
            <a:pPr algn="l">
              <a:lnSpc>
                <a:spcPct val="125000"/>
              </a:lnSpc>
              <a:spcBef>
                <a:spcPts val="1800"/>
              </a:spcBef>
              <a:buSzPct val="80000"/>
            </a:pPr>
            <a:r>
              <a:rPr lang="en-US" altLang="en-US" sz="2300" b="1" dirty="0">
                <a:solidFill>
                  <a:srgbClr val="000000"/>
                </a:solidFill>
                <a:latin typeface="Liberation Sans" panose="020B0604020202020204" pitchFamily="34" charset="0"/>
              </a:rPr>
              <a:t>Note terms </a:t>
            </a:r>
            <a:r>
              <a:rPr lang="en-US" altLang="en-US" sz="2300" dirty="0">
                <a:solidFill>
                  <a:srgbClr val="000000"/>
                </a:solidFill>
                <a:latin typeface="Liberation Sans" panose="020B0604020202020204" pitchFamily="34" charset="0"/>
              </a:rPr>
              <a:t>are expressed in: </a:t>
            </a:r>
          </a:p>
          <a:p>
            <a:pPr lvl="1" algn="l">
              <a:lnSpc>
                <a:spcPct val="125000"/>
              </a:lnSpc>
              <a:spcBef>
                <a:spcPts val="900"/>
              </a:spcBef>
              <a:buClr>
                <a:srgbClr val="CC0000"/>
              </a:buClr>
              <a:buSzPct val="80000"/>
              <a:buFont typeface="Wingdings" pitchFamily="2" charset="2"/>
              <a:buChar char="u"/>
            </a:pPr>
            <a:r>
              <a:rPr lang="en-US" altLang="en-US" sz="2200" dirty="0">
                <a:solidFill>
                  <a:srgbClr val="000000"/>
                </a:solidFill>
                <a:latin typeface="Liberation Sans" panose="020B0604020202020204" pitchFamily="34" charset="0"/>
              </a:rPr>
              <a:t>Months</a:t>
            </a:r>
          </a:p>
          <a:p>
            <a:pPr lvl="1" algn="l">
              <a:lnSpc>
                <a:spcPct val="125000"/>
              </a:lnSpc>
              <a:spcBef>
                <a:spcPts val="900"/>
              </a:spcBef>
              <a:buClr>
                <a:srgbClr val="CC0000"/>
              </a:buClr>
              <a:buSzPct val="80000"/>
              <a:buFont typeface="Wingdings" pitchFamily="2" charset="2"/>
              <a:buChar char="u"/>
            </a:pPr>
            <a:r>
              <a:rPr lang="en-US" altLang="en-US" sz="2200" dirty="0">
                <a:solidFill>
                  <a:srgbClr val="000000"/>
                </a:solidFill>
                <a:latin typeface="Liberation Sans" panose="020B0604020202020204" pitchFamily="34" charset="0"/>
              </a:rPr>
              <a:t>Days </a:t>
            </a:r>
          </a:p>
        </p:txBody>
      </p:sp>
      <p:sp>
        <p:nvSpPr>
          <p:cNvPr id="43017" name="Rectangle 14"/>
          <p:cNvSpPr>
            <a:spLocks noChangeArrowheads="1"/>
          </p:cNvSpPr>
          <p:nvPr/>
        </p:nvSpPr>
        <p:spPr bwMode="auto">
          <a:xfrm>
            <a:off x="685800" y="4495800"/>
            <a:ext cx="7696200" cy="152400"/>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latin typeface="Liberation Sans" panose="020B0604020202020204" pitchFamily="34" charset="0"/>
            </a:endParaRPr>
          </a:p>
        </p:txBody>
      </p:sp>
      <p:sp>
        <p:nvSpPr>
          <p:cNvPr id="43018" name="Rectangle 15"/>
          <p:cNvSpPr>
            <a:spLocks noChangeArrowheads="1"/>
          </p:cNvSpPr>
          <p:nvPr/>
        </p:nvSpPr>
        <p:spPr bwMode="auto">
          <a:xfrm>
            <a:off x="685800" y="5867400"/>
            <a:ext cx="7696200" cy="152400"/>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latin typeface="Liberation Sans" panose="020B0604020202020204" pitchFamily="34" charset="0"/>
            </a:endParaRPr>
          </a:p>
        </p:txBody>
      </p:sp>
      <p:sp>
        <p:nvSpPr>
          <p:cNvPr id="13"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4"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DETERMINING THE MATURITY DATE</a:t>
            </a:r>
          </a:p>
        </p:txBody>
      </p:sp>
      <p:sp>
        <p:nvSpPr>
          <p:cNvPr id="15"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7315200" y="2340592"/>
            <a:ext cx="304800" cy="457200"/>
          </a:xfrm>
          <a:prstGeom prst="rect">
            <a:avLst/>
          </a:prstGeom>
          <a:solidFill>
            <a:schemeClr val="hlink"/>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p>
        </p:txBody>
      </p:sp>
      <p:sp>
        <p:nvSpPr>
          <p:cNvPr id="7171" name="Rectangle 3"/>
          <p:cNvSpPr>
            <a:spLocks noChangeArrowheads="1"/>
          </p:cNvSpPr>
          <p:nvPr/>
        </p:nvSpPr>
        <p:spPr bwMode="auto">
          <a:xfrm>
            <a:off x="4419600" y="2340592"/>
            <a:ext cx="304800" cy="457200"/>
          </a:xfrm>
          <a:prstGeom prst="rect">
            <a:avLst/>
          </a:prstGeom>
          <a:solidFill>
            <a:schemeClr val="hlink"/>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p>
        </p:txBody>
      </p:sp>
      <p:sp>
        <p:nvSpPr>
          <p:cNvPr id="7172" name="Rectangle 4"/>
          <p:cNvSpPr>
            <a:spLocks noChangeArrowheads="1"/>
          </p:cNvSpPr>
          <p:nvPr/>
        </p:nvSpPr>
        <p:spPr bwMode="auto">
          <a:xfrm>
            <a:off x="1524000" y="2340592"/>
            <a:ext cx="304800" cy="457200"/>
          </a:xfrm>
          <a:prstGeom prst="rect">
            <a:avLst/>
          </a:prstGeom>
          <a:solidFill>
            <a:schemeClr val="hlink"/>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p>
        </p:txBody>
      </p:sp>
      <p:sp>
        <p:nvSpPr>
          <p:cNvPr id="7173" name="Rectangle 5"/>
          <p:cNvSpPr>
            <a:spLocks noChangeArrowheads="1"/>
          </p:cNvSpPr>
          <p:nvPr/>
        </p:nvSpPr>
        <p:spPr bwMode="auto">
          <a:xfrm>
            <a:off x="533400" y="1426192"/>
            <a:ext cx="8153400" cy="962025"/>
          </a:xfrm>
          <a:prstGeom prst="rect">
            <a:avLst/>
          </a:prstGeom>
          <a:solidFill>
            <a:schemeClr val="bg1"/>
          </a:solidFill>
          <a:ln w="57150" cmpd="thickThin" algn="ctr">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0" rIns="90488" bIns="44450" anchor="ctr" anchorCtr="0"/>
          <a:lstStyle/>
          <a:p>
            <a:pPr>
              <a:spcBef>
                <a:spcPct val="20000"/>
              </a:spcBef>
            </a:pPr>
            <a:r>
              <a:rPr lang="en-US" altLang="en-US" sz="2300" dirty="0">
                <a:latin typeface="Liberation Sans" panose="020B0604020202020204" pitchFamily="34" charset="0"/>
              </a:rPr>
              <a:t>Amounts due from individuals and companies that are expected to be collected in cash.</a:t>
            </a:r>
          </a:p>
        </p:txBody>
      </p:sp>
      <p:sp>
        <p:nvSpPr>
          <p:cNvPr id="7177" name="Rectangle 15"/>
          <p:cNvSpPr>
            <a:spLocks noChangeArrowheads="1"/>
          </p:cNvSpPr>
          <p:nvPr/>
        </p:nvSpPr>
        <p:spPr bwMode="auto">
          <a:xfrm>
            <a:off x="416256" y="5100935"/>
            <a:ext cx="2971800" cy="461665"/>
          </a:xfrm>
          <a:prstGeom prst="rect">
            <a:avLst/>
          </a:prstGeom>
        </p:spPr>
        <p:txBody>
          <a:bodyPr wrap="square">
            <a:spAutoFit/>
          </a:bodyPr>
          <a:lstStyle/>
          <a:p>
            <a:pPr algn="l"/>
            <a:r>
              <a:rPr lang="en-US" sz="1200" b="1" dirty="0">
                <a:latin typeface="Liberation Sans" panose="020B0604020202020204" pitchFamily="34" charset="0"/>
              </a:rPr>
              <a:t>ILLUSTRATION 8-1</a:t>
            </a:r>
          </a:p>
          <a:p>
            <a:pPr algn="l"/>
            <a:r>
              <a:rPr lang="en-US" sz="1200" dirty="0">
                <a:latin typeface="Liberation Sans" panose="020B0604020202020204" pitchFamily="34" charset="0"/>
              </a:rPr>
              <a:t>Receivables as a percentage of assets</a:t>
            </a:r>
            <a:endParaRPr lang="en-US" altLang="en-US" sz="1200" dirty="0">
              <a:latin typeface="Liberation Sans" panose="020B0604020202020204" pitchFamily="34" charset="0"/>
            </a:endParaRPr>
          </a:p>
        </p:txBody>
      </p:sp>
      <p:sp>
        <p:nvSpPr>
          <p:cNvPr id="12" name="Rectangle 2"/>
          <p:cNvSpPr>
            <a:spLocks noChangeArrowheads="1"/>
          </p:cNvSpPr>
          <p:nvPr/>
        </p:nvSpPr>
        <p:spPr bwMode="auto">
          <a:xfrm>
            <a:off x="609600" y="304800"/>
            <a:ext cx="82296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TYPES OF RECEIVABLES</a:t>
            </a:r>
            <a:endParaRPr lang="en-US" altLang="en-US" sz="3200" b="1" i="0" dirty="0">
              <a:solidFill>
                <a:schemeClr val="tx2">
                  <a:lumMod val="50000"/>
                </a:schemeClr>
              </a:solidFill>
              <a:effectLst/>
              <a:latin typeface="Liberation Sans" panose="020B0604020202020204" pitchFamily="34" charset="0"/>
            </a:endParaRPr>
          </a:p>
        </p:txBody>
      </p:sp>
      <p:sp>
        <p:nvSpPr>
          <p:cNvPr id="13"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i="0" dirty="0">
              <a:effectLst/>
              <a:latin typeface="Liberation Sans" panose="020B0604020202020204" pitchFamily="34" charset="0"/>
            </a:endParaRPr>
          </a:p>
        </p:txBody>
      </p:sp>
      <p:sp>
        <p:nvSpPr>
          <p:cNvPr id="14"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1 </a:t>
            </a:r>
          </a:p>
        </p:txBody>
      </p:sp>
      <p:pic>
        <p:nvPicPr>
          <p:cNvPr id="717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1" y="2846696"/>
            <a:ext cx="8153399" cy="2144259"/>
          </a:xfrm>
          <a:prstGeom prst="rect">
            <a:avLst/>
          </a:prstGeom>
          <a:solidFill>
            <a:schemeClr val="bg1"/>
          </a:solidFill>
          <a:ln w="57150" cmpd="thickThin" algn="ctr">
            <a:solidFill>
              <a:schemeClr val="hlink"/>
            </a:solidFill>
            <a:miter lim="800000"/>
            <a:headEnd type="none" w="sm" len="sm"/>
            <a:tailEnd type="none" w="sm" len="sm"/>
          </a:ln>
          <a:effectLst/>
          <a:extLst/>
        </p:spPr>
      </p:pic>
    </p:spTree>
  </p:cSld>
  <p:clrMapOvr>
    <a:masterClrMapping/>
  </p:clrMapOvr>
  <p:transition>
    <p:wipe di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173471"/>
            <a:ext cx="7620000" cy="152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7" name="Rectangle 14"/>
          <p:cNvSpPr>
            <a:spLocks noChangeArrowheads="1"/>
          </p:cNvSpPr>
          <p:nvPr/>
        </p:nvSpPr>
        <p:spPr bwMode="auto">
          <a:xfrm>
            <a:off x="685800" y="1170296"/>
            <a:ext cx="7696200" cy="152400"/>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latin typeface="Liberation Sans" panose="020B0604020202020204" pitchFamily="34" charset="0"/>
            </a:endParaRPr>
          </a:p>
        </p:txBody>
      </p:sp>
      <p:sp>
        <p:nvSpPr>
          <p:cNvPr id="43018" name="Rectangle 15"/>
          <p:cNvSpPr>
            <a:spLocks noChangeArrowheads="1"/>
          </p:cNvSpPr>
          <p:nvPr/>
        </p:nvSpPr>
        <p:spPr bwMode="auto">
          <a:xfrm>
            <a:off x="685800" y="2541896"/>
            <a:ext cx="7696200" cy="152400"/>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endParaRPr lang="en-US" altLang="en-US" dirty="0">
              <a:latin typeface="Liberation Sans" panose="020B0604020202020204" pitchFamily="34" charset="0"/>
            </a:endParaRPr>
          </a:p>
        </p:txBody>
      </p:sp>
      <p:sp>
        <p:nvSpPr>
          <p:cNvPr id="13"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4"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COMPUTING INTEREST</a:t>
            </a:r>
          </a:p>
        </p:txBody>
      </p:sp>
      <p:sp>
        <p:nvSpPr>
          <p:cNvPr id="2" name="Rectangle 1"/>
          <p:cNvSpPr/>
          <p:nvPr/>
        </p:nvSpPr>
        <p:spPr>
          <a:xfrm>
            <a:off x="748352" y="2465696"/>
            <a:ext cx="2438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sz="1200" b="1" dirty="0">
                <a:latin typeface="Liberation Sans" panose="020B0604020202020204" pitchFamily="34" charset="0"/>
              </a:rPr>
              <a:t>ILLUSTRATION 8-13</a:t>
            </a:r>
          </a:p>
          <a:p>
            <a:pPr algn="l"/>
            <a:r>
              <a:rPr lang="en-US" sz="1200" dirty="0">
                <a:latin typeface="Liberation Sans" panose="020B0604020202020204" pitchFamily="34" charset="0"/>
              </a:rPr>
              <a:t>Formula for computing interest</a:t>
            </a:r>
          </a:p>
        </p:txBody>
      </p:sp>
      <p:sp>
        <p:nvSpPr>
          <p:cNvPr id="12" name="Text Box 5"/>
          <p:cNvSpPr txBox="1">
            <a:spLocks noChangeArrowheads="1"/>
          </p:cNvSpPr>
          <p:nvPr/>
        </p:nvSpPr>
        <p:spPr bwMode="auto">
          <a:xfrm>
            <a:off x="609600" y="3227696"/>
            <a:ext cx="8077200" cy="9417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623888" indent="-388938">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300" b="1" dirty="0">
                <a:latin typeface="Liberation Sans" panose="020B0604020202020204" pitchFamily="34" charset="0"/>
              </a:rPr>
              <a:t>When counting days</a:t>
            </a:r>
            <a:r>
              <a:rPr lang="en-US" altLang="en-US" sz="2300" dirty="0">
                <a:latin typeface="Liberation Sans" panose="020B0604020202020204" pitchFamily="34" charset="0"/>
              </a:rPr>
              <a:t>, </a:t>
            </a:r>
            <a:r>
              <a:rPr lang="en-US" altLang="en-US" sz="2300" b="1" dirty="0">
                <a:latin typeface="Liberation Sans" panose="020B0604020202020204" pitchFamily="34" charset="0"/>
              </a:rPr>
              <a:t>omit</a:t>
            </a:r>
            <a:r>
              <a:rPr lang="en-US" altLang="en-US" sz="2300" dirty="0">
                <a:latin typeface="Liberation Sans" panose="020B0604020202020204" pitchFamily="34" charset="0"/>
              </a:rPr>
              <a:t> the date the note is issued, but </a:t>
            </a:r>
            <a:r>
              <a:rPr lang="en-US" altLang="en-US" sz="2300" b="1" dirty="0">
                <a:latin typeface="Liberation Sans" panose="020B0604020202020204" pitchFamily="34" charset="0"/>
              </a:rPr>
              <a:t>include</a:t>
            </a:r>
            <a:r>
              <a:rPr lang="en-US" altLang="en-US" sz="2300" dirty="0">
                <a:latin typeface="Liberation Sans" panose="020B0604020202020204" pitchFamily="34" charset="0"/>
              </a:rPr>
              <a:t> the due date.</a:t>
            </a:r>
          </a:p>
        </p:txBody>
      </p:sp>
      <p:pic>
        <p:nvPicPr>
          <p:cNvPr id="155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1" y="4294496"/>
            <a:ext cx="8534400" cy="1733428"/>
          </a:xfrm>
          <a:prstGeom prst="rect">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Lst>
        </p:spPr>
      </p:pic>
      <p:sp>
        <p:nvSpPr>
          <p:cNvPr id="3" name="Rectangle 2"/>
          <p:cNvSpPr/>
          <p:nvPr/>
        </p:nvSpPr>
        <p:spPr>
          <a:xfrm>
            <a:off x="751895" y="6091535"/>
            <a:ext cx="176270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sz="1200" b="1" dirty="0">
                <a:latin typeface="Liberation Sans" panose="020B0604020202020204" pitchFamily="34" charset="0"/>
              </a:rPr>
              <a:t>ILLUSTRATION 8-14</a:t>
            </a:r>
          </a:p>
          <a:p>
            <a:pPr algn="l"/>
            <a:r>
              <a:rPr lang="en-US" sz="1200" dirty="0">
                <a:latin typeface="Liberation Sans" panose="020B0604020202020204" pitchFamily="34" charset="0"/>
              </a:rPr>
              <a:t>Computation of interest</a:t>
            </a:r>
          </a:p>
        </p:txBody>
      </p:sp>
      <p:sp>
        <p:nvSpPr>
          <p:cNvPr id="17"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extLst>
      <p:ext uri="{BB962C8B-B14F-4D97-AF65-F5344CB8AC3E}">
        <p14:creationId xmlns:p14="http://schemas.microsoft.com/office/powerpoint/2010/main" val="3245209754"/>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Text Box 5"/>
          <p:cNvSpPr txBox="1">
            <a:spLocks noChangeArrowheads="1"/>
          </p:cNvSpPr>
          <p:nvPr/>
        </p:nvSpPr>
        <p:spPr bwMode="auto">
          <a:xfrm>
            <a:off x="609600" y="1295400"/>
            <a:ext cx="7696200"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973138" indent="-457200">
              <a:defRPr sz="2400">
                <a:solidFill>
                  <a:schemeClr val="tx1"/>
                </a:solidFill>
                <a:latin typeface="Comic Sans MS" pitchFamily="66" charset="0"/>
              </a:defRPr>
            </a:lvl2pPr>
            <a:lvl3pPr marL="1544638" indent="-457200">
              <a:defRPr sz="2400">
                <a:solidFill>
                  <a:schemeClr val="tx1"/>
                </a:solidFill>
                <a:latin typeface="Comic Sans MS" pitchFamily="66" charset="0"/>
              </a:defRPr>
            </a:lvl3pPr>
            <a:lvl4pPr marL="2116138" indent="-457200">
              <a:defRPr sz="2400">
                <a:solidFill>
                  <a:schemeClr val="tx1"/>
                </a:solidFill>
                <a:latin typeface="Comic Sans MS" pitchFamily="66" charset="0"/>
              </a:defRPr>
            </a:lvl4pPr>
            <a:lvl5pPr marL="2687638" indent="-457200">
              <a:defRPr sz="2400">
                <a:solidFill>
                  <a:schemeClr val="tx1"/>
                </a:solidFill>
                <a:latin typeface="Comic Sans MS" pitchFamily="66" charset="0"/>
              </a:defRPr>
            </a:lvl5pPr>
            <a:lvl6pPr marL="3144838" indent="-457200" algn="ctr" eaLnBrk="0" fontAlgn="base" hangingPunct="0">
              <a:spcBef>
                <a:spcPct val="0"/>
              </a:spcBef>
              <a:spcAft>
                <a:spcPct val="0"/>
              </a:spcAft>
              <a:defRPr sz="2400">
                <a:solidFill>
                  <a:schemeClr val="tx1"/>
                </a:solidFill>
                <a:latin typeface="Comic Sans MS" pitchFamily="66" charset="0"/>
              </a:defRPr>
            </a:lvl6pPr>
            <a:lvl7pPr marL="3602038" indent="-457200" algn="ctr" eaLnBrk="0" fontAlgn="base" hangingPunct="0">
              <a:spcBef>
                <a:spcPct val="0"/>
              </a:spcBef>
              <a:spcAft>
                <a:spcPct val="0"/>
              </a:spcAft>
              <a:defRPr sz="2400">
                <a:solidFill>
                  <a:schemeClr val="tx1"/>
                </a:solidFill>
                <a:latin typeface="Comic Sans MS" pitchFamily="66" charset="0"/>
              </a:defRPr>
            </a:lvl7pPr>
            <a:lvl8pPr marL="4059238" indent="-457200" algn="ctr" eaLnBrk="0" fontAlgn="base" hangingPunct="0">
              <a:spcBef>
                <a:spcPct val="0"/>
              </a:spcBef>
              <a:spcAft>
                <a:spcPct val="0"/>
              </a:spcAft>
              <a:defRPr sz="2400">
                <a:solidFill>
                  <a:schemeClr val="tx1"/>
                </a:solidFill>
                <a:latin typeface="Comic Sans MS" pitchFamily="66" charset="0"/>
              </a:defRPr>
            </a:lvl8pPr>
            <a:lvl9pPr marL="4516438"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Brent Company wrote a $1,000, two-month, 8% promissory note dated May 1, to settle an open account.  Prepare entry would Wilma Company makes for the receipt of the note.</a:t>
            </a:r>
          </a:p>
        </p:txBody>
      </p:sp>
      <p:sp>
        <p:nvSpPr>
          <p:cNvPr id="836616" name="Text Box 8"/>
          <p:cNvSpPr txBox="1">
            <a:spLocks noChangeArrowheads="1"/>
          </p:cNvSpPr>
          <p:nvPr/>
        </p:nvSpPr>
        <p:spPr bwMode="auto">
          <a:xfrm>
            <a:off x="838200" y="3742234"/>
            <a:ext cx="79248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5029200" algn="r"/>
              </a:tabLst>
              <a:defRPr sz="2400">
                <a:solidFill>
                  <a:schemeClr val="tx1"/>
                </a:solidFill>
                <a:latin typeface="Comic Sans MS" pitchFamily="66" charset="0"/>
              </a:defRPr>
            </a:lvl1pPr>
            <a:lvl2pPr marL="1028700" indent="-457200">
              <a:tabLst>
                <a:tab pos="5029200" algn="r"/>
              </a:tabLst>
              <a:defRPr sz="2400">
                <a:solidFill>
                  <a:schemeClr val="tx1"/>
                </a:solidFill>
                <a:latin typeface="Comic Sans MS" pitchFamily="66" charset="0"/>
              </a:defRPr>
            </a:lvl2pPr>
            <a:lvl3pPr marL="1600200" indent="-457200">
              <a:tabLst>
                <a:tab pos="5029200" algn="r"/>
              </a:tabLst>
              <a:defRPr sz="2400">
                <a:solidFill>
                  <a:schemeClr val="tx1"/>
                </a:solidFill>
                <a:latin typeface="Comic Sans MS" pitchFamily="66" charset="0"/>
              </a:defRPr>
            </a:lvl3pPr>
            <a:lvl4pPr marL="2171700" indent="-457200">
              <a:tabLst>
                <a:tab pos="5029200" algn="r"/>
              </a:tabLst>
              <a:defRPr sz="2400">
                <a:solidFill>
                  <a:schemeClr val="tx1"/>
                </a:solidFill>
                <a:latin typeface="Comic Sans MS" pitchFamily="66" charset="0"/>
              </a:defRPr>
            </a:lvl4pPr>
            <a:lvl5pPr marL="2743200" indent="-457200">
              <a:tabLst>
                <a:tab pos="50292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0292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0292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0292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029200" algn="r"/>
              </a:tabLst>
              <a:defRPr sz="2400">
                <a:solidFill>
                  <a:schemeClr val="tx1"/>
                </a:solidFill>
                <a:latin typeface="Comic Sans MS" pitchFamily="66" charset="0"/>
              </a:defRPr>
            </a:lvl9pPr>
          </a:lstStyle>
          <a:p>
            <a:pPr algn="l">
              <a:tabLst>
                <a:tab pos="6346825" algn="r"/>
              </a:tabLst>
            </a:pPr>
            <a:r>
              <a:rPr lang="en-US" altLang="en-US" sz="2200" dirty="0">
                <a:latin typeface="Liberation Sans" panose="020B0604020202020204" pitchFamily="34" charset="0"/>
              </a:rPr>
              <a:t>Notes Receivable </a:t>
            </a:r>
            <a:r>
              <a:rPr lang="en-US" altLang="en-US" sz="2200" dirty="0">
                <a:latin typeface="Liberation Sans" panose="020B0604020202020204" pitchFamily="34" charset="0"/>
                <a:cs typeface="Arial" charset="0"/>
              </a:rPr>
              <a:t>	1,000</a:t>
            </a:r>
          </a:p>
        </p:txBody>
      </p:sp>
      <p:sp>
        <p:nvSpPr>
          <p:cNvPr id="45062" name="Text Box 9"/>
          <p:cNvSpPr txBox="1">
            <a:spLocks noChangeArrowheads="1"/>
          </p:cNvSpPr>
          <p:nvPr/>
        </p:nvSpPr>
        <p:spPr bwMode="auto">
          <a:xfrm>
            <a:off x="609600" y="3124200"/>
            <a:ext cx="11430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600700" algn="r"/>
              </a:tabLst>
              <a:defRPr sz="2400">
                <a:solidFill>
                  <a:schemeClr val="tx1"/>
                </a:solidFill>
                <a:latin typeface="Comic Sans MS" pitchFamily="66" charset="0"/>
              </a:defRPr>
            </a:lvl1pPr>
            <a:lvl2pPr marL="1028700" indent="-457200">
              <a:tabLst>
                <a:tab pos="5600700" algn="r"/>
              </a:tabLst>
              <a:defRPr sz="2400">
                <a:solidFill>
                  <a:schemeClr val="tx1"/>
                </a:solidFill>
                <a:latin typeface="Comic Sans MS" pitchFamily="66" charset="0"/>
              </a:defRPr>
            </a:lvl2pPr>
            <a:lvl3pPr marL="1600200" indent="-457200">
              <a:tabLst>
                <a:tab pos="5600700" algn="r"/>
              </a:tabLst>
              <a:defRPr sz="2400">
                <a:solidFill>
                  <a:schemeClr val="tx1"/>
                </a:solidFill>
                <a:latin typeface="Comic Sans MS" pitchFamily="66" charset="0"/>
              </a:defRPr>
            </a:lvl3pPr>
            <a:lvl4pPr marL="2171700" indent="-457200">
              <a:tabLst>
                <a:tab pos="5600700" algn="r"/>
              </a:tabLst>
              <a:defRPr sz="2400">
                <a:solidFill>
                  <a:schemeClr val="tx1"/>
                </a:solidFill>
                <a:latin typeface="Comic Sans MS" pitchFamily="66" charset="0"/>
              </a:defRPr>
            </a:lvl4pPr>
            <a:lvl5pPr marL="2743200" indent="-457200">
              <a:tabLst>
                <a:tab pos="56007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6007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6007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6007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600700" algn="r"/>
              </a:tabLst>
              <a:defRPr sz="2400">
                <a:solidFill>
                  <a:schemeClr val="tx1"/>
                </a:solidFill>
                <a:latin typeface="Comic Sans MS" pitchFamily="66" charset="0"/>
              </a:defRPr>
            </a:lvl9pPr>
          </a:lstStyle>
          <a:p>
            <a:pPr algn="l"/>
            <a:r>
              <a:rPr lang="en-US" altLang="en-US" sz="2200" b="1" dirty="0">
                <a:latin typeface="Liberation Sans" panose="020B0604020202020204" pitchFamily="34" charset="0"/>
                <a:cs typeface="Arial" charset="0"/>
              </a:rPr>
              <a:t>May 1</a:t>
            </a:r>
          </a:p>
        </p:txBody>
      </p:sp>
      <p:sp>
        <p:nvSpPr>
          <p:cNvPr id="836618" name="Text Box 10"/>
          <p:cNvSpPr txBox="1">
            <a:spLocks noChangeArrowheads="1"/>
          </p:cNvSpPr>
          <p:nvPr/>
        </p:nvSpPr>
        <p:spPr bwMode="auto">
          <a:xfrm>
            <a:off x="838200" y="4183559"/>
            <a:ext cx="79248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tabLst>
                <a:tab pos="4864100" algn="r"/>
                <a:tab pos="6350000" algn="r"/>
              </a:tabLst>
              <a:defRPr sz="2400">
                <a:solidFill>
                  <a:schemeClr val="tx1"/>
                </a:solidFill>
                <a:latin typeface="Comic Sans MS" pitchFamily="66" charset="0"/>
              </a:defRPr>
            </a:lvl1pPr>
            <a:lvl2pPr marL="1028700" indent="-457200">
              <a:tabLst>
                <a:tab pos="4864100" algn="r"/>
                <a:tab pos="6350000" algn="r"/>
              </a:tabLst>
              <a:defRPr sz="2400">
                <a:solidFill>
                  <a:schemeClr val="tx1"/>
                </a:solidFill>
                <a:latin typeface="Comic Sans MS" pitchFamily="66" charset="0"/>
              </a:defRPr>
            </a:lvl2pPr>
            <a:lvl3pPr marL="1600200" indent="-457200">
              <a:tabLst>
                <a:tab pos="4864100" algn="r"/>
                <a:tab pos="6350000" algn="r"/>
              </a:tabLst>
              <a:defRPr sz="2400">
                <a:solidFill>
                  <a:schemeClr val="tx1"/>
                </a:solidFill>
                <a:latin typeface="Comic Sans MS" pitchFamily="66" charset="0"/>
              </a:defRPr>
            </a:lvl3pPr>
            <a:lvl4pPr marL="2171700" indent="-457200">
              <a:tabLst>
                <a:tab pos="4864100" algn="r"/>
                <a:tab pos="6350000" algn="r"/>
              </a:tabLst>
              <a:defRPr sz="2400">
                <a:solidFill>
                  <a:schemeClr val="tx1"/>
                </a:solidFill>
                <a:latin typeface="Comic Sans MS" pitchFamily="66" charset="0"/>
              </a:defRPr>
            </a:lvl4pPr>
            <a:lvl5pPr marL="2743200" indent="-457200">
              <a:tabLst>
                <a:tab pos="4864100" algn="r"/>
                <a:tab pos="63500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4100" algn="r"/>
                <a:tab pos="63500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4100" algn="r"/>
                <a:tab pos="63500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4100" algn="r"/>
                <a:tab pos="63500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4100" algn="r"/>
                <a:tab pos="6350000" algn="r"/>
              </a:tabLst>
              <a:defRPr sz="2400">
                <a:solidFill>
                  <a:schemeClr val="tx1"/>
                </a:solidFill>
                <a:latin typeface="Comic Sans MS" pitchFamily="66" charset="0"/>
              </a:defRPr>
            </a:lvl9pPr>
          </a:lstStyle>
          <a:p>
            <a:pPr algn="l">
              <a:tabLst>
                <a:tab pos="7424738" algn="r"/>
              </a:tabLst>
            </a:pPr>
            <a:r>
              <a:rPr lang="en-US" altLang="en-US" sz="2200" dirty="0">
                <a:latin typeface="Liberation Sans" panose="020B0604020202020204" pitchFamily="34" charset="0"/>
                <a:cs typeface="Arial" charset="0"/>
              </a:rPr>
              <a:t>	 </a:t>
            </a:r>
            <a:r>
              <a:rPr lang="en-US" altLang="en-US" sz="2200" dirty="0">
                <a:latin typeface="Liberation Sans" panose="020B0604020202020204" pitchFamily="34" charset="0"/>
              </a:rPr>
              <a:t>Accounts Receivable</a:t>
            </a:r>
            <a:r>
              <a:rPr lang="en-US" sz="2200" dirty="0">
                <a:latin typeface="Liberation Sans" panose="020B0604020202020204" pitchFamily="34" charset="0"/>
              </a:rPr>
              <a:t>—Brent Company</a:t>
            </a:r>
            <a:r>
              <a:rPr lang="en-US" altLang="en-US" sz="2200" dirty="0">
                <a:latin typeface="Liberation Sans" panose="020B0604020202020204" pitchFamily="34" charset="0"/>
              </a:rPr>
              <a:t> </a:t>
            </a:r>
            <a:r>
              <a:rPr lang="en-US" altLang="en-US" sz="2200" dirty="0">
                <a:latin typeface="Liberation Sans" panose="020B0604020202020204" pitchFamily="34" charset="0"/>
                <a:cs typeface="Arial" charset="0"/>
              </a:rPr>
              <a:t>	1,000</a:t>
            </a:r>
          </a:p>
        </p:txBody>
      </p:sp>
      <p:sp>
        <p:nvSpPr>
          <p:cNvPr id="10"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1"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RECOGNIZING</a:t>
            </a:r>
            <a:r>
              <a:rPr lang="en-US" altLang="en-US" sz="3200" b="1" dirty="0">
                <a:solidFill>
                  <a:srgbClr val="003B76"/>
                </a:solidFill>
                <a:latin typeface="Liberation Sans" panose="020B0604020202020204" pitchFamily="34" charset="0"/>
              </a:rPr>
              <a:t> NOTES RECEIVABLE</a:t>
            </a:r>
          </a:p>
        </p:txBody>
      </p:sp>
      <p:sp>
        <p:nvSpPr>
          <p:cNvPr id="12"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6616"/>
                                        </p:tgtEl>
                                        <p:attrNameLst>
                                          <p:attrName>style.visibility</p:attrName>
                                        </p:attrNameLst>
                                      </p:cBhvr>
                                      <p:to>
                                        <p:strVal val="visible"/>
                                      </p:to>
                                    </p:set>
                                    <p:animEffect transition="in" filter="wipe(left)">
                                      <p:cBhvr>
                                        <p:cTn id="7" dur="500"/>
                                        <p:tgtEl>
                                          <p:spTgt spid="8366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36618"/>
                                        </p:tgtEl>
                                        <p:attrNameLst>
                                          <p:attrName>style.visibility</p:attrName>
                                        </p:attrNameLst>
                                      </p:cBhvr>
                                      <p:to>
                                        <p:strVal val="visible"/>
                                      </p:to>
                                    </p:set>
                                    <p:animEffect transition="in" filter="wipe(left)">
                                      <p:cBhvr>
                                        <p:cTn id="12" dur="500"/>
                                        <p:tgtEl>
                                          <p:spTgt spid="836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6616" grpId="0" autoUpdateAnimBg="0"/>
      <p:bldP spid="836618"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Text Box 5"/>
          <p:cNvSpPr txBox="1">
            <a:spLocks noChangeArrowheads="1"/>
          </p:cNvSpPr>
          <p:nvPr/>
        </p:nvSpPr>
        <p:spPr bwMode="auto">
          <a:xfrm>
            <a:off x="609600" y="1295400"/>
            <a:ext cx="7467600" cy="23606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Comic Sans MS" pitchFamily="66" charset="0"/>
              </a:defRPr>
            </a:lvl1pPr>
            <a:lvl2pPr marL="960438" indent="-388938">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marL="742950" algn="l">
              <a:lnSpc>
                <a:spcPct val="125000"/>
              </a:lnSpc>
              <a:spcBef>
                <a:spcPts val="1200"/>
              </a:spcBef>
              <a:buClr>
                <a:srgbClr val="CC0000"/>
              </a:buClr>
              <a:buSzPct val="80000"/>
              <a:buFont typeface="Wingdings" pitchFamily="2" charset="2"/>
              <a:buChar char="u"/>
            </a:pPr>
            <a:r>
              <a:rPr lang="en-US" altLang="en-US" sz="2200" dirty="0">
                <a:latin typeface="Liberation Sans" panose="020B0604020202020204" pitchFamily="34" charset="0"/>
              </a:rPr>
              <a:t>Report short-term notes receivable at their </a:t>
            </a:r>
            <a:r>
              <a:rPr lang="en-US" altLang="en-US" sz="2200" b="1" dirty="0">
                <a:latin typeface="Liberation Sans" panose="020B0604020202020204" pitchFamily="34" charset="0"/>
              </a:rPr>
              <a:t>cash (net) realizable value</a:t>
            </a:r>
            <a:r>
              <a:rPr lang="en-US" altLang="en-US" sz="2200" dirty="0">
                <a:latin typeface="Liberation Sans" panose="020B0604020202020204" pitchFamily="34" charset="0"/>
              </a:rPr>
              <a:t>. </a:t>
            </a:r>
          </a:p>
          <a:p>
            <a:pPr marL="742950" algn="l">
              <a:lnSpc>
                <a:spcPct val="125000"/>
              </a:lnSpc>
              <a:spcBef>
                <a:spcPts val="1200"/>
              </a:spcBef>
              <a:buClr>
                <a:srgbClr val="CC0000"/>
              </a:buClr>
              <a:buSzPct val="80000"/>
              <a:buFont typeface="Wingdings" pitchFamily="2" charset="2"/>
              <a:buChar char="u"/>
            </a:pPr>
            <a:r>
              <a:rPr lang="en-US" altLang="en-US" sz="2200" dirty="0">
                <a:latin typeface="Liberation Sans" panose="020B0604020202020204" pitchFamily="34" charset="0"/>
              </a:rPr>
              <a:t>Estimation of cash realizable value and recording bad debt expense and related allowance are similar to accounts receivable.</a:t>
            </a:r>
          </a:p>
        </p:txBody>
      </p:sp>
      <p:sp>
        <p:nvSpPr>
          <p:cNvPr id="7"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VALUING</a:t>
            </a:r>
            <a:r>
              <a:rPr lang="en-US" altLang="en-US" sz="3200" b="1" dirty="0">
                <a:solidFill>
                  <a:srgbClr val="003B76"/>
                </a:solidFill>
                <a:latin typeface="Liberation Sans" panose="020B0604020202020204" pitchFamily="34" charset="0"/>
              </a:rPr>
              <a:t> NOTES RECEIVABLE</a:t>
            </a:r>
          </a:p>
        </p:txBody>
      </p:sp>
      <p:sp>
        <p:nvSpPr>
          <p:cNvPr id="9"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3" name="Text Box 5"/>
          <p:cNvSpPr txBox="1">
            <a:spLocks noChangeArrowheads="1"/>
          </p:cNvSpPr>
          <p:nvPr/>
        </p:nvSpPr>
        <p:spPr bwMode="auto">
          <a:xfrm>
            <a:off x="609600" y="1295400"/>
            <a:ext cx="7924800" cy="2597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Comic Sans MS" pitchFamily="66" charset="0"/>
              </a:defRPr>
            </a:lvl1pPr>
            <a:lvl2pPr marL="1028700" indent="-457200">
              <a:defRPr sz="2400">
                <a:solidFill>
                  <a:schemeClr val="tx1"/>
                </a:solidFill>
                <a:latin typeface="Comic Sans MS" pitchFamily="66" charset="0"/>
              </a:defRPr>
            </a:lvl2pPr>
            <a:lvl3pPr marL="1531938" indent="-457200">
              <a:defRPr sz="2400">
                <a:solidFill>
                  <a:schemeClr val="tx1"/>
                </a:solidFill>
                <a:latin typeface="Comic Sans MS" pitchFamily="66" charset="0"/>
              </a:defRPr>
            </a:lvl3pPr>
            <a:lvl4pPr marL="1828800" indent="-457200">
              <a:defRPr sz="2400">
                <a:solidFill>
                  <a:schemeClr val="tx1"/>
                </a:solidFill>
                <a:latin typeface="Comic Sans MS" pitchFamily="66" charset="0"/>
              </a:defRPr>
            </a:lvl4pPr>
            <a:lvl5pPr marL="2286000" indent="-457200">
              <a:defRPr sz="2400">
                <a:solidFill>
                  <a:schemeClr val="tx1"/>
                </a:solidFill>
                <a:latin typeface="Comic Sans MS" pitchFamily="66" charset="0"/>
              </a:defRPr>
            </a:lvl5pPr>
            <a:lvl6pPr marL="2743200" indent="-457200" algn="ctr" eaLnBrk="0" fontAlgn="base" hangingPunct="0">
              <a:spcBef>
                <a:spcPct val="0"/>
              </a:spcBef>
              <a:spcAft>
                <a:spcPct val="0"/>
              </a:spcAft>
              <a:defRPr sz="2400">
                <a:solidFill>
                  <a:schemeClr val="tx1"/>
                </a:solidFill>
                <a:latin typeface="Comic Sans MS" pitchFamily="66" charset="0"/>
              </a:defRPr>
            </a:lvl6pPr>
            <a:lvl7pPr marL="3200400" indent="-457200" algn="ctr" eaLnBrk="0" fontAlgn="base" hangingPunct="0">
              <a:spcBef>
                <a:spcPct val="0"/>
              </a:spcBef>
              <a:spcAft>
                <a:spcPct val="0"/>
              </a:spcAft>
              <a:defRPr sz="2400">
                <a:solidFill>
                  <a:schemeClr val="tx1"/>
                </a:solidFill>
                <a:latin typeface="Comic Sans MS" pitchFamily="66" charset="0"/>
              </a:defRPr>
            </a:lvl7pPr>
            <a:lvl8pPr marL="3657600" indent="-457200" algn="ctr" eaLnBrk="0" fontAlgn="base" hangingPunct="0">
              <a:spcBef>
                <a:spcPct val="0"/>
              </a:spcBef>
              <a:spcAft>
                <a:spcPct val="0"/>
              </a:spcAft>
              <a:defRPr sz="2400">
                <a:solidFill>
                  <a:schemeClr val="tx1"/>
                </a:solidFill>
                <a:latin typeface="Comic Sans MS" pitchFamily="66" charset="0"/>
              </a:defRPr>
            </a:lvl8pPr>
            <a:lvl9pPr marL="4114800" indent="-457200" algn="ctr" eaLnBrk="0" fontAlgn="base" hangingPunct="0">
              <a:spcBef>
                <a:spcPct val="0"/>
              </a:spcBef>
              <a:spcAft>
                <a:spcPct val="0"/>
              </a:spcAft>
              <a:defRPr sz="2400">
                <a:solidFill>
                  <a:schemeClr val="tx1"/>
                </a:solidFill>
                <a:latin typeface="Comic Sans MS" pitchFamily="66" charset="0"/>
              </a:defRPr>
            </a:lvl9pPr>
          </a:lstStyle>
          <a:p>
            <a:pPr marL="682625" indent="-450850" algn="l">
              <a:lnSpc>
                <a:spcPct val="125000"/>
              </a:lnSpc>
              <a:spcBef>
                <a:spcPts val="1200"/>
              </a:spcBef>
              <a:buClr>
                <a:schemeClr val="tx1"/>
              </a:buClr>
              <a:buFont typeface="Wingdings" pitchFamily="2" charset="2"/>
              <a:buAutoNum type="arabicPeriod"/>
            </a:pPr>
            <a:r>
              <a:rPr lang="en-US" altLang="en-US" sz="2200" dirty="0">
                <a:solidFill>
                  <a:srgbClr val="000000"/>
                </a:solidFill>
                <a:latin typeface="Liberation Sans" panose="020B0604020202020204" pitchFamily="34" charset="0"/>
              </a:rPr>
              <a:t>Notes may be held to their maturity date.</a:t>
            </a:r>
          </a:p>
          <a:p>
            <a:pPr marL="682625" indent="-450850" algn="l">
              <a:lnSpc>
                <a:spcPct val="125000"/>
              </a:lnSpc>
              <a:spcBef>
                <a:spcPts val="1200"/>
              </a:spcBef>
              <a:buClr>
                <a:schemeClr val="tx1"/>
              </a:buClr>
              <a:buFont typeface="Wingdings" pitchFamily="2" charset="2"/>
              <a:buAutoNum type="arabicPeriod"/>
            </a:pPr>
            <a:r>
              <a:rPr lang="en-US" altLang="en-US" sz="2200" dirty="0">
                <a:solidFill>
                  <a:srgbClr val="000000"/>
                </a:solidFill>
                <a:latin typeface="Liberation Sans" panose="020B0604020202020204" pitchFamily="34" charset="0"/>
              </a:rPr>
              <a:t>Maker may default and payee must make an adjustment to the account.</a:t>
            </a:r>
          </a:p>
          <a:p>
            <a:pPr marL="682625" indent="-450850" algn="l">
              <a:lnSpc>
                <a:spcPct val="125000"/>
              </a:lnSpc>
              <a:spcBef>
                <a:spcPts val="1200"/>
              </a:spcBef>
              <a:buClr>
                <a:schemeClr val="tx1"/>
              </a:buClr>
              <a:buFont typeface="Wingdings" pitchFamily="2" charset="2"/>
              <a:buAutoNum type="arabicPeriod"/>
            </a:pPr>
            <a:r>
              <a:rPr lang="en-US" altLang="en-US" sz="2200" dirty="0">
                <a:solidFill>
                  <a:srgbClr val="000000"/>
                </a:solidFill>
                <a:latin typeface="Liberation Sans" panose="020B0604020202020204" pitchFamily="34" charset="0"/>
              </a:rPr>
              <a:t>Holder speeds up conversion to cash by selling the note receivable.</a:t>
            </a:r>
          </a:p>
        </p:txBody>
      </p:sp>
      <p:sp>
        <p:nvSpPr>
          <p:cNvPr id="7"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DISPOSING OF</a:t>
            </a:r>
            <a:r>
              <a:rPr lang="en-US" altLang="en-US" sz="3200" b="1" dirty="0">
                <a:solidFill>
                  <a:srgbClr val="003B76"/>
                </a:solidFill>
                <a:latin typeface="Liberation Sans" panose="020B0604020202020204" pitchFamily="34" charset="0"/>
              </a:rPr>
              <a:t> NOTES RECEIVABLE</a:t>
            </a:r>
          </a:p>
        </p:txBody>
      </p:sp>
      <p:sp>
        <p:nvSpPr>
          <p:cNvPr id="9"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609600" y="1295400"/>
            <a:ext cx="7620000" cy="5447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lnSpc>
                <a:spcPct val="105000"/>
              </a:lnSpc>
              <a:spcBef>
                <a:spcPct val="30000"/>
              </a:spcBef>
              <a:buSzPct val="80000"/>
            </a:pPr>
            <a:r>
              <a:rPr lang="en-US" altLang="en-US" sz="2800" b="1" dirty="0">
                <a:solidFill>
                  <a:srgbClr val="CC0000"/>
                </a:solidFill>
                <a:latin typeface="Liberation Sans" panose="020B0604020202020204" pitchFamily="34" charset="0"/>
              </a:rPr>
              <a:t>Honor of Notes Receivable</a:t>
            </a:r>
          </a:p>
        </p:txBody>
      </p:sp>
      <p:sp>
        <p:nvSpPr>
          <p:cNvPr id="49157" name="Text Box 5"/>
          <p:cNvSpPr txBox="1">
            <a:spLocks noChangeArrowheads="1"/>
          </p:cNvSpPr>
          <p:nvPr/>
        </p:nvSpPr>
        <p:spPr bwMode="auto">
          <a:xfrm>
            <a:off x="609600" y="1891991"/>
            <a:ext cx="7620000" cy="9771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973138" indent="-457200">
              <a:defRPr sz="2400">
                <a:solidFill>
                  <a:schemeClr val="tx1"/>
                </a:solidFill>
                <a:latin typeface="Comic Sans MS" pitchFamily="66" charset="0"/>
              </a:defRPr>
            </a:lvl2pPr>
            <a:lvl3pPr marL="1544638" indent="-457200">
              <a:defRPr sz="2400">
                <a:solidFill>
                  <a:schemeClr val="tx1"/>
                </a:solidFill>
                <a:latin typeface="Comic Sans MS" pitchFamily="66" charset="0"/>
              </a:defRPr>
            </a:lvl3pPr>
            <a:lvl4pPr marL="2116138" indent="-457200">
              <a:defRPr sz="2400">
                <a:solidFill>
                  <a:schemeClr val="tx1"/>
                </a:solidFill>
                <a:latin typeface="Comic Sans MS" pitchFamily="66" charset="0"/>
              </a:defRPr>
            </a:lvl4pPr>
            <a:lvl5pPr marL="2687638" indent="-457200">
              <a:defRPr sz="2400">
                <a:solidFill>
                  <a:schemeClr val="tx1"/>
                </a:solidFill>
                <a:latin typeface="Comic Sans MS" pitchFamily="66" charset="0"/>
              </a:defRPr>
            </a:lvl5pPr>
            <a:lvl6pPr marL="3144838" indent="-457200" algn="ctr" eaLnBrk="0" fontAlgn="base" hangingPunct="0">
              <a:spcBef>
                <a:spcPct val="0"/>
              </a:spcBef>
              <a:spcAft>
                <a:spcPct val="0"/>
              </a:spcAft>
              <a:defRPr sz="2400">
                <a:solidFill>
                  <a:schemeClr val="tx1"/>
                </a:solidFill>
                <a:latin typeface="Comic Sans MS" pitchFamily="66" charset="0"/>
              </a:defRPr>
            </a:lvl6pPr>
            <a:lvl7pPr marL="3602038" indent="-457200" algn="ctr" eaLnBrk="0" fontAlgn="base" hangingPunct="0">
              <a:spcBef>
                <a:spcPct val="0"/>
              </a:spcBef>
              <a:spcAft>
                <a:spcPct val="0"/>
              </a:spcAft>
              <a:defRPr sz="2400">
                <a:solidFill>
                  <a:schemeClr val="tx1"/>
                </a:solidFill>
                <a:latin typeface="Comic Sans MS" pitchFamily="66" charset="0"/>
              </a:defRPr>
            </a:lvl7pPr>
            <a:lvl8pPr marL="4059238" indent="-457200" algn="ctr" eaLnBrk="0" fontAlgn="base" hangingPunct="0">
              <a:spcBef>
                <a:spcPct val="0"/>
              </a:spcBef>
              <a:spcAft>
                <a:spcPct val="0"/>
              </a:spcAft>
              <a:defRPr sz="2400">
                <a:solidFill>
                  <a:schemeClr val="tx1"/>
                </a:solidFill>
                <a:latin typeface="Comic Sans MS" pitchFamily="66" charset="0"/>
              </a:defRPr>
            </a:lvl8pPr>
            <a:lvl9pPr marL="4516438"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5000"/>
              </a:lnSpc>
              <a:spcBef>
                <a:spcPts val="1200"/>
              </a:spcBef>
              <a:buClr>
                <a:srgbClr val="800000"/>
              </a:buClr>
              <a:buSzPct val="95000"/>
            </a:pPr>
            <a:r>
              <a:rPr lang="en-US" altLang="en-US" sz="2300" dirty="0">
                <a:latin typeface="Liberation Sans" panose="020B0604020202020204" pitchFamily="34" charset="0"/>
              </a:rPr>
              <a:t>A note is </a:t>
            </a:r>
            <a:r>
              <a:rPr lang="en-US" altLang="en-US" sz="2300" b="1" dirty="0">
                <a:latin typeface="Liberation Sans" panose="020B0604020202020204" pitchFamily="34" charset="0"/>
              </a:rPr>
              <a:t>honored </a:t>
            </a:r>
            <a:r>
              <a:rPr lang="en-US" altLang="en-US" sz="2300" dirty="0">
                <a:latin typeface="Liberation Sans" panose="020B0604020202020204" pitchFamily="34" charset="0"/>
              </a:rPr>
              <a:t>when its maker pays it in full at its maturity date.</a:t>
            </a:r>
          </a:p>
        </p:txBody>
      </p:sp>
      <p:sp>
        <p:nvSpPr>
          <p:cNvPr id="49158" name="Text Box 6"/>
          <p:cNvSpPr txBox="1">
            <a:spLocks noChangeArrowheads="1"/>
          </p:cNvSpPr>
          <p:nvPr/>
        </p:nvSpPr>
        <p:spPr bwMode="auto">
          <a:xfrm>
            <a:off x="609600" y="3190875"/>
            <a:ext cx="7620000" cy="513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a:lnSpc>
                <a:spcPct val="105000"/>
              </a:lnSpc>
              <a:spcBef>
                <a:spcPct val="30000"/>
              </a:spcBef>
              <a:buSzPct val="80000"/>
              <a:defRPr sz="2800" b="1">
                <a:solidFill>
                  <a:srgbClr val="CC0000"/>
                </a:solidFill>
                <a:latin typeface="Liberation Sans" panose="020B0604020202020204" pitchFamily="34" charset="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Dishonor of Notes Receivable</a:t>
            </a:r>
          </a:p>
        </p:txBody>
      </p:sp>
      <p:sp>
        <p:nvSpPr>
          <p:cNvPr id="49159" name="Text Box 7"/>
          <p:cNvSpPr txBox="1">
            <a:spLocks noChangeArrowheads="1"/>
          </p:cNvSpPr>
          <p:nvPr/>
        </p:nvSpPr>
        <p:spPr bwMode="auto">
          <a:xfrm>
            <a:off x="609600" y="3796991"/>
            <a:ext cx="7620000" cy="9387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973138" indent="-457200">
              <a:defRPr sz="2400">
                <a:solidFill>
                  <a:schemeClr val="tx1"/>
                </a:solidFill>
                <a:latin typeface="Comic Sans MS" pitchFamily="66" charset="0"/>
              </a:defRPr>
            </a:lvl2pPr>
            <a:lvl3pPr marL="1544638" indent="-457200">
              <a:defRPr sz="2400">
                <a:solidFill>
                  <a:schemeClr val="tx1"/>
                </a:solidFill>
                <a:latin typeface="Comic Sans MS" pitchFamily="66" charset="0"/>
              </a:defRPr>
            </a:lvl3pPr>
            <a:lvl4pPr marL="2116138" indent="-457200">
              <a:defRPr sz="2400">
                <a:solidFill>
                  <a:schemeClr val="tx1"/>
                </a:solidFill>
                <a:latin typeface="Comic Sans MS" pitchFamily="66" charset="0"/>
              </a:defRPr>
            </a:lvl4pPr>
            <a:lvl5pPr marL="2687638" indent="-457200">
              <a:defRPr sz="2400">
                <a:solidFill>
                  <a:schemeClr val="tx1"/>
                </a:solidFill>
                <a:latin typeface="Comic Sans MS" pitchFamily="66" charset="0"/>
              </a:defRPr>
            </a:lvl5pPr>
            <a:lvl6pPr marL="3144838" indent="-457200" algn="ctr" eaLnBrk="0" fontAlgn="base" hangingPunct="0">
              <a:spcBef>
                <a:spcPct val="0"/>
              </a:spcBef>
              <a:spcAft>
                <a:spcPct val="0"/>
              </a:spcAft>
              <a:defRPr sz="2400">
                <a:solidFill>
                  <a:schemeClr val="tx1"/>
                </a:solidFill>
                <a:latin typeface="Comic Sans MS" pitchFamily="66" charset="0"/>
              </a:defRPr>
            </a:lvl6pPr>
            <a:lvl7pPr marL="3602038" indent="-457200" algn="ctr" eaLnBrk="0" fontAlgn="base" hangingPunct="0">
              <a:spcBef>
                <a:spcPct val="0"/>
              </a:spcBef>
              <a:spcAft>
                <a:spcPct val="0"/>
              </a:spcAft>
              <a:defRPr sz="2400">
                <a:solidFill>
                  <a:schemeClr val="tx1"/>
                </a:solidFill>
                <a:latin typeface="Comic Sans MS" pitchFamily="66" charset="0"/>
              </a:defRPr>
            </a:lvl7pPr>
            <a:lvl8pPr marL="4059238" indent="-457200" algn="ctr" eaLnBrk="0" fontAlgn="base" hangingPunct="0">
              <a:spcBef>
                <a:spcPct val="0"/>
              </a:spcBef>
              <a:spcAft>
                <a:spcPct val="0"/>
              </a:spcAft>
              <a:defRPr sz="2400">
                <a:solidFill>
                  <a:schemeClr val="tx1"/>
                </a:solidFill>
                <a:latin typeface="Comic Sans MS" pitchFamily="66" charset="0"/>
              </a:defRPr>
            </a:lvl8pPr>
            <a:lvl9pPr marL="4516438"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5000"/>
              </a:lnSpc>
              <a:spcBef>
                <a:spcPts val="1200"/>
              </a:spcBef>
              <a:buClr>
                <a:srgbClr val="800000"/>
              </a:buClr>
              <a:buSzPct val="95000"/>
            </a:pPr>
            <a:r>
              <a:rPr lang="en-US" altLang="en-US" sz="2200" dirty="0">
                <a:latin typeface="Liberation Sans" panose="020B0604020202020204" pitchFamily="34" charset="0"/>
              </a:rPr>
              <a:t>A </a:t>
            </a:r>
            <a:r>
              <a:rPr lang="en-US" altLang="en-US" sz="2200" b="1" dirty="0">
                <a:latin typeface="Liberation Sans" panose="020B0604020202020204" pitchFamily="34" charset="0"/>
              </a:rPr>
              <a:t>dishonored note</a:t>
            </a:r>
            <a:r>
              <a:rPr lang="en-US" altLang="en-US" sz="2200" dirty="0">
                <a:latin typeface="Liberation Sans" panose="020B0604020202020204" pitchFamily="34" charset="0"/>
              </a:rPr>
              <a:t> is not paid in full at maturity.  Dishonored note receivable is no longer negotiable.</a:t>
            </a:r>
          </a:p>
        </p:txBody>
      </p:sp>
      <p:sp>
        <p:nvSpPr>
          <p:cNvPr id="10"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1"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DISPOSING OF</a:t>
            </a:r>
            <a:r>
              <a:rPr lang="en-US" altLang="en-US" sz="3200" b="1" dirty="0">
                <a:solidFill>
                  <a:srgbClr val="003B76"/>
                </a:solidFill>
                <a:latin typeface="Liberation Sans" panose="020B0604020202020204" pitchFamily="34" charset="0"/>
              </a:rPr>
              <a:t> NOTES RECEIVABLE</a:t>
            </a:r>
          </a:p>
        </p:txBody>
      </p:sp>
      <p:sp>
        <p:nvSpPr>
          <p:cNvPr id="12"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5"/>
          <p:cNvSpPr txBox="1">
            <a:spLocks noChangeArrowheads="1"/>
          </p:cNvSpPr>
          <p:nvPr/>
        </p:nvSpPr>
        <p:spPr bwMode="auto">
          <a:xfrm>
            <a:off x="609600" y="1295400"/>
            <a:ext cx="8001000"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973138" indent="-457200">
              <a:defRPr sz="2400">
                <a:solidFill>
                  <a:schemeClr val="tx1"/>
                </a:solidFill>
                <a:latin typeface="Comic Sans MS" pitchFamily="66" charset="0"/>
              </a:defRPr>
            </a:lvl2pPr>
            <a:lvl3pPr marL="1544638" indent="-457200">
              <a:defRPr sz="2400">
                <a:solidFill>
                  <a:schemeClr val="tx1"/>
                </a:solidFill>
                <a:latin typeface="Comic Sans MS" pitchFamily="66" charset="0"/>
              </a:defRPr>
            </a:lvl3pPr>
            <a:lvl4pPr marL="2116138" indent="-457200">
              <a:defRPr sz="2400">
                <a:solidFill>
                  <a:schemeClr val="tx1"/>
                </a:solidFill>
                <a:latin typeface="Comic Sans MS" pitchFamily="66" charset="0"/>
              </a:defRPr>
            </a:lvl4pPr>
            <a:lvl5pPr marL="2687638" indent="-457200">
              <a:defRPr sz="2400">
                <a:solidFill>
                  <a:schemeClr val="tx1"/>
                </a:solidFill>
                <a:latin typeface="Comic Sans MS" pitchFamily="66" charset="0"/>
              </a:defRPr>
            </a:lvl5pPr>
            <a:lvl6pPr marL="3144838" indent="-457200" algn="ctr" eaLnBrk="0" fontAlgn="base" hangingPunct="0">
              <a:spcBef>
                <a:spcPct val="0"/>
              </a:spcBef>
              <a:spcAft>
                <a:spcPct val="0"/>
              </a:spcAft>
              <a:defRPr sz="2400">
                <a:solidFill>
                  <a:schemeClr val="tx1"/>
                </a:solidFill>
                <a:latin typeface="Comic Sans MS" pitchFamily="66" charset="0"/>
              </a:defRPr>
            </a:lvl6pPr>
            <a:lvl7pPr marL="3602038" indent="-457200" algn="ctr" eaLnBrk="0" fontAlgn="base" hangingPunct="0">
              <a:spcBef>
                <a:spcPct val="0"/>
              </a:spcBef>
              <a:spcAft>
                <a:spcPct val="0"/>
              </a:spcAft>
              <a:defRPr sz="2400">
                <a:solidFill>
                  <a:schemeClr val="tx1"/>
                </a:solidFill>
                <a:latin typeface="Comic Sans MS" pitchFamily="66" charset="0"/>
              </a:defRPr>
            </a:lvl7pPr>
            <a:lvl8pPr marL="4059238" indent="-457200" algn="ctr" eaLnBrk="0" fontAlgn="base" hangingPunct="0">
              <a:spcBef>
                <a:spcPct val="0"/>
              </a:spcBef>
              <a:spcAft>
                <a:spcPct val="0"/>
              </a:spcAft>
              <a:defRPr sz="2400">
                <a:solidFill>
                  <a:schemeClr val="tx1"/>
                </a:solidFill>
                <a:latin typeface="Comic Sans MS" pitchFamily="66" charset="0"/>
              </a:defRPr>
            </a:lvl8pPr>
            <a:lvl9pPr marL="4516438"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Wolder Co. lends Higley Inc. $10,000 on June 1, accepting a five-month, 9% interest note.  If Wolder presents the note to Higley Inc. on November 1, the maturity date, Wolder’s entry to record the collection is:</a:t>
            </a:r>
          </a:p>
        </p:txBody>
      </p:sp>
      <p:sp>
        <p:nvSpPr>
          <p:cNvPr id="838665" name="Text Box 9"/>
          <p:cNvSpPr txBox="1">
            <a:spLocks noChangeArrowheads="1"/>
          </p:cNvSpPr>
          <p:nvPr/>
        </p:nvSpPr>
        <p:spPr bwMode="auto">
          <a:xfrm>
            <a:off x="1905000" y="3242588"/>
            <a:ext cx="6934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572000" algn="r"/>
              </a:tabLst>
              <a:defRPr sz="2400">
                <a:solidFill>
                  <a:schemeClr val="tx1"/>
                </a:solidFill>
                <a:latin typeface="Comic Sans MS" pitchFamily="66" charset="0"/>
              </a:defRPr>
            </a:lvl1pPr>
            <a:lvl2pPr marL="1028700" indent="-457200">
              <a:tabLst>
                <a:tab pos="4572000" algn="r"/>
              </a:tabLst>
              <a:defRPr sz="2400">
                <a:solidFill>
                  <a:schemeClr val="tx1"/>
                </a:solidFill>
                <a:latin typeface="Comic Sans MS" pitchFamily="66" charset="0"/>
              </a:defRPr>
            </a:lvl2pPr>
            <a:lvl3pPr marL="1600200" indent="-457200">
              <a:tabLst>
                <a:tab pos="4572000" algn="r"/>
              </a:tabLst>
              <a:defRPr sz="2400">
                <a:solidFill>
                  <a:schemeClr val="tx1"/>
                </a:solidFill>
                <a:latin typeface="Comic Sans MS" pitchFamily="66" charset="0"/>
              </a:defRPr>
            </a:lvl3pPr>
            <a:lvl4pPr marL="2171700" indent="-457200">
              <a:tabLst>
                <a:tab pos="4572000" algn="r"/>
              </a:tabLst>
              <a:defRPr sz="2400">
                <a:solidFill>
                  <a:schemeClr val="tx1"/>
                </a:solidFill>
                <a:latin typeface="Comic Sans MS" pitchFamily="66" charset="0"/>
              </a:defRPr>
            </a:lvl4pPr>
            <a:lvl5pPr marL="2743200" indent="-457200">
              <a:tabLst>
                <a:tab pos="45720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5720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5720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5720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572000" algn="r"/>
              </a:tabLst>
              <a:defRPr sz="2400">
                <a:solidFill>
                  <a:schemeClr val="tx1"/>
                </a:solidFill>
                <a:latin typeface="Comic Sans MS" pitchFamily="66" charset="0"/>
              </a:defRPr>
            </a:lvl9pPr>
          </a:lstStyle>
          <a:p>
            <a:pPr algn="l"/>
            <a:r>
              <a:rPr lang="en-US" altLang="en-US" sz="2200" dirty="0">
                <a:latin typeface="Liberation Sans" panose="020B0604020202020204" pitchFamily="34" charset="0"/>
              </a:rPr>
              <a:t>Cash </a:t>
            </a:r>
            <a:r>
              <a:rPr lang="en-US" altLang="en-US" sz="2200" dirty="0">
                <a:latin typeface="Liberation Sans" panose="020B0604020202020204" pitchFamily="34" charset="0"/>
                <a:cs typeface="Arial" charset="0"/>
              </a:rPr>
              <a:t>	10,375</a:t>
            </a:r>
          </a:p>
        </p:txBody>
      </p:sp>
      <p:sp>
        <p:nvSpPr>
          <p:cNvPr id="50183" name="Text Box 10"/>
          <p:cNvSpPr txBox="1">
            <a:spLocks noChangeArrowheads="1"/>
          </p:cNvSpPr>
          <p:nvPr/>
        </p:nvSpPr>
        <p:spPr bwMode="auto">
          <a:xfrm>
            <a:off x="609600" y="3242588"/>
            <a:ext cx="12954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600700" algn="r"/>
              </a:tabLst>
              <a:defRPr sz="2400">
                <a:solidFill>
                  <a:schemeClr val="tx1"/>
                </a:solidFill>
                <a:latin typeface="Comic Sans MS" pitchFamily="66" charset="0"/>
              </a:defRPr>
            </a:lvl1pPr>
            <a:lvl2pPr marL="1028700" indent="-457200">
              <a:tabLst>
                <a:tab pos="5600700" algn="r"/>
              </a:tabLst>
              <a:defRPr sz="2400">
                <a:solidFill>
                  <a:schemeClr val="tx1"/>
                </a:solidFill>
                <a:latin typeface="Comic Sans MS" pitchFamily="66" charset="0"/>
              </a:defRPr>
            </a:lvl2pPr>
            <a:lvl3pPr marL="1600200" indent="-457200">
              <a:tabLst>
                <a:tab pos="5600700" algn="r"/>
              </a:tabLst>
              <a:defRPr sz="2400">
                <a:solidFill>
                  <a:schemeClr val="tx1"/>
                </a:solidFill>
                <a:latin typeface="Comic Sans MS" pitchFamily="66" charset="0"/>
              </a:defRPr>
            </a:lvl3pPr>
            <a:lvl4pPr marL="2171700" indent="-457200">
              <a:tabLst>
                <a:tab pos="5600700" algn="r"/>
              </a:tabLst>
              <a:defRPr sz="2400">
                <a:solidFill>
                  <a:schemeClr val="tx1"/>
                </a:solidFill>
                <a:latin typeface="Comic Sans MS" pitchFamily="66" charset="0"/>
              </a:defRPr>
            </a:lvl4pPr>
            <a:lvl5pPr marL="2743200" indent="-457200">
              <a:tabLst>
                <a:tab pos="56007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6007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6007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6007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600700" algn="r"/>
              </a:tabLst>
              <a:defRPr sz="2400">
                <a:solidFill>
                  <a:schemeClr val="tx1"/>
                </a:solidFill>
                <a:latin typeface="Comic Sans MS" pitchFamily="66" charset="0"/>
              </a:defRPr>
            </a:lvl9pPr>
          </a:lstStyle>
          <a:p>
            <a:pPr algn="l"/>
            <a:r>
              <a:rPr lang="en-US" altLang="en-US" sz="2200" b="1" dirty="0">
                <a:latin typeface="Liberation Sans" panose="020B0604020202020204" pitchFamily="34" charset="0"/>
                <a:cs typeface="Arial" charset="0"/>
              </a:rPr>
              <a:t>Nov. 1</a:t>
            </a:r>
          </a:p>
        </p:txBody>
      </p:sp>
      <p:sp>
        <p:nvSpPr>
          <p:cNvPr id="838667" name="Text Box 11"/>
          <p:cNvSpPr txBox="1">
            <a:spLocks noChangeArrowheads="1"/>
          </p:cNvSpPr>
          <p:nvPr/>
        </p:nvSpPr>
        <p:spPr bwMode="auto">
          <a:xfrm>
            <a:off x="1905000" y="3699788"/>
            <a:ext cx="6934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tabLst>
                <a:tab pos="4864100" algn="r"/>
                <a:tab pos="5715000" algn="r"/>
              </a:tabLst>
              <a:defRPr sz="2400">
                <a:solidFill>
                  <a:schemeClr val="tx1"/>
                </a:solidFill>
                <a:latin typeface="Comic Sans MS" pitchFamily="66" charset="0"/>
              </a:defRPr>
            </a:lvl1pPr>
            <a:lvl2pPr marL="1028700" indent="-457200">
              <a:tabLst>
                <a:tab pos="4864100" algn="r"/>
                <a:tab pos="5715000" algn="r"/>
              </a:tabLst>
              <a:defRPr sz="2400">
                <a:solidFill>
                  <a:schemeClr val="tx1"/>
                </a:solidFill>
                <a:latin typeface="Comic Sans MS" pitchFamily="66" charset="0"/>
              </a:defRPr>
            </a:lvl2pPr>
            <a:lvl3pPr marL="1600200" indent="-457200">
              <a:tabLst>
                <a:tab pos="4864100" algn="r"/>
                <a:tab pos="5715000" algn="r"/>
              </a:tabLst>
              <a:defRPr sz="2400">
                <a:solidFill>
                  <a:schemeClr val="tx1"/>
                </a:solidFill>
                <a:latin typeface="Comic Sans MS" pitchFamily="66" charset="0"/>
              </a:defRPr>
            </a:lvl3pPr>
            <a:lvl4pPr marL="2171700" indent="-457200">
              <a:tabLst>
                <a:tab pos="4864100" algn="r"/>
                <a:tab pos="5715000" algn="r"/>
              </a:tabLst>
              <a:defRPr sz="2400">
                <a:solidFill>
                  <a:schemeClr val="tx1"/>
                </a:solidFill>
                <a:latin typeface="Comic Sans MS" pitchFamily="66" charset="0"/>
              </a:defRPr>
            </a:lvl4pPr>
            <a:lvl5pPr marL="2743200" indent="-457200">
              <a:tabLst>
                <a:tab pos="4864100" algn="r"/>
                <a:tab pos="57150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9pPr>
          </a:lstStyle>
          <a:p>
            <a:pPr algn="l"/>
            <a:r>
              <a:rPr lang="en-US" altLang="en-US" sz="2200" dirty="0">
                <a:latin typeface="Liberation Sans" panose="020B0604020202020204" pitchFamily="34" charset="0"/>
                <a:cs typeface="Arial" charset="0"/>
              </a:rPr>
              <a:t>	 </a:t>
            </a:r>
            <a:r>
              <a:rPr lang="en-US" altLang="en-US" sz="2200" dirty="0">
                <a:latin typeface="Liberation Sans" panose="020B0604020202020204" pitchFamily="34" charset="0"/>
              </a:rPr>
              <a:t>Notes Receivable </a:t>
            </a:r>
            <a:r>
              <a:rPr lang="en-US" altLang="en-US" sz="2200" dirty="0">
                <a:latin typeface="Liberation Sans" panose="020B0604020202020204" pitchFamily="34" charset="0"/>
                <a:cs typeface="Arial" charset="0"/>
              </a:rPr>
              <a:t>		10,000</a:t>
            </a:r>
          </a:p>
        </p:txBody>
      </p:sp>
      <p:sp>
        <p:nvSpPr>
          <p:cNvPr id="838668" name="Text Box 12"/>
          <p:cNvSpPr txBox="1">
            <a:spLocks noChangeArrowheads="1"/>
          </p:cNvSpPr>
          <p:nvPr/>
        </p:nvSpPr>
        <p:spPr bwMode="auto">
          <a:xfrm>
            <a:off x="1905000" y="4172863"/>
            <a:ext cx="6934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tabLst>
                <a:tab pos="4864100" algn="r"/>
                <a:tab pos="5715000" algn="r"/>
              </a:tabLst>
              <a:defRPr sz="2400">
                <a:solidFill>
                  <a:schemeClr val="tx1"/>
                </a:solidFill>
                <a:latin typeface="Comic Sans MS" pitchFamily="66" charset="0"/>
              </a:defRPr>
            </a:lvl1pPr>
            <a:lvl2pPr marL="1028700" indent="-457200">
              <a:tabLst>
                <a:tab pos="4864100" algn="r"/>
                <a:tab pos="5715000" algn="r"/>
              </a:tabLst>
              <a:defRPr sz="2400">
                <a:solidFill>
                  <a:schemeClr val="tx1"/>
                </a:solidFill>
                <a:latin typeface="Comic Sans MS" pitchFamily="66" charset="0"/>
              </a:defRPr>
            </a:lvl2pPr>
            <a:lvl3pPr marL="1600200" indent="-457200">
              <a:tabLst>
                <a:tab pos="4864100" algn="r"/>
                <a:tab pos="5715000" algn="r"/>
              </a:tabLst>
              <a:defRPr sz="2400">
                <a:solidFill>
                  <a:schemeClr val="tx1"/>
                </a:solidFill>
                <a:latin typeface="Comic Sans MS" pitchFamily="66" charset="0"/>
              </a:defRPr>
            </a:lvl3pPr>
            <a:lvl4pPr marL="2171700" indent="-457200">
              <a:tabLst>
                <a:tab pos="4864100" algn="r"/>
                <a:tab pos="5715000" algn="r"/>
              </a:tabLst>
              <a:defRPr sz="2400">
                <a:solidFill>
                  <a:schemeClr val="tx1"/>
                </a:solidFill>
                <a:latin typeface="Comic Sans MS" pitchFamily="66" charset="0"/>
              </a:defRPr>
            </a:lvl4pPr>
            <a:lvl5pPr marL="2743200" indent="-457200">
              <a:tabLst>
                <a:tab pos="4864100" algn="r"/>
                <a:tab pos="57150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9pPr>
          </a:lstStyle>
          <a:p>
            <a:pPr algn="l"/>
            <a:r>
              <a:rPr lang="en-US" altLang="en-US" sz="2200" dirty="0">
                <a:latin typeface="Liberation Sans" panose="020B0604020202020204" pitchFamily="34" charset="0"/>
                <a:cs typeface="Arial" charset="0"/>
              </a:rPr>
              <a:t>	 </a:t>
            </a:r>
            <a:r>
              <a:rPr lang="en-US" altLang="en-US" sz="2200" dirty="0">
                <a:latin typeface="Liberation Sans" panose="020B0604020202020204" pitchFamily="34" charset="0"/>
              </a:rPr>
              <a:t>Interest Revenue </a:t>
            </a:r>
            <a:r>
              <a:rPr lang="en-US" altLang="en-US" sz="2200" dirty="0">
                <a:latin typeface="Liberation Sans" panose="020B0604020202020204" pitchFamily="34" charset="0"/>
                <a:cs typeface="Arial" charset="0"/>
              </a:rPr>
              <a:t>		375</a:t>
            </a:r>
          </a:p>
        </p:txBody>
      </p:sp>
      <p:sp>
        <p:nvSpPr>
          <p:cNvPr id="838669" name="Text Box 13"/>
          <p:cNvSpPr txBox="1">
            <a:spLocks noChangeArrowheads="1"/>
          </p:cNvSpPr>
          <p:nvPr/>
        </p:nvSpPr>
        <p:spPr bwMode="auto">
          <a:xfrm>
            <a:off x="1905000" y="4826913"/>
            <a:ext cx="41148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000" dirty="0">
                <a:latin typeface="Liberation Sans" panose="020B0604020202020204" pitchFamily="34" charset="0"/>
              </a:rPr>
              <a:t>($10,000 x 9% x 5/12 = $375)</a:t>
            </a:r>
          </a:p>
        </p:txBody>
      </p:sp>
      <p:sp>
        <p:nvSpPr>
          <p:cNvPr id="12"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3"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lnSpc>
                <a:spcPct val="105000"/>
              </a:lnSpc>
              <a:spcBef>
                <a:spcPct val="30000"/>
              </a:spcBef>
              <a:buSzPct val="80000"/>
            </a:pPr>
            <a:r>
              <a:rPr lang="en-US" altLang="en-US" sz="3200" b="1" dirty="0">
                <a:solidFill>
                  <a:srgbClr val="CC0000"/>
                </a:solidFill>
                <a:latin typeface="Liberation Sans" panose="020B0604020202020204" pitchFamily="34" charset="0"/>
              </a:rPr>
              <a:t>Honor of Notes Receivable</a:t>
            </a:r>
          </a:p>
        </p:txBody>
      </p:sp>
      <p:sp>
        <p:nvSpPr>
          <p:cNvPr id="14"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8665"/>
                                        </p:tgtEl>
                                        <p:attrNameLst>
                                          <p:attrName>style.visibility</p:attrName>
                                        </p:attrNameLst>
                                      </p:cBhvr>
                                      <p:to>
                                        <p:strVal val="visible"/>
                                      </p:to>
                                    </p:set>
                                    <p:animEffect transition="in" filter="wipe(left)">
                                      <p:cBhvr>
                                        <p:cTn id="7" dur="500"/>
                                        <p:tgtEl>
                                          <p:spTgt spid="8386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38667"/>
                                        </p:tgtEl>
                                        <p:attrNameLst>
                                          <p:attrName>style.visibility</p:attrName>
                                        </p:attrNameLst>
                                      </p:cBhvr>
                                      <p:to>
                                        <p:strVal val="visible"/>
                                      </p:to>
                                    </p:set>
                                    <p:animEffect transition="in" filter="wipe(left)">
                                      <p:cBhvr>
                                        <p:cTn id="12" dur="500"/>
                                        <p:tgtEl>
                                          <p:spTgt spid="83866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8668"/>
                                        </p:tgtEl>
                                        <p:attrNameLst>
                                          <p:attrName>style.visibility</p:attrName>
                                        </p:attrNameLst>
                                      </p:cBhvr>
                                      <p:to>
                                        <p:strVal val="visible"/>
                                      </p:to>
                                    </p:set>
                                    <p:animEffect transition="in" filter="wipe(left)">
                                      <p:cBhvr>
                                        <p:cTn id="17" dur="500"/>
                                        <p:tgtEl>
                                          <p:spTgt spid="838668"/>
                                        </p:tgtEl>
                                      </p:cBhvr>
                                    </p:animEffect>
                                  </p:childTnLst>
                                </p:cTn>
                              </p:par>
                            </p:childTnLst>
                          </p:cTn>
                        </p:par>
                        <p:par>
                          <p:cTn id="18" fill="hold" nodeType="afterGroup">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838669"/>
                                        </p:tgtEl>
                                        <p:attrNameLst>
                                          <p:attrName>style.visibility</p:attrName>
                                        </p:attrNameLst>
                                      </p:cBhvr>
                                      <p:to>
                                        <p:strVal val="visible"/>
                                      </p:to>
                                    </p:set>
                                    <p:animEffect transition="in" filter="wipe(left)">
                                      <p:cBhvr>
                                        <p:cTn id="21" dur="500"/>
                                        <p:tgtEl>
                                          <p:spTgt spid="8386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8665" grpId="0" autoUpdateAnimBg="0"/>
      <p:bldP spid="838667" grpId="0" autoUpdateAnimBg="0"/>
      <p:bldP spid="838668" grpId="0" autoUpdateAnimBg="0"/>
      <p:bldP spid="8386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710" name="Text Box 6"/>
          <p:cNvSpPr txBox="1">
            <a:spLocks noChangeArrowheads="1"/>
          </p:cNvSpPr>
          <p:nvPr/>
        </p:nvSpPr>
        <p:spPr bwMode="auto">
          <a:xfrm>
            <a:off x="1981200" y="5064456"/>
            <a:ext cx="6172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4572000" algn="r"/>
              </a:tabLst>
              <a:defRPr sz="2400">
                <a:solidFill>
                  <a:schemeClr val="tx1"/>
                </a:solidFill>
                <a:latin typeface="Comic Sans MS" pitchFamily="66" charset="0"/>
              </a:defRPr>
            </a:lvl1pPr>
            <a:lvl2pPr marL="1028700" indent="-457200">
              <a:tabLst>
                <a:tab pos="4572000" algn="r"/>
              </a:tabLst>
              <a:defRPr sz="2400">
                <a:solidFill>
                  <a:schemeClr val="tx1"/>
                </a:solidFill>
                <a:latin typeface="Comic Sans MS" pitchFamily="66" charset="0"/>
              </a:defRPr>
            </a:lvl2pPr>
            <a:lvl3pPr marL="1600200" indent="-457200">
              <a:tabLst>
                <a:tab pos="4572000" algn="r"/>
              </a:tabLst>
              <a:defRPr sz="2400">
                <a:solidFill>
                  <a:schemeClr val="tx1"/>
                </a:solidFill>
                <a:latin typeface="Comic Sans MS" pitchFamily="66" charset="0"/>
              </a:defRPr>
            </a:lvl3pPr>
            <a:lvl4pPr marL="2171700" indent="-457200">
              <a:tabLst>
                <a:tab pos="4572000" algn="r"/>
              </a:tabLst>
              <a:defRPr sz="2400">
                <a:solidFill>
                  <a:schemeClr val="tx1"/>
                </a:solidFill>
                <a:latin typeface="Comic Sans MS" pitchFamily="66" charset="0"/>
              </a:defRPr>
            </a:lvl4pPr>
            <a:lvl5pPr marL="2743200" indent="-457200">
              <a:tabLst>
                <a:tab pos="45720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5720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5720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5720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572000" algn="r"/>
              </a:tabLst>
              <a:defRPr sz="2400">
                <a:solidFill>
                  <a:schemeClr val="tx1"/>
                </a:solidFill>
                <a:latin typeface="Comic Sans MS" pitchFamily="66" charset="0"/>
              </a:defRPr>
            </a:lvl9pPr>
          </a:lstStyle>
          <a:p>
            <a:pPr algn="l"/>
            <a:r>
              <a:rPr lang="en-US" altLang="en-US" sz="2200" dirty="0">
                <a:latin typeface="Liberation Sans" panose="020B0604020202020204" pitchFamily="34" charset="0"/>
              </a:rPr>
              <a:t>Interest Receivable </a:t>
            </a:r>
            <a:r>
              <a:rPr lang="en-US" altLang="en-US" sz="2200" dirty="0">
                <a:latin typeface="Liberation Sans" panose="020B0604020202020204" pitchFamily="34" charset="0"/>
                <a:cs typeface="Arial" charset="0"/>
              </a:rPr>
              <a:t>	300</a:t>
            </a:r>
          </a:p>
        </p:txBody>
      </p:sp>
      <p:sp>
        <p:nvSpPr>
          <p:cNvPr id="51206" name="Text Box 7"/>
          <p:cNvSpPr txBox="1">
            <a:spLocks noChangeArrowheads="1"/>
          </p:cNvSpPr>
          <p:nvPr/>
        </p:nvSpPr>
        <p:spPr bwMode="auto">
          <a:xfrm>
            <a:off x="609600" y="5064456"/>
            <a:ext cx="12954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600700" algn="r"/>
              </a:tabLst>
              <a:defRPr sz="2400">
                <a:solidFill>
                  <a:schemeClr val="tx1"/>
                </a:solidFill>
                <a:latin typeface="Comic Sans MS" pitchFamily="66" charset="0"/>
              </a:defRPr>
            </a:lvl1pPr>
            <a:lvl2pPr marL="1028700" indent="-457200">
              <a:tabLst>
                <a:tab pos="5600700" algn="r"/>
              </a:tabLst>
              <a:defRPr sz="2400">
                <a:solidFill>
                  <a:schemeClr val="tx1"/>
                </a:solidFill>
                <a:latin typeface="Comic Sans MS" pitchFamily="66" charset="0"/>
              </a:defRPr>
            </a:lvl2pPr>
            <a:lvl3pPr marL="1600200" indent="-457200">
              <a:tabLst>
                <a:tab pos="5600700" algn="r"/>
              </a:tabLst>
              <a:defRPr sz="2400">
                <a:solidFill>
                  <a:schemeClr val="tx1"/>
                </a:solidFill>
                <a:latin typeface="Comic Sans MS" pitchFamily="66" charset="0"/>
              </a:defRPr>
            </a:lvl3pPr>
            <a:lvl4pPr marL="2171700" indent="-457200">
              <a:tabLst>
                <a:tab pos="5600700" algn="r"/>
              </a:tabLst>
              <a:defRPr sz="2400">
                <a:solidFill>
                  <a:schemeClr val="tx1"/>
                </a:solidFill>
                <a:latin typeface="Comic Sans MS" pitchFamily="66" charset="0"/>
              </a:defRPr>
            </a:lvl4pPr>
            <a:lvl5pPr marL="2743200" indent="-457200">
              <a:tabLst>
                <a:tab pos="56007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6007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6007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6007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600700" algn="r"/>
              </a:tabLst>
              <a:defRPr sz="2400">
                <a:solidFill>
                  <a:schemeClr val="tx1"/>
                </a:solidFill>
                <a:latin typeface="Comic Sans MS" pitchFamily="66" charset="0"/>
              </a:defRPr>
            </a:lvl9pPr>
          </a:lstStyle>
          <a:p>
            <a:pPr algn="l"/>
            <a:r>
              <a:rPr lang="en-US" altLang="en-US" sz="2200" b="1" dirty="0">
                <a:latin typeface="Liberation Sans" panose="020B0604020202020204" pitchFamily="34" charset="0"/>
                <a:cs typeface="Arial" charset="0"/>
              </a:rPr>
              <a:t>Sept. 1</a:t>
            </a:r>
          </a:p>
        </p:txBody>
      </p:sp>
      <p:sp>
        <p:nvSpPr>
          <p:cNvPr id="840712" name="Text Box 8"/>
          <p:cNvSpPr txBox="1">
            <a:spLocks noChangeArrowheads="1"/>
          </p:cNvSpPr>
          <p:nvPr/>
        </p:nvSpPr>
        <p:spPr bwMode="auto">
          <a:xfrm>
            <a:off x="1981200" y="5521656"/>
            <a:ext cx="6172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tabLst>
                <a:tab pos="4864100" algn="r"/>
                <a:tab pos="5715000" algn="r"/>
              </a:tabLst>
              <a:defRPr sz="2400">
                <a:solidFill>
                  <a:schemeClr val="tx1"/>
                </a:solidFill>
                <a:latin typeface="Comic Sans MS" pitchFamily="66" charset="0"/>
              </a:defRPr>
            </a:lvl1pPr>
            <a:lvl2pPr marL="1028700" indent="-457200">
              <a:tabLst>
                <a:tab pos="4864100" algn="r"/>
                <a:tab pos="5715000" algn="r"/>
              </a:tabLst>
              <a:defRPr sz="2400">
                <a:solidFill>
                  <a:schemeClr val="tx1"/>
                </a:solidFill>
                <a:latin typeface="Comic Sans MS" pitchFamily="66" charset="0"/>
              </a:defRPr>
            </a:lvl2pPr>
            <a:lvl3pPr marL="1600200" indent="-457200">
              <a:tabLst>
                <a:tab pos="4864100" algn="r"/>
                <a:tab pos="5715000" algn="r"/>
              </a:tabLst>
              <a:defRPr sz="2400">
                <a:solidFill>
                  <a:schemeClr val="tx1"/>
                </a:solidFill>
                <a:latin typeface="Comic Sans MS" pitchFamily="66" charset="0"/>
              </a:defRPr>
            </a:lvl3pPr>
            <a:lvl4pPr marL="2171700" indent="-457200">
              <a:tabLst>
                <a:tab pos="4864100" algn="r"/>
                <a:tab pos="5715000" algn="r"/>
              </a:tabLst>
              <a:defRPr sz="2400">
                <a:solidFill>
                  <a:schemeClr val="tx1"/>
                </a:solidFill>
                <a:latin typeface="Comic Sans MS" pitchFamily="66" charset="0"/>
              </a:defRPr>
            </a:lvl4pPr>
            <a:lvl5pPr marL="2743200" indent="-457200">
              <a:tabLst>
                <a:tab pos="4864100" algn="r"/>
                <a:tab pos="57150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4100" algn="r"/>
                <a:tab pos="5715000" algn="r"/>
              </a:tabLst>
              <a:defRPr sz="2400">
                <a:solidFill>
                  <a:schemeClr val="tx1"/>
                </a:solidFill>
                <a:latin typeface="Comic Sans MS" pitchFamily="66" charset="0"/>
              </a:defRPr>
            </a:lvl9pPr>
          </a:lstStyle>
          <a:p>
            <a:pPr algn="l"/>
            <a:r>
              <a:rPr lang="en-US" altLang="en-US" sz="2200" dirty="0">
                <a:latin typeface="Liberation Sans" panose="020B0604020202020204" pitchFamily="34" charset="0"/>
                <a:cs typeface="Arial" charset="0"/>
              </a:rPr>
              <a:t>	 </a:t>
            </a:r>
            <a:r>
              <a:rPr lang="en-US" altLang="en-US" sz="2200" dirty="0">
                <a:latin typeface="Liberation Sans" panose="020B0604020202020204" pitchFamily="34" charset="0"/>
              </a:rPr>
              <a:t>Interest Revenue </a:t>
            </a:r>
            <a:r>
              <a:rPr lang="en-US" altLang="en-US" sz="2200" dirty="0">
                <a:latin typeface="Liberation Sans" panose="020B0604020202020204" pitchFamily="34" charset="0"/>
                <a:cs typeface="Arial" charset="0"/>
              </a:rPr>
              <a:t>		300</a:t>
            </a:r>
          </a:p>
        </p:txBody>
      </p:sp>
      <p:pic>
        <p:nvPicPr>
          <p:cNvPr id="51208"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0889" y="2887662"/>
            <a:ext cx="6964935" cy="1912938"/>
          </a:xfrm>
          <a:prstGeom prst="rect">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0715" name="Text Box 11"/>
          <p:cNvSpPr txBox="1">
            <a:spLocks noChangeArrowheads="1"/>
          </p:cNvSpPr>
          <p:nvPr/>
        </p:nvSpPr>
        <p:spPr bwMode="auto">
          <a:xfrm>
            <a:off x="1981200" y="6035946"/>
            <a:ext cx="4114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1800" dirty="0">
                <a:latin typeface="Liberation Sans" panose="020B0604020202020204" pitchFamily="34" charset="0"/>
              </a:rPr>
              <a:t>($10,000 x 9% x 4/12 = $ 300)</a:t>
            </a:r>
          </a:p>
        </p:txBody>
      </p:sp>
      <p:sp>
        <p:nvSpPr>
          <p:cNvPr id="51210" name="Text Box 13"/>
          <p:cNvSpPr txBox="1">
            <a:spLocks noChangeArrowheads="1"/>
          </p:cNvSpPr>
          <p:nvPr/>
        </p:nvSpPr>
        <p:spPr bwMode="auto">
          <a:xfrm>
            <a:off x="7620000" y="2819400"/>
            <a:ext cx="131618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r>
              <a:rPr lang="en-US" altLang="en-US" sz="1200" b="1" dirty="0">
                <a:latin typeface="Liberation Sans" panose="020B0604020202020204" pitchFamily="34" charset="0"/>
              </a:rPr>
              <a:t>Illustration 8-15</a:t>
            </a:r>
          </a:p>
          <a:p>
            <a:pPr algn="l"/>
            <a:r>
              <a:rPr lang="en-US" altLang="en-US" sz="1200" dirty="0">
                <a:latin typeface="Liberation Sans" panose="020B0604020202020204" pitchFamily="34" charset="0"/>
              </a:rPr>
              <a:t>Timeline of interest earned</a:t>
            </a:r>
          </a:p>
        </p:txBody>
      </p:sp>
      <p:sp>
        <p:nvSpPr>
          <p:cNvPr id="51212" name="Text Box 15"/>
          <p:cNvSpPr txBox="1">
            <a:spLocks noChangeArrowheads="1"/>
          </p:cNvSpPr>
          <p:nvPr/>
        </p:nvSpPr>
        <p:spPr bwMode="auto">
          <a:xfrm>
            <a:off x="609600" y="1295400"/>
            <a:ext cx="8001000" cy="1273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973138" indent="-457200">
              <a:defRPr sz="2400">
                <a:solidFill>
                  <a:schemeClr val="tx1"/>
                </a:solidFill>
                <a:latin typeface="Comic Sans MS" pitchFamily="66" charset="0"/>
              </a:defRPr>
            </a:lvl2pPr>
            <a:lvl3pPr marL="1544638" indent="-457200">
              <a:defRPr sz="2400">
                <a:solidFill>
                  <a:schemeClr val="tx1"/>
                </a:solidFill>
                <a:latin typeface="Comic Sans MS" pitchFamily="66" charset="0"/>
              </a:defRPr>
            </a:lvl3pPr>
            <a:lvl4pPr marL="2116138" indent="-457200">
              <a:defRPr sz="2400">
                <a:solidFill>
                  <a:schemeClr val="tx1"/>
                </a:solidFill>
                <a:latin typeface="Comic Sans MS" pitchFamily="66" charset="0"/>
              </a:defRPr>
            </a:lvl4pPr>
            <a:lvl5pPr marL="2687638" indent="-457200">
              <a:defRPr sz="2400">
                <a:solidFill>
                  <a:schemeClr val="tx1"/>
                </a:solidFill>
                <a:latin typeface="Comic Sans MS" pitchFamily="66" charset="0"/>
              </a:defRPr>
            </a:lvl5pPr>
            <a:lvl6pPr marL="3144838" indent="-457200" algn="ctr" eaLnBrk="0" fontAlgn="base" hangingPunct="0">
              <a:spcBef>
                <a:spcPct val="0"/>
              </a:spcBef>
              <a:spcAft>
                <a:spcPct val="0"/>
              </a:spcAft>
              <a:defRPr sz="2400">
                <a:solidFill>
                  <a:schemeClr val="tx1"/>
                </a:solidFill>
                <a:latin typeface="Comic Sans MS" pitchFamily="66" charset="0"/>
              </a:defRPr>
            </a:lvl6pPr>
            <a:lvl7pPr marL="3602038" indent="-457200" algn="ctr" eaLnBrk="0" fontAlgn="base" hangingPunct="0">
              <a:spcBef>
                <a:spcPct val="0"/>
              </a:spcBef>
              <a:spcAft>
                <a:spcPct val="0"/>
              </a:spcAft>
              <a:defRPr sz="2400">
                <a:solidFill>
                  <a:schemeClr val="tx1"/>
                </a:solidFill>
                <a:latin typeface="Comic Sans MS" pitchFamily="66" charset="0"/>
              </a:defRPr>
            </a:lvl7pPr>
            <a:lvl8pPr marL="4059238" indent="-457200" algn="ctr" eaLnBrk="0" fontAlgn="base" hangingPunct="0">
              <a:spcBef>
                <a:spcPct val="0"/>
              </a:spcBef>
              <a:spcAft>
                <a:spcPct val="0"/>
              </a:spcAft>
              <a:defRPr sz="2400">
                <a:solidFill>
                  <a:schemeClr val="tx1"/>
                </a:solidFill>
                <a:latin typeface="Comic Sans MS" pitchFamily="66" charset="0"/>
              </a:defRPr>
            </a:lvl8pPr>
            <a:lvl9pPr marL="4516438"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Suppose instead that Wolder Co. prepares financial statements as of September 30. The adjusting entry by Wolder is for four months ending Sept. 30.</a:t>
            </a:r>
          </a:p>
        </p:txBody>
      </p:sp>
      <p:sp>
        <p:nvSpPr>
          <p:cNvPr id="13"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4"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lnSpc>
                <a:spcPct val="105000"/>
              </a:lnSpc>
              <a:spcBef>
                <a:spcPct val="30000"/>
              </a:spcBef>
              <a:buSzPct val="80000"/>
            </a:pPr>
            <a:r>
              <a:rPr lang="en-US" altLang="en-US" sz="3200" b="1" dirty="0">
                <a:solidFill>
                  <a:srgbClr val="CC0000"/>
                </a:solidFill>
                <a:latin typeface="Liberation Sans" panose="020B0604020202020204" pitchFamily="34" charset="0"/>
              </a:rPr>
              <a:t>Accrual of Interest Receivable</a:t>
            </a:r>
          </a:p>
        </p:txBody>
      </p:sp>
      <p:sp>
        <p:nvSpPr>
          <p:cNvPr id="15"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0710"/>
                                        </p:tgtEl>
                                        <p:attrNameLst>
                                          <p:attrName>style.visibility</p:attrName>
                                        </p:attrNameLst>
                                      </p:cBhvr>
                                      <p:to>
                                        <p:strVal val="visible"/>
                                      </p:to>
                                    </p:set>
                                    <p:animEffect transition="in" filter="wipe(left)">
                                      <p:cBhvr>
                                        <p:cTn id="7" dur="500"/>
                                        <p:tgtEl>
                                          <p:spTgt spid="8407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40712"/>
                                        </p:tgtEl>
                                        <p:attrNameLst>
                                          <p:attrName>style.visibility</p:attrName>
                                        </p:attrNameLst>
                                      </p:cBhvr>
                                      <p:to>
                                        <p:strVal val="visible"/>
                                      </p:to>
                                    </p:set>
                                    <p:animEffect transition="in" filter="wipe(left)">
                                      <p:cBhvr>
                                        <p:cTn id="12" dur="500"/>
                                        <p:tgtEl>
                                          <p:spTgt spid="840712"/>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40715"/>
                                        </p:tgtEl>
                                        <p:attrNameLst>
                                          <p:attrName>style.visibility</p:attrName>
                                        </p:attrNameLst>
                                      </p:cBhvr>
                                      <p:to>
                                        <p:strVal val="visible"/>
                                      </p:to>
                                    </p:set>
                                    <p:animEffect transition="in" filter="wipe(left)">
                                      <p:cBhvr>
                                        <p:cTn id="16" dur="500"/>
                                        <p:tgtEl>
                                          <p:spTgt spid="840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0710" grpId="0" autoUpdateAnimBg="0"/>
      <p:bldP spid="840712" grpId="0" autoUpdateAnimBg="0"/>
      <p:bldP spid="84071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609600" y="1295400"/>
            <a:ext cx="8001000"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973138" indent="-457200">
              <a:defRPr sz="2400">
                <a:solidFill>
                  <a:schemeClr val="tx1"/>
                </a:solidFill>
                <a:latin typeface="Comic Sans MS" pitchFamily="66" charset="0"/>
              </a:defRPr>
            </a:lvl2pPr>
            <a:lvl3pPr marL="1544638" indent="-457200">
              <a:defRPr sz="2400">
                <a:solidFill>
                  <a:schemeClr val="tx1"/>
                </a:solidFill>
                <a:latin typeface="Comic Sans MS" pitchFamily="66" charset="0"/>
              </a:defRPr>
            </a:lvl3pPr>
            <a:lvl4pPr marL="2116138" indent="-457200">
              <a:defRPr sz="2400">
                <a:solidFill>
                  <a:schemeClr val="tx1"/>
                </a:solidFill>
                <a:latin typeface="Comic Sans MS" pitchFamily="66" charset="0"/>
              </a:defRPr>
            </a:lvl4pPr>
            <a:lvl5pPr marL="2687638" indent="-457200">
              <a:defRPr sz="2400">
                <a:solidFill>
                  <a:schemeClr val="tx1"/>
                </a:solidFill>
                <a:latin typeface="Comic Sans MS" pitchFamily="66" charset="0"/>
              </a:defRPr>
            </a:lvl5pPr>
            <a:lvl6pPr marL="3144838" indent="-457200" algn="ctr" eaLnBrk="0" fontAlgn="base" hangingPunct="0">
              <a:spcBef>
                <a:spcPct val="0"/>
              </a:spcBef>
              <a:spcAft>
                <a:spcPct val="0"/>
              </a:spcAft>
              <a:defRPr sz="2400">
                <a:solidFill>
                  <a:schemeClr val="tx1"/>
                </a:solidFill>
                <a:latin typeface="Comic Sans MS" pitchFamily="66" charset="0"/>
              </a:defRPr>
            </a:lvl6pPr>
            <a:lvl7pPr marL="3602038" indent="-457200" algn="ctr" eaLnBrk="0" fontAlgn="base" hangingPunct="0">
              <a:spcBef>
                <a:spcPct val="0"/>
              </a:spcBef>
              <a:spcAft>
                <a:spcPct val="0"/>
              </a:spcAft>
              <a:defRPr sz="2400">
                <a:solidFill>
                  <a:schemeClr val="tx1"/>
                </a:solidFill>
                <a:latin typeface="Comic Sans MS" pitchFamily="66" charset="0"/>
              </a:defRPr>
            </a:lvl7pPr>
            <a:lvl8pPr marL="4059238" indent="-457200" algn="ctr" eaLnBrk="0" fontAlgn="base" hangingPunct="0">
              <a:spcBef>
                <a:spcPct val="0"/>
              </a:spcBef>
              <a:spcAft>
                <a:spcPct val="0"/>
              </a:spcAft>
              <a:defRPr sz="2400">
                <a:solidFill>
                  <a:schemeClr val="tx1"/>
                </a:solidFill>
                <a:latin typeface="Comic Sans MS" pitchFamily="66" charset="0"/>
              </a:defRPr>
            </a:lvl8pPr>
            <a:lvl9pPr marL="4516438"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Prepare the entry Wolder’s would make to record the honoring of the Higley note on November 1.</a:t>
            </a:r>
          </a:p>
        </p:txBody>
      </p:sp>
      <p:sp>
        <p:nvSpPr>
          <p:cNvPr id="842758" name="Text Box 6"/>
          <p:cNvSpPr txBox="1">
            <a:spLocks noChangeArrowheads="1"/>
          </p:cNvSpPr>
          <p:nvPr/>
        </p:nvSpPr>
        <p:spPr bwMode="auto">
          <a:xfrm>
            <a:off x="1768520" y="2436813"/>
            <a:ext cx="6934200" cy="1908215"/>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572000" algn="r"/>
              </a:tabLst>
              <a:defRPr sz="2400">
                <a:solidFill>
                  <a:schemeClr val="tx1"/>
                </a:solidFill>
                <a:latin typeface="Comic Sans MS" pitchFamily="66" charset="0"/>
              </a:defRPr>
            </a:lvl1pPr>
            <a:lvl2pPr marL="1028700" indent="-457200">
              <a:tabLst>
                <a:tab pos="4572000" algn="r"/>
              </a:tabLst>
              <a:defRPr sz="2400">
                <a:solidFill>
                  <a:schemeClr val="tx1"/>
                </a:solidFill>
                <a:latin typeface="Comic Sans MS" pitchFamily="66" charset="0"/>
              </a:defRPr>
            </a:lvl2pPr>
            <a:lvl3pPr marL="1600200" indent="-457200">
              <a:tabLst>
                <a:tab pos="4572000" algn="r"/>
              </a:tabLst>
              <a:defRPr sz="2400">
                <a:solidFill>
                  <a:schemeClr val="tx1"/>
                </a:solidFill>
                <a:latin typeface="Comic Sans MS" pitchFamily="66" charset="0"/>
              </a:defRPr>
            </a:lvl3pPr>
            <a:lvl4pPr marL="2171700" indent="-457200">
              <a:tabLst>
                <a:tab pos="4572000" algn="r"/>
              </a:tabLst>
              <a:defRPr sz="2400">
                <a:solidFill>
                  <a:schemeClr val="tx1"/>
                </a:solidFill>
                <a:latin typeface="Comic Sans MS" pitchFamily="66" charset="0"/>
              </a:defRPr>
            </a:lvl4pPr>
            <a:lvl5pPr marL="2743200" indent="-457200">
              <a:tabLst>
                <a:tab pos="45720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5720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5720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5720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572000" algn="r"/>
              </a:tabLst>
              <a:defRPr sz="2400">
                <a:solidFill>
                  <a:schemeClr val="tx1"/>
                </a:solidFill>
                <a:latin typeface="Comic Sans MS" pitchFamily="66" charset="0"/>
              </a:defRPr>
            </a:lvl9pPr>
          </a:lstStyle>
          <a:p>
            <a:pPr marL="463550" indent="-463550" algn="l">
              <a:spcBef>
                <a:spcPts val="1200"/>
              </a:spcBef>
              <a:tabLst>
                <a:tab pos="5035550" algn="r"/>
                <a:tab pos="6632575" algn="r"/>
              </a:tabLst>
            </a:pPr>
            <a:r>
              <a:rPr lang="en-US" altLang="en-US" sz="2200" dirty="0">
                <a:latin typeface="Liberation Sans" panose="020B0604020202020204" pitchFamily="34" charset="0"/>
              </a:rPr>
              <a:t>Cash 	10,375</a:t>
            </a:r>
          </a:p>
          <a:p>
            <a:pPr marL="463550" indent="-463550" algn="l">
              <a:spcBef>
                <a:spcPts val="1200"/>
              </a:spcBef>
              <a:tabLst>
                <a:tab pos="5035550" algn="r"/>
                <a:tab pos="6632575" algn="r"/>
              </a:tabLst>
            </a:pPr>
            <a:r>
              <a:rPr lang="en-US" sz="2200" dirty="0">
                <a:latin typeface="Liberation Sans" panose="020B0604020202020204" pitchFamily="34" charset="0"/>
              </a:rPr>
              <a:t>	Notes Receivable 		10,000</a:t>
            </a:r>
          </a:p>
          <a:p>
            <a:pPr marL="463550" indent="-463550" algn="l">
              <a:spcBef>
                <a:spcPts val="1200"/>
              </a:spcBef>
              <a:tabLst>
                <a:tab pos="5035550" algn="r"/>
                <a:tab pos="6632575" algn="r"/>
              </a:tabLst>
            </a:pPr>
            <a:r>
              <a:rPr lang="en-US" sz="2200" dirty="0">
                <a:latin typeface="Liberation Sans" panose="020B0604020202020204" pitchFamily="34" charset="0"/>
              </a:rPr>
              <a:t>	Interest Receivable 		300</a:t>
            </a:r>
          </a:p>
          <a:p>
            <a:pPr marL="463550" indent="-463550" algn="l">
              <a:spcBef>
                <a:spcPts val="1200"/>
              </a:spcBef>
              <a:tabLst>
                <a:tab pos="5035550" algn="r"/>
                <a:tab pos="6632575" algn="r"/>
              </a:tabLst>
            </a:pPr>
            <a:r>
              <a:rPr lang="fr-FR" sz="2200" dirty="0">
                <a:latin typeface="Liberation Sans" panose="020B0604020202020204" pitchFamily="34" charset="0"/>
              </a:rPr>
              <a:t>	Interest Revenue </a:t>
            </a:r>
            <a:r>
              <a:rPr lang="fr-FR" sz="2000" dirty="0">
                <a:latin typeface="Liberation Sans" panose="020B0604020202020204" pitchFamily="34" charset="0"/>
              </a:rPr>
              <a:t>($10,000 × 9% × 1/</a:t>
            </a:r>
            <a:r>
              <a:rPr lang="en-US" sz="2000" dirty="0">
                <a:latin typeface="Liberation Sans" panose="020B0604020202020204" pitchFamily="34" charset="0"/>
              </a:rPr>
              <a:t>12) </a:t>
            </a:r>
            <a:r>
              <a:rPr lang="en-US" sz="2200" dirty="0">
                <a:latin typeface="Liberation Sans" panose="020B0604020202020204" pitchFamily="34" charset="0"/>
              </a:rPr>
              <a:t>	75</a:t>
            </a:r>
            <a:endParaRPr lang="en-US" altLang="en-US" sz="2200" dirty="0">
              <a:latin typeface="Liberation Sans" panose="020B0604020202020204" pitchFamily="34" charset="0"/>
            </a:endParaRPr>
          </a:p>
        </p:txBody>
      </p:sp>
      <p:sp>
        <p:nvSpPr>
          <p:cNvPr id="52230" name="Text Box 7"/>
          <p:cNvSpPr txBox="1">
            <a:spLocks noChangeArrowheads="1"/>
          </p:cNvSpPr>
          <p:nvPr/>
        </p:nvSpPr>
        <p:spPr bwMode="auto">
          <a:xfrm>
            <a:off x="609600" y="2436813"/>
            <a:ext cx="12954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600700" algn="r"/>
              </a:tabLst>
              <a:defRPr sz="2400">
                <a:solidFill>
                  <a:schemeClr val="tx1"/>
                </a:solidFill>
                <a:latin typeface="Comic Sans MS" pitchFamily="66" charset="0"/>
              </a:defRPr>
            </a:lvl1pPr>
            <a:lvl2pPr marL="1028700" indent="-457200">
              <a:tabLst>
                <a:tab pos="5600700" algn="r"/>
              </a:tabLst>
              <a:defRPr sz="2400">
                <a:solidFill>
                  <a:schemeClr val="tx1"/>
                </a:solidFill>
                <a:latin typeface="Comic Sans MS" pitchFamily="66" charset="0"/>
              </a:defRPr>
            </a:lvl2pPr>
            <a:lvl3pPr marL="1600200" indent="-457200">
              <a:tabLst>
                <a:tab pos="5600700" algn="r"/>
              </a:tabLst>
              <a:defRPr sz="2400">
                <a:solidFill>
                  <a:schemeClr val="tx1"/>
                </a:solidFill>
                <a:latin typeface="Comic Sans MS" pitchFamily="66" charset="0"/>
              </a:defRPr>
            </a:lvl3pPr>
            <a:lvl4pPr marL="2171700" indent="-457200">
              <a:tabLst>
                <a:tab pos="5600700" algn="r"/>
              </a:tabLst>
              <a:defRPr sz="2400">
                <a:solidFill>
                  <a:schemeClr val="tx1"/>
                </a:solidFill>
                <a:latin typeface="Comic Sans MS" pitchFamily="66" charset="0"/>
              </a:defRPr>
            </a:lvl4pPr>
            <a:lvl5pPr marL="2743200" indent="-457200">
              <a:tabLst>
                <a:tab pos="5600700"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600700"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600700"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600700"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600700" algn="r"/>
              </a:tabLst>
              <a:defRPr sz="2400">
                <a:solidFill>
                  <a:schemeClr val="tx1"/>
                </a:solidFill>
                <a:latin typeface="Comic Sans MS" pitchFamily="66" charset="0"/>
              </a:defRPr>
            </a:lvl9pPr>
          </a:lstStyle>
          <a:p>
            <a:pPr algn="l"/>
            <a:r>
              <a:rPr lang="en-US" altLang="en-US" sz="2200" b="1" dirty="0">
                <a:latin typeface="Liberation Sans" panose="020B0604020202020204" pitchFamily="34" charset="0"/>
                <a:cs typeface="Arial" charset="0"/>
              </a:rPr>
              <a:t>Nov. 1</a:t>
            </a:r>
          </a:p>
        </p:txBody>
      </p:sp>
      <p:sp>
        <p:nvSpPr>
          <p:cNvPr id="12"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3"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lnSpc>
                <a:spcPct val="105000"/>
              </a:lnSpc>
              <a:spcBef>
                <a:spcPct val="30000"/>
              </a:spcBef>
              <a:buSzPct val="80000"/>
            </a:pPr>
            <a:r>
              <a:rPr lang="en-US" altLang="en-US" sz="3200" b="1" dirty="0">
                <a:solidFill>
                  <a:srgbClr val="CC0000"/>
                </a:solidFill>
                <a:latin typeface="Liberation Sans" panose="020B0604020202020204" pitchFamily="34" charset="0"/>
              </a:rPr>
              <a:t>Accrual of Interest Receivable</a:t>
            </a:r>
          </a:p>
        </p:txBody>
      </p:sp>
      <p:sp>
        <p:nvSpPr>
          <p:cNvPr id="15"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3</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2758">
                                            <p:txEl>
                                              <p:pRg st="0" end="0"/>
                                            </p:txEl>
                                          </p:spTgt>
                                        </p:tgtEl>
                                        <p:attrNameLst>
                                          <p:attrName>style.visibility</p:attrName>
                                        </p:attrNameLst>
                                      </p:cBhvr>
                                      <p:to>
                                        <p:strVal val="visible"/>
                                      </p:to>
                                    </p:set>
                                    <p:animEffect transition="in" filter="wipe(left)">
                                      <p:cBhvr>
                                        <p:cTn id="7" dur="500"/>
                                        <p:tgtEl>
                                          <p:spTgt spid="8427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42758">
                                            <p:txEl>
                                              <p:pRg st="1" end="1"/>
                                            </p:txEl>
                                          </p:spTgt>
                                        </p:tgtEl>
                                        <p:attrNameLst>
                                          <p:attrName>style.visibility</p:attrName>
                                        </p:attrNameLst>
                                      </p:cBhvr>
                                      <p:to>
                                        <p:strVal val="visible"/>
                                      </p:to>
                                    </p:set>
                                    <p:animEffect transition="in" filter="wipe(left)">
                                      <p:cBhvr>
                                        <p:cTn id="12" dur="500"/>
                                        <p:tgtEl>
                                          <p:spTgt spid="84275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42758">
                                            <p:txEl>
                                              <p:pRg st="2" end="2"/>
                                            </p:txEl>
                                          </p:spTgt>
                                        </p:tgtEl>
                                        <p:attrNameLst>
                                          <p:attrName>style.visibility</p:attrName>
                                        </p:attrNameLst>
                                      </p:cBhvr>
                                      <p:to>
                                        <p:strVal val="visible"/>
                                      </p:to>
                                    </p:set>
                                    <p:animEffect transition="in" filter="wipe(left)">
                                      <p:cBhvr>
                                        <p:cTn id="17" dur="500"/>
                                        <p:tgtEl>
                                          <p:spTgt spid="84275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42758">
                                            <p:txEl>
                                              <p:pRg st="3" end="3"/>
                                            </p:txEl>
                                          </p:spTgt>
                                        </p:tgtEl>
                                        <p:attrNameLst>
                                          <p:attrName>style.visibility</p:attrName>
                                        </p:attrNameLst>
                                      </p:cBhvr>
                                      <p:to>
                                        <p:strVal val="visible"/>
                                      </p:to>
                                    </p:set>
                                    <p:animEffect transition="in" filter="wipe(left)">
                                      <p:cBhvr>
                                        <p:cTn id="22" dur="500"/>
                                        <p:tgtEl>
                                          <p:spTgt spid="8427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2758" grpId="0" build="p" bldLvl="3"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13"/>
          <p:cNvSpPr>
            <a:spLocks noChangeArrowheads="1"/>
          </p:cNvSpPr>
          <p:nvPr/>
        </p:nvSpPr>
        <p:spPr bwMode="auto">
          <a:xfrm>
            <a:off x="263856" y="5481935"/>
            <a:ext cx="3886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r>
              <a:rPr lang="en-US" altLang="en-US" sz="1200" b="1" dirty="0">
                <a:latin typeface="Liberation Sans" panose="020B0604020202020204" pitchFamily="34" charset="0"/>
              </a:rPr>
              <a:t>Illustration 8-16 </a:t>
            </a:r>
          </a:p>
          <a:p>
            <a:pPr algn="l"/>
            <a:r>
              <a:rPr lang="en-US" altLang="en-US" sz="1200" dirty="0">
                <a:latin typeface="Liberation Sans" panose="020B0604020202020204" pitchFamily="34" charset="0"/>
              </a:rPr>
              <a:t>Balance sheet presentation of receivables</a:t>
            </a:r>
          </a:p>
        </p:txBody>
      </p:sp>
      <p:sp>
        <p:nvSpPr>
          <p:cNvPr id="7" name="Isosceles Triangle 6"/>
          <p:cNvSpPr/>
          <p:nvPr/>
        </p:nvSpPr>
        <p:spPr bwMode="auto">
          <a:xfrm rot="5400000">
            <a:off x="1917401" y="616061"/>
            <a:ext cx="338931" cy="329406"/>
          </a:xfrm>
          <a:prstGeom prst="triangle">
            <a:avLst/>
          </a:prstGeom>
          <a:solidFill>
            <a:srgbClr val="003399"/>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Liberation Sans" panose="020B0604020202020204" pitchFamily="34" charset="0"/>
            </a:endParaRPr>
          </a:p>
        </p:txBody>
      </p:sp>
      <p:sp>
        <p:nvSpPr>
          <p:cNvPr id="8" name="TextBox 7"/>
          <p:cNvSpPr txBox="1"/>
          <p:nvPr/>
        </p:nvSpPr>
        <p:spPr>
          <a:xfrm>
            <a:off x="228600" y="465160"/>
            <a:ext cx="1733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defPPr>
              <a:defRPr lang="en-US"/>
            </a:defPPr>
            <a:lvl1pPr algn="ctr">
              <a:spcBef>
                <a:spcPct val="50000"/>
              </a:spcBef>
              <a:defRPr i="0">
                <a:solidFill>
                  <a:srgbClr val="E20000"/>
                </a:solidFill>
                <a:effectLst/>
                <a:latin typeface="Arial" charset="0"/>
              </a:defRPr>
            </a:lvl1pPr>
            <a:lvl2pPr marL="742950" indent="-285750" algn="ctr">
              <a:defRPr sz="2400">
                <a:solidFill>
                  <a:schemeClr val="tx1"/>
                </a:solidFill>
                <a:latin typeface="Times New Roman" pitchFamily="18" charset="0"/>
              </a:defRPr>
            </a:lvl2pPr>
            <a:lvl3pPr marL="1143000" indent="-228600" algn="ctr">
              <a:defRPr sz="2400">
                <a:solidFill>
                  <a:schemeClr val="tx1"/>
                </a:solidFill>
                <a:latin typeface="Times New Roman" pitchFamily="18" charset="0"/>
              </a:defRPr>
            </a:lvl3pPr>
            <a:lvl4pPr marL="1600200" indent="-228600" algn="ctr">
              <a:defRPr sz="2400">
                <a:solidFill>
                  <a:schemeClr val="tx1"/>
                </a:solidFill>
                <a:latin typeface="Times New Roman" pitchFamily="18" charset="0"/>
              </a:defRPr>
            </a:lvl4pPr>
            <a:lvl5pPr marL="2057400" indent="-228600" algn="ctr">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a:r>
              <a:rPr lang="en-US" sz="1800" b="1" dirty="0">
                <a:solidFill>
                  <a:srgbClr val="CC0000"/>
                </a:solidFill>
                <a:latin typeface="Liberation Sans" panose="020B0604020202020204" pitchFamily="34" charset="0"/>
              </a:rPr>
              <a:t>LEARNING OBJECTIVE</a:t>
            </a:r>
          </a:p>
        </p:txBody>
      </p:sp>
      <p:sp>
        <p:nvSpPr>
          <p:cNvPr id="9" name="Rounded Rectangle 8"/>
          <p:cNvSpPr/>
          <p:nvPr/>
        </p:nvSpPr>
        <p:spPr bwMode="auto">
          <a:xfrm>
            <a:off x="2760259" y="231443"/>
            <a:ext cx="5958883" cy="1139754"/>
          </a:xfrm>
          <a:prstGeom prst="roundRect">
            <a:avLst/>
          </a:prstGeom>
          <a:solidFill>
            <a:srgbClr val="0066CC"/>
          </a:solidFill>
          <a:ln w="12700" cap="sq" cmpd="sng" algn="ctr">
            <a:noFill/>
            <a:prstDash val="solid"/>
            <a:round/>
            <a:headEnd type="none" w="sm" len="sm"/>
            <a:tailEnd type="none" w="sm" len="sm"/>
          </a:ln>
          <a:effectLst>
            <a:innerShdw blurRad="114300">
              <a:prstClr val="black"/>
            </a:innerShdw>
          </a:effectLst>
        </p:spPr>
        <p:txBody>
          <a:bodyPr vert="horz" wrap="square" lIns="91440" tIns="45720" rIns="91440" bIns="91440" numCol="1" rtlCol="0" anchor="ctr" anchorCtr="0" compatLnSpc="1">
            <a:prstTxWarp prst="textNoShape">
              <a:avLst/>
            </a:prstTxWarp>
            <a:noAutofit/>
          </a:bodyPr>
          <a:lstStyle/>
          <a:p>
            <a:pPr marL="53975" algn="l"/>
            <a:r>
              <a:rPr lang="en-US" sz="2200" b="1" dirty="0">
                <a:solidFill>
                  <a:schemeClr val="accent3"/>
                </a:solidFill>
                <a:effectLst>
                  <a:outerShdw blurRad="38100" dist="38100" dir="2700000" algn="tl">
                    <a:srgbClr val="000000">
                      <a:alpha val="43137"/>
                    </a:srgbClr>
                  </a:outerShdw>
                </a:effectLst>
                <a:latin typeface="Liberation Sans" panose="020B0604020202020204" pitchFamily="34" charset="0"/>
              </a:rPr>
              <a:t>Describe the statement presentation of receivables and the principles of receivables management.</a:t>
            </a:r>
          </a:p>
        </p:txBody>
      </p:sp>
      <p:sp>
        <p:nvSpPr>
          <p:cNvPr id="10" name="TextBox 9"/>
          <p:cNvSpPr txBox="1"/>
          <p:nvPr/>
        </p:nvSpPr>
        <p:spPr>
          <a:xfrm>
            <a:off x="2169682" y="426570"/>
            <a:ext cx="554182" cy="707886"/>
          </a:xfrm>
          <a:prstGeom prst="rect">
            <a:avLst/>
          </a:prstGeom>
          <a:noFill/>
        </p:spPr>
        <p:txBody>
          <a:bodyPr wrap="square" rtlCol="0">
            <a:spAutoFit/>
          </a:bodyPr>
          <a:lstStyle/>
          <a:p>
            <a:pPr algn="ctr"/>
            <a:r>
              <a:rPr lang="en-US" sz="4000" b="1" dirty="0">
                <a:solidFill>
                  <a:srgbClr val="CC0000"/>
                </a:solidFill>
                <a:latin typeface="Liberation Sans" panose="020B0604020202020204" pitchFamily="34" charset="0"/>
              </a:rPr>
              <a:t>4</a:t>
            </a:r>
            <a:endParaRPr lang="en-US" sz="4000" b="1" i="0" dirty="0">
              <a:solidFill>
                <a:srgbClr val="CC0000"/>
              </a:solidFill>
              <a:effectLst/>
              <a:latin typeface="Liberation Sans" panose="020B0604020202020204" pitchFamily="34" charset="0"/>
            </a:endParaRPr>
          </a:p>
        </p:txBody>
      </p:sp>
      <p:cxnSp>
        <p:nvCxnSpPr>
          <p:cNvPr id="11" name="Straight Connector 10"/>
          <p:cNvCxnSpPr/>
          <p:nvPr/>
        </p:nvCxnSpPr>
        <p:spPr bwMode="auto">
          <a:xfrm flipH="1">
            <a:off x="1905000" y="338012"/>
            <a:ext cx="1" cy="912801"/>
          </a:xfrm>
          <a:prstGeom prst="line">
            <a:avLst/>
          </a:prstGeom>
          <a:solidFill>
            <a:schemeClr val="accent1"/>
          </a:solidFill>
          <a:ln w="38100" cap="sq" cmpd="sng" algn="ctr">
            <a:solidFill>
              <a:schemeClr val="tx1"/>
            </a:solidFill>
            <a:prstDash val="solid"/>
            <a:round/>
            <a:headEnd type="none" w="sm" len="sm"/>
            <a:tailEnd type="none" w="sm" len="sm"/>
          </a:ln>
          <a:effectLst/>
        </p:spPr>
      </p:cxn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761783"/>
            <a:ext cx="8534399" cy="3691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4</a:t>
            </a:r>
          </a:p>
        </p:txBody>
      </p:sp>
    </p:spTree>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13"/>
          <p:cNvSpPr>
            <a:spLocks noChangeArrowheads="1"/>
          </p:cNvSpPr>
          <p:nvPr/>
        </p:nvSpPr>
        <p:spPr bwMode="auto">
          <a:xfrm>
            <a:off x="609600" y="1295400"/>
            <a:ext cx="7848600" cy="386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685800" indent="-457200">
              <a:defRPr sz="2400">
                <a:solidFill>
                  <a:schemeClr val="tx1"/>
                </a:solidFill>
                <a:latin typeface="Comic Sans MS" pitchFamily="66" charset="0"/>
              </a:defRPr>
            </a:lvl2pPr>
            <a:lvl3pPr marL="1549400" indent="-457200">
              <a:defRPr sz="2400">
                <a:solidFill>
                  <a:schemeClr val="tx1"/>
                </a:solidFill>
                <a:latin typeface="Comic Sans MS" pitchFamily="66" charset="0"/>
              </a:defRPr>
            </a:lvl3pPr>
            <a:lvl4pPr marL="2120900" indent="-457200">
              <a:defRPr sz="2400">
                <a:solidFill>
                  <a:schemeClr val="tx1"/>
                </a:solidFill>
                <a:latin typeface="Comic Sans MS" pitchFamily="66" charset="0"/>
              </a:defRPr>
            </a:lvl4pPr>
            <a:lvl5pPr marL="2692400" indent="-457200">
              <a:defRPr sz="2400">
                <a:solidFill>
                  <a:schemeClr val="tx1"/>
                </a:solidFill>
                <a:latin typeface="Comic Sans MS" pitchFamily="66" charset="0"/>
              </a:defRPr>
            </a:lvl5pPr>
            <a:lvl6pPr marL="3149600" indent="-457200" algn="ctr" eaLnBrk="0" fontAlgn="base" hangingPunct="0">
              <a:spcBef>
                <a:spcPct val="0"/>
              </a:spcBef>
              <a:spcAft>
                <a:spcPct val="0"/>
              </a:spcAft>
              <a:defRPr sz="2400">
                <a:solidFill>
                  <a:schemeClr val="tx1"/>
                </a:solidFill>
                <a:latin typeface="Comic Sans MS" pitchFamily="66" charset="0"/>
              </a:defRPr>
            </a:lvl6pPr>
            <a:lvl7pPr marL="3606800" indent="-457200" algn="ctr" eaLnBrk="0" fontAlgn="base" hangingPunct="0">
              <a:spcBef>
                <a:spcPct val="0"/>
              </a:spcBef>
              <a:spcAft>
                <a:spcPct val="0"/>
              </a:spcAft>
              <a:defRPr sz="2400">
                <a:solidFill>
                  <a:schemeClr val="tx1"/>
                </a:solidFill>
                <a:latin typeface="Comic Sans MS" pitchFamily="66" charset="0"/>
              </a:defRPr>
            </a:lvl7pPr>
            <a:lvl8pPr marL="4064000" indent="-457200" algn="ctr" eaLnBrk="0" fontAlgn="base" hangingPunct="0">
              <a:spcBef>
                <a:spcPct val="0"/>
              </a:spcBef>
              <a:spcAft>
                <a:spcPct val="0"/>
              </a:spcAft>
              <a:defRPr sz="2400">
                <a:solidFill>
                  <a:schemeClr val="tx1"/>
                </a:solidFill>
                <a:latin typeface="Comic Sans MS" pitchFamily="66" charset="0"/>
              </a:defRPr>
            </a:lvl8pPr>
            <a:lvl9pPr marL="4521200"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5000"/>
              </a:lnSpc>
              <a:spcBef>
                <a:spcPts val="1200"/>
              </a:spcBef>
            </a:pPr>
            <a:r>
              <a:rPr lang="en-US" altLang="en-US" dirty="0">
                <a:latin typeface="Liberation Sans" panose="020B0604020202020204" pitchFamily="34" charset="0"/>
              </a:rPr>
              <a:t>Managing accounts receivable involves </a:t>
            </a:r>
            <a:r>
              <a:rPr lang="en-US" altLang="en-US" b="1" dirty="0">
                <a:latin typeface="Liberation Sans" panose="020B0604020202020204" pitchFamily="34" charset="0"/>
              </a:rPr>
              <a:t>five steps</a:t>
            </a:r>
            <a:r>
              <a:rPr lang="en-US" altLang="en-US" dirty="0">
                <a:latin typeface="Liberation Sans" panose="020B0604020202020204" pitchFamily="34" charset="0"/>
              </a:rPr>
              <a:t>:</a:t>
            </a:r>
          </a:p>
          <a:p>
            <a:pPr lvl="1" algn="l">
              <a:lnSpc>
                <a:spcPct val="125000"/>
              </a:lnSpc>
              <a:spcBef>
                <a:spcPts val="1200"/>
              </a:spcBef>
              <a:buFontTx/>
              <a:buAutoNum type="arabicPeriod"/>
            </a:pPr>
            <a:r>
              <a:rPr lang="en-US" altLang="en-US" sz="2200" dirty="0">
                <a:latin typeface="Liberation Sans" panose="020B0604020202020204" pitchFamily="34" charset="0"/>
              </a:rPr>
              <a:t>Determine to whom to extend credit.</a:t>
            </a:r>
          </a:p>
          <a:p>
            <a:pPr lvl="1" algn="l">
              <a:lnSpc>
                <a:spcPct val="125000"/>
              </a:lnSpc>
              <a:spcBef>
                <a:spcPts val="1200"/>
              </a:spcBef>
              <a:buFontTx/>
              <a:buAutoNum type="arabicPeriod"/>
            </a:pPr>
            <a:r>
              <a:rPr lang="en-US" altLang="en-US" sz="2200" dirty="0">
                <a:latin typeface="Liberation Sans" panose="020B0604020202020204" pitchFamily="34" charset="0"/>
              </a:rPr>
              <a:t>Establish a payment period.</a:t>
            </a:r>
          </a:p>
          <a:p>
            <a:pPr lvl="1" algn="l">
              <a:lnSpc>
                <a:spcPct val="125000"/>
              </a:lnSpc>
              <a:spcBef>
                <a:spcPts val="1200"/>
              </a:spcBef>
              <a:buFontTx/>
              <a:buAutoNum type="arabicPeriod"/>
            </a:pPr>
            <a:r>
              <a:rPr lang="en-US" altLang="en-US" sz="2200" dirty="0">
                <a:latin typeface="Liberation Sans" panose="020B0604020202020204" pitchFamily="34" charset="0"/>
              </a:rPr>
              <a:t>Monitor collections.</a:t>
            </a:r>
          </a:p>
          <a:p>
            <a:pPr lvl="1" algn="l">
              <a:lnSpc>
                <a:spcPct val="125000"/>
              </a:lnSpc>
              <a:spcBef>
                <a:spcPts val="1200"/>
              </a:spcBef>
              <a:buFontTx/>
              <a:buAutoNum type="arabicPeriod"/>
            </a:pPr>
            <a:r>
              <a:rPr lang="en-US" altLang="en-US" sz="2200" dirty="0">
                <a:latin typeface="Liberation Sans" panose="020B0604020202020204" pitchFamily="34" charset="0"/>
              </a:rPr>
              <a:t>Evaluate the liquidity of receivables.</a:t>
            </a:r>
          </a:p>
          <a:p>
            <a:pPr lvl="1" algn="l">
              <a:lnSpc>
                <a:spcPct val="125000"/>
              </a:lnSpc>
              <a:spcBef>
                <a:spcPts val="1200"/>
              </a:spcBef>
              <a:buFontTx/>
              <a:buAutoNum type="arabicPeriod"/>
            </a:pPr>
            <a:r>
              <a:rPr lang="en-US" altLang="en-US" sz="2200" dirty="0">
                <a:latin typeface="Liberation Sans" panose="020B0604020202020204" pitchFamily="34" charset="0"/>
              </a:rPr>
              <a:t>Accelerate cash receipts from receivables when necessary.</a:t>
            </a:r>
          </a:p>
        </p:txBody>
      </p:sp>
      <p:sp>
        <p:nvSpPr>
          <p:cNvPr id="6"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7"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MANAGING </a:t>
            </a:r>
            <a:r>
              <a:rPr lang="en-US" altLang="en-US" sz="3200" b="1" dirty="0">
                <a:solidFill>
                  <a:srgbClr val="003B76"/>
                </a:solidFill>
                <a:latin typeface="Liberation Sans" panose="020B0604020202020204" pitchFamily="34" charset="0"/>
              </a:rPr>
              <a:t>RECEIVABLES</a:t>
            </a:r>
          </a:p>
        </p:txBody>
      </p:sp>
      <p:sp>
        <p:nvSpPr>
          <p:cNvPr id="8"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4</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 Box 9"/>
          <p:cNvSpPr txBox="1">
            <a:spLocks noChangeArrowheads="1"/>
          </p:cNvSpPr>
          <p:nvPr/>
        </p:nvSpPr>
        <p:spPr bwMode="auto">
          <a:xfrm>
            <a:off x="609600" y="1295400"/>
            <a:ext cx="7620000" cy="40934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Comic Sans MS" pitchFamily="66" charset="0"/>
              </a:defRPr>
            </a:lvl1pPr>
            <a:lvl2pPr marL="1084263" indent="-457200">
              <a:defRPr sz="2400">
                <a:solidFill>
                  <a:schemeClr val="tx1"/>
                </a:solidFill>
                <a:latin typeface="Comic Sans MS" pitchFamily="66" charset="0"/>
              </a:defRPr>
            </a:lvl2pPr>
            <a:lvl3pPr marL="1600200" indent="-457200">
              <a:defRPr sz="2400">
                <a:solidFill>
                  <a:schemeClr val="tx1"/>
                </a:solidFill>
                <a:latin typeface="Comic Sans MS" pitchFamily="66" charset="0"/>
              </a:defRPr>
            </a:lvl3pPr>
            <a:lvl4pPr marL="2171700" indent="-457200">
              <a:defRPr sz="2400">
                <a:solidFill>
                  <a:schemeClr val="tx1"/>
                </a:solidFill>
                <a:latin typeface="Comic Sans MS" pitchFamily="66" charset="0"/>
              </a:defRPr>
            </a:lvl4pPr>
            <a:lvl5pPr marL="2743200" indent="-457200">
              <a:defRPr sz="2400">
                <a:solidFill>
                  <a:schemeClr val="tx1"/>
                </a:solidFill>
                <a:latin typeface="Comic Sans MS" pitchFamily="66" charset="0"/>
              </a:defRPr>
            </a:lvl5pPr>
            <a:lvl6pPr marL="3200400" indent="-457200" algn="ctr" eaLnBrk="0" fontAlgn="base" hangingPunct="0">
              <a:spcBef>
                <a:spcPct val="0"/>
              </a:spcBef>
              <a:spcAft>
                <a:spcPct val="0"/>
              </a:spcAft>
              <a:defRPr sz="2400">
                <a:solidFill>
                  <a:schemeClr val="tx1"/>
                </a:solidFill>
                <a:latin typeface="Comic Sans MS" pitchFamily="66" charset="0"/>
              </a:defRPr>
            </a:lvl6pPr>
            <a:lvl7pPr marL="3657600" indent="-457200" algn="ctr" eaLnBrk="0" fontAlgn="base" hangingPunct="0">
              <a:spcBef>
                <a:spcPct val="0"/>
              </a:spcBef>
              <a:spcAft>
                <a:spcPct val="0"/>
              </a:spcAft>
              <a:defRPr sz="2400">
                <a:solidFill>
                  <a:schemeClr val="tx1"/>
                </a:solidFill>
                <a:latin typeface="Comic Sans MS" pitchFamily="66" charset="0"/>
              </a:defRPr>
            </a:lvl7pPr>
            <a:lvl8pPr marL="4114800" indent="-457200" algn="ctr" eaLnBrk="0" fontAlgn="base" hangingPunct="0">
              <a:spcBef>
                <a:spcPct val="0"/>
              </a:spcBef>
              <a:spcAft>
                <a:spcPct val="0"/>
              </a:spcAft>
              <a:defRPr sz="2400">
                <a:solidFill>
                  <a:schemeClr val="tx1"/>
                </a:solidFill>
                <a:latin typeface="Comic Sans MS" pitchFamily="66" charset="0"/>
              </a:defRPr>
            </a:lvl8pPr>
            <a:lvl9pPr marL="4572000" indent="-457200" algn="ctr" eaLnBrk="0" fontAlgn="base" hangingPunct="0">
              <a:spcBef>
                <a:spcPct val="0"/>
              </a:spcBef>
              <a:spcAft>
                <a:spcPct val="0"/>
              </a:spcAft>
              <a:defRPr sz="2400">
                <a:solidFill>
                  <a:schemeClr val="tx1"/>
                </a:solidFill>
                <a:latin typeface="Comic Sans MS" pitchFamily="66" charset="0"/>
              </a:defRPr>
            </a:lvl9pPr>
          </a:lstStyle>
          <a:p>
            <a:pPr marL="688975" algn="l">
              <a:lnSpc>
                <a:spcPct val="125000"/>
              </a:lnSpc>
              <a:spcBef>
                <a:spcPts val="1200"/>
              </a:spcBef>
              <a:buClr>
                <a:srgbClr val="CC0000"/>
              </a:buClr>
              <a:buSzPct val="80000"/>
              <a:buFont typeface="Wingdings" pitchFamily="2" charset="2"/>
              <a:buChar char="u"/>
            </a:pPr>
            <a:r>
              <a:rPr lang="en-US" altLang="en-US" sz="2200" b="1" dirty="0">
                <a:latin typeface="Liberation Sans" panose="020B0604020202020204" pitchFamily="34" charset="0"/>
              </a:rPr>
              <a:t>Service organization</a:t>
            </a:r>
            <a:r>
              <a:rPr lang="en-US" altLang="en-US" sz="2200" dirty="0">
                <a:latin typeface="Liberation Sans" panose="020B0604020202020204" pitchFamily="34" charset="0"/>
              </a:rPr>
              <a:t> records a receivable when it performs service on account.  </a:t>
            </a:r>
          </a:p>
          <a:p>
            <a:pPr marL="688975" algn="l">
              <a:lnSpc>
                <a:spcPct val="125000"/>
              </a:lnSpc>
              <a:spcBef>
                <a:spcPts val="1200"/>
              </a:spcBef>
              <a:buClr>
                <a:srgbClr val="CC0000"/>
              </a:buClr>
              <a:buSzPct val="80000"/>
              <a:buFont typeface="Wingdings" pitchFamily="2" charset="2"/>
              <a:buChar char="u"/>
            </a:pPr>
            <a:r>
              <a:rPr lang="en-US" altLang="en-US" sz="2200" b="1" dirty="0">
                <a:latin typeface="Liberation Sans" panose="020B0604020202020204" pitchFamily="34" charset="0"/>
              </a:rPr>
              <a:t>Merchandiser</a:t>
            </a:r>
            <a:r>
              <a:rPr lang="en-US" altLang="en-US" sz="2200" dirty="0">
                <a:latin typeface="Liberation Sans" panose="020B0604020202020204" pitchFamily="34" charset="0"/>
              </a:rPr>
              <a:t> records accounts receivable at the point of sale of merchandise on account.</a:t>
            </a:r>
          </a:p>
          <a:p>
            <a:pPr marL="688975" algn="l">
              <a:lnSpc>
                <a:spcPct val="125000"/>
              </a:lnSpc>
              <a:spcBef>
                <a:spcPts val="1200"/>
              </a:spcBef>
              <a:buClr>
                <a:srgbClr val="CC0000"/>
              </a:buClr>
              <a:buSzPct val="80000"/>
              <a:buFont typeface="Wingdings" pitchFamily="2" charset="2"/>
              <a:buChar char="u"/>
            </a:pPr>
            <a:r>
              <a:rPr lang="en-US" sz="2200" dirty="0">
                <a:latin typeface="Liberation Sans" panose="020B0604020202020204" pitchFamily="34" charset="0"/>
              </a:rPr>
              <a:t>Seller may offer a </a:t>
            </a:r>
            <a:r>
              <a:rPr lang="en-US" sz="2200" b="1" dirty="0">
                <a:latin typeface="Liberation Sans" panose="020B0604020202020204" pitchFamily="34" charset="0"/>
              </a:rPr>
              <a:t>discount</a:t>
            </a:r>
            <a:r>
              <a:rPr lang="en-US" sz="2200" dirty="0">
                <a:latin typeface="Liberation Sans" panose="020B0604020202020204" pitchFamily="34" charset="0"/>
              </a:rPr>
              <a:t> to encourage early payment.</a:t>
            </a:r>
          </a:p>
          <a:p>
            <a:pPr marL="688975" algn="l">
              <a:lnSpc>
                <a:spcPct val="125000"/>
              </a:lnSpc>
              <a:spcBef>
                <a:spcPts val="1200"/>
              </a:spcBef>
              <a:buClr>
                <a:srgbClr val="CC0000"/>
              </a:buClr>
              <a:buSzPct val="80000"/>
              <a:buFont typeface="Wingdings" pitchFamily="2" charset="2"/>
              <a:buChar char="u"/>
            </a:pPr>
            <a:r>
              <a:rPr lang="en-US" sz="2200" dirty="0">
                <a:latin typeface="Liberation Sans" panose="020B0604020202020204" pitchFamily="34" charset="0"/>
              </a:rPr>
              <a:t>Buyer might </a:t>
            </a:r>
            <a:r>
              <a:rPr lang="en-US" sz="2200" b="1" dirty="0">
                <a:latin typeface="Liberation Sans" panose="020B0604020202020204" pitchFamily="34" charset="0"/>
              </a:rPr>
              <a:t>return</a:t>
            </a:r>
            <a:r>
              <a:rPr lang="en-US" sz="2200" dirty="0">
                <a:latin typeface="Liberation Sans" panose="020B0604020202020204" pitchFamily="34" charset="0"/>
              </a:rPr>
              <a:t> </a:t>
            </a:r>
            <a:r>
              <a:rPr lang="en-US" sz="2200" b="1" dirty="0">
                <a:latin typeface="Liberation Sans" panose="020B0604020202020204" pitchFamily="34" charset="0"/>
              </a:rPr>
              <a:t>goods</a:t>
            </a:r>
            <a:r>
              <a:rPr lang="en-US" sz="2200" dirty="0">
                <a:latin typeface="Liberation Sans" panose="020B0604020202020204" pitchFamily="34" charset="0"/>
              </a:rPr>
              <a:t> found to be unacceptable.</a:t>
            </a:r>
            <a:endParaRPr lang="en-US" altLang="en-US" sz="2200" dirty="0">
              <a:latin typeface="Liberation Sans" panose="020B0604020202020204" pitchFamily="34" charset="0"/>
            </a:endParaRPr>
          </a:p>
          <a:p>
            <a:pPr marL="1316038" lvl="1" algn="l">
              <a:lnSpc>
                <a:spcPct val="125000"/>
              </a:lnSpc>
              <a:spcBef>
                <a:spcPts val="1200"/>
              </a:spcBef>
              <a:buClr>
                <a:srgbClr val="CC0000"/>
              </a:buClr>
              <a:buSzPct val="80000"/>
              <a:buFont typeface="Arial" panose="020B0604020202020204" pitchFamily="34" charset="0"/>
              <a:buChar char="►"/>
            </a:pPr>
            <a:r>
              <a:rPr lang="en-US" sz="2100" dirty="0">
                <a:latin typeface="Liberation Sans" panose="020B0604020202020204" pitchFamily="34" charset="0"/>
              </a:rPr>
              <a:t>Sales returns reduce receivables. </a:t>
            </a:r>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RECOGNIZING 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9"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i="0" dirty="0">
              <a:effectLst/>
              <a:latin typeface="Liberation Sans" panose="020B0604020202020204" pitchFamily="34" charset="0"/>
            </a:endParaRPr>
          </a:p>
        </p:txBody>
      </p:sp>
      <p:sp>
        <p:nvSpPr>
          <p:cNvPr id="5"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1 </a:t>
            </a:r>
          </a:p>
        </p:txBody>
      </p:sp>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ChangeArrowheads="1"/>
          </p:cNvSpPr>
          <p:nvPr/>
        </p:nvSpPr>
        <p:spPr bwMode="auto">
          <a:xfrm>
            <a:off x="609600" y="1891992"/>
            <a:ext cx="7848600" cy="3609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Comic Sans MS" pitchFamily="66" charset="0"/>
              </a:defRPr>
            </a:lvl1pPr>
            <a:lvl2pPr marL="1028700" indent="-457200">
              <a:defRPr sz="2400">
                <a:solidFill>
                  <a:schemeClr val="tx1"/>
                </a:solidFill>
                <a:latin typeface="Comic Sans MS" pitchFamily="66" charset="0"/>
              </a:defRPr>
            </a:lvl2pPr>
            <a:lvl3pPr marL="1600200" indent="-457200">
              <a:defRPr sz="2400">
                <a:solidFill>
                  <a:schemeClr val="tx1"/>
                </a:solidFill>
                <a:latin typeface="Comic Sans MS" pitchFamily="66" charset="0"/>
              </a:defRPr>
            </a:lvl3pPr>
            <a:lvl4pPr marL="2171700" indent="-457200">
              <a:defRPr sz="2400">
                <a:solidFill>
                  <a:schemeClr val="tx1"/>
                </a:solidFill>
                <a:latin typeface="Comic Sans MS" pitchFamily="66" charset="0"/>
              </a:defRPr>
            </a:lvl4pPr>
            <a:lvl5pPr marL="2743200" indent="-457200">
              <a:defRPr sz="2400">
                <a:solidFill>
                  <a:schemeClr val="tx1"/>
                </a:solidFill>
                <a:latin typeface="Comic Sans MS" pitchFamily="66" charset="0"/>
              </a:defRPr>
            </a:lvl5pPr>
            <a:lvl6pPr marL="3200400" indent="-457200" algn="ctr" eaLnBrk="0" fontAlgn="base" hangingPunct="0">
              <a:spcBef>
                <a:spcPct val="0"/>
              </a:spcBef>
              <a:spcAft>
                <a:spcPct val="0"/>
              </a:spcAft>
              <a:defRPr sz="2400">
                <a:solidFill>
                  <a:schemeClr val="tx1"/>
                </a:solidFill>
                <a:latin typeface="Comic Sans MS" pitchFamily="66" charset="0"/>
              </a:defRPr>
            </a:lvl6pPr>
            <a:lvl7pPr marL="3657600" indent="-457200" algn="ctr" eaLnBrk="0" fontAlgn="base" hangingPunct="0">
              <a:spcBef>
                <a:spcPct val="0"/>
              </a:spcBef>
              <a:spcAft>
                <a:spcPct val="0"/>
              </a:spcAft>
              <a:defRPr sz="2400">
                <a:solidFill>
                  <a:schemeClr val="tx1"/>
                </a:solidFill>
                <a:latin typeface="Comic Sans MS" pitchFamily="66" charset="0"/>
              </a:defRPr>
            </a:lvl7pPr>
            <a:lvl8pPr marL="4114800" indent="-457200" algn="ctr" eaLnBrk="0" fontAlgn="base" hangingPunct="0">
              <a:spcBef>
                <a:spcPct val="0"/>
              </a:spcBef>
              <a:spcAft>
                <a:spcPct val="0"/>
              </a:spcAft>
              <a:defRPr sz="2400">
                <a:solidFill>
                  <a:schemeClr val="tx1"/>
                </a:solidFill>
                <a:latin typeface="Comic Sans MS" pitchFamily="66" charset="0"/>
              </a:defRPr>
            </a:lvl8pPr>
            <a:lvl9pPr marL="4572000" indent="-457200" algn="ctr" eaLnBrk="0" fontAlgn="base" hangingPunct="0">
              <a:spcBef>
                <a:spcPct val="0"/>
              </a:spcBef>
              <a:spcAft>
                <a:spcPct val="0"/>
              </a:spcAft>
              <a:defRPr sz="2400">
                <a:solidFill>
                  <a:schemeClr val="tx1"/>
                </a:solidFill>
                <a:latin typeface="Comic Sans MS" pitchFamily="66" charset="0"/>
              </a:defRPr>
            </a:lvl9pPr>
          </a:lstStyle>
          <a:p>
            <a:pPr marL="682625" indent="-450850" algn="l">
              <a:lnSpc>
                <a:spcPct val="125000"/>
              </a:lnSpc>
              <a:spcBef>
                <a:spcPts val="1200"/>
              </a:spcBef>
              <a:buClr>
                <a:srgbClr val="CC0000"/>
              </a:buClr>
              <a:buSzPct val="80000"/>
              <a:buFont typeface="Wingdings" pitchFamily="2" charset="2"/>
              <a:buChar char="u"/>
            </a:pPr>
            <a:r>
              <a:rPr lang="en-US" altLang="en-US" sz="2200" dirty="0">
                <a:latin typeface="Liberation Sans" panose="020B0604020202020204" pitchFamily="34" charset="0"/>
              </a:rPr>
              <a:t>If the </a:t>
            </a:r>
            <a:r>
              <a:rPr lang="en-US" altLang="en-US" sz="2200" b="1" dirty="0">
                <a:latin typeface="Liberation Sans" panose="020B0604020202020204" pitchFamily="34" charset="0"/>
              </a:rPr>
              <a:t>credit policy is too tight</a:t>
            </a:r>
            <a:r>
              <a:rPr lang="en-US" altLang="en-US" sz="2200" dirty="0">
                <a:latin typeface="Liberation Sans" panose="020B0604020202020204" pitchFamily="34" charset="0"/>
              </a:rPr>
              <a:t>, you will lose sales. </a:t>
            </a:r>
          </a:p>
          <a:p>
            <a:pPr marL="682625" indent="-450850" algn="l">
              <a:lnSpc>
                <a:spcPct val="125000"/>
              </a:lnSpc>
              <a:spcBef>
                <a:spcPts val="1200"/>
              </a:spcBef>
              <a:buClr>
                <a:srgbClr val="CC0000"/>
              </a:buClr>
              <a:buSzPct val="80000"/>
              <a:buFont typeface="Wingdings" pitchFamily="2" charset="2"/>
              <a:buChar char="u"/>
            </a:pPr>
            <a:r>
              <a:rPr lang="en-US" altLang="en-US" sz="2200" dirty="0">
                <a:latin typeface="Liberation Sans" panose="020B0604020202020204" pitchFamily="34" charset="0"/>
              </a:rPr>
              <a:t>If the </a:t>
            </a:r>
            <a:r>
              <a:rPr lang="en-US" altLang="en-US" sz="2200" b="1" dirty="0">
                <a:latin typeface="Liberation Sans" panose="020B0604020202020204" pitchFamily="34" charset="0"/>
              </a:rPr>
              <a:t>credit policy is too loose</a:t>
            </a:r>
            <a:r>
              <a:rPr lang="en-US" altLang="en-US" sz="2200" dirty="0">
                <a:latin typeface="Liberation Sans" panose="020B0604020202020204" pitchFamily="34" charset="0"/>
              </a:rPr>
              <a:t>, you may sell to customers who will pay either very late or not at all. </a:t>
            </a:r>
          </a:p>
          <a:p>
            <a:pPr marL="682625" indent="-450850" algn="l">
              <a:lnSpc>
                <a:spcPct val="125000"/>
              </a:lnSpc>
              <a:spcBef>
                <a:spcPts val="1200"/>
              </a:spcBef>
              <a:buClr>
                <a:srgbClr val="CC0000"/>
              </a:buClr>
              <a:buSzPct val="80000"/>
              <a:buFont typeface="Wingdings" pitchFamily="2" charset="2"/>
              <a:buChar char="u"/>
            </a:pPr>
            <a:r>
              <a:rPr lang="en-US" altLang="en-US" sz="2200" dirty="0">
                <a:latin typeface="Liberation Sans" panose="020B0604020202020204" pitchFamily="34" charset="0"/>
              </a:rPr>
              <a:t>It is important to </a:t>
            </a:r>
            <a:r>
              <a:rPr lang="en-US" altLang="en-US" sz="2200" b="1" dirty="0">
                <a:latin typeface="Liberation Sans" panose="020B0604020202020204" pitchFamily="34" charset="0"/>
              </a:rPr>
              <a:t>check references</a:t>
            </a:r>
            <a:r>
              <a:rPr lang="en-US" altLang="en-US" sz="2200" dirty="0">
                <a:latin typeface="Liberation Sans" panose="020B0604020202020204" pitchFamily="34" charset="0"/>
              </a:rPr>
              <a:t> on potential new customers as well as periodically to check the financial health of continuing customers.</a:t>
            </a:r>
          </a:p>
          <a:p>
            <a:pPr lvl="1">
              <a:lnSpc>
                <a:spcPct val="125000"/>
              </a:lnSpc>
              <a:spcBef>
                <a:spcPts val="1200"/>
              </a:spcBef>
            </a:pPr>
            <a:endParaRPr lang="en-US" altLang="en-US" sz="2200" dirty="0">
              <a:latin typeface="Liberation Sans" panose="020B0604020202020204" pitchFamily="34" charset="0"/>
            </a:endParaRPr>
          </a:p>
        </p:txBody>
      </p:sp>
      <p:sp>
        <p:nvSpPr>
          <p:cNvPr id="55301" name="Text Box 5"/>
          <p:cNvSpPr txBox="1">
            <a:spLocks noChangeArrowheads="1"/>
          </p:cNvSpPr>
          <p:nvPr/>
        </p:nvSpPr>
        <p:spPr bwMode="auto">
          <a:xfrm>
            <a:off x="609600" y="1295400"/>
            <a:ext cx="76200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buSzPct val="80000"/>
            </a:pPr>
            <a:r>
              <a:rPr lang="en-US" altLang="en-US" sz="2800" b="1" dirty="0">
                <a:solidFill>
                  <a:srgbClr val="CC0000"/>
                </a:solidFill>
                <a:latin typeface="Liberation Sans" panose="020B0604020202020204" pitchFamily="34" charset="0"/>
              </a:rPr>
              <a:t>Extending Credit</a:t>
            </a:r>
          </a:p>
        </p:txBody>
      </p:sp>
      <p:sp>
        <p:nvSpPr>
          <p:cNvPr id="7"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MANAGING </a:t>
            </a:r>
            <a:r>
              <a:rPr lang="en-US" altLang="en-US" sz="3200" b="1" dirty="0">
                <a:solidFill>
                  <a:srgbClr val="003B76"/>
                </a:solidFill>
                <a:latin typeface="Liberation Sans" panose="020B0604020202020204" pitchFamily="34" charset="0"/>
              </a:rPr>
              <a:t>RECEIVABLES</a:t>
            </a:r>
          </a:p>
        </p:txBody>
      </p:sp>
      <p:sp>
        <p:nvSpPr>
          <p:cNvPr id="9"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4</a:t>
            </a:r>
          </a:p>
        </p:txBody>
      </p:sp>
    </p:spTree>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ChangeArrowheads="1"/>
          </p:cNvSpPr>
          <p:nvPr/>
        </p:nvSpPr>
        <p:spPr bwMode="auto">
          <a:xfrm>
            <a:off x="609600" y="1891992"/>
            <a:ext cx="7848600" cy="2474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Comic Sans MS" pitchFamily="66" charset="0"/>
              </a:defRPr>
            </a:lvl1pPr>
            <a:lvl2pPr marL="1028700" indent="-457200">
              <a:defRPr sz="2400">
                <a:solidFill>
                  <a:schemeClr val="tx1"/>
                </a:solidFill>
                <a:latin typeface="Comic Sans MS" pitchFamily="66" charset="0"/>
              </a:defRPr>
            </a:lvl2pPr>
            <a:lvl3pPr marL="1600200" indent="-457200">
              <a:defRPr sz="2400">
                <a:solidFill>
                  <a:schemeClr val="tx1"/>
                </a:solidFill>
                <a:latin typeface="Comic Sans MS" pitchFamily="66" charset="0"/>
              </a:defRPr>
            </a:lvl3pPr>
            <a:lvl4pPr marL="2171700" indent="-457200">
              <a:defRPr sz="2400">
                <a:solidFill>
                  <a:schemeClr val="tx1"/>
                </a:solidFill>
                <a:latin typeface="Comic Sans MS" pitchFamily="66" charset="0"/>
              </a:defRPr>
            </a:lvl4pPr>
            <a:lvl5pPr marL="2743200" indent="-457200">
              <a:defRPr sz="2400">
                <a:solidFill>
                  <a:schemeClr val="tx1"/>
                </a:solidFill>
                <a:latin typeface="Comic Sans MS" pitchFamily="66" charset="0"/>
              </a:defRPr>
            </a:lvl5pPr>
            <a:lvl6pPr marL="3200400" indent="-457200" algn="ctr" eaLnBrk="0" fontAlgn="base" hangingPunct="0">
              <a:spcBef>
                <a:spcPct val="0"/>
              </a:spcBef>
              <a:spcAft>
                <a:spcPct val="0"/>
              </a:spcAft>
              <a:defRPr sz="2400">
                <a:solidFill>
                  <a:schemeClr val="tx1"/>
                </a:solidFill>
                <a:latin typeface="Comic Sans MS" pitchFamily="66" charset="0"/>
              </a:defRPr>
            </a:lvl6pPr>
            <a:lvl7pPr marL="3657600" indent="-457200" algn="ctr" eaLnBrk="0" fontAlgn="base" hangingPunct="0">
              <a:spcBef>
                <a:spcPct val="0"/>
              </a:spcBef>
              <a:spcAft>
                <a:spcPct val="0"/>
              </a:spcAft>
              <a:defRPr sz="2400">
                <a:solidFill>
                  <a:schemeClr val="tx1"/>
                </a:solidFill>
                <a:latin typeface="Comic Sans MS" pitchFamily="66" charset="0"/>
              </a:defRPr>
            </a:lvl7pPr>
            <a:lvl8pPr marL="4114800" indent="-457200" algn="ctr" eaLnBrk="0" fontAlgn="base" hangingPunct="0">
              <a:spcBef>
                <a:spcPct val="0"/>
              </a:spcBef>
              <a:spcAft>
                <a:spcPct val="0"/>
              </a:spcAft>
              <a:defRPr sz="2400">
                <a:solidFill>
                  <a:schemeClr val="tx1"/>
                </a:solidFill>
                <a:latin typeface="Comic Sans MS" pitchFamily="66" charset="0"/>
              </a:defRPr>
            </a:lvl8pPr>
            <a:lvl9pPr marL="4572000" indent="-457200" algn="ctr" eaLnBrk="0" fontAlgn="base" hangingPunct="0">
              <a:spcBef>
                <a:spcPct val="0"/>
              </a:spcBef>
              <a:spcAft>
                <a:spcPct val="0"/>
              </a:spcAft>
              <a:defRPr sz="2400">
                <a:solidFill>
                  <a:schemeClr val="tx1"/>
                </a:solidFill>
                <a:latin typeface="Comic Sans MS" pitchFamily="66" charset="0"/>
              </a:defRPr>
            </a:lvl9pPr>
          </a:lstStyle>
          <a:p>
            <a:pPr marL="682625" indent="-450850" algn="l">
              <a:lnSpc>
                <a:spcPct val="125000"/>
              </a:lnSpc>
              <a:spcBef>
                <a:spcPts val="1200"/>
              </a:spcBef>
              <a:buClr>
                <a:srgbClr val="CC0000"/>
              </a:buClr>
              <a:buSzPct val="80000"/>
              <a:buFont typeface="Wingdings" pitchFamily="2" charset="2"/>
              <a:buChar char="u"/>
            </a:pPr>
            <a:r>
              <a:rPr lang="en-US" altLang="en-US" sz="2200" dirty="0">
                <a:latin typeface="Liberation Sans" panose="020B0604020202020204" pitchFamily="34" charset="0"/>
              </a:rPr>
              <a:t>Companies should determine a required payment period and communicate that policy to their customers.</a:t>
            </a:r>
          </a:p>
          <a:p>
            <a:pPr marL="682625" indent="-450850" algn="l">
              <a:lnSpc>
                <a:spcPct val="125000"/>
              </a:lnSpc>
              <a:spcBef>
                <a:spcPts val="1200"/>
              </a:spcBef>
              <a:buClr>
                <a:srgbClr val="CC0000"/>
              </a:buClr>
              <a:buSzPct val="80000"/>
              <a:buFont typeface="Wingdings" pitchFamily="2" charset="2"/>
              <a:buChar char="u"/>
            </a:pPr>
            <a:r>
              <a:rPr lang="en-US" altLang="en-US" sz="2200" dirty="0">
                <a:latin typeface="Liberation Sans" panose="020B0604020202020204" pitchFamily="34" charset="0"/>
              </a:rPr>
              <a:t>The payment period should be consistent with that of competitors.</a:t>
            </a:r>
          </a:p>
          <a:p>
            <a:pPr lvl="1">
              <a:lnSpc>
                <a:spcPct val="125000"/>
              </a:lnSpc>
              <a:spcBef>
                <a:spcPts val="1200"/>
              </a:spcBef>
            </a:pPr>
            <a:endParaRPr lang="en-US" altLang="en-US" sz="2200" dirty="0">
              <a:latin typeface="Liberation Sans" panose="020B0604020202020204" pitchFamily="34" charset="0"/>
            </a:endParaRPr>
          </a:p>
        </p:txBody>
      </p:sp>
      <p:sp>
        <p:nvSpPr>
          <p:cNvPr id="55301" name="Text Box 5"/>
          <p:cNvSpPr txBox="1">
            <a:spLocks noChangeArrowheads="1"/>
          </p:cNvSpPr>
          <p:nvPr/>
        </p:nvSpPr>
        <p:spPr bwMode="auto">
          <a:xfrm>
            <a:off x="609600" y="1295400"/>
            <a:ext cx="7620000"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buSzPct val="80000"/>
            </a:pPr>
            <a:r>
              <a:rPr lang="en-US" altLang="en-US" sz="2800" b="1" dirty="0">
                <a:solidFill>
                  <a:srgbClr val="CC0000"/>
                </a:solidFill>
                <a:latin typeface="Liberation Sans" panose="020B0604020202020204" pitchFamily="34" charset="0"/>
              </a:rPr>
              <a:t>Establishing a Payment Period</a:t>
            </a:r>
          </a:p>
        </p:txBody>
      </p:sp>
      <p:sp>
        <p:nvSpPr>
          <p:cNvPr id="7"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MANAGING </a:t>
            </a:r>
            <a:r>
              <a:rPr lang="en-US" altLang="en-US" sz="3200" b="1" dirty="0">
                <a:solidFill>
                  <a:srgbClr val="003B76"/>
                </a:solidFill>
                <a:latin typeface="Liberation Sans" panose="020B0604020202020204" pitchFamily="34" charset="0"/>
              </a:rPr>
              <a:t>RECEIVABLES</a:t>
            </a:r>
          </a:p>
        </p:txBody>
      </p:sp>
      <p:sp>
        <p:nvSpPr>
          <p:cNvPr id="6"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4</a:t>
            </a:r>
          </a:p>
        </p:txBody>
      </p:sp>
    </p:spTree>
    <p:extLst>
      <p:ext uri="{BB962C8B-B14F-4D97-AF65-F5344CB8AC3E}">
        <p14:creationId xmlns:p14="http://schemas.microsoft.com/office/powerpoint/2010/main" val="646956139"/>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ChangeArrowheads="1"/>
          </p:cNvSpPr>
          <p:nvPr/>
        </p:nvSpPr>
        <p:spPr bwMode="auto">
          <a:xfrm>
            <a:off x="609600" y="1891992"/>
            <a:ext cx="7620000" cy="4266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2625" indent="-450850" algn="l">
              <a:lnSpc>
                <a:spcPct val="125000"/>
              </a:lnSpc>
              <a:spcBef>
                <a:spcPts val="1200"/>
              </a:spcBef>
              <a:buClr>
                <a:srgbClr val="CC0000"/>
              </a:buClr>
              <a:buSzPct val="80000"/>
              <a:buFont typeface="Wingdings" pitchFamily="2" charset="2"/>
              <a:buChar char="u"/>
            </a:pPr>
            <a:r>
              <a:rPr lang="en-US" altLang="en-US" sz="2200" dirty="0">
                <a:latin typeface="Liberation Sans" panose="020B0604020202020204" pitchFamily="34" charset="0"/>
              </a:rPr>
              <a:t>Companies should prepare an accounts receivable aging schedule at least monthly.</a:t>
            </a:r>
          </a:p>
          <a:p>
            <a:pPr marL="1377950" indent="-463550" algn="l">
              <a:lnSpc>
                <a:spcPct val="125000"/>
              </a:lnSpc>
              <a:spcBef>
                <a:spcPts val="1200"/>
              </a:spcBef>
              <a:buClr>
                <a:srgbClr val="CC0000"/>
              </a:buClr>
              <a:buSzPct val="80000"/>
              <a:buFont typeface="Arial" panose="020B0604020202020204" pitchFamily="34" charset="0"/>
              <a:buChar char="►"/>
            </a:pPr>
            <a:r>
              <a:rPr lang="en-US" altLang="en-US" sz="2100" dirty="0">
                <a:latin typeface="Liberation Sans" panose="020B0604020202020204" pitchFamily="34" charset="0"/>
              </a:rPr>
              <a:t>Helps managers estimate the timing of future cash inflows.</a:t>
            </a:r>
          </a:p>
          <a:p>
            <a:pPr marL="1377950" indent="-463550" algn="l">
              <a:lnSpc>
                <a:spcPct val="125000"/>
              </a:lnSpc>
              <a:spcBef>
                <a:spcPts val="1200"/>
              </a:spcBef>
              <a:buClr>
                <a:srgbClr val="CC0000"/>
              </a:buClr>
              <a:buSzPct val="80000"/>
              <a:buFont typeface="Arial" panose="020B0604020202020204" pitchFamily="34" charset="0"/>
              <a:buChar char="►"/>
            </a:pPr>
            <a:r>
              <a:rPr lang="en-US" altLang="en-US" sz="2100" dirty="0">
                <a:latin typeface="Liberation Sans" panose="020B0604020202020204" pitchFamily="34" charset="0"/>
              </a:rPr>
              <a:t>Provides information about the collection experience of the company and identifies problem accounts.</a:t>
            </a:r>
          </a:p>
          <a:p>
            <a:pPr marL="682625" indent="-450850" algn="l">
              <a:lnSpc>
                <a:spcPct val="125000"/>
              </a:lnSpc>
              <a:spcBef>
                <a:spcPts val="1200"/>
              </a:spcBef>
              <a:buClr>
                <a:srgbClr val="CC0000"/>
              </a:buClr>
              <a:buSzPct val="80000"/>
              <a:buFont typeface="Wingdings" pitchFamily="2" charset="2"/>
              <a:buChar char="u"/>
            </a:pPr>
            <a:r>
              <a:rPr lang="en-US" altLang="en-US" sz="2200" dirty="0">
                <a:latin typeface="Liberation Sans" panose="020B0604020202020204" pitchFamily="34" charset="0"/>
              </a:rPr>
              <a:t>Significant concentrations of credit risk must be discussed in the notes to its financial statements.</a:t>
            </a:r>
          </a:p>
        </p:txBody>
      </p:sp>
      <p:sp>
        <p:nvSpPr>
          <p:cNvPr id="58373" name="Text Box 5"/>
          <p:cNvSpPr txBox="1">
            <a:spLocks noChangeArrowheads="1"/>
          </p:cNvSpPr>
          <p:nvPr/>
        </p:nvSpPr>
        <p:spPr bwMode="auto">
          <a:xfrm>
            <a:off x="609600" y="1295400"/>
            <a:ext cx="76200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algn="l">
              <a:buSzPct val="80000"/>
              <a:defRPr sz="2800" b="1">
                <a:solidFill>
                  <a:srgbClr val="CC0000"/>
                </a:solidFill>
                <a:latin typeface="Liberation Sans" panose="020B0604020202020204" pitchFamily="34" charset="0"/>
              </a:defRPr>
            </a:lvl1pPr>
            <a:lvl2pPr marL="742950" indent="-285750"/>
            <a:lvl3pPr marL="1143000" indent="-228600"/>
            <a:lvl4pPr marL="1600200" indent="-228600"/>
            <a:lvl5pPr marL="2057400" indent="-228600"/>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Monitoring Collections</a:t>
            </a:r>
          </a:p>
        </p:txBody>
      </p:sp>
      <p:sp>
        <p:nvSpPr>
          <p:cNvPr id="7"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MANAGING </a:t>
            </a:r>
            <a:r>
              <a:rPr lang="en-US" altLang="en-US" sz="3200" b="1" dirty="0">
                <a:solidFill>
                  <a:srgbClr val="003B76"/>
                </a:solidFill>
                <a:latin typeface="Liberation Sans" panose="020B0604020202020204" pitchFamily="34" charset="0"/>
              </a:rPr>
              <a:t>RECEIVABLES</a:t>
            </a:r>
          </a:p>
        </p:txBody>
      </p:sp>
      <p:sp>
        <p:nvSpPr>
          <p:cNvPr id="9"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4</a:t>
            </a:r>
          </a:p>
        </p:txBody>
      </p:sp>
    </p:spTree>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3"/>
          <p:cNvSpPr txBox="1">
            <a:spLocks noChangeArrowheads="1"/>
          </p:cNvSpPr>
          <p:nvPr/>
        </p:nvSpPr>
        <p:spPr bwMode="auto">
          <a:xfrm>
            <a:off x="609600" y="1295400"/>
            <a:ext cx="7620000" cy="210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628650" indent="-400050">
              <a:defRPr sz="2400">
                <a:solidFill>
                  <a:schemeClr val="tx1"/>
                </a:solidFill>
                <a:latin typeface="Comic Sans MS" pitchFamily="66" charset="0"/>
              </a:defRPr>
            </a:lvl2pPr>
            <a:lvl3pPr marL="1655763" indent="-457200">
              <a:defRPr sz="2400">
                <a:solidFill>
                  <a:schemeClr val="tx1"/>
                </a:solidFill>
                <a:latin typeface="Comic Sans MS" pitchFamily="66" charset="0"/>
              </a:defRPr>
            </a:lvl3pPr>
            <a:lvl4pPr marL="2227263" indent="-457200">
              <a:defRPr sz="2400">
                <a:solidFill>
                  <a:schemeClr val="tx1"/>
                </a:solidFill>
                <a:latin typeface="Comic Sans MS" pitchFamily="66" charset="0"/>
              </a:defRPr>
            </a:lvl4pPr>
            <a:lvl5pPr marL="2798763" indent="-457200">
              <a:defRPr sz="2400">
                <a:solidFill>
                  <a:schemeClr val="tx1"/>
                </a:solidFill>
                <a:latin typeface="Comic Sans MS" pitchFamily="66" charset="0"/>
              </a:defRPr>
            </a:lvl5pPr>
            <a:lvl6pPr marL="3255963" indent="-457200" algn="ctr" eaLnBrk="0" fontAlgn="base" hangingPunct="0">
              <a:spcBef>
                <a:spcPct val="0"/>
              </a:spcBef>
              <a:spcAft>
                <a:spcPct val="0"/>
              </a:spcAft>
              <a:defRPr sz="2400">
                <a:solidFill>
                  <a:schemeClr val="tx1"/>
                </a:solidFill>
                <a:latin typeface="Comic Sans MS" pitchFamily="66" charset="0"/>
              </a:defRPr>
            </a:lvl6pPr>
            <a:lvl7pPr marL="3713163" indent="-457200" algn="ctr" eaLnBrk="0" fontAlgn="base" hangingPunct="0">
              <a:spcBef>
                <a:spcPct val="0"/>
              </a:spcBef>
              <a:spcAft>
                <a:spcPct val="0"/>
              </a:spcAft>
              <a:defRPr sz="2400">
                <a:solidFill>
                  <a:schemeClr val="tx1"/>
                </a:solidFill>
                <a:latin typeface="Comic Sans MS" pitchFamily="66" charset="0"/>
              </a:defRPr>
            </a:lvl7pPr>
            <a:lvl8pPr marL="4170363" indent="-457200" algn="ctr" eaLnBrk="0" fontAlgn="base" hangingPunct="0">
              <a:spcBef>
                <a:spcPct val="0"/>
              </a:spcBef>
              <a:spcAft>
                <a:spcPct val="0"/>
              </a:spcAft>
              <a:defRPr sz="2400">
                <a:solidFill>
                  <a:schemeClr val="tx1"/>
                </a:solidFill>
                <a:latin typeface="Comic Sans MS" pitchFamily="66" charset="0"/>
              </a:defRPr>
            </a:lvl8pPr>
            <a:lvl9pPr marL="4627563"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5000"/>
              </a:lnSpc>
              <a:spcBef>
                <a:spcPts val="1200"/>
              </a:spcBef>
              <a:spcAft>
                <a:spcPts val="0"/>
              </a:spcAft>
              <a:buSzPct val="80000"/>
            </a:pPr>
            <a:r>
              <a:rPr lang="en-US" altLang="en-US" sz="2500" b="1" dirty="0">
                <a:solidFill>
                  <a:schemeClr val="tx2">
                    <a:lumMod val="50000"/>
                  </a:schemeClr>
                </a:solidFill>
                <a:latin typeface="Liberation Sans" panose="020B0604020202020204" pitchFamily="34" charset="0"/>
              </a:rPr>
              <a:t>Accounts Receivable Turnover</a:t>
            </a:r>
            <a:r>
              <a:rPr lang="en-US" altLang="en-US" sz="2500" dirty="0">
                <a:solidFill>
                  <a:schemeClr val="tx2">
                    <a:lumMod val="50000"/>
                  </a:schemeClr>
                </a:solidFill>
                <a:latin typeface="Liberation Sans" panose="020B0604020202020204" pitchFamily="34" charset="0"/>
              </a:rPr>
              <a:t>:</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Assess the liquidity of the receivables.</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Measure the number of times, on average, a company collects receivables during the period.</a:t>
            </a:r>
          </a:p>
        </p:txBody>
      </p:sp>
      <p:sp>
        <p:nvSpPr>
          <p:cNvPr id="61443" name="Text Box 7"/>
          <p:cNvSpPr txBox="1">
            <a:spLocks noChangeArrowheads="1"/>
          </p:cNvSpPr>
          <p:nvPr/>
        </p:nvSpPr>
        <p:spPr bwMode="auto">
          <a:xfrm>
            <a:off x="609600" y="3532852"/>
            <a:ext cx="7620000" cy="21505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628650" indent="-393700">
              <a:defRPr sz="2400">
                <a:solidFill>
                  <a:schemeClr val="tx1"/>
                </a:solidFill>
                <a:latin typeface="Comic Sans MS" pitchFamily="66" charset="0"/>
              </a:defRPr>
            </a:lvl2pPr>
            <a:lvl3pPr marL="1655763" indent="-457200">
              <a:defRPr sz="2400">
                <a:solidFill>
                  <a:schemeClr val="tx1"/>
                </a:solidFill>
                <a:latin typeface="Comic Sans MS" pitchFamily="66" charset="0"/>
              </a:defRPr>
            </a:lvl3pPr>
            <a:lvl4pPr marL="2227263" indent="-457200">
              <a:defRPr sz="2400">
                <a:solidFill>
                  <a:schemeClr val="tx1"/>
                </a:solidFill>
                <a:latin typeface="Comic Sans MS" pitchFamily="66" charset="0"/>
              </a:defRPr>
            </a:lvl4pPr>
            <a:lvl5pPr marL="2798763" indent="-457200">
              <a:defRPr sz="2400">
                <a:solidFill>
                  <a:schemeClr val="tx1"/>
                </a:solidFill>
                <a:latin typeface="Comic Sans MS" pitchFamily="66" charset="0"/>
              </a:defRPr>
            </a:lvl5pPr>
            <a:lvl6pPr marL="3255963" indent="-457200" algn="ctr" eaLnBrk="0" fontAlgn="base" hangingPunct="0">
              <a:spcBef>
                <a:spcPct val="0"/>
              </a:spcBef>
              <a:spcAft>
                <a:spcPct val="0"/>
              </a:spcAft>
              <a:defRPr sz="2400">
                <a:solidFill>
                  <a:schemeClr val="tx1"/>
                </a:solidFill>
                <a:latin typeface="Comic Sans MS" pitchFamily="66" charset="0"/>
              </a:defRPr>
            </a:lvl6pPr>
            <a:lvl7pPr marL="3713163" indent="-457200" algn="ctr" eaLnBrk="0" fontAlgn="base" hangingPunct="0">
              <a:spcBef>
                <a:spcPct val="0"/>
              </a:spcBef>
              <a:spcAft>
                <a:spcPct val="0"/>
              </a:spcAft>
              <a:defRPr sz="2400">
                <a:solidFill>
                  <a:schemeClr val="tx1"/>
                </a:solidFill>
                <a:latin typeface="Comic Sans MS" pitchFamily="66" charset="0"/>
              </a:defRPr>
            </a:lvl7pPr>
            <a:lvl8pPr marL="4170363" indent="-457200" algn="ctr" eaLnBrk="0" fontAlgn="base" hangingPunct="0">
              <a:spcBef>
                <a:spcPct val="0"/>
              </a:spcBef>
              <a:spcAft>
                <a:spcPct val="0"/>
              </a:spcAft>
              <a:defRPr sz="2400">
                <a:solidFill>
                  <a:schemeClr val="tx1"/>
                </a:solidFill>
                <a:latin typeface="Comic Sans MS" pitchFamily="66" charset="0"/>
              </a:defRPr>
            </a:lvl8pPr>
            <a:lvl9pPr marL="4627563"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5000"/>
              </a:lnSpc>
              <a:spcBef>
                <a:spcPts val="1200"/>
              </a:spcBef>
              <a:spcAft>
                <a:spcPts val="0"/>
              </a:spcAft>
              <a:buSzPct val="80000"/>
            </a:pPr>
            <a:r>
              <a:rPr lang="en-US" altLang="en-US" sz="2500" b="1" dirty="0">
                <a:solidFill>
                  <a:schemeClr val="tx2">
                    <a:lumMod val="50000"/>
                  </a:schemeClr>
                </a:solidFill>
                <a:latin typeface="Liberation Sans" panose="020B0604020202020204" pitchFamily="34" charset="0"/>
              </a:rPr>
              <a:t>Average collection period:</a:t>
            </a:r>
          </a:p>
          <a:p>
            <a:pPr lvl="1" algn="l">
              <a:lnSpc>
                <a:spcPct val="125000"/>
              </a:lnSpc>
              <a:spcBef>
                <a:spcPts val="1200"/>
              </a:spcBef>
              <a:spcAft>
                <a:spcPts val="0"/>
              </a:spcAft>
              <a:buClr>
                <a:srgbClr val="CC0000"/>
              </a:buClr>
              <a:buSzPct val="80000"/>
              <a:buFont typeface="Wingdings" pitchFamily="2" charset="2"/>
              <a:buChar char="u"/>
            </a:pPr>
            <a:r>
              <a:rPr lang="en-US" altLang="en-US" sz="2100" dirty="0">
                <a:latin typeface="Liberation Sans" panose="020B0604020202020204" pitchFamily="34" charset="0"/>
              </a:rPr>
              <a:t>Used </a:t>
            </a:r>
            <a:r>
              <a:rPr lang="en-US" altLang="en-US" sz="2200" dirty="0">
                <a:latin typeface="Liberation Sans" panose="020B0604020202020204" pitchFamily="34" charset="0"/>
              </a:rPr>
              <a:t>to assess effectiveness of credit and collection policies. </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Collection period should not exceed credit term period.</a:t>
            </a:r>
          </a:p>
        </p:txBody>
      </p:sp>
      <p:sp>
        <p:nvSpPr>
          <p:cNvPr id="8"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9" name="Rectangle 2"/>
          <p:cNvSpPr>
            <a:spLocks noChangeArrowheads="1"/>
          </p:cNvSpPr>
          <p:nvPr/>
        </p:nvSpPr>
        <p:spPr bwMode="auto">
          <a:xfrm>
            <a:off x="304800" y="304800"/>
            <a:ext cx="86868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EVALUATING LIQUIDITY OF RECEIVABLES</a:t>
            </a:r>
          </a:p>
        </p:txBody>
      </p:sp>
      <p:sp>
        <p:nvSpPr>
          <p:cNvPr id="11"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4</a:t>
            </a:r>
          </a:p>
        </p:txBody>
      </p:sp>
    </p:spTree>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3" name="Rectangle 15"/>
          <p:cNvSpPr>
            <a:spLocks noChangeArrowheads="1"/>
          </p:cNvSpPr>
          <p:nvPr/>
        </p:nvSpPr>
        <p:spPr bwMode="auto">
          <a:xfrm>
            <a:off x="326456" y="5014077"/>
            <a:ext cx="269424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sz="1200" b="1" dirty="0">
                <a:latin typeface="Liberation Sans" panose="020B0604020202020204" pitchFamily="34" charset="0"/>
              </a:rPr>
              <a:t>ILLUSTRATION 8-19</a:t>
            </a:r>
          </a:p>
          <a:p>
            <a:pPr algn="l"/>
            <a:r>
              <a:rPr lang="en-US" sz="1200" dirty="0">
                <a:latin typeface="Liberation Sans" panose="020B0604020202020204" pitchFamily="34" charset="0"/>
              </a:rPr>
              <a:t>Accounts receivable turnover</a:t>
            </a:r>
          </a:p>
          <a:p>
            <a:pPr algn="l"/>
            <a:r>
              <a:rPr lang="en-US" sz="1200" dirty="0">
                <a:latin typeface="Liberation Sans" panose="020B0604020202020204" pitchFamily="34" charset="0"/>
              </a:rPr>
              <a:t>and average collection period</a:t>
            </a:r>
            <a:endParaRPr lang="en-US" altLang="en-US" sz="1200" dirty="0">
              <a:latin typeface="Liberation Sans" panose="020B0604020202020204" pitchFamily="34" charset="0"/>
            </a:endParaRPr>
          </a:p>
        </p:txBody>
      </p:sp>
      <p:sp>
        <p:nvSpPr>
          <p:cNvPr id="10"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1" name="Rectangle 2"/>
          <p:cNvSpPr>
            <a:spLocks noChangeArrowheads="1"/>
          </p:cNvSpPr>
          <p:nvPr/>
        </p:nvSpPr>
        <p:spPr bwMode="auto">
          <a:xfrm>
            <a:off x="304800" y="304800"/>
            <a:ext cx="86868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EVALUATING LIQUIDITY OF RECEIVABLES</a:t>
            </a:r>
          </a:p>
        </p:txBody>
      </p:sp>
      <p:pic>
        <p:nvPicPr>
          <p:cNvPr id="158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425168"/>
            <a:ext cx="8534400" cy="3545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4</a:t>
            </a:r>
          </a:p>
        </p:txBody>
      </p:sp>
    </p:spTree>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Text Box 3"/>
          <p:cNvSpPr txBox="1">
            <a:spLocks noChangeArrowheads="1"/>
          </p:cNvSpPr>
          <p:nvPr/>
        </p:nvSpPr>
        <p:spPr bwMode="auto">
          <a:xfrm>
            <a:off x="609600" y="1295400"/>
            <a:ext cx="7620000" cy="31204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itchFamily="66" charset="0"/>
              </a:defRPr>
            </a:lvl1pPr>
            <a:lvl2pPr marL="800100" indent="-457200">
              <a:defRPr sz="2400">
                <a:solidFill>
                  <a:schemeClr val="tx1"/>
                </a:solidFill>
                <a:latin typeface="Comic Sans MS" pitchFamily="66" charset="0"/>
              </a:defRPr>
            </a:lvl2pPr>
            <a:lvl3pPr marL="1655763" indent="-457200">
              <a:defRPr sz="2400">
                <a:solidFill>
                  <a:schemeClr val="tx1"/>
                </a:solidFill>
                <a:latin typeface="Comic Sans MS" pitchFamily="66" charset="0"/>
              </a:defRPr>
            </a:lvl3pPr>
            <a:lvl4pPr marL="2227263" indent="-457200">
              <a:defRPr sz="2400">
                <a:solidFill>
                  <a:schemeClr val="tx1"/>
                </a:solidFill>
                <a:latin typeface="Comic Sans MS" pitchFamily="66" charset="0"/>
              </a:defRPr>
            </a:lvl4pPr>
            <a:lvl5pPr marL="2798763" indent="-457200">
              <a:defRPr sz="2400">
                <a:solidFill>
                  <a:schemeClr val="tx1"/>
                </a:solidFill>
                <a:latin typeface="Comic Sans MS" pitchFamily="66" charset="0"/>
              </a:defRPr>
            </a:lvl5pPr>
            <a:lvl6pPr marL="3255963" indent="-457200" algn="ctr" eaLnBrk="0" fontAlgn="base" hangingPunct="0">
              <a:spcBef>
                <a:spcPct val="0"/>
              </a:spcBef>
              <a:spcAft>
                <a:spcPct val="0"/>
              </a:spcAft>
              <a:defRPr sz="2400">
                <a:solidFill>
                  <a:schemeClr val="tx1"/>
                </a:solidFill>
                <a:latin typeface="Comic Sans MS" pitchFamily="66" charset="0"/>
              </a:defRPr>
            </a:lvl6pPr>
            <a:lvl7pPr marL="3713163" indent="-457200" algn="ctr" eaLnBrk="0" fontAlgn="base" hangingPunct="0">
              <a:spcBef>
                <a:spcPct val="0"/>
              </a:spcBef>
              <a:spcAft>
                <a:spcPct val="0"/>
              </a:spcAft>
              <a:defRPr sz="2400">
                <a:solidFill>
                  <a:schemeClr val="tx1"/>
                </a:solidFill>
                <a:latin typeface="Comic Sans MS" pitchFamily="66" charset="0"/>
              </a:defRPr>
            </a:lvl7pPr>
            <a:lvl8pPr marL="4170363" indent="-457200" algn="ctr" eaLnBrk="0" fontAlgn="base" hangingPunct="0">
              <a:spcBef>
                <a:spcPct val="0"/>
              </a:spcBef>
              <a:spcAft>
                <a:spcPct val="0"/>
              </a:spcAft>
              <a:defRPr sz="2400">
                <a:solidFill>
                  <a:schemeClr val="tx1"/>
                </a:solidFill>
                <a:latin typeface="Comic Sans MS" pitchFamily="66" charset="0"/>
              </a:defRPr>
            </a:lvl8pPr>
            <a:lvl9pPr marL="4627563" indent="-457200" algn="ctr" eaLnBrk="0" fontAlgn="base" hangingPunct="0">
              <a:spcBef>
                <a:spcPct val="0"/>
              </a:spcBef>
              <a:spcAft>
                <a:spcPct val="0"/>
              </a:spcAft>
              <a:defRPr sz="2400">
                <a:solidFill>
                  <a:schemeClr val="tx1"/>
                </a:solidFill>
                <a:latin typeface="Comic Sans MS" pitchFamily="66" charset="0"/>
              </a:defRPr>
            </a:lvl9pPr>
          </a:lstStyle>
          <a:p>
            <a:pPr algn="l">
              <a:lnSpc>
                <a:spcPct val="125000"/>
              </a:lnSpc>
              <a:spcBef>
                <a:spcPts val="1200"/>
              </a:spcBef>
            </a:pPr>
            <a:r>
              <a:rPr lang="en-US" altLang="en-US" sz="2300" b="1" dirty="0">
                <a:latin typeface="Liberation Sans" panose="020B0604020202020204" pitchFamily="34" charset="0"/>
              </a:rPr>
              <a:t>Three reasons</a:t>
            </a:r>
            <a:r>
              <a:rPr lang="en-US" altLang="en-US" sz="2300" dirty="0">
                <a:latin typeface="Liberation Sans" panose="020B0604020202020204" pitchFamily="34" charset="0"/>
              </a:rPr>
              <a:t> for the sale of receivables:</a:t>
            </a:r>
          </a:p>
          <a:p>
            <a:pPr lvl="1" algn="l">
              <a:lnSpc>
                <a:spcPct val="125000"/>
              </a:lnSpc>
              <a:spcBef>
                <a:spcPts val="1200"/>
              </a:spcBef>
              <a:buFontTx/>
              <a:buAutoNum type="arabicPeriod"/>
            </a:pPr>
            <a:r>
              <a:rPr lang="en-US" altLang="en-US" sz="2200" dirty="0">
                <a:latin typeface="Liberation Sans" panose="020B0604020202020204" pitchFamily="34" charset="0"/>
              </a:rPr>
              <a:t>Size. </a:t>
            </a:r>
          </a:p>
          <a:p>
            <a:pPr lvl="1" algn="l">
              <a:lnSpc>
                <a:spcPct val="125000"/>
              </a:lnSpc>
              <a:spcBef>
                <a:spcPts val="1200"/>
              </a:spcBef>
              <a:buFontTx/>
              <a:buAutoNum type="arabicPeriod"/>
            </a:pPr>
            <a:r>
              <a:rPr lang="en-US" altLang="en-US" sz="2200" dirty="0">
                <a:latin typeface="Liberation Sans" panose="020B0604020202020204" pitchFamily="34" charset="0"/>
              </a:rPr>
              <a:t>Companies may sell receivables because they may be the only reasonable source of cash. </a:t>
            </a:r>
          </a:p>
          <a:p>
            <a:pPr lvl="1" algn="l">
              <a:lnSpc>
                <a:spcPct val="125000"/>
              </a:lnSpc>
              <a:spcBef>
                <a:spcPts val="1200"/>
              </a:spcBef>
              <a:buFontTx/>
              <a:buAutoNum type="arabicPeriod"/>
            </a:pPr>
            <a:r>
              <a:rPr lang="en-US" altLang="en-US" sz="2200" dirty="0">
                <a:latin typeface="Liberation Sans" panose="020B0604020202020204" pitchFamily="34" charset="0"/>
              </a:rPr>
              <a:t>Billing and collection are often time-consuming and costly.</a:t>
            </a:r>
          </a:p>
        </p:txBody>
      </p:sp>
      <p:sp>
        <p:nvSpPr>
          <p:cNvPr id="7"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ACCELERATING CASH RECEIPTS</a:t>
            </a:r>
          </a:p>
        </p:txBody>
      </p:sp>
      <p:sp>
        <p:nvSpPr>
          <p:cNvPr id="9"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4</a:t>
            </a:r>
          </a:p>
        </p:txBody>
      </p:sp>
    </p:spTree>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8"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buSzPct val="80000"/>
            </a:pPr>
            <a:r>
              <a:rPr lang="en-US" altLang="en-US" sz="3200" b="1" dirty="0">
                <a:solidFill>
                  <a:schemeClr val="tx2">
                    <a:lumMod val="50000"/>
                  </a:schemeClr>
                </a:solidFill>
                <a:latin typeface="Liberation Sans" panose="020B0604020202020204" pitchFamily="34" charset="0"/>
              </a:rPr>
              <a:t>MANAGING </a:t>
            </a:r>
            <a:r>
              <a:rPr lang="en-US" altLang="en-US" sz="3200" b="1" dirty="0">
                <a:solidFill>
                  <a:srgbClr val="003B76"/>
                </a:solidFill>
                <a:latin typeface="Liberation Sans" panose="020B0604020202020204" pitchFamily="34" charset="0"/>
              </a:rPr>
              <a:t>RECEIVABLES</a:t>
            </a:r>
          </a:p>
        </p:txBody>
      </p:sp>
      <p:pic>
        <p:nvPicPr>
          <p:cNvPr id="159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295400"/>
            <a:ext cx="8546737" cy="461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394" name="Rectangle 9"/>
          <p:cNvSpPr>
            <a:spLocks noChangeArrowheads="1"/>
          </p:cNvSpPr>
          <p:nvPr/>
        </p:nvSpPr>
        <p:spPr bwMode="auto">
          <a:xfrm>
            <a:off x="304800" y="5786735"/>
            <a:ext cx="17798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r>
              <a:rPr lang="en-US" altLang="en-US" sz="1200" b="1" dirty="0">
                <a:latin typeface="Liberation Sans" panose="020B0604020202020204" pitchFamily="34" charset="0"/>
              </a:rPr>
              <a:t>Illustration 8-20 </a:t>
            </a:r>
          </a:p>
          <a:p>
            <a:pPr algn="l"/>
            <a:r>
              <a:rPr lang="en-US" altLang="en-US" sz="1200" dirty="0">
                <a:latin typeface="Liberation Sans" panose="020B0604020202020204" pitchFamily="34" charset="0"/>
              </a:rPr>
              <a:t>Managing receivables</a:t>
            </a:r>
          </a:p>
        </p:txBody>
      </p:sp>
      <p:sp>
        <p:nvSpPr>
          <p:cNvPr id="9"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4</a:t>
            </a:r>
          </a:p>
        </p:txBody>
      </p:sp>
    </p:spTree>
    <p:extLst>
      <p:ext uri="{BB962C8B-B14F-4D97-AF65-F5344CB8AC3E}">
        <p14:creationId xmlns:p14="http://schemas.microsoft.com/office/powerpoint/2010/main" val="417559147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609600" y="1295400"/>
            <a:ext cx="8153400" cy="1680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14350" algn="l"/>
              </a:tabLst>
              <a:defRPr sz="2400">
                <a:solidFill>
                  <a:schemeClr val="tx1"/>
                </a:solidFill>
                <a:latin typeface="Comic Sans MS" pitchFamily="66" charset="0"/>
              </a:defRPr>
            </a:lvl1pPr>
            <a:lvl2pPr marL="1028700" indent="-457200">
              <a:tabLst>
                <a:tab pos="514350" algn="l"/>
              </a:tabLst>
              <a:defRPr sz="2400">
                <a:solidFill>
                  <a:schemeClr val="tx1"/>
                </a:solidFill>
                <a:latin typeface="Comic Sans MS" pitchFamily="66" charset="0"/>
              </a:defRPr>
            </a:lvl2pPr>
            <a:lvl3pPr marL="1600200" indent="-457200">
              <a:tabLst>
                <a:tab pos="514350" algn="l"/>
              </a:tabLst>
              <a:defRPr sz="2400">
                <a:solidFill>
                  <a:schemeClr val="tx1"/>
                </a:solidFill>
                <a:latin typeface="Comic Sans MS" pitchFamily="66" charset="0"/>
              </a:defRPr>
            </a:lvl3pPr>
            <a:lvl4pPr marL="2171700" indent="-457200">
              <a:tabLst>
                <a:tab pos="514350" algn="l"/>
              </a:tabLst>
              <a:defRPr sz="2400">
                <a:solidFill>
                  <a:schemeClr val="tx1"/>
                </a:solidFill>
                <a:latin typeface="Comic Sans MS" pitchFamily="66" charset="0"/>
              </a:defRPr>
            </a:lvl4pPr>
            <a:lvl5pPr marL="2743200" indent="-457200">
              <a:tabLst>
                <a:tab pos="514350" algn="l"/>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14350" algn="l"/>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14350" algn="l"/>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14350" algn="l"/>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14350" algn="l"/>
              </a:tabLst>
              <a:defRPr sz="2400">
                <a:solidFill>
                  <a:schemeClr val="tx1"/>
                </a:solidFill>
                <a:latin typeface="Comic Sans MS" pitchFamily="66" charset="0"/>
              </a:defRPr>
            </a:lvl9pPr>
          </a:lstStyle>
          <a:p>
            <a:pPr algn="l">
              <a:lnSpc>
                <a:spcPct val="120000"/>
              </a:lnSpc>
              <a:spcBef>
                <a:spcPts val="0"/>
              </a:spcBef>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Assume that Jordache Co. on July 1, 2017, sells merchandise on account to Polo Company for $1,000 terms 2/10, n/30.  Prepare the journal entry to record this transaction on the books of Jordache Co.</a:t>
            </a:r>
          </a:p>
        </p:txBody>
      </p:sp>
      <p:sp>
        <p:nvSpPr>
          <p:cNvPr id="882691" name="Text Box 3"/>
          <p:cNvSpPr txBox="1">
            <a:spLocks noChangeArrowheads="1"/>
          </p:cNvSpPr>
          <p:nvPr/>
        </p:nvSpPr>
        <p:spPr bwMode="auto">
          <a:xfrm>
            <a:off x="1828800" y="3124200"/>
            <a:ext cx="6553200" cy="446276"/>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862513" algn="r"/>
              </a:tabLst>
              <a:defRPr sz="2400">
                <a:solidFill>
                  <a:schemeClr val="tx1"/>
                </a:solidFill>
                <a:latin typeface="Comic Sans MS" pitchFamily="66" charset="0"/>
              </a:defRPr>
            </a:lvl1pPr>
            <a:lvl2pPr marL="1028700" indent="-457200">
              <a:tabLst>
                <a:tab pos="4862513" algn="r"/>
              </a:tabLst>
              <a:defRPr sz="2400">
                <a:solidFill>
                  <a:schemeClr val="tx1"/>
                </a:solidFill>
                <a:latin typeface="Comic Sans MS" pitchFamily="66" charset="0"/>
              </a:defRPr>
            </a:lvl2pPr>
            <a:lvl3pPr marL="1600200" indent="-457200">
              <a:tabLst>
                <a:tab pos="4862513" algn="r"/>
              </a:tabLst>
              <a:defRPr sz="2400">
                <a:solidFill>
                  <a:schemeClr val="tx1"/>
                </a:solidFill>
                <a:latin typeface="Comic Sans MS" pitchFamily="66" charset="0"/>
              </a:defRPr>
            </a:lvl3pPr>
            <a:lvl4pPr marL="2171700" indent="-457200">
              <a:tabLst>
                <a:tab pos="4862513" algn="r"/>
              </a:tabLst>
              <a:defRPr sz="2400">
                <a:solidFill>
                  <a:schemeClr val="tx1"/>
                </a:solidFill>
                <a:latin typeface="Comic Sans MS" pitchFamily="66" charset="0"/>
              </a:defRPr>
            </a:lvl4pPr>
            <a:lvl5pPr marL="2743200" indent="-457200">
              <a:tabLst>
                <a:tab pos="4862513"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2513"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2513"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2513"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2513"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Accounts Receivable	1,000</a:t>
            </a:r>
          </a:p>
        </p:txBody>
      </p:sp>
      <p:sp>
        <p:nvSpPr>
          <p:cNvPr id="9220" name="Text Box 4"/>
          <p:cNvSpPr txBox="1">
            <a:spLocks noChangeArrowheads="1"/>
          </p:cNvSpPr>
          <p:nvPr/>
        </p:nvSpPr>
        <p:spPr bwMode="auto">
          <a:xfrm>
            <a:off x="685800" y="3124200"/>
            <a:ext cx="1143000" cy="446276"/>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lvl1pPr>
              <a:defRPr sz="2400">
                <a:solidFill>
                  <a:schemeClr val="tx1"/>
                </a:solidFill>
                <a:latin typeface="Comic Sans MS" pitchFamily="66" charset="0"/>
              </a:defRPr>
            </a:lvl1pPr>
            <a:lvl2pPr marL="1028700" indent="-457200">
              <a:defRPr sz="2400">
                <a:solidFill>
                  <a:schemeClr val="tx1"/>
                </a:solidFill>
                <a:latin typeface="Comic Sans MS" pitchFamily="66" charset="0"/>
              </a:defRPr>
            </a:lvl2pPr>
            <a:lvl3pPr marL="1600200" indent="-457200">
              <a:defRPr sz="2400">
                <a:solidFill>
                  <a:schemeClr val="tx1"/>
                </a:solidFill>
                <a:latin typeface="Comic Sans MS" pitchFamily="66" charset="0"/>
              </a:defRPr>
            </a:lvl3pPr>
            <a:lvl4pPr marL="2171700" indent="-457200">
              <a:defRPr sz="2400">
                <a:solidFill>
                  <a:schemeClr val="tx1"/>
                </a:solidFill>
                <a:latin typeface="Comic Sans MS" pitchFamily="66" charset="0"/>
              </a:defRPr>
            </a:lvl4pPr>
            <a:lvl5pPr marL="2743200" indent="-457200">
              <a:defRPr sz="2400">
                <a:solidFill>
                  <a:schemeClr val="tx1"/>
                </a:solidFill>
                <a:latin typeface="Comic Sans MS" pitchFamily="66" charset="0"/>
              </a:defRPr>
            </a:lvl5pPr>
            <a:lvl6pPr marL="3200400" indent="-457200" algn="ctr" eaLnBrk="0" fontAlgn="base" hangingPunct="0">
              <a:spcBef>
                <a:spcPct val="0"/>
              </a:spcBef>
              <a:spcAft>
                <a:spcPct val="0"/>
              </a:spcAft>
              <a:defRPr sz="2400">
                <a:solidFill>
                  <a:schemeClr val="tx1"/>
                </a:solidFill>
                <a:latin typeface="Comic Sans MS" pitchFamily="66" charset="0"/>
              </a:defRPr>
            </a:lvl6pPr>
            <a:lvl7pPr marL="3657600" indent="-457200" algn="ctr" eaLnBrk="0" fontAlgn="base" hangingPunct="0">
              <a:spcBef>
                <a:spcPct val="0"/>
              </a:spcBef>
              <a:spcAft>
                <a:spcPct val="0"/>
              </a:spcAft>
              <a:defRPr sz="2400">
                <a:solidFill>
                  <a:schemeClr val="tx1"/>
                </a:solidFill>
                <a:latin typeface="Comic Sans MS" pitchFamily="66" charset="0"/>
              </a:defRPr>
            </a:lvl7pPr>
            <a:lvl8pPr marL="4114800" indent="-457200" algn="ctr" eaLnBrk="0" fontAlgn="base" hangingPunct="0">
              <a:spcBef>
                <a:spcPct val="0"/>
              </a:spcBef>
              <a:spcAft>
                <a:spcPct val="0"/>
              </a:spcAft>
              <a:defRPr sz="2400">
                <a:solidFill>
                  <a:schemeClr val="tx1"/>
                </a:solidFill>
                <a:latin typeface="Comic Sans MS" pitchFamily="66" charset="0"/>
              </a:defRPr>
            </a:lvl8pPr>
            <a:lvl9pPr marL="4572000" indent="-4572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200" b="1" dirty="0">
                <a:latin typeface="Liberation Sans" panose="020B0604020202020204" pitchFamily="34" charset="0"/>
                <a:cs typeface="Arial" charset="0"/>
              </a:rPr>
              <a:t>Jul. 1</a:t>
            </a:r>
          </a:p>
        </p:txBody>
      </p:sp>
      <p:sp>
        <p:nvSpPr>
          <p:cNvPr id="882693" name="Text Box 5"/>
          <p:cNvSpPr txBox="1">
            <a:spLocks noChangeArrowheads="1"/>
          </p:cNvSpPr>
          <p:nvPr/>
        </p:nvSpPr>
        <p:spPr bwMode="auto">
          <a:xfrm>
            <a:off x="1828800" y="3581400"/>
            <a:ext cx="6553200" cy="446276"/>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0375">
              <a:tabLst>
                <a:tab pos="4862513" algn="r"/>
                <a:tab pos="6289675" algn="r"/>
              </a:tabLst>
              <a:defRPr sz="2400">
                <a:solidFill>
                  <a:schemeClr val="tx1"/>
                </a:solidFill>
                <a:latin typeface="Comic Sans MS" pitchFamily="66" charset="0"/>
              </a:defRPr>
            </a:lvl1pPr>
            <a:lvl2pPr marL="1146175" indent="-457200">
              <a:tabLst>
                <a:tab pos="4862513" algn="r"/>
                <a:tab pos="6289675" algn="r"/>
              </a:tabLst>
              <a:defRPr sz="2400">
                <a:solidFill>
                  <a:schemeClr val="tx1"/>
                </a:solidFill>
                <a:latin typeface="Comic Sans MS" pitchFamily="66" charset="0"/>
              </a:defRPr>
            </a:lvl2pPr>
            <a:lvl3pPr marL="1717675" indent="-457200">
              <a:tabLst>
                <a:tab pos="4862513" algn="r"/>
                <a:tab pos="6289675" algn="r"/>
              </a:tabLst>
              <a:defRPr sz="2400">
                <a:solidFill>
                  <a:schemeClr val="tx1"/>
                </a:solidFill>
                <a:latin typeface="Comic Sans MS" pitchFamily="66" charset="0"/>
              </a:defRPr>
            </a:lvl3pPr>
            <a:lvl4pPr marL="2289175" indent="-457200">
              <a:tabLst>
                <a:tab pos="4862513" algn="r"/>
                <a:tab pos="6289675" algn="r"/>
              </a:tabLst>
              <a:defRPr sz="2400">
                <a:solidFill>
                  <a:schemeClr val="tx1"/>
                </a:solidFill>
                <a:latin typeface="Comic Sans MS" pitchFamily="66" charset="0"/>
              </a:defRPr>
            </a:lvl4pPr>
            <a:lvl5pPr marL="2860675" indent="-457200">
              <a:tabLst>
                <a:tab pos="4862513" algn="r"/>
                <a:tab pos="6289675" algn="r"/>
              </a:tabLst>
              <a:defRPr sz="2400">
                <a:solidFill>
                  <a:schemeClr val="tx1"/>
                </a:solidFill>
                <a:latin typeface="Comic Sans MS" pitchFamily="66" charset="0"/>
              </a:defRPr>
            </a:lvl5pPr>
            <a:lvl6pPr marL="33178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6pPr>
            <a:lvl7pPr marL="37750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7pPr>
            <a:lvl8pPr marL="42322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8pPr>
            <a:lvl9pPr marL="46894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Sales Revenue		1,000</a:t>
            </a:r>
          </a:p>
        </p:txBody>
      </p:sp>
      <p:sp>
        <p:nvSpPr>
          <p:cNvPr id="9"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RECOGNIZING 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10"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i="0" dirty="0">
              <a:effectLst/>
              <a:latin typeface="Liberation Sans" panose="020B0604020202020204" pitchFamily="34" charset="0"/>
            </a:endParaRPr>
          </a:p>
        </p:txBody>
      </p:sp>
      <p:sp>
        <p:nvSpPr>
          <p:cNvPr id="8"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1 </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82691"/>
                                        </p:tgtEl>
                                        <p:attrNameLst>
                                          <p:attrName>style.visibility</p:attrName>
                                        </p:attrNameLst>
                                      </p:cBhvr>
                                      <p:to>
                                        <p:strVal val="visible"/>
                                      </p:to>
                                    </p:set>
                                    <p:animEffect transition="in" filter="wipe(left)">
                                      <p:cBhvr>
                                        <p:cTn id="7" dur="500"/>
                                        <p:tgtEl>
                                          <p:spTgt spid="8826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82693"/>
                                        </p:tgtEl>
                                        <p:attrNameLst>
                                          <p:attrName>style.visibility</p:attrName>
                                        </p:attrNameLst>
                                      </p:cBhvr>
                                      <p:to>
                                        <p:strVal val="visible"/>
                                      </p:to>
                                    </p:set>
                                    <p:animEffect transition="in" filter="wipe(left)">
                                      <p:cBhvr>
                                        <p:cTn id="12" dur="500"/>
                                        <p:tgtEl>
                                          <p:spTgt spid="882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2691" grpId="0" autoUpdateAnimBg="0"/>
      <p:bldP spid="88269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609600" y="1295400"/>
            <a:ext cx="8077200"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14350" algn="l"/>
              </a:tabLst>
              <a:defRPr sz="2400">
                <a:solidFill>
                  <a:schemeClr val="tx1"/>
                </a:solidFill>
                <a:latin typeface="Comic Sans MS" pitchFamily="66" charset="0"/>
              </a:defRPr>
            </a:lvl1pPr>
            <a:lvl2pPr marL="1028700" indent="-457200">
              <a:tabLst>
                <a:tab pos="514350" algn="l"/>
              </a:tabLst>
              <a:defRPr sz="2400">
                <a:solidFill>
                  <a:schemeClr val="tx1"/>
                </a:solidFill>
                <a:latin typeface="Comic Sans MS" pitchFamily="66" charset="0"/>
              </a:defRPr>
            </a:lvl2pPr>
            <a:lvl3pPr marL="1600200" indent="-457200">
              <a:tabLst>
                <a:tab pos="514350" algn="l"/>
              </a:tabLst>
              <a:defRPr sz="2400">
                <a:solidFill>
                  <a:schemeClr val="tx1"/>
                </a:solidFill>
                <a:latin typeface="Comic Sans MS" pitchFamily="66" charset="0"/>
              </a:defRPr>
            </a:lvl3pPr>
            <a:lvl4pPr marL="2171700" indent="-457200">
              <a:tabLst>
                <a:tab pos="514350" algn="l"/>
              </a:tabLst>
              <a:defRPr sz="2400">
                <a:solidFill>
                  <a:schemeClr val="tx1"/>
                </a:solidFill>
                <a:latin typeface="Comic Sans MS" pitchFamily="66" charset="0"/>
              </a:defRPr>
            </a:lvl4pPr>
            <a:lvl5pPr marL="2743200" indent="-457200">
              <a:tabLst>
                <a:tab pos="514350" algn="l"/>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14350" algn="l"/>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14350" algn="l"/>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14350" algn="l"/>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14350" algn="l"/>
              </a:tabLs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a:t>
            </a:r>
            <a:r>
              <a:rPr lang="en-US" altLang="en-US" sz="2200" dirty="0">
                <a:latin typeface="Liberation Sans" panose="020B0604020202020204" pitchFamily="34" charset="0"/>
              </a:rPr>
              <a:t> On July 5, Polo returns merchandise worth $100 to Jordache Co. </a:t>
            </a:r>
          </a:p>
        </p:txBody>
      </p:sp>
      <p:sp>
        <p:nvSpPr>
          <p:cNvPr id="886787" name="Text Box 3"/>
          <p:cNvSpPr txBox="1">
            <a:spLocks noChangeArrowheads="1"/>
          </p:cNvSpPr>
          <p:nvPr/>
        </p:nvSpPr>
        <p:spPr bwMode="auto">
          <a:xfrm>
            <a:off x="1828800" y="2362200"/>
            <a:ext cx="6553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862513" algn="r"/>
              </a:tabLst>
              <a:defRPr sz="2400">
                <a:solidFill>
                  <a:schemeClr val="tx1"/>
                </a:solidFill>
                <a:latin typeface="Comic Sans MS" pitchFamily="66" charset="0"/>
              </a:defRPr>
            </a:lvl1pPr>
            <a:lvl2pPr marL="1028700" indent="-457200">
              <a:tabLst>
                <a:tab pos="4862513" algn="r"/>
              </a:tabLst>
              <a:defRPr sz="2400">
                <a:solidFill>
                  <a:schemeClr val="tx1"/>
                </a:solidFill>
                <a:latin typeface="Comic Sans MS" pitchFamily="66" charset="0"/>
              </a:defRPr>
            </a:lvl2pPr>
            <a:lvl3pPr marL="1600200" indent="-457200">
              <a:tabLst>
                <a:tab pos="4862513" algn="r"/>
              </a:tabLst>
              <a:defRPr sz="2400">
                <a:solidFill>
                  <a:schemeClr val="tx1"/>
                </a:solidFill>
                <a:latin typeface="Comic Sans MS" pitchFamily="66" charset="0"/>
              </a:defRPr>
            </a:lvl3pPr>
            <a:lvl4pPr marL="2171700" indent="-457200">
              <a:tabLst>
                <a:tab pos="4862513" algn="r"/>
              </a:tabLst>
              <a:defRPr sz="2400">
                <a:solidFill>
                  <a:schemeClr val="tx1"/>
                </a:solidFill>
                <a:latin typeface="Comic Sans MS" pitchFamily="66" charset="0"/>
              </a:defRPr>
            </a:lvl4pPr>
            <a:lvl5pPr marL="2743200" indent="-457200">
              <a:tabLst>
                <a:tab pos="4862513"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2513"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2513"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2513"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2513"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Sales Returns and Allowances	100</a:t>
            </a:r>
          </a:p>
        </p:txBody>
      </p:sp>
      <p:sp>
        <p:nvSpPr>
          <p:cNvPr id="10244" name="Text Box 4"/>
          <p:cNvSpPr txBox="1">
            <a:spLocks noChangeArrowheads="1"/>
          </p:cNvSpPr>
          <p:nvPr/>
        </p:nvSpPr>
        <p:spPr bwMode="auto">
          <a:xfrm>
            <a:off x="685800" y="2362200"/>
            <a:ext cx="11430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lvl1pPr>
              <a:defRPr sz="2400">
                <a:solidFill>
                  <a:schemeClr val="tx1"/>
                </a:solidFill>
                <a:latin typeface="Comic Sans MS" pitchFamily="66" charset="0"/>
              </a:defRPr>
            </a:lvl1pPr>
            <a:lvl2pPr marL="1028700" indent="-457200">
              <a:defRPr sz="2400">
                <a:solidFill>
                  <a:schemeClr val="tx1"/>
                </a:solidFill>
                <a:latin typeface="Comic Sans MS" pitchFamily="66" charset="0"/>
              </a:defRPr>
            </a:lvl2pPr>
            <a:lvl3pPr marL="1600200" indent="-457200">
              <a:defRPr sz="2400">
                <a:solidFill>
                  <a:schemeClr val="tx1"/>
                </a:solidFill>
                <a:latin typeface="Comic Sans MS" pitchFamily="66" charset="0"/>
              </a:defRPr>
            </a:lvl3pPr>
            <a:lvl4pPr marL="2171700" indent="-457200">
              <a:defRPr sz="2400">
                <a:solidFill>
                  <a:schemeClr val="tx1"/>
                </a:solidFill>
                <a:latin typeface="Comic Sans MS" pitchFamily="66" charset="0"/>
              </a:defRPr>
            </a:lvl4pPr>
            <a:lvl5pPr marL="2743200" indent="-457200">
              <a:defRPr sz="2400">
                <a:solidFill>
                  <a:schemeClr val="tx1"/>
                </a:solidFill>
                <a:latin typeface="Comic Sans MS" pitchFamily="66" charset="0"/>
              </a:defRPr>
            </a:lvl5pPr>
            <a:lvl6pPr marL="3200400" indent="-457200" algn="ctr" eaLnBrk="0" fontAlgn="base" hangingPunct="0">
              <a:spcBef>
                <a:spcPct val="0"/>
              </a:spcBef>
              <a:spcAft>
                <a:spcPct val="0"/>
              </a:spcAft>
              <a:defRPr sz="2400">
                <a:solidFill>
                  <a:schemeClr val="tx1"/>
                </a:solidFill>
                <a:latin typeface="Comic Sans MS" pitchFamily="66" charset="0"/>
              </a:defRPr>
            </a:lvl6pPr>
            <a:lvl7pPr marL="3657600" indent="-457200" algn="ctr" eaLnBrk="0" fontAlgn="base" hangingPunct="0">
              <a:spcBef>
                <a:spcPct val="0"/>
              </a:spcBef>
              <a:spcAft>
                <a:spcPct val="0"/>
              </a:spcAft>
              <a:defRPr sz="2400">
                <a:solidFill>
                  <a:schemeClr val="tx1"/>
                </a:solidFill>
                <a:latin typeface="Comic Sans MS" pitchFamily="66" charset="0"/>
              </a:defRPr>
            </a:lvl7pPr>
            <a:lvl8pPr marL="4114800" indent="-457200" algn="ctr" eaLnBrk="0" fontAlgn="base" hangingPunct="0">
              <a:spcBef>
                <a:spcPct val="0"/>
              </a:spcBef>
              <a:spcAft>
                <a:spcPct val="0"/>
              </a:spcAft>
              <a:defRPr sz="2400">
                <a:solidFill>
                  <a:schemeClr val="tx1"/>
                </a:solidFill>
                <a:latin typeface="Comic Sans MS" pitchFamily="66" charset="0"/>
              </a:defRPr>
            </a:lvl8pPr>
            <a:lvl9pPr marL="4572000" indent="-4572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200" b="1" dirty="0">
                <a:latin typeface="Liberation Sans" panose="020B0604020202020204" pitchFamily="34" charset="0"/>
                <a:cs typeface="Arial" charset="0"/>
              </a:rPr>
              <a:t>Jul. 5</a:t>
            </a:r>
          </a:p>
        </p:txBody>
      </p:sp>
      <p:sp>
        <p:nvSpPr>
          <p:cNvPr id="886789" name="Text Box 5"/>
          <p:cNvSpPr txBox="1">
            <a:spLocks noChangeArrowheads="1"/>
          </p:cNvSpPr>
          <p:nvPr/>
        </p:nvSpPr>
        <p:spPr bwMode="auto">
          <a:xfrm>
            <a:off x="1828800" y="2819400"/>
            <a:ext cx="6553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0375">
              <a:tabLst>
                <a:tab pos="4862513" algn="r"/>
                <a:tab pos="6289675" algn="r"/>
              </a:tabLst>
              <a:defRPr sz="2400">
                <a:solidFill>
                  <a:schemeClr val="tx1"/>
                </a:solidFill>
                <a:latin typeface="Comic Sans MS" pitchFamily="66" charset="0"/>
              </a:defRPr>
            </a:lvl1pPr>
            <a:lvl2pPr marL="1146175" indent="-457200">
              <a:tabLst>
                <a:tab pos="4862513" algn="r"/>
                <a:tab pos="6289675" algn="r"/>
              </a:tabLst>
              <a:defRPr sz="2400">
                <a:solidFill>
                  <a:schemeClr val="tx1"/>
                </a:solidFill>
                <a:latin typeface="Comic Sans MS" pitchFamily="66" charset="0"/>
              </a:defRPr>
            </a:lvl2pPr>
            <a:lvl3pPr marL="1717675" indent="-457200">
              <a:tabLst>
                <a:tab pos="4862513" algn="r"/>
                <a:tab pos="6289675" algn="r"/>
              </a:tabLst>
              <a:defRPr sz="2400">
                <a:solidFill>
                  <a:schemeClr val="tx1"/>
                </a:solidFill>
                <a:latin typeface="Comic Sans MS" pitchFamily="66" charset="0"/>
              </a:defRPr>
            </a:lvl3pPr>
            <a:lvl4pPr marL="2289175" indent="-457200">
              <a:tabLst>
                <a:tab pos="4862513" algn="r"/>
                <a:tab pos="6289675" algn="r"/>
              </a:tabLst>
              <a:defRPr sz="2400">
                <a:solidFill>
                  <a:schemeClr val="tx1"/>
                </a:solidFill>
                <a:latin typeface="Comic Sans MS" pitchFamily="66" charset="0"/>
              </a:defRPr>
            </a:lvl4pPr>
            <a:lvl5pPr marL="2860675" indent="-457200">
              <a:tabLst>
                <a:tab pos="4862513" algn="r"/>
                <a:tab pos="6289675" algn="r"/>
              </a:tabLst>
              <a:defRPr sz="2400">
                <a:solidFill>
                  <a:schemeClr val="tx1"/>
                </a:solidFill>
                <a:latin typeface="Comic Sans MS" pitchFamily="66" charset="0"/>
              </a:defRPr>
            </a:lvl5pPr>
            <a:lvl6pPr marL="33178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6pPr>
            <a:lvl7pPr marL="37750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7pPr>
            <a:lvl8pPr marL="42322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8pPr>
            <a:lvl9pPr marL="46894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Accounts Receivable		100</a:t>
            </a:r>
          </a:p>
        </p:txBody>
      </p:sp>
      <p:sp>
        <p:nvSpPr>
          <p:cNvPr id="10246" name="Text Box 7"/>
          <p:cNvSpPr txBox="1">
            <a:spLocks noChangeArrowheads="1"/>
          </p:cNvSpPr>
          <p:nvPr/>
        </p:nvSpPr>
        <p:spPr bwMode="auto">
          <a:xfrm>
            <a:off x="609600" y="3763963"/>
            <a:ext cx="8458200" cy="871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a:lnSpc>
                <a:spcPct val="120000"/>
              </a:lnSpc>
              <a:tabLst>
                <a:tab pos="514350" algn="l"/>
              </a:tabLst>
              <a:defRPr sz="2200" b="1">
                <a:latin typeface="Liberation Sans" panose="020B0604020202020204" pitchFamily="34" charset="0"/>
              </a:defRPr>
            </a:lvl1pPr>
            <a:lvl2pPr marL="1028700" indent="-457200">
              <a:tabLst>
                <a:tab pos="514350" algn="l"/>
              </a:tabLst>
            </a:lvl2pPr>
            <a:lvl3pPr marL="1600200" indent="-457200">
              <a:tabLst>
                <a:tab pos="514350" algn="l"/>
              </a:tabLst>
            </a:lvl3pPr>
            <a:lvl4pPr marL="2171700" indent="-457200">
              <a:tabLst>
                <a:tab pos="514350" algn="l"/>
              </a:tabLst>
            </a:lvl4pPr>
            <a:lvl5pPr marL="2743200" indent="-457200">
              <a:tabLst>
                <a:tab pos="514350" algn="l"/>
              </a:tabLst>
            </a:lvl5pPr>
            <a:lvl6pPr marL="3200400" indent="-457200" algn="ctr" eaLnBrk="0" fontAlgn="base" hangingPunct="0">
              <a:spcBef>
                <a:spcPct val="0"/>
              </a:spcBef>
              <a:spcAft>
                <a:spcPct val="0"/>
              </a:spcAft>
              <a:tabLst>
                <a:tab pos="514350" algn="l"/>
              </a:tabLst>
            </a:lvl6pPr>
            <a:lvl7pPr marL="3657600" indent="-457200" algn="ctr" eaLnBrk="0" fontAlgn="base" hangingPunct="0">
              <a:spcBef>
                <a:spcPct val="0"/>
              </a:spcBef>
              <a:spcAft>
                <a:spcPct val="0"/>
              </a:spcAft>
              <a:tabLst>
                <a:tab pos="514350" algn="l"/>
              </a:tabLst>
            </a:lvl7pPr>
            <a:lvl8pPr marL="4114800" indent="-457200" algn="ctr" eaLnBrk="0" fontAlgn="base" hangingPunct="0">
              <a:spcBef>
                <a:spcPct val="0"/>
              </a:spcBef>
              <a:spcAft>
                <a:spcPct val="0"/>
              </a:spcAft>
              <a:tabLst>
                <a:tab pos="514350" algn="l"/>
              </a:tabLst>
            </a:lvl8pPr>
            <a:lvl9pPr marL="4572000" indent="-457200" algn="ctr" eaLnBrk="0" fontAlgn="base" hangingPunct="0">
              <a:spcBef>
                <a:spcPct val="0"/>
              </a:spcBef>
              <a:spcAft>
                <a:spcPct val="0"/>
              </a:spcAft>
              <a:tabLst>
                <a:tab pos="514350" algn="l"/>
              </a:tabLst>
            </a:lvl9pPr>
          </a:lstStyle>
          <a:p>
            <a:r>
              <a:rPr lang="en-US" altLang="en-US" dirty="0"/>
              <a:t>Illustration</a:t>
            </a:r>
            <a:r>
              <a:rPr lang="en-US" altLang="en-US" b="0" dirty="0"/>
              <a:t>: On July 11, Jordache receives payment from</a:t>
            </a:r>
          </a:p>
          <a:p>
            <a:r>
              <a:rPr lang="en-US" altLang="en-US" b="0" dirty="0"/>
              <a:t>Polo Company for the balance due.</a:t>
            </a:r>
          </a:p>
        </p:txBody>
      </p:sp>
      <p:sp>
        <p:nvSpPr>
          <p:cNvPr id="886792" name="Text Box 8"/>
          <p:cNvSpPr txBox="1">
            <a:spLocks noChangeArrowheads="1"/>
          </p:cNvSpPr>
          <p:nvPr/>
        </p:nvSpPr>
        <p:spPr bwMode="auto">
          <a:xfrm>
            <a:off x="1828800" y="4800600"/>
            <a:ext cx="6553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862513" algn="r"/>
              </a:tabLst>
              <a:defRPr sz="2400">
                <a:solidFill>
                  <a:schemeClr val="tx1"/>
                </a:solidFill>
                <a:latin typeface="Comic Sans MS" pitchFamily="66" charset="0"/>
              </a:defRPr>
            </a:lvl1pPr>
            <a:lvl2pPr marL="1028700" indent="-457200">
              <a:tabLst>
                <a:tab pos="4862513" algn="r"/>
              </a:tabLst>
              <a:defRPr sz="2400">
                <a:solidFill>
                  <a:schemeClr val="tx1"/>
                </a:solidFill>
                <a:latin typeface="Comic Sans MS" pitchFamily="66" charset="0"/>
              </a:defRPr>
            </a:lvl2pPr>
            <a:lvl3pPr marL="1600200" indent="-457200">
              <a:tabLst>
                <a:tab pos="4862513" algn="r"/>
              </a:tabLst>
              <a:defRPr sz="2400">
                <a:solidFill>
                  <a:schemeClr val="tx1"/>
                </a:solidFill>
                <a:latin typeface="Comic Sans MS" pitchFamily="66" charset="0"/>
              </a:defRPr>
            </a:lvl3pPr>
            <a:lvl4pPr marL="2171700" indent="-457200">
              <a:tabLst>
                <a:tab pos="4862513" algn="r"/>
              </a:tabLst>
              <a:defRPr sz="2400">
                <a:solidFill>
                  <a:schemeClr val="tx1"/>
                </a:solidFill>
                <a:latin typeface="Comic Sans MS" pitchFamily="66" charset="0"/>
              </a:defRPr>
            </a:lvl4pPr>
            <a:lvl5pPr marL="2743200" indent="-457200">
              <a:tabLst>
                <a:tab pos="4862513"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2513"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2513"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2513"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2513"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Cash  ($900 - $18)	882</a:t>
            </a:r>
          </a:p>
        </p:txBody>
      </p:sp>
      <p:sp>
        <p:nvSpPr>
          <p:cNvPr id="10248" name="Text Box 9"/>
          <p:cNvSpPr txBox="1">
            <a:spLocks noChangeArrowheads="1"/>
          </p:cNvSpPr>
          <p:nvPr/>
        </p:nvSpPr>
        <p:spPr bwMode="auto">
          <a:xfrm>
            <a:off x="685800" y="4800600"/>
            <a:ext cx="11430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lvl1pPr>
              <a:defRPr sz="2400">
                <a:solidFill>
                  <a:schemeClr val="tx1"/>
                </a:solidFill>
                <a:latin typeface="Comic Sans MS" pitchFamily="66" charset="0"/>
              </a:defRPr>
            </a:lvl1pPr>
            <a:lvl2pPr marL="1028700" indent="-457200">
              <a:defRPr sz="2400">
                <a:solidFill>
                  <a:schemeClr val="tx1"/>
                </a:solidFill>
                <a:latin typeface="Comic Sans MS" pitchFamily="66" charset="0"/>
              </a:defRPr>
            </a:lvl2pPr>
            <a:lvl3pPr marL="1600200" indent="-457200">
              <a:defRPr sz="2400">
                <a:solidFill>
                  <a:schemeClr val="tx1"/>
                </a:solidFill>
                <a:latin typeface="Comic Sans MS" pitchFamily="66" charset="0"/>
              </a:defRPr>
            </a:lvl3pPr>
            <a:lvl4pPr marL="2171700" indent="-457200">
              <a:defRPr sz="2400">
                <a:solidFill>
                  <a:schemeClr val="tx1"/>
                </a:solidFill>
                <a:latin typeface="Comic Sans MS" pitchFamily="66" charset="0"/>
              </a:defRPr>
            </a:lvl4pPr>
            <a:lvl5pPr marL="2743200" indent="-457200">
              <a:defRPr sz="2400">
                <a:solidFill>
                  <a:schemeClr val="tx1"/>
                </a:solidFill>
                <a:latin typeface="Comic Sans MS" pitchFamily="66" charset="0"/>
              </a:defRPr>
            </a:lvl5pPr>
            <a:lvl6pPr marL="3200400" indent="-457200" algn="ctr" eaLnBrk="0" fontAlgn="base" hangingPunct="0">
              <a:spcBef>
                <a:spcPct val="0"/>
              </a:spcBef>
              <a:spcAft>
                <a:spcPct val="0"/>
              </a:spcAft>
              <a:defRPr sz="2400">
                <a:solidFill>
                  <a:schemeClr val="tx1"/>
                </a:solidFill>
                <a:latin typeface="Comic Sans MS" pitchFamily="66" charset="0"/>
              </a:defRPr>
            </a:lvl6pPr>
            <a:lvl7pPr marL="3657600" indent="-457200" algn="ctr" eaLnBrk="0" fontAlgn="base" hangingPunct="0">
              <a:spcBef>
                <a:spcPct val="0"/>
              </a:spcBef>
              <a:spcAft>
                <a:spcPct val="0"/>
              </a:spcAft>
              <a:defRPr sz="2400">
                <a:solidFill>
                  <a:schemeClr val="tx1"/>
                </a:solidFill>
                <a:latin typeface="Comic Sans MS" pitchFamily="66" charset="0"/>
              </a:defRPr>
            </a:lvl7pPr>
            <a:lvl8pPr marL="4114800" indent="-457200" algn="ctr" eaLnBrk="0" fontAlgn="base" hangingPunct="0">
              <a:spcBef>
                <a:spcPct val="0"/>
              </a:spcBef>
              <a:spcAft>
                <a:spcPct val="0"/>
              </a:spcAft>
              <a:defRPr sz="2400">
                <a:solidFill>
                  <a:schemeClr val="tx1"/>
                </a:solidFill>
                <a:latin typeface="Comic Sans MS" pitchFamily="66" charset="0"/>
              </a:defRPr>
            </a:lvl8pPr>
            <a:lvl9pPr marL="4572000" indent="-457200" algn="ctr" eaLnBrk="0" fontAlgn="base" hangingPunct="0">
              <a:spcBef>
                <a:spcPct val="0"/>
              </a:spcBef>
              <a:spcAft>
                <a:spcPct val="0"/>
              </a:spcAft>
              <a:defRPr sz="2400">
                <a:solidFill>
                  <a:schemeClr val="tx1"/>
                </a:solidFill>
                <a:latin typeface="Comic Sans MS" pitchFamily="66" charset="0"/>
              </a:defRPr>
            </a:lvl9pPr>
          </a:lstStyle>
          <a:p>
            <a:pPr algn="l">
              <a:spcBef>
                <a:spcPct val="50000"/>
              </a:spcBef>
            </a:pPr>
            <a:r>
              <a:rPr lang="en-US" altLang="en-US" sz="2200" b="1" dirty="0">
                <a:latin typeface="Liberation Sans" panose="020B0604020202020204" pitchFamily="34" charset="0"/>
                <a:cs typeface="Arial" charset="0"/>
              </a:rPr>
              <a:t>Jul. 11</a:t>
            </a:r>
          </a:p>
        </p:txBody>
      </p:sp>
      <p:sp>
        <p:nvSpPr>
          <p:cNvPr id="886794" name="Text Box 10"/>
          <p:cNvSpPr txBox="1">
            <a:spLocks noChangeArrowheads="1"/>
          </p:cNvSpPr>
          <p:nvPr/>
        </p:nvSpPr>
        <p:spPr bwMode="auto">
          <a:xfrm>
            <a:off x="1828800" y="5257800"/>
            <a:ext cx="6553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175">
              <a:tabLst>
                <a:tab pos="4862513" algn="r"/>
                <a:tab pos="6289675" algn="r"/>
              </a:tabLst>
              <a:defRPr sz="2400">
                <a:solidFill>
                  <a:schemeClr val="tx1"/>
                </a:solidFill>
                <a:latin typeface="Comic Sans MS" pitchFamily="66" charset="0"/>
              </a:defRPr>
            </a:lvl1pPr>
            <a:lvl2pPr marL="1146175" indent="-457200">
              <a:tabLst>
                <a:tab pos="4862513" algn="r"/>
                <a:tab pos="6289675" algn="r"/>
              </a:tabLst>
              <a:defRPr sz="2400">
                <a:solidFill>
                  <a:schemeClr val="tx1"/>
                </a:solidFill>
                <a:latin typeface="Comic Sans MS" pitchFamily="66" charset="0"/>
              </a:defRPr>
            </a:lvl2pPr>
            <a:lvl3pPr marL="1717675" indent="-457200">
              <a:tabLst>
                <a:tab pos="4862513" algn="r"/>
                <a:tab pos="6289675" algn="r"/>
              </a:tabLst>
              <a:defRPr sz="2400">
                <a:solidFill>
                  <a:schemeClr val="tx1"/>
                </a:solidFill>
                <a:latin typeface="Comic Sans MS" pitchFamily="66" charset="0"/>
              </a:defRPr>
            </a:lvl3pPr>
            <a:lvl4pPr marL="2289175" indent="-457200">
              <a:tabLst>
                <a:tab pos="4862513" algn="r"/>
                <a:tab pos="6289675" algn="r"/>
              </a:tabLst>
              <a:defRPr sz="2400">
                <a:solidFill>
                  <a:schemeClr val="tx1"/>
                </a:solidFill>
                <a:latin typeface="Comic Sans MS" pitchFamily="66" charset="0"/>
              </a:defRPr>
            </a:lvl4pPr>
            <a:lvl5pPr marL="2860675" indent="-457200">
              <a:tabLst>
                <a:tab pos="4862513" algn="r"/>
                <a:tab pos="6289675" algn="r"/>
              </a:tabLst>
              <a:defRPr sz="2400">
                <a:solidFill>
                  <a:schemeClr val="tx1"/>
                </a:solidFill>
                <a:latin typeface="Comic Sans MS" pitchFamily="66" charset="0"/>
              </a:defRPr>
            </a:lvl5pPr>
            <a:lvl6pPr marL="33178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6pPr>
            <a:lvl7pPr marL="37750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7pPr>
            <a:lvl8pPr marL="42322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8pPr>
            <a:lvl9pPr marL="46894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Sales Discounts </a:t>
            </a:r>
            <a:r>
              <a:rPr lang="en-US" altLang="en-US" sz="2200" dirty="0">
                <a:latin typeface="Liberation Sans" panose="020B0604020202020204" pitchFamily="34" charset="0"/>
              </a:rPr>
              <a:t>($900 x .02)</a:t>
            </a:r>
            <a:r>
              <a:rPr lang="en-US" altLang="en-US" sz="2200" dirty="0">
                <a:latin typeface="Liberation Sans" panose="020B0604020202020204" pitchFamily="34" charset="0"/>
                <a:cs typeface="Arial" charset="0"/>
              </a:rPr>
              <a:t>	18</a:t>
            </a:r>
          </a:p>
        </p:txBody>
      </p:sp>
      <p:sp>
        <p:nvSpPr>
          <p:cNvPr id="886795" name="Text Box 11"/>
          <p:cNvSpPr txBox="1">
            <a:spLocks noChangeArrowheads="1"/>
          </p:cNvSpPr>
          <p:nvPr/>
        </p:nvSpPr>
        <p:spPr bwMode="auto">
          <a:xfrm>
            <a:off x="1828800" y="5684838"/>
            <a:ext cx="6553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0375">
              <a:tabLst>
                <a:tab pos="4862513" algn="r"/>
                <a:tab pos="6289675" algn="r"/>
              </a:tabLst>
              <a:defRPr sz="2400">
                <a:solidFill>
                  <a:schemeClr val="tx1"/>
                </a:solidFill>
                <a:latin typeface="Comic Sans MS" pitchFamily="66" charset="0"/>
              </a:defRPr>
            </a:lvl1pPr>
            <a:lvl2pPr marL="1146175" indent="-457200">
              <a:tabLst>
                <a:tab pos="4862513" algn="r"/>
                <a:tab pos="6289675" algn="r"/>
              </a:tabLst>
              <a:defRPr sz="2400">
                <a:solidFill>
                  <a:schemeClr val="tx1"/>
                </a:solidFill>
                <a:latin typeface="Comic Sans MS" pitchFamily="66" charset="0"/>
              </a:defRPr>
            </a:lvl2pPr>
            <a:lvl3pPr marL="1717675" indent="-457200">
              <a:tabLst>
                <a:tab pos="4862513" algn="r"/>
                <a:tab pos="6289675" algn="r"/>
              </a:tabLst>
              <a:defRPr sz="2400">
                <a:solidFill>
                  <a:schemeClr val="tx1"/>
                </a:solidFill>
                <a:latin typeface="Comic Sans MS" pitchFamily="66" charset="0"/>
              </a:defRPr>
            </a:lvl3pPr>
            <a:lvl4pPr marL="2289175" indent="-457200">
              <a:tabLst>
                <a:tab pos="4862513" algn="r"/>
                <a:tab pos="6289675" algn="r"/>
              </a:tabLst>
              <a:defRPr sz="2400">
                <a:solidFill>
                  <a:schemeClr val="tx1"/>
                </a:solidFill>
                <a:latin typeface="Comic Sans MS" pitchFamily="66" charset="0"/>
              </a:defRPr>
            </a:lvl4pPr>
            <a:lvl5pPr marL="2860675" indent="-457200">
              <a:tabLst>
                <a:tab pos="4862513" algn="r"/>
                <a:tab pos="6289675" algn="r"/>
              </a:tabLst>
              <a:defRPr sz="2400">
                <a:solidFill>
                  <a:schemeClr val="tx1"/>
                </a:solidFill>
                <a:latin typeface="Comic Sans MS" pitchFamily="66" charset="0"/>
              </a:defRPr>
            </a:lvl5pPr>
            <a:lvl6pPr marL="33178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6pPr>
            <a:lvl7pPr marL="37750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7pPr>
            <a:lvl8pPr marL="42322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8pPr>
            <a:lvl9pPr marL="46894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Accounts Receivable		900</a:t>
            </a:r>
          </a:p>
        </p:txBody>
      </p:sp>
      <p:sp>
        <p:nvSpPr>
          <p:cNvPr id="10251" name="Line 12"/>
          <p:cNvSpPr>
            <a:spLocks noChangeShapeType="1"/>
          </p:cNvSpPr>
          <p:nvPr/>
        </p:nvSpPr>
        <p:spPr bwMode="auto">
          <a:xfrm>
            <a:off x="304800" y="3526808"/>
            <a:ext cx="84582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
        <p:nvSpPr>
          <p:cNvPr id="15"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RECOGNIZING 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16"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i="0" dirty="0">
              <a:effectLst/>
              <a:latin typeface="Liberation Sans" panose="020B0604020202020204" pitchFamily="34" charset="0"/>
            </a:endParaRPr>
          </a:p>
        </p:txBody>
      </p:sp>
      <p:sp>
        <p:nvSpPr>
          <p:cNvPr id="14"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1 </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86787"/>
                                        </p:tgtEl>
                                        <p:attrNameLst>
                                          <p:attrName>style.visibility</p:attrName>
                                        </p:attrNameLst>
                                      </p:cBhvr>
                                      <p:to>
                                        <p:strVal val="visible"/>
                                      </p:to>
                                    </p:set>
                                    <p:animEffect transition="in" filter="wipe(left)">
                                      <p:cBhvr>
                                        <p:cTn id="7" dur="500"/>
                                        <p:tgtEl>
                                          <p:spTgt spid="8867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86789"/>
                                        </p:tgtEl>
                                        <p:attrNameLst>
                                          <p:attrName>style.visibility</p:attrName>
                                        </p:attrNameLst>
                                      </p:cBhvr>
                                      <p:to>
                                        <p:strVal val="visible"/>
                                      </p:to>
                                    </p:set>
                                    <p:animEffect transition="in" filter="wipe(left)">
                                      <p:cBhvr>
                                        <p:cTn id="12" dur="500"/>
                                        <p:tgtEl>
                                          <p:spTgt spid="8867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86792"/>
                                        </p:tgtEl>
                                        <p:attrNameLst>
                                          <p:attrName>style.visibility</p:attrName>
                                        </p:attrNameLst>
                                      </p:cBhvr>
                                      <p:to>
                                        <p:strVal val="visible"/>
                                      </p:to>
                                    </p:set>
                                    <p:animEffect transition="in" filter="wipe(left)">
                                      <p:cBhvr>
                                        <p:cTn id="17" dur="500"/>
                                        <p:tgtEl>
                                          <p:spTgt spid="8867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86794"/>
                                        </p:tgtEl>
                                        <p:attrNameLst>
                                          <p:attrName>style.visibility</p:attrName>
                                        </p:attrNameLst>
                                      </p:cBhvr>
                                      <p:to>
                                        <p:strVal val="visible"/>
                                      </p:to>
                                    </p:set>
                                    <p:animEffect transition="in" filter="wipe(left)">
                                      <p:cBhvr>
                                        <p:cTn id="22" dur="500"/>
                                        <p:tgtEl>
                                          <p:spTgt spid="88679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86795"/>
                                        </p:tgtEl>
                                        <p:attrNameLst>
                                          <p:attrName>style.visibility</p:attrName>
                                        </p:attrNameLst>
                                      </p:cBhvr>
                                      <p:to>
                                        <p:strVal val="visible"/>
                                      </p:to>
                                    </p:set>
                                    <p:animEffect transition="in" filter="wipe(left)">
                                      <p:cBhvr>
                                        <p:cTn id="27" dur="500"/>
                                        <p:tgtEl>
                                          <p:spTgt spid="886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6787" grpId="0" autoUpdateAnimBg="0"/>
      <p:bldP spid="886789" grpId="0" autoUpdateAnimBg="0"/>
      <p:bldP spid="886792" grpId="0" autoUpdateAnimBg="0"/>
      <p:bldP spid="886794" grpId="0" autoUpdateAnimBg="0"/>
      <p:bldP spid="88679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Text Box 2"/>
          <p:cNvSpPr txBox="1">
            <a:spLocks noChangeArrowheads="1"/>
          </p:cNvSpPr>
          <p:nvPr/>
        </p:nvSpPr>
        <p:spPr bwMode="auto">
          <a:xfrm>
            <a:off x="1295400" y="5588913"/>
            <a:ext cx="6553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0375">
              <a:tabLst>
                <a:tab pos="4862513" algn="r"/>
                <a:tab pos="6289675" algn="r"/>
              </a:tabLst>
              <a:defRPr sz="2400">
                <a:solidFill>
                  <a:schemeClr val="tx1"/>
                </a:solidFill>
                <a:latin typeface="Comic Sans MS" pitchFamily="66" charset="0"/>
              </a:defRPr>
            </a:lvl1pPr>
            <a:lvl2pPr marL="1146175" indent="-457200">
              <a:tabLst>
                <a:tab pos="4862513" algn="r"/>
                <a:tab pos="6289675" algn="r"/>
              </a:tabLst>
              <a:defRPr sz="2400">
                <a:solidFill>
                  <a:schemeClr val="tx1"/>
                </a:solidFill>
                <a:latin typeface="Comic Sans MS" pitchFamily="66" charset="0"/>
              </a:defRPr>
            </a:lvl2pPr>
            <a:lvl3pPr marL="1717675" indent="-457200">
              <a:tabLst>
                <a:tab pos="4862513" algn="r"/>
                <a:tab pos="6289675" algn="r"/>
              </a:tabLst>
              <a:defRPr sz="2400">
                <a:solidFill>
                  <a:schemeClr val="tx1"/>
                </a:solidFill>
                <a:latin typeface="Comic Sans MS" pitchFamily="66" charset="0"/>
              </a:defRPr>
            </a:lvl3pPr>
            <a:lvl4pPr marL="2289175" indent="-457200">
              <a:tabLst>
                <a:tab pos="4862513" algn="r"/>
                <a:tab pos="6289675" algn="r"/>
              </a:tabLst>
              <a:defRPr sz="2400">
                <a:solidFill>
                  <a:schemeClr val="tx1"/>
                </a:solidFill>
                <a:latin typeface="Comic Sans MS" pitchFamily="66" charset="0"/>
              </a:defRPr>
            </a:lvl4pPr>
            <a:lvl5pPr marL="2860675" indent="-457200">
              <a:tabLst>
                <a:tab pos="4862513" algn="r"/>
                <a:tab pos="6289675" algn="r"/>
              </a:tabLst>
              <a:defRPr sz="2400">
                <a:solidFill>
                  <a:schemeClr val="tx1"/>
                </a:solidFill>
                <a:latin typeface="Comic Sans MS" pitchFamily="66" charset="0"/>
              </a:defRPr>
            </a:lvl5pPr>
            <a:lvl6pPr marL="33178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6pPr>
            <a:lvl7pPr marL="37750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7pPr>
            <a:lvl8pPr marL="42322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8pPr>
            <a:lvl9pPr marL="46894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Interest Revenue		4.50</a:t>
            </a:r>
          </a:p>
        </p:txBody>
      </p:sp>
      <p:sp>
        <p:nvSpPr>
          <p:cNvPr id="11267" name="Text Box 3"/>
          <p:cNvSpPr txBox="1">
            <a:spLocks noChangeArrowheads="1"/>
          </p:cNvSpPr>
          <p:nvPr/>
        </p:nvSpPr>
        <p:spPr bwMode="auto">
          <a:xfrm>
            <a:off x="609600" y="1295400"/>
            <a:ext cx="8077200" cy="13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14350" algn="l"/>
              </a:tabLst>
              <a:defRPr sz="2400">
                <a:solidFill>
                  <a:schemeClr val="tx1"/>
                </a:solidFill>
                <a:latin typeface="Comic Sans MS" pitchFamily="66" charset="0"/>
              </a:defRPr>
            </a:lvl1pPr>
            <a:lvl2pPr marL="1028700" indent="-457200">
              <a:tabLst>
                <a:tab pos="514350" algn="l"/>
              </a:tabLst>
              <a:defRPr sz="2400">
                <a:solidFill>
                  <a:schemeClr val="tx1"/>
                </a:solidFill>
                <a:latin typeface="Comic Sans MS" pitchFamily="66" charset="0"/>
              </a:defRPr>
            </a:lvl2pPr>
            <a:lvl3pPr marL="1600200" indent="-457200">
              <a:tabLst>
                <a:tab pos="514350" algn="l"/>
              </a:tabLst>
              <a:defRPr sz="2400">
                <a:solidFill>
                  <a:schemeClr val="tx1"/>
                </a:solidFill>
                <a:latin typeface="Comic Sans MS" pitchFamily="66" charset="0"/>
              </a:defRPr>
            </a:lvl3pPr>
            <a:lvl4pPr marL="2171700" indent="-457200">
              <a:tabLst>
                <a:tab pos="514350" algn="l"/>
              </a:tabLst>
              <a:defRPr sz="2400">
                <a:solidFill>
                  <a:schemeClr val="tx1"/>
                </a:solidFill>
                <a:latin typeface="Comic Sans MS" pitchFamily="66" charset="0"/>
              </a:defRPr>
            </a:lvl4pPr>
            <a:lvl5pPr marL="2743200" indent="-457200">
              <a:tabLst>
                <a:tab pos="514350" algn="l"/>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14350" algn="l"/>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14350" algn="l"/>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14350" algn="l"/>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14350" algn="l"/>
              </a:tabLst>
              <a:defRPr sz="2400">
                <a:solidFill>
                  <a:schemeClr val="tx1"/>
                </a:solidFill>
                <a:latin typeface="Comic Sans MS" pitchFamily="66" charset="0"/>
              </a:defRPr>
            </a:lvl9pPr>
          </a:lstStyle>
          <a:p>
            <a:pPr algn="l">
              <a:lnSpc>
                <a:spcPct val="120000"/>
              </a:lnSpc>
            </a:pPr>
            <a:r>
              <a:rPr lang="en-US" altLang="en-US" sz="2200" b="1" dirty="0">
                <a:latin typeface="Liberation Sans" panose="020B0604020202020204" pitchFamily="34" charset="0"/>
              </a:rPr>
              <a:t>Illustration:  </a:t>
            </a:r>
            <a:r>
              <a:rPr lang="en-US" altLang="en-US" sz="2200" dirty="0">
                <a:latin typeface="Liberation Sans" panose="020B0604020202020204" pitchFamily="34" charset="0"/>
              </a:rPr>
              <a:t>Some retailers issue their own credit cards. Assume that you use your JCPenney Company credit card to purchase clothing with a sales price of $300.</a:t>
            </a:r>
          </a:p>
        </p:txBody>
      </p:sp>
      <p:sp>
        <p:nvSpPr>
          <p:cNvPr id="931844" name="Text Box 4"/>
          <p:cNvSpPr txBox="1">
            <a:spLocks noChangeArrowheads="1"/>
          </p:cNvSpPr>
          <p:nvPr/>
        </p:nvSpPr>
        <p:spPr bwMode="auto">
          <a:xfrm>
            <a:off x="1295400" y="2693313"/>
            <a:ext cx="6553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862513" algn="r"/>
              </a:tabLst>
              <a:defRPr sz="2400">
                <a:solidFill>
                  <a:schemeClr val="tx1"/>
                </a:solidFill>
                <a:latin typeface="Comic Sans MS" pitchFamily="66" charset="0"/>
              </a:defRPr>
            </a:lvl1pPr>
            <a:lvl2pPr marL="1028700" indent="-457200">
              <a:tabLst>
                <a:tab pos="4862513" algn="r"/>
              </a:tabLst>
              <a:defRPr sz="2400">
                <a:solidFill>
                  <a:schemeClr val="tx1"/>
                </a:solidFill>
                <a:latin typeface="Comic Sans MS" pitchFamily="66" charset="0"/>
              </a:defRPr>
            </a:lvl2pPr>
            <a:lvl3pPr marL="1600200" indent="-457200">
              <a:tabLst>
                <a:tab pos="4862513" algn="r"/>
              </a:tabLst>
              <a:defRPr sz="2400">
                <a:solidFill>
                  <a:schemeClr val="tx1"/>
                </a:solidFill>
                <a:latin typeface="Comic Sans MS" pitchFamily="66" charset="0"/>
              </a:defRPr>
            </a:lvl3pPr>
            <a:lvl4pPr marL="2171700" indent="-457200">
              <a:tabLst>
                <a:tab pos="4862513" algn="r"/>
              </a:tabLst>
              <a:defRPr sz="2400">
                <a:solidFill>
                  <a:schemeClr val="tx1"/>
                </a:solidFill>
                <a:latin typeface="Comic Sans MS" pitchFamily="66" charset="0"/>
              </a:defRPr>
            </a:lvl4pPr>
            <a:lvl5pPr marL="2743200" indent="-457200">
              <a:tabLst>
                <a:tab pos="4862513"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2513"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2513"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2513"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2513"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Accounts Receivable	300</a:t>
            </a:r>
          </a:p>
        </p:txBody>
      </p:sp>
      <p:sp>
        <p:nvSpPr>
          <p:cNvPr id="931845" name="Text Box 5"/>
          <p:cNvSpPr txBox="1">
            <a:spLocks noChangeArrowheads="1"/>
          </p:cNvSpPr>
          <p:nvPr/>
        </p:nvSpPr>
        <p:spPr bwMode="auto">
          <a:xfrm>
            <a:off x="1295400" y="3150513"/>
            <a:ext cx="6553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0375">
              <a:tabLst>
                <a:tab pos="4862513" algn="r"/>
                <a:tab pos="6289675" algn="r"/>
              </a:tabLst>
              <a:defRPr sz="2400">
                <a:solidFill>
                  <a:schemeClr val="tx1"/>
                </a:solidFill>
                <a:latin typeface="Comic Sans MS" pitchFamily="66" charset="0"/>
              </a:defRPr>
            </a:lvl1pPr>
            <a:lvl2pPr marL="1146175" indent="-457200">
              <a:tabLst>
                <a:tab pos="4862513" algn="r"/>
                <a:tab pos="6289675" algn="r"/>
              </a:tabLst>
              <a:defRPr sz="2400">
                <a:solidFill>
                  <a:schemeClr val="tx1"/>
                </a:solidFill>
                <a:latin typeface="Comic Sans MS" pitchFamily="66" charset="0"/>
              </a:defRPr>
            </a:lvl2pPr>
            <a:lvl3pPr marL="1717675" indent="-457200">
              <a:tabLst>
                <a:tab pos="4862513" algn="r"/>
                <a:tab pos="6289675" algn="r"/>
              </a:tabLst>
              <a:defRPr sz="2400">
                <a:solidFill>
                  <a:schemeClr val="tx1"/>
                </a:solidFill>
                <a:latin typeface="Comic Sans MS" pitchFamily="66" charset="0"/>
              </a:defRPr>
            </a:lvl3pPr>
            <a:lvl4pPr marL="2289175" indent="-457200">
              <a:tabLst>
                <a:tab pos="4862513" algn="r"/>
                <a:tab pos="6289675" algn="r"/>
              </a:tabLst>
              <a:defRPr sz="2400">
                <a:solidFill>
                  <a:schemeClr val="tx1"/>
                </a:solidFill>
                <a:latin typeface="Comic Sans MS" pitchFamily="66" charset="0"/>
              </a:defRPr>
            </a:lvl4pPr>
            <a:lvl5pPr marL="2860675" indent="-457200">
              <a:tabLst>
                <a:tab pos="4862513" algn="r"/>
                <a:tab pos="6289675" algn="r"/>
              </a:tabLst>
              <a:defRPr sz="2400">
                <a:solidFill>
                  <a:schemeClr val="tx1"/>
                </a:solidFill>
                <a:latin typeface="Comic Sans MS" pitchFamily="66" charset="0"/>
              </a:defRPr>
            </a:lvl5pPr>
            <a:lvl6pPr marL="33178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6pPr>
            <a:lvl7pPr marL="37750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7pPr>
            <a:lvl8pPr marL="42322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8pPr>
            <a:lvl9pPr marL="4689475" indent="-457200" algn="ctr" eaLnBrk="0" fontAlgn="base" hangingPunct="0">
              <a:spcBef>
                <a:spcPct val="0"/>
              </a:spcBef>
              <a:spcAft>
                <a:spcPct val="0"/>
              </a:spcAft>
              <a:tabLst>
                <a:tab pos="4862513" algn="r"/>
                <a:tab pos="6289675"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Sales Revenue		300</a:t>
            </a:r>
          </a:p>
        </p:txBody>
      </p:sp>
      <p:sp>
        <p:nvSpPr>
          <p:cNvPr id="11270" name="Text Box 6"/>
          <p:cNvSpPr txBox="1">
            <a:spLocks noChangeArrowheads="1"/>
          </p:cNvSpPr>
          <p:nvPr/>
        </p:nvSpPr>
        <p:spPr bwMode="auto">
          <a:xfrm>
            <a:off x="609600" y="4125878"/>
            <a:ext cx="8229600" cy="86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514350" algn="l"/>
              </a:tabLst>
              <a:defRPr sz="2400">
                <a:solidFill>
                  <a:schemeClr val="tx1"/>
                </a:solidFill>
                <a:latin typeface="Comic Sans MS" pitchFamily="66" charset="0"/>
              </a:defRPr>
            </a:lvl1pPr>
            <a:lvl2pPr marL="1028700" indent="-457200">
              <a:tabLst>
                <a:tab pos="514350" algn="l"/>
              </a:tabLst>
              <a:defRPr sz="2400">
                <a:solidFill>
                  <a:schemeClr val="tx1"/>
                </a:solidFill>
                <a:latin typeface="Comic Sans MS" pitchFamily="66" charset="0"/>
              </a:defRPr>
            </a:lvl2pPr>
            <a:lvl3pPr marL="1600200" indent="-457200">
              <a:tabLst>
                <a:tab pos="514350" algn="l"/>
              </a:tabLst>
              <a:defRPr sz="2400">
                <a:solidFill>
                  <a:schemeClr val="tx1"/>
                </a:solidFill>
                <a:latin typeface="Comic Sans MS" pitchFamily="66" charset="0"/>
              </a:defRPr>
            </a:lvl3pPr>
            <a:lvl4pPr marL="2171700" indent="-457200">
              <a:tabLst>
                <a:tab pos="514350" algn="l"/>
              </a:tabLst>
              <a:defRPr sz="2400">
                <a:solidFill>
                  <a:schemeClr val="tx1"/>
                </a:solidFill>
                <a:latin typeface="Comic Sans MS" pitchFamily="66" charset="0"/>
              </a:defRPr>
            </a:lvl4pPr>
            <a:lvl5pPr marL="2743200" indent="-457200">
              <a:tabLst>
                <a:tab pos="514350" algn="l"/>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514350" algn="l"/>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514350" algn="l"/>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514350" algn="l"/>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514350" algn="l"/>
              </a:tabLst>
              <a:defRPr sz="2400">
                <a:solidFill>
                  <a:schemeClr val="tx1"/>
                </a:solidFill>
                <a:latin typeface="Comic Sans MS" pitchFamily="66" charset="0"/>
              </a:defRPr>
            </a:lvl9pPr>
          </a:lstStyle>
          <a:p>
            <a:pPr algn="l">
              <a:lnSpc>
                <a:spcPct val="120000"/>
              </a:lnSpc>
            </a:pPr>
            <a:r>
              <a:rPr lang="en-US" altLang="en-US" sz="2200" dirty="0">
                <a:latin typeface="Liberation Sans" panose="020B0604020202020204" pitchFamily="34" charset="0"/>
              </a:rPr>
              <a:t>Assuming that you owe $300 at the end of the month, and JCPenney charges 1.5% per month on the balance due</a:t>
            </a:r>
          </a:p>
        </p:txBody>
      </p:sp>
      <p:sp>
        <p:nvSpPr>
          <p:cNvPr id="931847" name="Text Box 7"/>
          <p:cNvSpPr txBox="1">
            <a:spLocks noChangeArrowheads="1"/>
          </p:cNvSpPr>
          <p:nvPr/>
        </p:nvSpPr>
        <p:spPr bwMode="auto">
          <a:xfrm>
            <a:off x="1295400" y="5131713"/>
            <a:ext cx="6553200" cy="43088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28575">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4862513" algn="r"/>
              </a:tabLst>
              <a:defRPr sz="2400">
                <a:solidFill>
                  <a:schemeClr val="tx1"/>
                </a:solidFill>
                <a:latin typeface="Comic Sans MS" pitchFamily="66" charset="0"/>
              </a:defRPr>
            </a:lvl1pPr>
            <a:lvl2pPr marL="1028700" indent="-457200">
              <a:tabLst>
                <a:tab pos="4862513" algn="r"/>
              </a:tabLst>
              <a:defRPr sz="2400">
                <a:solidFill>
                  <a:schemeClr val="tx1"/>
                </a:solidFill>
                <a:latin typeface="Comic Sans MS" pitchFamily="66" charset="0"/>
              </a:defRPr>
            </a:lvl2pPr>
            <a:lvl3pPr marL="1600200" indent="-457200">
              <a:tabLst>
                <a:tab pos="4862513" algn="r"/>
              </a:tabLst>
              <a:defRPr sz="2400">
                <a:solidFill>
                  <a:schemeClr val="tx1"/>
                </a:solidFill>
                <a:latin typeface="Comic Sans MS" pitchFamily="66" charset="0"/>
              </a:defRPr>
            </a:lvl3pPr>
            <a:lvl4pPr marL="2171700" indent="-457200">
              <a:tabLst>
                <a:tab pos="4862513" algn="r"/>
              </a:tabLst>
              <a:defRPr sz="2400">
                <a:solidFill>
                  <a:schemeClr val="tx1"/>
                </a:solidFill>
                <a:latin typeface="Comic Sans MS" pitchFamily="66" charset="0"/>
              </a:defRPr>
            </a:lvl4pPr>
            <a:lvl5pPr marL="2743200" indent="-457200">
              <a:tabLst>
                <a:tab pos="4862513" algn="r"/>
              </a:tabLst>
              <a:defRPr sz="2400">
                <a:solidFill>
                  <a:schemeClr val="tx1"/>
                </a:solidFill>
                <a:latin typeface="Comic Sans MS" pitchFamily="66" charset="0"/>
              </a:defRPr>
            </a:lvl5pPr>
            <a:lvl6pPr marL="3200400" indent="-457200" algn="ctr" eaLnBrk="0" fontAlgn="base" hangingPunct="0">
              <a:spcBef>
                <a:spcPct val="0"/>
              </a:spcBef>
              <a:spcAft>
                <a:spcPct val="0"/>
              </a:spcAft>
              <a:tabLst>
                <a:tab pos="4862513" algn="r"/>
              </a:tabLst>
              <a:defRPr sz="2400">
                <a:solidFill>
                  <a:schemeClr val="tx1"/>
                </a:solidFill>
                <a:latin typeface="Comic Sans MS" pitchFamily="66" charset="0"/>
              </a:defRPr>
            </a:lvl6pPr>
            <a:lvl7pPr marL="3657600" indent="-457200" algn="ctr" eaLnBrk="0" fontAlgn="base" hangingPunct="0">
              <a:spcBef>
                <a:spcPct val="0"/>
              </a:spcBef>
              <a:spcAft>
                <a:spcPct val="0"/>
              </a:spcAft>
              <a:tabLst>
                <a:tab pos="4862513" algn="r"/>
              </a:tabLst>
              <a:defRPr sz="2400">
                <a:solidFill>
                  <a:schemeClr val="tx1"/>
                </a:solidFill>
                <a:latin typeface="Comic Sans MS" pitchFamily="66" charset="0"/>
              </a:defRPr>
            </a:lvl7pPr>
            <a:lvl8pPr marL="4114800" indent="-457200" algn="ctr" eaLnBrk="0" fontAlgn="base" hangingPunct="0">
              <a:spcBef>
                <a:spcPct val="0"/>
              </a:spcBef>
              <a:spcAft>
                <a:spcPct val="0"/>
              </a:spcAft>
              <a:tabLst>
                <a:tab pos="4862513" algn="r"/>
              </a:tabLst>
              <a:defRPr sz="2400">
                <a:solidFill>
                  <a:schemeClr val="tx1"/>
                </a:solidFill>
                <a:latin typeface="Comic Sans MS" pitchFamily="66" charset="0"/>
              </a:defRPr>
            </a:lvl8pPr>
            <a:lvl9pPr marL="4572000" indent="-457200" algn="ctr" eaLnBrk="0" fontAlgn="base" hangingPunct="0">
              <a:spcBef>
                <a:spcPct val="0"/>
              </a:spcBef>
              <a:spcAft>
                <a:spcPct val="0"/>
              </a:spcAft>
              <a:tabLst>
                <a:tab pos="4862513" algn="r"/>
              </a:tabLst>
              <a:defRPr sz="2400">
                <a:solidFill>
                  <a:schemeClr val="tx1"/>
                </a:solidFill>
                <a:latin typeface="Comic Sans MS" pitchFamily="66" charset="0"/>
              </a:defRPr>
            </a:lvl9pPr>
          </a:lstStyle>
          <a:p>
            <a:pPr algn="l">
              <a:spcBef>
                <a:spcPct val="50000"/>
              </a:spcBef>
            </a:pPr>
            <a:r>
              <a:rPr lang="en-US" altLang="en-US" sz="2200" dirty="0">
                <a:latin typeface="Liberation Sans" panose="020B0604020202020204" pitchFamily="34" charset="0"/>
                <a:cs typeface="Arial" charset="0"/>
              </a:rPr>
              <a:t>Accounts Receivable	4.50</a:t>
            </a:r>
          </a:p>
        </p:txBody>
      </p:sp>
      <p:sp>
        <p:nvSpPr>
          <p:cNvPr id="11272" name="Line 8"/>
          <p:cNvSpPr>
            <a:spLocks noChangeShapeType="1"/>
          </p:cNvSpPr>
          <p:nvPr/>
        </p:nvSpPr>
        <p:spPr bwMode="auto">
          <a:xfrm>
            <a:off x="304800" y="3845256"/>
            <a:ext cx="84582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dirty="0">
              <a:latin typeface="Liberation Sans" panose="020B0604020202020204" pitchFamily="34" charset="0"/>
            </a:endParaRPr>
          </a:p>
        </p:txBody>
      </p:sp>
      <p:sp>
        <p:nvSpPr>
          <p:cNvPr id="12" name="Rectangle 2"/>
          <p:cNvSpPr>
            <a:spLocks noChangeArrowheads="1"/>
          </p:cNvSpPr>
          <p:nvPr/>
        </p:nvSpPr>
        <p:spPr bwMode="auto">
          <a:xfrm>
            <a:off x="609600" y="304800"/>
            <a:ext cx="83820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dirty="0">
                <a:solidFill>
                  <a:schemeClr val="tx2">
                    <a:lumMod val="50000"/>
                  </a:schemeClr>
                </a:solidFill>
                <a:latin typeface="Liberation Sans" panose="020B0604020202020204" pitchFamily="34" charset="0"/>
              </a:rPr>
              <a:t>RECOGNIZING ACCOUNTS RECEIVABLE</a:t>
            </a:r>
            <a:endParaRPr lang="en-US" altLang="en-US" sz="3200" b="1" i="0" dirty="0">
              <a:solidFill>
                <a:schemeClr val="tx2">
                  <a:lumMod val="50000"/>
                </a:schemeClr>
              </a:solidFill>
              <a:effectLst/>
              <a:latin typeface="Liberation Sans" panose="020B0604020202020204" pitchFamily="34" charset="0"/>
            </a:endParaRPr>
          </a:p>
        </p:txBody>
      </p:sp>
      <p:sp>
        <p:nvSpPr>
          <p:cNvPr id="13"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200" i="0" dirty="0">
              <a:effectLst/>
              <a:latin typeface="Liberation Sans" panose="020B0604020202020204" pitchFamily="34" charset="0"/>
            </a:endParaRPr>
          </a:p>
        </p:txBody>
      </p:sp>
      <p:sp>
        <p:nvSpPr>
          <p:cNvPr id="11"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1 </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animEffect transition="in" filter="wipe(left)">
                                      <p:cBhvr>
                                        <p:cTn id="7" dur="500"/>
                                        <p:tgtEl>
                                          <p:spTgt spid="9318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31845"/>
                                        </p:tgtEl>
                                        <p:attrNameLst>
                                          <p:attrName>style.visibility</p:attrName>
                                        </p:attrNameLst>
                                      </p:cBhvr>
                                      <p:to>
                                        <p:strVal val="visible"/>
                                      </p:to>
                                    </p:set>
                                    <p:animEffect transition="in" filter="wipe(left)">
                                      <p:cBhvr>
                                        <p:cTn id="12" dur="500"/>
                                        <p:tgtEl>
                                          <p:spTgt spid="9318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31847"/>
                                        </p:tgtEl>
                                        <p:attrNameLst>
                                          <p:attrName>style.visibility</p:attrName>
                                        </p:attrNameLst>
                                      </p:cBhvr>
                                      <p:to>
                                        <p:strVal val="visible"/>
                                      </p:to>
                                    </p:set>
                                    <p:animEffect transition="in" filter="wipe(left)">
                                      <p:cBhvr>
                                        <p:cTn id="17" dur="500"/>
                                        <p:tgtEl>
                                          <p:spTgt spid="9318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31842"/>
                                        </p:tgtEl>
                                        <p:attrNameLst>
                                          <p:attrName>style.visibility</p:attrName>
                                        </p:attrNameLst>
                                      </p:cBhvr>
                                      <p:to>
                                        <p:strVal val="visible"/>
                                      </p:to>
                                    </p:set>
                                    <p:animEffect transition="in" filter="wipe(left)">
                                      <p:cBhvr>
                                        <p:cTn id="22" dur="500"/>
                                        <p:tgtEl>
                                          <p:spTgt spid="931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2" grpId="0" autoUpdateAnimBg="0"/>
      <p:bldP spid="931844" grpId="0" autoUpdateAnimBg="0"/>
      <p:bldP spid="931845" grpId="0" autoUpdateAnimBg="0"/>
      <p:bldP spid="93184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685800" y="1599252"/>
            <a:ext cx="76200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Comic Sans MS" pitchFamily="66" charset="0"/>
              </a:defRPr>
            </a:lvl1pPr>
            <a:lvl2pPr marL="742950" indent="-285750">
              <a:defRPr sz="2400">
                <a:solidFill>
                  <a:schemeClr val="tx1"/>
                </a:solidFill>
                <a:latin typeface="Comic Sans MS" pitchFamily="66" charset="0"/>
              </a:defRPr>
            </a:lvl2pPr>
            <a:lvl3pPr marL="1143000" indent="-228600">
              <a:defRPr sz="2400">
                <a:solidFill>
                  <a:schemeClr val="tx1"/>
                </a:solidFill>
                <a:latin typeface="Comic Sans MS" pitchFamily="66" charset="0"/>
              </a:defRPr>
            </a:lvl3pPr>
            <a:lvl4pPr marL="1600200" indent="-228600">
              <a:defRPr sz="2400">
                <a:solidFill>
                  <a:schemeClr val="tx1"/>
                </a:solidFill>
                <a:latin typeface="Comic Sans MS" pitchFamily="66" charset="0"/>
              </a:defRPr>
            </a:lvl4pPr>
            <a:lvl5pPr marL="2057400" indent="-228600">
              <a:defRPr sz="2400">
                <a:solidFill>
                  <a:schemeClr val="tx1"/>
                </a:solidFill>
                <a:latin typeface="Comic Sans MS" pitchFamily="66" charset="0"/>
              </a:defRPr>
            </a:lvl5pPr>
            <a:lvl6pPr marL="2514600" indent="-228600" algn="ctr" eaLnBrk="0" fontAlgn="base" hangingPunct="0">
              <a:spcBef>
                <a:spcPct val="0"/>
              </a:spcBef>
              <a:spcAft>
                <a:spcPct val="0"/>
              </a:spcAft>
              <a:defRPr sz="2400">
                <a:solidFill>
                  <a:schemeClr val="tx1"/>
                </a:solidFill>
                <a:latin typeface="Comic Sans MS" pitchFamily="66" charset="0"/>
              </a:defRPr>
            </a:lvl6pPr>
            <a:lvl7pPr marL="2971800" indent="-228600" algn="ctr" eaLnBrk="0" fontAlgn="base" hangingPunct="0">
              <a:spcBef>
                <a:spcPct val="0"/>
              </a:spcBef>
              <a:spcAft>
                <a:spcPct val="0"/>
              </a:spcAft>
              <a:defRPr sz="2400">
                <a:solidFill>
                  <a:schemeClr val="tx1"/>
                </a:solidFill>
                <a:latin typeface="Comic Sans MS" pitchFamily="66" charset="0"/>
              </a:defRPr>
            </a:lvl7pPr>
            <a:lvl8pPr marL="3429000" indent="-228600" algn="ctr" eaLnBrk="0" fontAlgn="base" hangingPunct="0">
              <a:spcBef>
                <a:spcPct val="0"/>
              </a:spcBef>
              <a:spcAft>
                <a:spcPct val="0"/>
              </a:spcAft>
              <a:defRPr sz="2400">
                <a:solidFill>
                  <a:schemeClr val="tx1"/>
                </a:solidFill>
                <a:latin typeface="Comic Sans MS" pitchFamily="66" charset="0"/>
              </a:defRPr>
            </a:lvl8pPr>
            <a:lvl9pPr marL="3886200" indent="-228600" algn="ctr" eaLnBrk="0" fontAlgn="base" hangingPunct="0">
              <a:spcBef>
                <a:spcPct val="0"/>
              </a:spcBef>
              <a:spcAft>
                <a:spcPct val="0"/>
              </a:spcAft>
              <a:defRPr sz="2400">
                <a:solidFill>
                  <a:schemeClr val="tx1"/>
                </a:solidFill>
                <a:latin typeface="Comic Sans MS" pitchFamily="66" charset="0"/>
              </a:defRPr>
            </a:lvl9pPr>
          </a:lstStyle>
          <a:p>
            <a:pPr algn="l">
              <a:buSzPct val="80000"/>
            </a:pPr>
            <a:r>
              <a:rPr lang="en-US" altLang="en-US" sz="2800" b="1" dirty="0">
                <a:solidFill>
                  <a:schemeClr val="tx2">
                    <a:lumMod val="50000"/>
                  </a:schemeClr>
                </a:solidFill>
                <a:latin typeface="Liberation Sans" panose="020B0604020202020204" pitchFamily="34" charset="0"/>
              </a:rPr>
              <a:t>VALUING ACCOUNTS RECEIVABLE</a:t>
            </a:r>
          </a:p>
        </p:txBody>
      </p:sp>
      <p:sp>
        <p:nvSpPr>
          <p:cNvPr id="13315" name="Text Box 3"/>
          <p:cNvSpPr txBox="1">
            <a:spLocks noChangeArrowheads="1"/>
          </p:cNvSpPr>
          <p:nvPr/>
        </p:nvSpPr>
        <p:spPr bwMode="auto">
          <a:xfrm>
            <a:off x="685800" y="2209800"/>
            <a:ext cx="7620000" cy="3739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228600" algn="l"/>
              </a:tabLst>
              <a:defRPr sz="2400">
                <a:solidFill>
                  <a:schemeClr val="tx1"/>
                </a:solidFill>
                <a:latin typeface="Comic Sans MS" pitchFamily="66" charset="0"/>
              </a:defRPr>
            </a:lvl1pPr>
            <a:lvl2pPr marL="685800" indent="-457200">
              <a:tabLst>
                <a:tab pos="228600" algn="l"/>
              </a:tabLst>
              <a:defRPr sz="2400">
                <a:solidFill>
                  <a:schemeClr val="tx1"/>
                </a:solidFill>
                <a:latin typeface="Comic Sans MS" pitchFamily="66" charset="0"/>
              </a:defRPr>
            </a:lvl2pPr>
            <a:lvl3pPr marL="1655763" indent="-457200">
              <a:tabLst>
                <a:tab pos="228600" algn="l"/>
              </a:tabLst>
              <a:defRPr sz="2400">
                <a:solidFill>
                  <a:schemeClr val="tx1"/>
                </a:solidFill>
                <a:latin typeface="Comic Sans MS" pitchFamily="66" charset="0"/>
              </a:defRPr>
            </a:lvl3pPr>
            <a:lvl4pPr marL="2227263" indent="-457200">
              <a:tabLst>
                <a:tab pos="228600" algn="l"/>
              </a:tabLst>
              <a:defRPr sz="2400">
                <a:solidFill>
                  <a:schemeClr val="tx1"/>
                </a:solidFill>
                <a:latin typeface="Comic Sans MS" pitchFamily="66" charset="0"/>
              </a:defRPr>
            </a:lvl4pPr>
            <a:lvl5pPr marL="2798763" indent="-457200">
              <a:tabLst>
                <a:tab pos="228600" algn="l"/>
              </a:tabLst>
              <a:defRPr sz="2400">
                <a:solidFill>
                  <a:schemeClr val="tx1"/>
                </a:solidFill>
                <a:latin typeface="Comic Sans MS" pitchFamily="66" charset="0"/>
              </a:defRPr>
            </a:lvl5pPr>
            <a:lvl6pPr marL="3255963" indent="-457200" algn="ctr" eaLnBrk="0" fontAlgn="base" hangingPunct="0">
              <a:spcBef>
                <a:spcPct val="0"/>
              </a:spcBef>
              <a:spcAft>
                <a:spcPct val="0"/>
              </a:spcAft>
              <a:tabLst>
                <a:tab pos="228600" algn="l"/>
              </a:tabLst>
              <a:defRPr sz="2400">
                <a:solidFill>
                  <a:schemeClr val="tx1"/>
                </a:solidFill>
                <a:latin typeface="Comic Sans MS" pitchFamily="66" charset="0"/>
              </a:defRPr>
            </a:lvl6pPr>
            <a:lvl7pPr marL="3713163" indent="-457200" algn="ctr" eaLnBrk="0" fontAlgn="base" hangingPunct="0">
              <a:spcBef>
                <a:spcPct val="0"/>
              </a:spcBef>
              <a:spcAft>
                <a:spcPct val="0"/>
              </a:spcAft>
              <a:tabLst>
                <a:tab pos="228600" algn="l"/>
              </a:tabLst>
              <a:defRPr sz="2400">
                <a:solidFill>
                  <a:schemeClr val="tx1"/>
                </a:solidFill>
                <a:latin typeface="Comic Sans MS" pitchFamily="66" charset="0"/>
              </a:defRPr>
            </a:lvl7pPr>
            <a:lvl8pPr marL="4170363" indent="-457200" algn="ctr" eaLnBrk="0" fontAlgn="base" hangingPunct="0">
              <a:spcBef>
                <a:spcPct val="0"/>
              </a:spcBef>
              <a:spcAft>
                <a:spcPct val="0"/>
              </a:spcAft>
              <a:tabLst>
                <a:tab pos="228600" algn="l"/>
              </a:tabLst>
              <a:defRPr sz="2400">
                <a:solidFill>
                  <a:schemeClr val="tx1"/>
                </a:solidFill>
                <a:latin typeface="Comic Sans MS" pitchFamily="66" charset="0"/>
              </a:defRPr>
            </a:lvl8pPr>
            <a:lvl9pPr marL="4627563" indent="-457200" algn="ctr" eaLnBrk="0" fontAlgn="base" hangingPunct="0">
              <a:spcBef>
                <a:spcPct val="0"/>
              </a:spcBef>
              <a:spcAft>
                <a:spcPct val="0"/>
              </a:spcAft>
              <a:tabLst>
                <a:tab pos="228600" algn="l"/>
              </a:tabLst>
              <a:defRPr sz="2400">
                <a:solidFill>
                  <a:schemeClr val="tx1"/>
                </a:solidFill>
                <a:latin typeface="Comic Sans MS" pitchFamily="66" charset="0"/>
              </a:defRPr>
            </a:lvl9pPr>
          </a:lstStyle>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Current asset.</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Valuation (net realizable value).</a:t>
            </a:r>
          </a:p>
          <a:p>
            <a:pPr algn="l">
              <a:lnSpc>
                <a:spcPct val="125000"/>
              </a:lnSpc>
              <a:spcBef>
                <a:spcPts val="1200"/>
              </a:spcBef>
              <a:spcAft>
                <a:spcPts val="0"/>
              </a:spcAft>
              <a:buSzPct val="80000"/>
            </a:pPr>
            <a:r>
              <a:rPr lang="en-US" altLang="en-US" b="1" dirty="0">
                <a:latin typeface="Liberation Sans" panose="020B0604020202020204" pitchFamily="34" charset="0"/>
              </a:rPr>
              <a:t>Uncollectible Accounts Receivable</a:t>
            </a:r>
          </a:p>
          <a:p>
            <a:pPr lvl="1" algn="l">
              <a:lnSpc>
                <a:spcPct val="125000"/>
              </a:lnSpc>
              <a:spcBef>
                <a:spcPts val="1200"/>
              </a:spcBef>
              <a:spcAft>
                <a:spcPts val="0"/>
              </a:spcAft>
              <a:buClr>
                <a:srgbClr val="CC0000"/>
              </a:buClr>
              <a:buSzPct val="80000"/>
              <a:buFont typeface="Wingdings" pitchFamily="2" charset="2"/>
              <a:buChar char="u"/>
            </a:pPr>
            <a:r>
              <a:rPr lang="en-US" altLang="en-US" sz="2100" dirty="0">
                <a:latin typeface="Liberation Sans" panose="020B0604020202020204" pitchFamily="34" charset="0"/>
              </a:rPr>
              <a:t>Sales on </a:t>
            </a:r>
            <a:r>
              <a:rPr lang="en-US" altLang="en-US" sz="2200" dirty="0">
                <a:latin typeface="Liberation Sans" panose="020B0604020202020204" pitchFamily="34" charset="0"/>
              </a:rPr>
              <a:t>account raise the possibility of accounts not being collected. </a:t>
            </a:r>
          </a:p>
          <a:p>
            <a:pPr lvl="1" algn="l">
              <a:lnSpc>
                <a:spcPct val="125000"/>
              </a:lnSpc>
              <a:spcBef>
                <a:spcPts val="1200"/>
              </a:spcBef>
              <a:spcAft>
                <a:spcPts val="0"/>
              </a:spcAft>
              <a:buClr>
                <a:srgbClr val="CC0000"/>
              </a:buClr>
              <a:buSzPct val="80000"/>
              <a:buFont typeface="Wingdings" pitchFamily="2" charset="2"/>
              <a:buChar char="u"/>
            </a:pPr>
            <a:r>
              <a:rPr lang="en-US" altLang="en-US" sz="2200" dirty="0">
                <a:latin typeface="Liberation Sans" panose="020B0604020202020204" pitchFamily="34" charset="0"/>
              </a:rPr>
              <a:t>Seller records losses that result from extending credit as </a:t>
            </a:r>
            <a:r>
              <a:rPr lang="en-US" altLang="en-US" sz="2200" b="1" dirty="0">
                <a:solidFill>
                  <a:schemeClr val="tx2">
                    <a:lumMod val="50000"/>
                  </a:schemeClr>
                </a:solidFill>
                <a:latin typeface="Liberation Sans" panose="020B0604020202020204" pitchFamily="34" charset="0"/>
              </a:rPr>
              <a:t>Bad Debt Expense</a:t>
            </a:r>
            <a:r>
              <a:rPr lang="en-US" altLang="en-US" sz="2200" dirty="0">
                <a:latin typeface="Liberation Sans" panose="020B0604020202020204" pitchFamily="34" charset="0"/>
              </a:rPr>
              <a:t>.</a:t>
            </a:r>
          </a:p>
        </p:txBody>
      </p:sp>
      <p:sp>
        <p:nvSpPr>
          <p:cNvPr id="7" name="Isosceles Triangle 6"/>
          <p:cNvSpPr/>
          <p:nvPr/>
        </p:nvSpPr>
        <p:spPr bwMode="auto">
          <a:xfrm rot="5400000">
            <a:off x="1917401" y="616061"/>
            <a:ext cx="338931" cy="329406"/>
          </a:xfrm>
          <a:prstGeom prst="triangle">
            <a:avLst/>
          </a:prstGeom>
          <a:solidFill>
            <a:srgbClr val="003399"/>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Liberation Sans" panose="020B0604020202020204" pitchFamily="34" charset="0"/>
            </a:endParaRPr>
          </a:p>
        </p:txBody>
      </p:sp>
      <p:sp>
        <p:nvSpPr>
          <p:cNvPr id="8" name="TextBox 7"/>
          <p:cNvSpPr txBox="1"/>
          <p:nvPr/>
        </p:nvSpPr>
        <p:spPr>
          <a:xfrm>
            <a:off x="228600" y="465160"/>
            <a:ext cx="1733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defPPr>
              <a:defRPr lang="en-US"/>
            </a:defPPr>
            <a:lvl1pPr algn="ctr">
              <a:spcBef>
                <a:spcPct val="50000"/>
              </a:spcBef>
              <a:defRPr i="0">
                <a:solidFill>
                  <a:srgbClr val="E20000"/>
                </a:solidFill>
                <a:effectLst/>
                <a:latin typeface="Arial" charset="0"/>
              </a:defRPr>
            </a:lvl1pPr>
            <a:lvl2pPr marL="742950" indent="-285750" algn="ctr">
              <a:defRPr sz="2400">
                <a:solidFill>
                  <a:schemeClr val="tx1"/>
                </a:solidFill>
                <a:latin typeface="Times New Roman" pitchFamily="18" charset="0"/>
              </a:defRPr>
            </a:lvl2pPr>
            <a:lvl3pPr marL="1143000" indent="-228600" algn="ctr">
              <a:defRPr sz="2400">
                <a:solidFill>
                  <a:schemeClr val="tx1"/>
                </a:solidFill>
                <a:latin typeface="Times New Roman" pitchFamily="18" charset="0"/>
              </a:defRPr>
            </a:lvl3pPr>
            <a:lvl4pPr marL="1600200" indent="-228600" algn="ctr">
              <a:defRPr sz="2400">
                <a:solidFill>
                  <a:schemeClr val="tx1"/>
                </a:solidFill>
                <a:latin typeface="Times New Roman" pitchFamily="18" charset="0"/>
              </a:defRPr>
            </a:lvl4pPr>
            <a:lvl5pPr marL="2057400" indent="-228600" algn="ctr">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l"/>
            <a:r>
              <a:rPr lang="en-US" sz="1800" b="1" dirty="0">
                <a:solidFill>
                  <a:srgbClr val="CC0000"/>
                </a:solidFill>
                <a:latin typeface="Liberation Sans" panose="020B0604020202020204" pitchFamily="34" charset="0"/>
              </a:rPr>
              <a:t>LEARNING OBJECTIVE</a:t>
            </a:r>
          </a:p>
        </p:txBody>
      </p:sp>
      <p:sp>
        <p:nvSpPr>
          <p:cNvPr id="9" name="Rounded Rectangle 8"/>
          <p:cNvSpPr/>
          <p:nvPr/>
        </p:nvSpPr>
        <p:spPr bwMode="auto">
          <a:xfrm>
            <a:off x="2789829" y="330348"/>
            <a:ext cx="5958883" cy="941945"/>
          </a:xfrm>
          <a:prstGeom prst="roundRect">
            <a:avLst/>
          </a:prstGeom>
          <a:solidFill>
            <a:srgbClr val="0066CC"/>
          </a:solidFill>
          <a:ln w="12700" cap="sq" cmpd="sng" algn="ctr">
            <a:noFill/>
            <a:prstDash val="solid"/>
            <a:round/>
            <a:headEnd type="none" w="sm" len="sm"/>
            <a:tailEnd type="none" w="sm" len="sm"/>
          </a:ln>
          <a:effectLst>
            <a:innerShdw blurRad="114300">
              <a:prstClr val="black"/>
            </a:innerShdw>
          </a:effectLst>
        </p:spPr>
        <p:txBody>
          <a:bodyPr vert="horz" wrap="square" lIns="91440" tIns="45720" rIns="91440" bIns="91440" numCol="1" rtlCol="0" anchor="ctr" anchorCtr="0" compatLnSpc="1">
            <a:prstTxWarp prst="textNoShape">
              <a:avLst/>
            </a:prstTxWarp>
            <a:noAutofit/>
          </a:bodyPr>
          <a:lstStyle/>
          <a:p>
            <a:pPr algn="l"/>
            <a:r>
              <a:rPr lang="en-US" sz="2200" b="1" dirty="0">
                <a:solidFill>
                  <a:schemeClr val="accent3"/>
                </a:solidFill>
                <a:effectLst>
                  <a:outerShdw blurRad="38100" dist="38100" dir="2700000" algn="tl">
                    <a:srgbClr val="000000">
                      <a:alpha val="43137"/>
                    </a:srgbClr>
                  </a:outerShdw>
                </a:effectLst>
                <a:latin typeface="Liberation Sans" panose="020B0604020202020204" pitchFamily="34" charset="0"/>
              </a:rPr>
              <a:t>Describe how companies value accounts receivable and record their disposition.</a:t>
            </a:r>
          </a:p>
        </p:txBody>
      </p:sp>
      <p:sp>
        <p:nvSpPr>
          <p:cNvPr id="10" name="TextBox 9"/>
          <p:cNvSpPr txBox="1"/>
          <p:nvPr/>
        </p:nvSpPr>
        <p:spPr>
          <a:xfrm>
            <a:off x="2169682" y="426570"/>
            <a:ext cx="554182" cy="707886"/>
          </a:xfrm>
          <a:prstGeom prst="rect">
            <a:avLst/>
          </a:prstGeom>
          <a:noFill/>
        </p:spPr>
        <p:txBody>
          <a:bodyPr wrap="square" rtlCol="0">
            <a:spAutoFit/>
          </a:bodyPr>
          <a:lstStyle/>
          <a:p>
            <a:pPr algn="ctr"/>
            <a:r>
              <a:rPr lang="en-US" sz="4000" b="1" dirty="0">
                <a:solidFill>
                  <a:srgbClr val="CC0000"/>
                </a:solidFill>
                <a:latin typeface="Liberation Sans" panose="020B0604020202020204" pitchFamily="34" charset="0"/>
              </a:rPr>
              <a:t>2</a:t>
            </a:r>
            <a:endParaRPr lang="en-US" sz="4000" b="1" i="0" dirty="0">
              <a:solidFill>
                <a:srgbClr val="CC0000"/>
              </a:solidFill>
              <a:effectLst/>
              <a:latin typeface="Liberation Sans" panose="020B0604020202020204" pitchFamily="34" charset="0"/>
            </a:endParaRPr>
          </a:p>
        </p:txBody>
      </p:sp>
      <p:cxnSp>
        <p:nvCxnSpPr>
          <p:cNvPr id="11" name="Straight Connector 10"/>
          <p:cNvCxnSpPr/>
          <p:nvPr/>
        </p:nvCxnSpPr>
        <p:spPr bwMode="auto">
          <a:xfrm flipH="1">
            <a:off x="1905000" y="338012"/>
            <a:ext cx="1" cy="912801"/>
          </a:xfrm>
          <a:prstGeom prst="line">
            <a:avLst/>
          </a:prstGeom>
          <a:solidFill>
            <a:schemeClr val="accent1"/>
          </a:solidFill>
          <a:ln w="38100" cap="sq" cmpd="sng" algn="ctr">
            <a:solidFill>
              <a:schemeClr val="tx1"/>
            </a:solidFill>
            <a:prstDash val="solid"/>
            <a:round/>
            <a:headEnd type="none" w="sm" len="sm"/>
            <a:tailEnd type="none" w="sm" len="sm"/>
          </a:ln>
          <a:effectLst/>
        </p:spPr>
      </p:cxnSp>
      <p:sp>
        <p:nvSpPr>
          <p:cNvPr id="12" name="Text Box 3"/>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marL="457200" indent="-457200" algn="r">
              <a:tabLst>
                <a:tab pos="685800" algn="l"/>
              </a:tabLst>
              <a:defRPr sz="1600" b="1" i="1">
                <a:solidFill>
                  <a:schemeClr val="bg2"/>
                </a:solidFill>
                <a:effectLst/>
                <a:latin typeface="Liberation Sans" panose="020B0604020202020204" pitchFamily="34" charset="0"/>
              </a:defRPr>
            </a:lvl1pPr>
            <a:lvl2pPr marL="742950" indent="-285750">
              <a:tabLst>
                <a:tab pos="685800" algn="l"/>
              </a:tabLst>
              <a:defRPr b="1" i="1">
                <a:effectLst>
                  <a:outerShdw blurRad="38100" dist="38100" dir="2700000" algn="tl">
                    <a:srgbClr val="000000">
                      <a:alpha val="43137"/>
                    </a:srgbClr>
                  </a:outerShdw>
                </a:effectLst>
                <a:latin typeface="Times New Roman" pitchFamily="18" charset="0"/>
              </a:defRPr>
            </a:lvl2pPr>
            <a:lvl3pPr marL="1143000" indent="-228600">
              <a:tabLst>
                <a:tab pos="685800" algn="l"/>
              </a:tabLst>
              <a:defRPr b="1" i="1">
                <a:effectLst>
                  <a:outerShdw blurRad="38100" dist="38100" dir="2700000" algn="tl">
                    <a:srgbClr val="000000">
                      <a:alpha val="43137"/>
                    </a:srgbClr>
                  </a:outerShdw>
                </a:effectLst>
                <a:latin typeface="Times New Roman" pitchFamily="18" charset="0"/>
              </a:defRPr>
            </a:lvl3pPr>
            <a:lvl4pPr marL="1600200" indent="-228600">
              <a:tabLst>
                <a:tab pos="685800" algn="l"/>
              </a:tabLst>
              <a:defRPr b="1" i="1">
                <a:effectLst>
                  <a:outerShdw blurRad="38100" dist="38100" dir="2700000" algn="tl">
                    <a:srgbClr val="000000">
                      <a:alpha val="43137"/>
                    </a:srgbClr>
                  </a:outerShdw>
                </a:effectLst>
                <a:latin typeface="Times New Roman" pitchFamily="18" charset="0"/>
              </a:defRPr>
            </a:lvl4pPr>
            <a:lvl5pPr marL="2057400" indent="-228600">
              <a:tabLst>
                <a:tab pos="685800" algn="l"/>
              </a:tabLst>
              <a:defRPr b="1" i="1">
                <a:effectLst>
                  <a:outerShdw blurRad="38100" dist="38100" dir="2700000" algn="tl">
                    <a:srgbClr val="000000">
                      <a:alpha val="43137"/>
                    </a:srgbClr>
                  </a:outerShdw>
                </a:effectLst>
                <a:latin typeface="Times New Roman" pitchFamily="18" charset="0"/>
              </a:defRPr>
            </a:lvl5pPr>
            <a:lvl6pPr marL="25146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6pPr>
            <a:lvl7pPr marL="29718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7pPr>
            <a:lvl8pPr marL="34290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8pPr>
            <a:lvl9pPr marL="3886200" indent="-228600" algn="ctr" eaLnBrk="0" fontAlgn="base" hangingPunct="0">
              <a:spcBef>
                <a:spcPct val="0"/>
              </a:spcBef>
              <a:spcAft>
                <a:spcPct val="0"/>
              </a:spcAft>
              <a:tabLst>
                <a:tab pos="685800" algn="l"/>
              </a:tabLst>
              <a:defRPr b="1" i="1">
                <a:effectLst>
                  <a:outerShdw blurRad="38100" dist="38100" dir="2700000" algn="tl">
                    <a:srgbClr val="000000">
                      <a:alpha val="43137"/>
                    </a:srgbClr>
                  </a:outerShdw>
                </a:effectLst>
                <a:latin typeface="Times New Roman" pitchFamily="18" charset="0"/>
              </a:defRPr>
            </a:lvl9pPr>
          </a:lstStyle>
          <a:p>
            <a:r>
              <a:rPr lang="en-US" altLang="en-US" dirty="0"/>
              <a:t>LO 2</a:t>
            </a:r>
          </a:p>
        </p:txBody>
      </p:sp>
    </p:spTree>
  </p:cSld>
  <p:clrMapOvr>
    <a:masterClrMapping/>
  </p:clrMapOvr>
  <p:transition>
    <p:wipe dir="r"/>
  </p:transition>
</p:sld>
</file>

<file path=ppt/theme/theme1.xml><?xml version="1.0" encoding="utf-8"?>
<a:theme xmlns:a="http://schemas.openxmlformats.org/drawingml/2006/main" name="movnglnc">
  <a:themeElements>
    <a:clrScheme name="">
      <a:dk1>
        <a:srgbClr val="000000"/>
      </a:dk1>
      <a:lt1>
        <a:srgbClr val="FFFFFF"/>
      </a:lt1>
      <a:dk2>
        <a:srgbClr val="0000FF"/>
      </a:dk2>
      <a:lt2>
        <a:srgbClr val="000000"/>
      </a:lt2>
      <a:accent1>
        <a:srgbClr val="00FFFF"/>
      </a:accent1>
      <a:accent2>
        <a:srgbClr val="FF0000"/>
      </a:accent2>
      <a:accent3>
        <a:srgbClr val="FFFFFF"/>
      </a:accent3>
      <a:accent4>
        <a:srgbClr val="000000"/>
      </a:accent4>
      <a:accent5>
        <a:srgbClr val="AAFFFF"/>
      </a:accent5>
      <a:accent6>
        <a:srgbClr val="E70000"/>
      </a:accent6>
      <a:hlink>
        <a:srgbClr val="000099"/>
      </a:hlink>
      <a:folHlink>
        <a:srgbClr val="000000"/>
      </a:folHlink>
    </a:clrScheme>
    <a:fontScheme name="movnglnc">
      <a:majorFont>
        <a:latin typeface="Comic Sans M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movngln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vnglnc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vnglnc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vnglnc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vnglnc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vnglnc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vnglnc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FF"/>
    </a:dk2>
    <a:lt2>
      <a:srgbClr val="000000"/>
    </a:lt2>
    <a:accent1>
      <a:srgbClr val="00FFFF"/>
    </a:accent1>
    <a:accent2>
      <a:srgbClr val="FF0000"/>
    </a:accent2>
    <a:accent3>
      <a:srgbClr val="FFFFFF"/>
    </a:accent3>
    <a:accent4>
      <a:srgbClr val="000000"/>
    </a:accent4>
    <a:accent5>
      <a:srgbClr val="AAFFFF"/>
    </a:accent5>
    <a:accent6>
      <a:srgbClr val="E70000"/>
    </a:accent6>
    <a:hlink>
      <a:srgbClr val="000099"/>
    </a:hlink>
    <a:folHlink>
      <a:srgbClr val="000000"/>
    </a:folHlink>
  </a:clrScheme>
</a:themeOverride>
</file>

<file path=ppt/theme/themeOverride2.xml><?xml version="1.0" encoding="utf-8"?>
<a:themeOverride xmlns:a="http://schemas.openxmlformats.org/drawingml/2006/main">
  <a:clrScheme name="">
    <a:dk1>
      <a:srgbClr val="000000"/>
    </a:dk1>
    <a:lt1>
      <a:srgbClr val="FFFFFF"/>
    </a:lt1>
    <a:dk2>
      <a:srgbClr val="0000FF"/>
    </a:dk2>
    <a:lt2>
      <a:srgbClr val="000000"/>
    </a:lt2>
    <a:accent1>
      <a:srgbClr val="00FFFF"/>
    </a:accent1>
    <a:accent2>
      <a:srgbClr val="FF0000"/>
    </a:accent2>
    <a:accent3>
      <a:srgbClr val="FFFFFF"/>
    </a:accent3>
    <a:accent4>
      <a:srgbClr val="000000"/>
    </a:accent4>
    <a:accent5>
      <a:srgbClr val="AAFFFF"/>
    </a:accent5>
    <a:accent6>
      <a:srgbClr val="E70000"/>
    </a:accent6>
    <a:hlink>
      <a:srgbClr val="000099"/>
    </a:hlink>
    <a:folHlink>
      <a:srgbClr val="000000"/>
    </a:folHlink>
  </a:clrScheme>
</a:themeOverride>
</file>

<file path=ppt/theme/themeOverride3.xml><?xml version="1.0" encoding="utf-8"?>
<a:themeOverride xmlns:a="http://schemas.openxmlformats.org/drawingml/2006/main">
  <a:clrScheme name="">
    <a:dk1>
      <a:srgbClr val="000000"/>
    </a:dk1>
    <a:lt1>
      <a:srgbClr val="FFFFFF"/>
    </a:lt1>
    <a:dk2>
      <a:srgbClr val="0000FF"/>
    </a:dk2>
    <a:lt2>
      <a:srgbClr val="000000"/>
    </a:lt2>
    <a:accent1>
      <a:srgbClr val="00FFFF"/>
    </a:accent1>
    <a:accent2>
      <a:srgbClr val="FF0000"/>
    </a:accent2>
    <a:accent3>
      <a:srgbClr val="FFFFFF"/>
    </a:accent3>
    <a:accent4>
      <a:srgbClr val="000000"/>
    </a:accent4>
    <a:accent5>
      <a:srgbClr val="AAFFFF"/>
    </a:accent5>
    <a:accent6>
      <a:srgbClr val="E70000"/>
    </a:accent6>
    <a:hlink>
      <a:srgbClr val="000099"/>
    </a:hlink>
    <a:folHlink>
      <a:srgbClr val="000000"/>
    </a:folHlink>
  </a:clrScheme>
</a:themeOverride>
</file>

<file path=ppt/theme/themeOverride4.xml><?xml version="1.0" encoding="utf-8"?>
<a:themeOverride xmlns:a="http://schemas.openxmlformats.org/drawingml/2006/main">
  <a:clrScheme name="">
    <a:dk1>
      <a:srgbClr val="000000"/>
    </a:dk1>
    <a:lt1>
      <a:srgbClr val="FFFFFF"/>
    </a:lt1>
    <a:dk2>
      <a:srgbClr val="0000FF"/>
    </a:dk2>
    <a:lt2>
      <a:srgbClr val="000000"/>
    </a:lt2>
    <a:accent1>
      <a:srgbClr val="00FFFF"/>
    </a:accent1>
    <a:accent2>
      <a:srgbClr val="FF0000"/>
    </a:accent2>
    <a:accent3>
      <a:srgbClr val="FFFFFF"/>
    </a:accent3>
    <a:accent4>
      <a:srgbClr val="000000"/>
    </a:accent4>
    <a:accent5>
      <a:srgbClr val="AAFFFF"/>
    </a:accent5>
    <a:accent6>
      <a:srgbClr val="E70000"/>
    </a:accent6>
    <a:hlink>
      <a:srgbClr val="000099"/>
    </a:hlink>
    <a:folHlink>
      <a:srgbClr val="000000"/>
    </a:folHlink>
  </a:clrScheme>
</a:themeOverride>
</file>

<file path=ppt/theme/themeOverride5.xml><?xml version="1.0" encoding="utf-8"?>
<a:themeOverride xmlns:a="http://schemas.openxmlformats.org/drawingml/2006/main">
  <a:clrScheme name="">
    <a:dk1>
      <a:srgbClr val="000000"/>
    </a:dk1>
    <a:lt1>
      <a:srgbClr val="FFFFFF"/>
    </a:lt1>
    <a:dk2>
      <a:srgbClr val="0000FF"/>
    </a:dk2>
    <a:lt2>
      <a:srgbClr val="000000"/>
    </a:lt2>
    <a:accent1>
      <a:srgbClr val="00FFFF"/>
    </a:accent1>
    <a:accent2>
      <a:srgbClr val="FF0000"/>
    </a:accent2>
    <a:accent3>
      <a:srgbClr val="FFFFFF"/>
    </a:accent3>
    <a:accent4>
      <a:srgbClr val="000000"/>
    </a:accent4>
    <a:accent5>
      <a:srgbClr val="AAFFFF"/>
    </a:accent5>
    <a:accent6>
      <a:srgbClr val="E70000"/>
    </a:accent6>
    <a:hlink>
      <a:srgbClr val="000099"/>
    </a:hlink>
    <a:folHlink>
      <a:srgbClr val="000000"/>
    </a:folHlink>
  </a:clrScheme>
</a:themeOverride>
</file>

<file path=docProps/app.xml><?xml version="1.0" encoding="utf-8"?>
<Properties xmlns="http://schemas.openxmlformats.org/officeDocument/2006/extended-properties" xmlns:vt="http://schemas.openxmlformats.org/officeDocument/2006/docPropsVTypes">
  <Template>C:\Program Files\Microsoft Office\Templates\1033\Company Handbook.pot</Template>
  <TotalTime>11084</TotalTime>
  <Pages>43</Pages>
  <Words>2407</Words>
  <Application>Microsoft Office PowerPoint</Application>
  <PresentationFormat>On-screen Show (4:3)</PresentationFormat>
  <Paragraphs>436</Paragraphs>
  <Slides>56</Slides>
  <Notes>56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63" baseType="lpstr">
      <vt:lpstr>Arial</vt:lpstr>
      <vt:lpstr>Comic Sans MS</vt:lpstr>
      <vt:lpstr>Liberation Sans</vt:lpstr>
      <vt:lpstr>Times New Roman</vt:lpstr>
      <vt:lpstr>Wingdings</vt:lpstr>
      <vt:lpstr>movnglnc</vt:lpstr>
      <vt:lpstr>Worksheet</vt:lpstr>
      <vt:lpstr>PowerPoint Presentation</vt:lpstr>
      <vt:lpstr>CHAPTER 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 and Accounting Standards</dc:title>
  <dc:creator>Coby Harmon</dc:creator>
  <cp:lastModifiedBy>Kathryn Dreher</cp:lastModifiedBy>
  <cp:revision>1931</cp:revision>
  <cp:lastPrinted>1999-09-16T17:08:20Z</cp:lastPrinted>
  <dcterms:created xsi:type="dcterms:W3CDTF">1997-03-28T18:03:02Z</dcterms:created>
  <dcterms:modified xsi:type="dcterms:W3CDTF">2017-08-18T02:45:18Z</dcterms:modified>
</cp:coreProperties>
</file>