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849" r:id="rId2"/>
    <p:sldId id="850" r:id="rId3"/>
    <p:sldId id="778" r:id="rId4"/>
    <p:sldId id="779" r:id="rId5"/>
    <p:sldId id="690" r:id="rId6"/>
    <p:sldId id="781" r:id="rId7"/>
    <p:sldId id="780" r:id="rId8"/>
    <p:sldId id="619" r:id="rId9"/>
    <p:sldId id="691" r:id="rId10"/>
    <p:sldId id="692" r:id="rId11"/>
    <p:sldId id="693" r:id="rId12"/>
    <p:sldId id="694" r:id="rId13"/>
    <p:sldId id="758" r:id="rId14"/>
    <p:sldId id="782" r:id="rId15"/>
    <p:sldId id="851" r:id="rId16"/>
    <p:sldId id="783" r:id="rId17"/>
    <p:sldId id="757" r:id="rId18"/>
    <p:sldId id="696" r:id="rId19"/>
    <p:sldId id="697" r:id="rId20"/>
    <p:sldId id="808" r:id="rId21"/>
    <p:sldId id="698" r:id="rId22"/>
    <p:sldId id="846" r:id="rId23"/>
    <p:sldId id="771" r:id="rId24"/>
    <p:sldId id="705" r:id="rId25"/>
    <p:sldId id="710" r:id="rId26"/>
    <p:sldId id="875" r:id="rId27"/>
    <p:sldId id="704" r:id="rId28"/>
    <p:sldId id="708" r:id="rId29"/>
    <p:sldId id="855" r:id="rId30"/>
    <p:sldId id="856" r:id="rId31"/>
    <p:sldId id="712" r:id="rId32"/>
    <p:sldId id="809" r:id="rId33"/>
    <p:sldId id="713" r:id="rId34"/>
    <p:sldId id="810" r:id="rId35"/>
    <p:sldId id="811" r:id="rId36"/>
    <p:sldId id="812" r:id="rId37"/>
    <p:sldId id="813" r:id="rId38"/>
    <p:sldId id="718" r:id="rId39"/>
    <p:sldId id="722" r:id="rId40"/>
    <p:sldId id="724" r:id="rId41"/>
    <p:sldId id="765" r:id="rId42"/>
    <p:sldId id="786" r:id="rId43"/>
    <p:sldId id="787" r:id="rId44"/>
    <p:sldId id="790" r:id="rId45"/>
    <p:sldId id="733" r:id="rId46"/>
    <p:sldId id="734" r:id="rId47"/>
    <p:sldId id="743" r:id="rId48"/>
    <p:sldId id="739" r:id="rId49"/>
    <p:sldId id="735" r:id="rId50"/>
    <p:sldId id="736" r:id="rId51"/>
    <p:sldId id="737" r:id="rId52"/>
    <p:sldId id="738" r:id="rId53"/>
    <p:sldId id="740" r:id="rId54"/>
    <p:sldId id="865" r:id="rId55"/>
    <p:sldId id="867" r:id="rId56"/>
    <p:sldId id="868" r:id="rId57"/>
    <p:sldId id="872" r:id="rId58"/>
  </p:sldIdLst>
  <p:sldSz cx="9144000" cy="6858000" type="screen4x3"/>
  <p:notesSz cx="7004050" cy="929005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9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9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9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9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9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9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9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9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9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5">
          <p15:clr>
            <a:srgbClr val="A4A3A4"/>
          </p15:clr>
        </p15:guide>
        <p15:guide id="2" pos="220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CC"/>
    <a:srgbClr val="CC0000"/>
    <a:srgbClr val="FFFFC5"/>
    <a:srgbClr val="EAEAEA"/>
    <a:srgbClr val="CCFFFF"/>
    <a:srgbClr val="339966"/>
    <a:srgbClr val="FFF3F3"/>
    <a:srgbClr val="CCECFF"/>
    <a:srgbClr val="FFE7E7"/>
    <a:srgbClr val="F5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4494" autoAdjust="0"/>
  </p:normalViewPr>
  <p:slideViewPr>
    <p:cSldViewPr>
      <p:cViewPr varScale="1">
        <p:scale>
          <a:sx n="114" d="100"/>
          <a:sy n="114" d="100"/>
        </p:scale>
        <p:origin x="19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  <p:sld r:id="rId39" collapse="1"/>
      <p:sld r:id="rId40" collapse="1"/>
      <p:sld r:id="rId41" collapse="1"/>
      <p:sld r:id="rId42" collapse="1"/>
      <p:sld r:id="rId43" collapse="1"/>
      <p:sld r:id="rId44" collapse="1"/>
      <p:sld r:id="rId45" collapse="1"/>
      <p:sld r:id="rId46" collapse="1"/>
      <p:sld r:id="rId47" collapse="1"/>
      <p:sld r:id="rId48" collapse="1"/>
      <p:sld r:id="rId49" collapse="1"/>
      <p:sld r:id="rId50" collapse="1"/>
      <p:sld r:id="rId51" collapse="1"/>
      <p:sld r:id="rId5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300"/>
    </p:cViewPr>
  </p:sorterViewPr>
  <p:notesViewPr>
    <p:cSldViewPr>
      <p:cViewPr>
        <p:scale>
          <a:sx n="75" d="100"/>
          <a:sy n="75" d="100"/>
        </p:scale>
        <p:origin x="-2406" y="-234"/>
      </p:cViewPr>
      <p:guideLst>
        <p:guide orient="horz" pos="2925"/>
        <p:guide pos="220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4.xml"/><Relationship Id="rId18" Type="http://schemas.openxmlformats.org/officeDocument/2006/relationships/slide" Target="slides/slide19.xml"/><Relationship Id="rId26" Type="http://schemas.openxmlformats.org/officeDocument/2006/relationships/slide" Target="slides/slide27.xml"/><Relationship Id="rId39" Type="http://schemas.openxmlformats.org/officeDocument/2006/relationships/slide" Target="slides/slide40.xml"/><Relationship Id="rId3" Type="http://schemas.openxmlformats.org/officeDocument/2006/relationships/slide" Target="slides/slide4.xml"/><Relationship Id="rId21" Type="http://schemas.openxmlformats.org/officeDocument/2006/relationships/slide" Target="slides/slide22.xml"/><Relationship Id="rId34" Type="http://schemas.openxmlformats.org/officeDocument/2006/relationships/slide" Target="slides/slide35.xml"/><Relationship Id="rId42" Type="http://schemas.openxmlformats.org/officeDocument/2006/relationships/slide" Target="slides/slide43.xml"/><Relationship Id="rId47" Type="http://schemas.openxmlformats.org/officeDocument/2006/relationships/slide" Target="slides/slide48.xml"/><Relationship Id="rId50" Type="http://schemas.openxmlformats.org/officeDocument/2006/relationships/slide" Target="slides/slide51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8.xml"/><Relationship Id="rId25" Type="http://schemas.openxmlformats.org/officeDocument/2006/relationships/slide" Target="slides/slide26.xml"/><Relationship Id="rId33" Type="http://schemas.openxmlformats.org/officeDocument/2006/relationships/slide" Target="slides/slide34.xml"/><Relationship Id="rId38" Type="http://schemas.openxmlformats.org/officeDocument/2006/relationships/slide" Target="slides/slide39.xml"/><Relationship Id="rId46" Type="http://schemas.openxmlformats.org/officeDocument/2006/relationships/slide" Target="slides/slide47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1.xml"/><Relationship Id="rId29" Type="http://schemas.openxmlformats.org/officeDocument/2006/relationships/slide" Target="slides/slide30.xml"/><Relationship Id="rId41" Type="http://schemas.openxmlformats.org/officeDocument/2006/relationships/slide" Target="slides/slide42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25.xml"/><Relationship Id="rId32" Type="http://schemas.openxmlformats.org/officeDocument/2006/relationships/slide" Target="slides/slide33.xml"/><Relationship Id="rId37" Type="http://schemas.openxmlformats.org/officeDocument/2006/relationships/slide" Target="slides/slide38.xml"/><Relationship Id="rId40" Type="http://schemas.openxmlformats.org/officeDocument/2006/relationships/slide" Target="slides/slide41.xml"/><Relationship Id="rId45" Type="http://schemas.openxmlformats.org/officeDocument/2006/relationships/slide" Target="slides/slide46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4.xml"/><Relationship Id="rId28" Type="http://schemas.openxmlformats.org/officeDocument/2006/relationships/slide" Target="slides/slide29.xml"/><Relationship Id="rId36" Type="http://schemas.openxmlformats.org/officeDocument/2006/relationships/slide" Target="slides/slide37.xml"/><Relationship Id="rId49" Type="http://schemas.openxmlformats.org/officeDocument/2006/relationships/slide" Target="slides/slide50.xml"/><Relationship Id="rId10" Type="http://schemas.openxmlformats.org/officeDocument/2006/relationships/slide" Target="slides/slide11.xml"/><Relationship Id="rId19" Type="http://schemas.openxmlformats.org/officeDocument/2006/relationships/slide" Target="slides/slide20.xml"/><Relationship Id="rId31" Type="http://schemas.openxmlformats.org/officeDocument/2006/relationships/slide" Target="slides/slide32.xml"/><Relationship Id="rId44" Type="http://schemas.openxmlformats.org/officeDocument/2006/relationships/slide" Target="slides/slide45.xml"/><Relationship Id="rId52" Type="http://schemas.openxmlformats.org/officeDocument/2006/relationships/slide" Target="slides/slide53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3.xml"/><Relationship Id="rId27" Type="http://schemas.openxmlformats.org/officeDocument/2006/relationships/slide" Target="slides/slide28.xml"/><Relationship Id="rId30" Type="http://schemas.openxmlformats.org/officeDocument/2006/relationships/slide" Target="slides/slide31.xml"/><Relationship Id="rId35" Type="http://schemas.openxmlformats.org/officeDocument/2006/relationships/slide" Target="slides/slide36.xml"/><Relationship Id="rId43" Type="http://schemas.openxmlformats.org/officeDocument/2006/relationships/slide" Target="slides/slide44.xml"/><Relationship Id="rId48" Type="http://schemas.openxmlformats.org/officeDocument/2006/relationships/slide" Target="slides/slide49.xml"/><Relationship Id="rId8" Type="http://schemas.openxmlformats.org/officeDocument/2006/relationships/slide" Target="slides/slide9.xml"/><Relationship Id="rId51" Type="http://schemas.openxmlformats.org/officeDocument/2006/relationships/slide" Target="slides/slide5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50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88938" y="4413250"/>
            <a:ext cx="6303962" cy="417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71" tIns="45130" rIns="91871" bIns="451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499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3263"/>
            <a:ext cx="4627562" cy="3470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11964743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3250"/>
            <a:ext cx="5137150" cy="4179888"/>
          </a:xfrm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3250"/>
            <a:ext cx="5137150" cy="4179888"/>
          </a:xfrm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25975" cy="3470275"/>
          </a:xfrm>
          <a:ln/>
        </p:spPr>
      </p:sp>
      <p:sp>
        <p:nvSpPr>
          <p:cNvPr id="133123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25975" cy="3470275"/>
          </a:xfrm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25975" cy="3470275"/>
          </a:xfrm>
          <a:ln/>
        </p:spPr>
      </p:sp>
      <p:sp>
        <p:nvSpPr>
          <p:cNvPr id="136195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25975" cy="3470275"/>
          </a:xfrm>
          <a:ln/>
        </p:spPr>
      </p:sp>
      <p:sp>
        <p:nvSpPr>
          <p:cNvPr id="136195" name="Rectangle 4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3250"/>
            <a:ext cx="5137150" cy="4179888"/>
          </a:xfrm>
          <a:noFill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3521030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79851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0123807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9350" y="354013"/>
            <a:ext cx="7607300" cy="5603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7948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764492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061814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675802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503705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539216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713184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250821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128248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16"/>
          <p:cNvSpPr txBox="1">
            <a:spLocks noChangeArrowheads="1"/>
          </p:cNvSpPr>
          <p:nvPr/>
        </p:nvSpPr>
        <p:spPr bwMode="auto">
          <a:xfrm>
            <a:off x="76200" y="6354763"/>
            <a:ext cx="838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200" dirty="0"/>
              <a:t>9-</a:t>
            </a:r>
            <a:fld id="{88DCAF1C-A7A8-4178-B98D-A34BAAD81595}" type="slidenum">
              <a:rPr lang="en-US" altLang="en-US" sz="1200"/>
              <a:pPr>
                <a:spcBef>
                  <a:spcPct val="50000"/>
                </a:spcBef>
              </a:pPr>
              <a:t>‹#›</a:t>
            </a:fld>
            <a:endParaRPr lang="en-US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8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0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7" name="Rectangle 2051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438400"/>
            <a:ext cx="7543800" cy="1323439"/>
          </a:xfrm>
          <a:prstGeom prst="rect">
            <a:avLst/>
          </a:prstGeo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indent="0">
              <a:spcBef>
                <a:spcPct val="5000"/>
              </a:spcBef>
              <a:buFont typeface="Wingdings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effectLst/>
                <a:latin typeface="Liberation Sans" panose="020B0604020202020204" pitchFamily="34" charset="0"/>
              </a:rPr>
              <a:t>Reporting and Analyzing Long-Lived Assets</a:t>
            </a:r>
          </a:p>
        </p:txBody>
      </p:sp>
      <p:sp>
        <p:nvSpPr>
          <p:cNvPr id="321540" name="Text Box 2052"/>
          <p:cNvSpPr txBox="1">
            <a:spLocks noChangeArrowheads="1"/>
          </p:cNvSpPr>
          <p:nvPr/>
        </p:nvSpPr>
        <p:spPr bwMode="auto">
          <a:xfrm>
            <a:off x="2071048" y="5791200"/>
            <a:ext cx="495300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00"/>
              </a:spcBef>
            </a:pPr>
            <a:r>
              <a:rPr lang="en-US" altLang="en-US" sz="1800" b="0" i="0" dirty="0">
                <a:effectLst/>
                <a:latin typeface="Liberation Sans" panose="020B0604020202020204" pitchFamily="34" charset="0"/>
              </a:rPr>
              <a:t>Kimmel </a:t>
            </a:r>
            <a:r>
              <a:rPr lang="en-US" altLang="en-US" sz="1800" b="0" i="0" dirty="0">
                <a:effectLst/>
                <a:latin typeface="Arial"/>
                <a:cs typeface="Arial"/>
              </a:rPr>
              <a:t>● Weygandt ● Kieso</a:t>
            </a:r>
            <a:endParaRPr lang="en-US" altLang="en-US" sz="1800" b="0" i="0" dirty="0">
              <a:effectLst/>
              <a:latin typeface="Liberation Sans" panose="020B0604020202020204" pitchFamily="34" charset="0"/>
            </a:endParaRPr>
          </a:p>
          <a:p>
            <a:pPr>
              <a:spcBef>
                <a:spcPts val="300"/>
              </a:spcBef>
            </a:pPr>
            <a:r>
              <a:rPr lang="en-US" altLang="en-US" sz="1800" b="0" i="0" dirty="0">
                <a:effectLst/>
                <a:latin typeface="Liberation Sans" panose="020B0604020202020204" pitchFamily="34" charset="0"/>
              </a:rPr>
              <a:t>Accounting,  </a:t>
            </a:r>
            <a:r>
              <a:rPr lang="en-US" altLang="en-US" sz="1800" b="0" dirty="0">
                <a:latin typeface="Liberation Sans" panose="020B0604020202020204" pitchFamily="34" charset="0"/>
              </a:rPr>
              <a:t>Six</a:t>
            </a:r>
            <a:r>
              <a:rPr lang="en-US" altLang="en-US" sz="1800" b="0" i="0" dirty="0">
                <a:effectLst/>
                <a:latin typeface="Liberation Sans" panose="020B0604020202020204" pitchFamily="34" charset="0"/>
              </a:rPr>
              <a:t>th Edition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87992" y="2354240"/>
            <a:ext cx="7924800" cy="0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1026" name="Picture 2" descr="Wil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78" y="572595"/>
            <a:ext cx="2028444" cy="42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9600" y="-209474"/>
            <a:ext cx="1316182" cy="3031599"/>
          </a:xfrm>
          <a:prstGeom prst="rect">
            <a:avLst/>
          </a:prstGeom>
          <a:noFill/>
          <a:ln>
            <a:noFill/>
          </a:ln>
        </p:spPr>
        <p:txBody>
          <a:bodyPr wrap="square" lIns="45720" rIns="45720" rtlCol="0" anchor="ctr" anchorCtr="0">
            <a:spAutoFit/>
          </a:bodyPr>
          <a:lstStyle/>
          <a:p>
            <a:pPr algn="ctr"/>
            <a:r>
              <a:rPr lang="en-US" sz="19100" i="0" dirty="0">
                <a:solidFill>
                  <a:srgbClr val="0066CC"/>
                </a:solidFill>
                <a:effectLst/>
                <a:latin typeface="+mn-lt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4912547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Land Improvements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8652" y="1891352"/>
            <a:ext cx="760730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indent="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Includes all expenditures</a:t>
            </a:r>
            <a:r>
              <a:rPr lang="en-US" altLang="en-US" sz="2300" b="0" dirty="0">
                <a:latin typeface="Liberation Sans" panose="020B0604020202020204" pitchFamily="34" charset="0"/>
              </a:rPr>
              <a:t> necessary to make the improvements </a:t>
            </a:r>
            <a:r>
              <a:rPr lang="en-US" altLang="en-US" sz="2300" dirty="0">
                <a:latin typeface="Liberation Sans" panose="020B0604020202020204" pitchFamily="34" charset="0"/>
              </a:rPr>
              <a:t>ready for their intended use</a:t>
            </a:r>
            <a:r>
              <a:rPr lang="en-US" altLang="en-US" sz="2300" b="0" dirty="0">
                <a:latin typeface="Liberation Sans" panose="020B0604020202020204" pitchFamily="34" charset="0"/>
              </a:rPr>
              <a:t>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Examples: </a:t>
            </a:r>
            <a:r>
              <a:rPr lang="en-US" altLang="en-US" sz="2200" b="0" dirty="0">
                <a:latin typeface="Liberation Sans" panose="020B0604020202020204" pitchFamily="34" charset="0"/>
              </a:rPr>
              <a:t>driveways, parking lots, fences, landscaping, and underground sprinklers.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Limited useful lives.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Expense (depreciate) the cost of land improvements over their useful lives.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Buildings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609600" y="1918648"/>
            <a:ext cx="8229600" cy="445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14000"/>
              </a:lnSpc>
              <a:spcBef>
                <a:spcPts val="900"/>
              </a:spcBef>
              <a:buClr>
                <a:srgbClr val="800000"/>
              </a:buClr>
            </a:pPr>
            <a:r>
              <a:rPr lang="en-US" altLang="en-US" sz="2300" dirty="0">
                <a:latin typeface="Liberation Sans" panose="020B0604020202020204" pitchFamily="34" charset="0"/>
              </a:rPr>
              <a:t>Includes all costs</a:t>
            </a:r>
            <a:r>
              <a:rPr lang="en-US" altLang="en-US" sz="2300" b="0" dirty="0">
                <a:latin typeface="Liberation Sans" panose="020B0604020202020204" pitchFamily="34" charset="0"/>
              </a:rPr>
              <a:t> related directly to purchase or construction.</a:t>
            </a:r>
          </a:p>
          <a:p>
            <a:pPr algn="l">
              <a:lnSpc>
                <a:spcPct val="114000"/>
              </a:lnSpc>
              <a:spcBef>
                <a:spcPts val="900"/>
              </a:spcBef>
              <a:buClr>
                <a:srgbClr val="800000"/>
              </a:buClr>
            </a:pPr>
            <a:r>
              <a:rPr lang="en-US" altLang="en-US" sz="2300" dirty="0">
                <a:latin typeface="Liberation Sans" panose="020B0604020202020204" pitchFamily="34" charset="0"/>
              </a:rPr>
              <a:t>Purchase costs:</a:t>
            </a:r>
          </a:p>
          <a:p>
            <a:pPr lvl="1" algn="l">
              <a:lnSpc>
                <a:spcPct val="114000"/>
              </a:lnSpc>
              <a:spcBef>
                <a:spcPts val="6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Purchase price, closing costs (attorney’s fees, title insurance, etc.) and real estate broker’s commission.</a:t>
            </a:r>
          </a:p>
          <a:p>
            <a:pPr lvl="1" algn="l">
              <a:lnSpc>
                <a:spcPct val="114000"/>
              </a:lnSpc>
              <a:spcBef>
                <a:spcPts val="6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Remodeling and replacing or repairing the roof, floors, electrical wiring, and plumbing.</a:t>
            </a:r>
          </a:p>
          <a:p>
            <a:pPr algn="l">
              <a:lnSpc>
                <a:spcPct val="114000"/>
              </a:lnSpc>
              <a:spcBef>
                <a:spcPts val="900"/>
              </a:spcBef>
              <a:buClr>
                <a:srgbClr val="800000"/>
              </a:buClr>
            </a:pPr>
            <a:r>
              <a:rPr lang="en-US" altLang="en-US" sz="2300" dirty="0">
                <a:latin typeface="Liberation Sans" panose="020B0604020202020204" pitchFamily="34" charset="0"/>
              </a:rPr>
              <a:t>Construction costs:</a:t>
            </a:r>
          </a:p>
          <a:p>
            <a:pPr lvl="1" algn="l">
              <a:lnSpc>
                <a:spcPct val="114000"/>
              </a:lnSpc>
              <a:spcBef>
                <a:spcPts val="6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Contract price plus payments for architects’ fees, building permits, and excavation costs.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Equipment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609600" y="1905000"/>
            <a:ext cx="8077200" cy="449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900"/>
              </a:spcBef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Include all costs</a:t>
            </a:r>
            <a:r>
              <a:rPr lang="en-US" altLang="en-US" sz="2300" b="0" dirty="0">
                <a:latin typeface="Liberation Sans" panose="020B0604020202020204" pitchFamily="34" charset="0"/>
              </a:rPr>
              <a:t> incurred in acquiring the equipment and </a:t>
            </a:r>
            <a:r>
              <a:rPr lang="en-US" altLang="en-US" sz="2300" dirty="0">
                <a:latin typeface="Liberation Sans" panose="020B0604020202020204" pitchFamily="34" charset="0"/>
              </a:rPr>
              <a:t>preparing it for use</a:t>
            </a:r>
            <a:r>
              <a:rPr lang="en-US" altLang="en-US" sz="2300" b="0" dirty="0">
                <a:latin typeface="Liberation Sans" panose="020B0604020202020204" pitchFamily="34" charset="0"/>
              </a:rPr>
              <a:t>.</a:t>
            </a:r>
          </a:p>
          <a:p>
            <a:pPr algn="l">
              <a:lnSpc>
                <a:spcPct val="120000"/>
              </a:lnSpc>
              <a:spcBef>
                <a:spcPts val="9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Costs typically include:</a:t>
            </a:r>
          </a:p>
          <a:p>
            <a:pPr lvl="1" algn="l">
              <a:lnSpc>
                <a:spcPct val="120000"/>
              </a:lnSpc>
              <a:spcBef>
                <a:spcPts val="9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Cash purchase price.</a:t>
            </a:r>
          </a:p>
          <a:p>
            <a:pPr lvl="1" algn="l">
              <a:lnSpc>
                <a:spcPct val="120000"/>
              </a:lnSpc>
              <a:spcBef>
                <a:spcPts val="9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Sales taxes.</a:t>
            </a:r>
          </a:p>
          <a:p>
            <a:pPr lvl="1" algn="l">
              <a:lnSpc>
                <a:spcPct val="120000"/>
              </a:lnSpc>
              <a:spcBef>
                <a:spcPts val="9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Freight charges. </a:t>
            </a:r>
          </a:p>
          <a:p>
            <a:pPr lvl="1" algn="l">
              <a:lnSpc>
                <a:spcPct val="120000"/>
              </a:lnSpc>
              <a:spcBef>
                <a:spcPts val="9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Insurance during transit paid by the purchaser.</a:t>
            </a:r>
          </a:p>
          <a:p>
            <a:pPr lvl="1" algn="l">
              <a:lnSpc>
                <a:spcPct val="120000"/>
              </a:lnSpc>
              <a:spcBef>
                <a:spcPts val="9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Expenditures required in assembling, installing, and testing the unit.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153400" cy="220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en-US" sz="2200" dirty="0">
                <a:latin typeface="Liberation Sans" panose="020B0604020202020204" pitchFamily="34" charset="0"/>
              </a:rPr>
              <a:t>Illustration</a:t>
            </a:r>
            <a:r>
              <a:rPr lang="en-US" altLang="en-US" sz="2200" b="0" dirty="0">
                <a:latin typeface="Liberation Sans" panose="020B0604020202020204" pitchFamily="34" charset="0"/>
              </a:rPr>
              <a:t>: Lenard Company purchases a delivery truck at a cash price of $22,000.  Related expenditures are sales taxes $1,320, painting and lettering $500, motor vehicle license $80, and a three-year accident insurance policy $1,600.  </a:t>
            </a:r>
            <a:r>
              <a:rPr lang="en-US" altLang="en-US" sz="2200" dirty="0">
                <a:latin typeface="Liberation Sans" panose="020B0604020202020204" pitchFamily="34" charset="0"/>
              </a:rPr>
              <a:t>Compute the cost</a:t>
            </a:r>
            <a:r>
              <a:rPr lang="en-US" altLang="en-US" sz="2200" b="0" dirty="0">
                <a:latin typeface="Liberation Sans" panose="020B0604020202020204" pitchFamily="34" charset="0"/>
              </a:rPr>
              <a:t> of the delivery truck.</a:t>
            </a: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6318250" y="3475038"/>
            <a:ext cx="16002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latin typeface="Liberation Sans" panose="020B0604020202020204" pitchFamily="34" charset="0"/>
              </a:rPr>
              <a:t>Truck</a:t>
            </a:r>
          </a:p>
        </p:txBody>
      </p:sp>
      <p:sp>
        <p:nvSpPr>
          <p:cNvPr id="961542" name="Rectangle 6"/>
          <p:cNvSpPr>
            <a:spLocks noChangeArrowheads="1"/>
          </p:cNvSpPr>
          <p:nvPr/>
        </p:nvSpPr>
        <p:spPr bwMode="auto">
          <a:xfrm>
            <a:off x="1301750" y="3932238"/>
            <a:ext cx="4548188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Cash price</a:t>
            </a:r>
          </a:p>
        </p:txBody>
      </p:sp>
      <p:sp>
        <p:nvSpPr>
          <p:cNvPr id="961543" name="Rectangle 7"/>
          <p:cNvSpPr>
            <a:spLocks noChangeArrowheads="1"/>
          </p:cNvSpPr>
          <p:nvPr/>
        </p:nvSpPr>
        <p:spPr bwMode="auto">
          <a:xfrm>
            <a:off x="1301750" y="4378325"/>
            <a:ext cx="47180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Sales taxes</a:t>
            </a:r>
          </a:p>
        </p:txBody>
      </p:sp>
      <p:sp>
        <p:nvSpPr>
          <p:cNvPr id="961544" name="Rectangle 8"/>
          <p:cNvSpPr>
            <a:spLocks noChangeArrowheads="1"/>
          </p:cNvSpPr>
          <p:nvPr/>
        </p:nvSpPr>
        <p:spPr bwMode="auto">
          <a:xfrm>
            <a:off x="1301750" y="4876800"/>
            <a:ext cx="47180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Painting and lettering</a:t>
            </a:r>
          </a:p>
        </p:txBody>
      </p:sp>
      <p:sp>
        <p:nvSpPr>
          <p:cNvPr id="961545" name="Rectangle 9"/>
          <p:cNvSpPr>
            <a:spLocks noChangeArrowheads="1"/>
          </p:cNvSpPr>
          <p:nvPr/>
        </p:nvSpPr>
        <p:spPr bwMode="auto">
          <a:xfrm>
            <a:off x="6248400" y="4876800"/>
            <a:ext cx="15176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 500</a:t>
            </a:r>
          </a:p>
        </p:txBody>
      </p:sp>
      <p:sp>
        <p:nvSpPr>
          <p:cNvPr id="961546" name="Rectangle 10"/>
          <p:cNvSpPr>
            <a:spLocks noChangeArrowheads="1"/>
          </p:cNvSpPr>
          <p:nvPr/>
        </p:nvSpPr>
        <p:spPr bwMode="auto">
          <a:xfrm>
            <a:off x="6248400" y="4389438"/>
            <a:ext cx="15176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1,320</a:t>
            </a:r>
          </a:p>
        </p:txBody>
      </p:sp>
      <p:sp>
        <p:nvSpPr>
          <p:cNvPr id="961547" name="Rectangle 11"/>
          <p:cNvSpPr>
            <a:spLocks noChangeArrowheads="1"/>
          </p:cNvSpPr>
          <p:nvPr/>
        </p:nvSpPr>
        <p:spPr bwMode="auto">
          <a:xfrm>
            <a:off x="6248400" y="3944938"/>
            <a:ext cx="15176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folHlink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$22,000</a:t>
            </a:r>
          </a:p>
        </p:txBody>
      </p:sp>
      <p:sp>
        <p:nvSpPr>
          <p:cNvPr id="961548" name="Rectangle 12"/>
          <p:cNvSpPr>
            <a:spLocks noChangeArrowheads="1"/>
          </p:cNvSpPr>
          <p:nvPr/>
        </p:nvSpPr>
        <p:spPr bwMode="auto">
          <a:xfrm>
            <a:off x="6318250" y="5791200"/>
            <a:ext cx="144780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CC0000"/>
                </a:solidFill>
                <a:latin typeface="Liberation Sans" panose="020B0604020202020204" pitchFamily="34" charset="0"/>
              </a:rPr>
              <a:t>$23,820</a:t>
            </a:r>
          </a:p>
        </p:txBody>
      </p:sp>
      <p:sp>
        <p:nvSpPr>
          <p:cNvPr id="16396" name="Line 14"/>
          <p:cNvSpPr>
            <a:spLocks noChangeShapeType="1"/>
          </p:cNvSpPr>
          <p:nvPr/>
        </p:nvSpPr>
        <p:spPr bwMode="auto">
          <a:xfrm flipH="1">
            <a:off x="6394450" y="3886200"/>
            <a:ext cx="14478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6397" name="Rectangle 17"/>
          <p:cNvSpPr>
            <a:spLocks noChangeArrowheads="1"/>
          </p:cNvSpPr>
          <p:nvPr/>
        </p:nvSpPr>
        <p:spPr bwMode="auto">
          <a:xfrm>
            <a:off x="1301750" y="5791200"/>
            <a:ext cx="4718050" cy="44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CC0000"/>
                </a:solidFill>
                <a:latin typeface="Liberation Sans" panose="020B0604020202020204" pitchFamily="34" charset="0"/>
              </a:rPr>
              <a:t>Cost of Delivery Truck</a:t>
            </a:r>
          </a:p>
        </p:txBody>
      </p:sp>
      <p:sp>
        <p:nvSpPr>
          <p:cNvPr id="16398" name="Line 20"/>
          <p:cNvSpPr>
            <a:spLocks noChangeShapeType="1"/>
          </p:cNvSpPr>
          <p:nvPr/>
        </p:nvSpPr>
        <p:spPr bwMode="auto">
          <a:xfrm flipH="1">
            <a:off x="6394450" y="5791200"/>
            <a:ext cx="14478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6399" name="Line 21"/>
          <p:cNvSpPr>
            <a:spLocks noChangeShapeType="1"/>
          </p:cNvSpPr>
          <p:nvPr/>
        </p:nvSpPr>
        <p:spPr bwMode="auto">
          <a:xfrm flipH="1">
            <a:off x="6394450" y="6221104"/>
            <a:ext cx="14478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6400" name="Line 22"/>
          <p:cNvSpPr>
            <a:spLocks noChangeShapeType="1"/>
          </p:cNvSpPr>
          <p:nvPr/>
        </p:nvSpPr>
        <p:spPr bwMode="auto">
          <a:xfrm flipH="1">
            <a:off x="6394450" y="6297304"/>
            <a:ext cx="14478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10192" y="6352401"/>
            <a:ext cx="1676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9-3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6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6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6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1542" grpId="0"/>
      <p:bldP spid="961543" grpId="0"/>
      <p:bldP spid="961544" grpId="0"/>
      <p:bldP spid="961545" grpId="0" autoUpdateAnimBg="0"/>
      <p:bldP spid="961546" grpId="0" autoUpdateAnimBg="0"/>
      <p:bldP spid="961547" grpId="0" autoUpdateAnimBg="0"/>
      <p:bldP spid="96154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229600" cy="220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lnSpc>
                <a:spcPct val="125000"/>
              </a:lnSpc>
              <a:spcBef>
                <a:spcPct val="50000"/>
              </a:spcBef>
              <a:defRPr sz="2200"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Illustration</a:t>
            </a:r>
            <a:r>
              <a:rPr lang="en-US" altLang="en-US" b="0" dirty="0"/>
              <a:t>: Lenard Company purchases a delivery truck at a cash price of $22,000.  Related expenditures are sales taxes $1,320, painting and lettering $500, motor vehicle license $80, and a three-year accident insurance policy $1,600.  Prepare the journal entry to record these costs.</a:t>
            </a:r>
          </a:p>
        </p:txBody>
      </p:sp>
      <p:sp>
        <p:nvSpPr>
          <p:cNvPr id="1029126" name="Rectangle 6"/>
          <p:cNvSpPr>
            <a:spLocks noChangeArrowheads="1"/>
          </p:cNvSpPr>
          <p:nvPr/>
        </p:nvSpPr>
        <p:spPr bwMode="auto">
          <a:xfrm>
            <a:off x="1143000" y="3657600"/>
            <a:ext cx="7391400" cy="176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14950" algn="r"/>
                <a:tab pos="7143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Equipment 	23,820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License Expense 	80</a:t>
            </a:r>
          </a:p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Prepaid Insurance 	1,600</a:t>
            </a:r>
          </a:p>
          <a:p>
            <a:pPr marL="463550" indent="-463550"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	Cash 		25,500</a:t>
            </a:r>
            <a:endParaRPr lang="en-US" altLang="en-US" sz="2200" b="0" dirty="0">
              <a:solidFill>
                <a:srgbClr val="000000"/>
              </a:solidFill>
              <a:latin typeface="Liberation Sans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9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9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9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9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126" grpId="0" build="p" bldLvl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7620000" cy="158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400" dirty="0">
                <a:solidFill>
                  <a:schemeClr val="hlink"/>
                </a:solidFill>
                <a:latin typeface="Liberation Sans" panose="020B0604020202020204" pitchFamily="34" charset="0"/>
              </a:rPr>
              <a:t>Ordinary Repairs</a:t>
            </a:r>
            <a:r>
              <a:rPr lang="en-US" altLang="en-US" sz="2200" dirty="0">
                <a:solidFill>
                  <a:srgbClr val="800000"/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3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are expenditures to </a:t>
            </a:r>
            <a:r>
              <a:rPr lang="en-US" altLang="en-US" sz="2300" dirty="0">
                <a:solidFill>
                  <a:srgbClr val="000000"/>
                </a:solidFill>
                <a:latin typeface="Liberation Sans" panose="020B0604020202020204" pitchFamily="34" charset="0"/>
              </a:rPr>
              <a:t>maintain </a:t>
            </a:r>
            <a:r>
              <a:rPr lang="en-US" altLang="en-US" sz="23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the operating efficiency and productive life of the unit.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Debited </a:t>
            </a: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to Maintenance and Repairs Expense. </a:t>
            </a:r>
            <a:endParaRPr lang="en-US" altLang="en-US" sz="2200" b="0" dirty="0">
              <a:solidFill>
                <a:schemeClr val="bg2"/>
              </a:solidFill>
              <a:latin typeface="Liberation Sans" panose="020B0604020202020204" pitchFamily="34" charset="0"/>
            </a:endParaRP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609600" y="3067050"/>
            <a:ext cx="76200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lnSpc>
                <a:spcPct val="125000"/>
              </a:lnSpc>
              <a:spcBef>
                <a:spcPct val="50000"/>
              </a:spcBef>
              <a:buSzPct val="80000"/>
              <a:defRPr sz="2400">
                <a:solidFill>
                  <a:schemeClr val="hlink"/>
                </a:solidFill>
                <a:latin typeface="Liberation Sans" panose="020B0604020202020204" pitchFamily="34" charset="0"/>
              </a:defRPr>
            </a:lvl1pPr>
            <a:lvl2pPr marL="685800" lvl="1" indent="-457200" algn="l">
              <a:lnSpc>
                <a:spcPct val="125000"/>
              </a:lnSpc>
              <a:spcBef>
                <a:spcPct val="5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  <a:defRPr sz="2200">
                <a:latin typeface="Liberation Sans" panose="020B0604020202020204" pitchFamily="34" charset="0"/>
              </a:defRPr>
            </a:lvl2pPr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spcBef>
                <a:spcPts val="1200"/>
              </a:spcBef>
            </a:pPr>
            <a:r>
              <a:rPr lang="en-US" altLang="en-US" dirty="0"/>
              <a:t>Additions and Improvements </a:t>
            </a:r>
            <a:r>
              <a:rPr lang="en-US" altLang="en-US" sz="2300" b="0" dirty="0">
                <a:solidFill>
                  <a:srgbClr val="000000"/>
                </a:solidFill>
              </a:rPr>
              <a:t>are costs incurred to increase the operating efficiency, productive capacity, or useful life of a plant asset.</a:t>
            </a:r>
          </a:p>
          <a:p>
            <a:pPr lvl="1">
              <a:spcBef>
                <a:spcPts val="1200"/>
              </a:spcBef>
            </a:pPr>
            <a:r>
              <a:rPr lang="en-US" altLang="en-US" dirty="0"/>
              <a:t>Debited</a:t>
            </a:r>
            <a:r>
              <a:rPr lang="en-US" altLang="en-US" b="0" dirty="0">
                <a:solidFill>
                  <a:srgbClr val="000000"/>
                </a:solidFill>
              </a:rPr>
              <a:t> to the plant asset affected.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EXPENDITURE DURING USEFUL LIFE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  <p:extLst>
      <p:ext uri="{BB962C8B-B14F-4D97-AF65-F5344CB8AC3E}">
        <p14:creationId xmlns:p14="http://schemas.microsoft.com/office/powerpoint/2010/main" val="20226146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7861300" cy="432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A lease is a contractual agreement</a:t>
            </a:r>
            <a:r>
              <a:rPr lang="en-US" altLang="en-US" sz="2300" b="0" dirty="0">
                <a:latin typeface="Liberation Sans" panose="020B0604020202020204" pitchFamily="34" charset="0"/>
              </a:rPr>
              <a:t> in which the owner of an asset (</a:t>
            </a:r>
            <a:r>
              <a:rPr lang="en-US" altLang="en-US" sz="23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lessor</a:t>
            </a:r>
            <a:r>
              <a:rPr lang="en-US" altLang="en-US" sz="2300" b="0" dirty="0">
                <a:latin typeface="Liberation Sans" panose="020B0604020202020204" pitchFamily="34" charset="0"/>
              </a:rPr>
              <a:t>) allows another party (</a:t>
            </a:r>
            <a:r>
              <a:rPr lang="en-US" altLang="en-US" sz="23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lessee</a:t>
            </a:r>
            <a:r>
              <a:rPr lang="en-US" altLang="en-US" sz="2300" b="0" dirty="0">
                <a:latin typeface="Liberation Sans" panose="020B0604020202020204" pitchFamily="34" charset="0"/>
              </a:rPr>
              <a:t>) to use the asset for a period of time at an agreed price.  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</a:pPr>
            <a:r>
              <a:rPr lang="en-US" altLang="en-US" sz="2300" b="0" dirty="0">
                <a:latin typeface="Liberation Sans" panose="020B0604020202020204" pitchFamily="34" charset="0"/>
              </a:rPr>
              <a:t>Some </a:t>
            </a:r>
            <a:r>
              <a:rPr lang="en-US" altLang="en-US" sz="2300" dirty="0">
                <a:latin typeface="Liberation Sans" panose="020B0604020202020204" pitchFamily="34" charset="0"/>
              </a:rPr>
              <a:t>advantages</a:t>
            </a:r>
            <a:r>
              <a:rPr lang="en-US" altLang="en-US" sz="2300" b="0" dirty="0">
                <a:latin typeface="Liberation Sans" panose="020B0604020202020204" pitchFamily="34" charset="0"/>
              </a:rPr>
              <a:t> of leasing</a:t>
            </a:r>
          </a:p>
          <a:p>
            <a:pPr lvl="1" indent="-511175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eriod"/>
            </a:pPr>
            <a:r>
              <a:rPr lang="en-US" altLang="en-US" sz="2200" b="0" dirty="0">
                <a:latin typeface="Liberation Sans" panose="020B0604020202020204" pitchFamily="34" charset="0"/>
              </a:rPr>
              <a:t>Reduced risk of obsolescence. </a:t>
            </a:r>
          </a:p>
          <a:p>
            <a:pPr lvl="1" indent="-511175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eriod"/>
            </a:pPr>
            <a:r>
              <a:rPr lang="en-US" altLang="en-US" sz="2200" b="0" dirty="0">
                <a:latin typeface="Liberation Sans" panose="020B0604020202020204" pitchFamily="34" charset="0"/>
              </a:rPr>
              <a:t>Little or no down payment. </a:t>
            </a:r>
          </a:p>
          <a:p>
            <a:pPr lvl="1" indent="-511175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eriod"/>
            </a:pPr>
            <a:r>
              <a:rPr lang="en-US" altLang="en-US" sz="2200" b="0" dirty="0">
                <a:latin typeface="Liberation Sans" panose="020B0604020202020204" pitchFamily="34" charset="0"/>
              </a:rPr>
              <a:t>Shared tax advantages. </a:t>
            </a:r>
          </a:p>
          <a:p>
            <a:pPr lvl="1" indent="-511175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eriod"/>
            </a:pPr>
            <a:r>
              <a:rPr lang="en-US" altLang="en-US" sz="2200" b="0" dirty="0">
                <a:latin typeface="Liberation Sans" panose="020B0604020202020204" pitchFamily="34" charset="0"/>
              </a:rPr>
              <a:t>Assets and liabilities not reported.</a:t>
            </a:r>
            <a:endParaRPr lang="en-US" altLang="en-US" sz="2300" b="0" dirty="0"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TO BUY OR LEASE?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09600" y="3108325"/>
            <a:ext cx="5791200" cy="320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100" b="0" dirty="0">
                <a:latin typeface="Liberation Sans" panose="020B0604020202020204" pitchFamily="34" charset="0"/>
              </a:rPr>
              <a:t>Process of </a:t>
            </a:r>
            <a:r>
              <a:rPr lang="en-US" altLang="en-US" sz="2100" dirty="0">
                <a:latin typeface="Liberation Sans" panose="020B0604020202020204" pitchFamily="34" charset="0"/>
              </a:rPr>
              <a:t>cost allocation</a:t>
            </a:r>
            <a:r>
              <a:rPr lang="en-US" altLang="en-US" sz="2100" b="0" dirty="0">
                <a:latin typeface="Liberation Sans" panose="020B0604020202020204" pitchFamily="34" charset="0"/>
              </a:rPr>
              <a:t>, </a:t>
            </a:r>
            <a:r>
              <a:rPr lang="en-US" altLang="en-US" sz="2100" dirty="0">
                <a:latin typeface="Liberation Sans" panose="020B0604020202020204" pitchFamily="34" charset="0"/>
              </a:rPr>
              <a:t>not asset valuation</a:t>
            </a:r>
            <a:r>
              <a:rPr lang="en-US" altLang="en-US" sz="2100" b="0" dirty="0">
                <a:latin typeface="Liberation Sans" panose="020B0604020202020204" pitchFamily="34" charset="0"/>
              </a:rPr>
              <a:t>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100" b="0" dirty="0">
                <a:latin typeface="Liberation Sans" panose="020B0604020202020204" pitchFamily="34" charset="0"/>
              </a:rPr>
              <a:t>Applies to land improvements, buildings, and equipment, </a:t>
            </a:r>
            <a:r>
              <a:rPr lang="en-US" altLang="en-US" sz="2100" dirty="0">
                <a:latin typeface="Liberation Sans" panose="020B0604020202020204" pitchFamily="34" charset="0"/>
              </a:rPr>
              <a:t>not land</a:t>
            </a:r>
            <a:r>
              <a:rPr lang="en-US" altLang="en-US" sz="2100" b="0" dirty="0">
                <a:latin typeface="Liberation Sans" panose="020B0604020202020204" pitchFamily="34" charset="0"/>
              </a:rPr>
              <a:t>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100" b="0" dirty="0">
                <a:latin typeface="Liberation Sans" panose="020B0604020202020204" pitchFamily="34" charset="0"/>
              </a:rPr>
              <a:t>Depreciable, because the </a:t>
            </a:r>
            <a:r>
              <a:rPr lang="en-US" altLang="en-US" sz="2100" dirty="0">
                <a:latin typeface="Liberation Sans" panose="020B0604020202020204" pitchFamily="34" charset="0"/>
              </a:rPr>
              <a:t>revenue-producing ability of asset will decline</a:t>
            </a:r>
            <a:r>
              <a:rPr lang="en-US" altLang="en-US" sz="2100" b="0" dirty="0">
                <a:latin typeface="Liberation Sans" panose="020B0604020202020204" pitchFamily="34" charset="0"/>
              </a:rPr>
              <a:t> over the asset’s useful life.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2131373"/>
            <a:ext cx="8001000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Process of </a:t>
            </a:r>
            <a:r>
              <a:rPr lang="en-US" altLang="en-US" sz="2200" dirty="0">
                <a:latin typeface="Liberation Sans" panose="020B0604020202020204" pitchFamily="34" charset="0"/>
              </a:rPr>
              <a:t>allocating to expense</a:t>
            </a:r>
            <a:r>
              <a:rPr lang="en-US" altLang="en-US" sz="2200" b="0" dirty="0">
                <a:latin typeface="Liberation Sans" panose="020B0604020202020204" pitchFamily="34" charset="0"/>
              </a:rPr>
              <a:t> the cost of a plant asset over its useful life in a rational and systematic manner.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09600" y="1522413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SzPct val="80000"/>
            </a:pPr>
            <a:r>
              <a:rPr lang="en-US" altLang="en-US" sz="28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Depreciation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511637" y="3976069"/>
            <a:ext cx="2216727" cy="1306578"/>
          </a:xfrm>
          <a:prstGeom prst="rect">
            <a:avLst/>
          </a:prstGeom>
          <a:solidFill>
            <a:schemeClr val="accent3"/>
          </a:solidFill>
          <a:ln w="190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anchor="ctr" anchorCtr="0">
            <a:noAutofit/>
          </a:bodyPr>
          <a:lstStyle/>
          <a:p>
            <a:pPr marL="53975" algn="l"/>
            <a:r>
              <a:rPr lang="en-US" sz="1600" b="0" dirty="0">
                <a:solidFill>
                  <a:srgbClr val="CC0000"/>
                </a:solidFill>
              </a:rPr>
              <a:t>▼ </a:t>
            </a:r>
            <a:r>
              <a:rPr lang="en-US" sz="1600" dirty="0">
                <a:solidFill>
                  <a:srgbClr val="CC0000"/>
                </a:solidFill>
              </a:rPr>
              <a:t>HELPFUL HINT</a:t>
            </a:r>
            <a:endParaRPr lang="en-US" altLang="en-US" sz="1600" dirty="0">
              <a:solidFill>
                <a:schemeClr val="tx2">
                  <a:lumMod val="50000"/>
                </a:schemeClr>
              </a:solidFill>
              <a:latin typeface="Liberation Sans" panose="020B0604020202020204" pitchFamily="34" charset="0"/>
            </a:endParaRPr>
          </a:p>
          <a:p>
            <a:pPr marL="53975" algn="l"/>
            <a:r>
              <a:rPr lang="en-US" altLang="en-US" sz="1600" b="0" dirty="0">
                <a:latin typeface="Liberation Sans" panose="020B0604020202020204" pitchFamily="34" charset="0"/>
              </a:rPr>
              <a:t>Land does not depreciate because it does not wear out.</a:t>
            </a:r>
          </a:p>
        </p:txBody>
      </p:sp>
      <p:sp>
        <p:nvSpPr>
          <p:cNvPr id="9" name="Isosceles Triangle 8"/>
          <p:cNvSpPr/>
          <p:nvPr/>
        </p:nvSpPr>
        <p:spPr bwMode="auto">
          <a:xfrm rot="5400000">
            <a:off x="1917401" y="616061"/>
            <a:ext cx="338931" cy="329406"/>
          </a:xfrm>
          <a:prstGeom prst="triangle">
            <a:avLst/>
          </a:prstGeom>
          <a:solidFill>
            <a:srgbClr val="0033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65160"/>
            <a:ext cx="1733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i="0">
                <a:solidFill>
                  <a:srgbClr val="E20000"/>
                </a:solidFill>
                <a:effectLst/>
                <a:latin typeface="Arial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1800" b="1" dirty="0">
                <a:solidFill>
                  <a:srgbClr val="CC0000"/>
                </a:solidFill>
                <a:latin typeface="Liberation Sans" panose="020B0604020202020204" pitchFamily="34" charset="0"/>
              </a:rPr>
              <a:t>LEARNING OBJECTIVE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2789829" y="330348"/>
            <a:ext cx="5958883" cy="941945"/>
          </a:xfrm>
          <a:prstGeom prst="roundRect">
            <a:avLst/>
          </a:prstGeom>
          <a:solidFill>
            <a:srgbClr val="0066CC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975" algn="l"/>
            <a:r>
              <a:rPr lang="en-US" sz="2400" b="1" i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Apply depreciation methods to plant assets.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69682" y="426570"/>
            <a:ext cx="55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dirty="0">
                <a:solidFill>
                  <a:srgbClr val="CC0000"/>
                </a:solidFill>
                <a:effectLst/>
                <a:latin typeface="Liberation Sans" panose="020B0604020202020204" pitchFamily="34" charset="0"/>
              </a:rPr>
              <a:t>2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1905000" y="338012"/>
            <a:ext cx="1" cy="912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20504"/>
            <a:ext cx="8534400" cy="313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81000" y="304800"/>
            <a:ext cx="84582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FACTORS IN COMPUTING DEPRECIATION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1152" y="4572000"/>
            <a:ext cx="2985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9-6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Three factors in computing depreciation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745139" y="5020981"/>
            <a:ext cx="3570061" cy="1306578"/>
          </a:xfrm>
          <a:prstGeom prst="rect">
            <a:avLst/>
          </a:prstGeom>
          <a:solidFill>
            <a:schemeClr val="accent3"/>
          </a:solidFill>
          <a:ln w="190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lIns="182880" rIns="182880" anchor="ctr" anchorCtr="0">
            <a:noAutofit/>
          </a:bodyPr>
          <a:lstStyle/>
          <a:p>
            <a:pPr marL="53975" algn="l"/>
            <a:r>
              <a:rPr lang="en-US" sz="1400" b="0" dirty="0">
                <a:solidFill>
                  <a:srgbClr val="CC0000"/>
                </a:solidFill>
              </a:rPr>
              <a:t>▼ </a:t>
            </a:r>
            <a:r>
              <a:rPr lang="en-US" sz="1400" dirty="0">
                <a:solidFill>
                  <a:srgbClr val="CC0000"/>
                </a:solidFill>
              </a:rPr>
              <a:t>HELPFUL HINT</a:t>
            </a:r>
            <a:endParaRPr lang="en-US" altLang="en-US" sz="1400" dirty="0">
              <a:solidFill>
                <a:schemeClr val="tx2">
                  <a:lumMod val="50000"/>
                </a:schemeClr>
              </a:solidFill>
              <a:latin typeface="Liberation Sans" panose="020B0604020202020204" pitchFamily="34" charset="0"/>
            </a:endParaRPr>
          </a:p>
          <a:p>
            <a:pPr algn="l"/>
            <a:r>
              <a:rPr lang="en-US" sz="1400" b="0" dirty="0"/>
              <a:t>Depreciation expense is reported on the income statement. Accumulated depreciation is reported on the balance sheet as a deduction from plant assets.</a:t>
            </a:r>
            <a:endParaRPr lang="en-US" altLang="en-US" sz="1400" b="0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7861300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40000"/>
              </a:spcBef>
            </a:pPr>
            <a:r>
              <a:rPr lang="en-US" altLang="en-US" sz="2300" b="0" dirty="0">
                <a:latin typeface="Liberation Sans" panose="020B0604020202020204" pitchFamily="34" charset="0"/>
              </a:rPr>
              <a:t>Management selects the method it believes best measures an asset’s contribution to revenue over its useful life.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622300" y="2286000"/>
            <a:ext cx="4813300" cy="2176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5143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40000"/>
              </a:spcBef>
              <a:buClr>
                <a:schemeClr val="tx1"/>
              </a:buClr>
            </a:pPr>
            <a:r>
              <a:rPr lang="en-US" altLang="en-US" sz="2300" b="0" dirty="0">
                <a:latin typeface="Liberation Sans" panose="020B0604020202020204" pitchFamily="34" charset="0"/>
              </a:rPr>
              <a:t>Examples include:</a:t>
            </a:r>
          </a:p>
          <a:p>
            <a:pPr lvl="1" algn="l">
              <a:lnSpc>
                <a:spcPct val="120000"/>
              </a:lnSpc>
              <a:spcBef>
                <a:spcPct val="40000"/>
              </a:spcBef>
              <a:buClr>
                <a:schemeClr val="tx1"/>
              </a:buClr>
              <a:buFontTx/>
              <a:buAutoNum type="arabicParenBoth"/>
            </a:pPr>
            <a:r>
              <a:rPr lang="en-US" altLang="en-US" sz="2200" b="0" dirty="0">
                <a:latin typeface="Liberation Sans" panose="020B0604020202020204" pitchFamily="34" charset="0"/>
              </a:rPr>
              <a:t>Straight-line method.</a:t>
            </a:r>
          </a:p>
          <a:p>
            <a:pPr lvl="1" algn="l">
              <a:lnSpc>
                <a:spcPct val="120000"/>
              </a:lnSpc>
              <a:spcBef>
                <a:spcPct val="40000"/>
              </a:spcBef>
              <a:buClr>
                <a:schemeClr val="tx1"/>
              </a:buClr>
              <a:buFontTx/>
              <a:buAutoNum type="arabicParenBoth"/>
            </a:pPr>
            <a:r>
              <a:rPr lang="en-US" altLang="en-US" sz="2200" b="0" dirty="0">
                <a:latin typeface="Liberation Sans" panose="020B0604020202020204" pitchFamily="34" charset="0"/>
              </a:rPr>
              <a:t>Declining-balance method.</a:t>
            </a:r>
          </a:p>
          <a:p>
            <a:pPr lvl="1" algn="l">
              <a:lnSpc>
                <a:spcPct val="120000"/>
              </a:lnSpc>
              <a:spcBef>
                <a:spcPct val="40000"/>
              </a:spcBef>
              <a:buClr>
                <a:schemeClr val="tx1"/>
              </a:buClr>
              <a:buFontTx/>
              <a:buAutoNum type="arabicParenBoth"/>
            </a:pPr>
            <a:r>
              <a:rPr lang="en-US" altLang="en-US" sz="2200" b="0" dirty="0">
                <a:latin typeface="Liberation Sans" panose="020B0604020202020204" pitchFamily="34" charset="0"/>
              </a:rPr>
              <a:t>Units-of-activity method.</a:t>
            </a:r>
          </a:p>
        </p:txBody>
      </p:sp>
      <p:sp>
        <p:nvSpPr>
          <p:cNvPr id="22534" name="Text Box 15"/>
          <p:cNvSpPr txBox="1">
            <a:spLocks noChangeArrowheads="1"/>
          </p:cNvSpPr>
          <p:nvPr/>
        </p:nvSpPr>
        <p:spPr bwMode="auto">
          <a:xfrm>
            <a:off x="3810000" y="5569803"/>
            <a:ext cx="1752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200" dirty="0">
                <a:latin typeface="Liberation Sans" panose="020B0604020202020204" pitchFamily="34" charset="0"/>
              </a:rPr>
              <a:t>ILLUSTRATION 9-7       </a:t>
            </a:r>
          </a:p>
          <a:p>
            <a:pPr algn="l"/>
            <a:r>
              <a:rPr lang="en-US" altLang="en-US" sz="1200" b="0" dirty="0">
                <a:latin typeface="Liberation Sans" panose="020B0604020202020204" pitchFamily="34" charset="0"/>
              </a:rPr>
              <a:t>Use of depreciation methods in major U.S. companies</a:t>
            </a:r>
          </a:p>
        </p:txBody>
      </p:sp>
      <p:pic>
        <p:nvPicPr>
          <p:cNvPr id="2253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38400"/>
            <a:ext cx="2690812" cy="394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DEPRECIATION METHODS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 bwMode="auto">
          <a:xfrm>
            <a:off x="685800" y="2541896"/>
            <a:ext cx="7772400" cy="727972"/>
          </a:xfrm>
          <a:prstGeom prst="roundRect">
            <a:avLst/>
          </a:prstGeom>
          <a:solidFill>
            <a:srgbClr val="FFFFC5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9144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804863" algn="l"/>
            <a:r>
              <a:rPr lang="en-US" sz="2000" dirty="0">
                <a:latin typeface="Liberation Sans" panose="020B0604020202020204" pitchFamily="34" charset="0"/>
              </a:rPr>
              <a:t>Apply depreciation methods to plant assets.</a:t>
            </a:r>
          </a:p>
        </p:txBody>
      </p:sp>
      <p:sp>
        <p:nvSpPr>
          <p:cNvPr id="13006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560388"/>
          </a:xfrm>
          <a:prstGeom prst="rect">
            <a:avLst/>
          </a:prstGeom>
          <a:solidFill>
            <a:srgbClr val="0066CC"/>
          </a:solidFill>
          <a:ln w="38100" cap="flat" algn="ctr">
            <a:solidFill>
              <a:srgbClr val="7F7F7F"/>
            </a:solidFill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109538"/>
            <a:r>
              <a:rPr lang="en-US" altLang="en-US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iberation Sans" panose="020B0604020202020204" pitchFamily="34" charset="0"/>
              </a:rPr>
              <a:t>CHAPTER OUTLINE</a:t>
            </a:r>
          </a:p>
        </p:txBody>
      </p:sp>
      <p:sp>
        <p:nvSpPr>
          <p:cNvPr id="3" name="Rounded Rectangle 2"/>
          <p:cNvSpPr/>
          <p:nvPr/>
        </p:nvSpPr>
        <p:spPr bwMode="auto">
          <a:xfrm>
            <a:off x="677840" y="1701343"/>
            <a:ext cx="7772400" cy="727972"/>
          </a:xfrm>
          <a:prstGeom prst="roundRect">
            <a:avLst/>
          </a:prstGeom>
          <a:solidFill>
            <a:srgbClr val="FFFFC5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9144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804863" algn="l"/>
            <a:r>
              <a:rPr lang="en-US" sz="2000" dirty="0">
                <a:latin typeface="Liberation Sans" panose="020B0604020202020204" pitchFamily="34" charset="0"/>
              </a:rPr>
              <a:t>Explain the accounting for plant asset expenditures.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613" y="1774208"/>
            <a:ext cx="554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>
                <a:solidFill>
                  <a:srgbClr val="E20000"/>
                </a:solidFill>
                <a:effectLst/>
                <a:latin typeface="+mn-lt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57200" y="381000"/>
            <a:ext cx="8229600" cy="6019800"/>
          </a:xfrm>
          <a:prstGeom prst="rect">
            <a:avLst/>
          </a:prstGeom>
          <a:noFill/>
          <a:ln w="38100" cap="sq" cmpd="sng" algn="ctr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613" y="2612818"/>
            <a:ext cx="554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i="0">
                <a:solidFill>
                  <a:srgbClr val="E20000"/>
                </a:solidFill>
                <a:effectLst/>
                <a:latin typeface="+mn-lt"/>
              </a:defRPr>
            </a:lvl1pPr>
          </a:lstStyle>
          <a:p>
            <a:r>
              <a:rPr lang="en-US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7992" y="1094096"/>
            <a:ext cx="5181600" cy="484909"/>
          </a:xfrm>
          <a:prstGeom prst="rect">
            <a:avLst/>
          </a:prstGeom>
          <a:noFill/>
          <a:ln w="38100" cap="flat" algn="ctr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109538" algn="l">
              <a:defRPr b="1" i="0">
                <a:solidFill>
                  <a:srgbClr val="E20000"/>
                </a:solidFill>
                <a:effectLst/>
                <a:latin typeface="Liberation Sans" panose="020B0604020202020204" pitchFamily="34" charset="0"/>
                <a:ea typeface="+mj-ea"/>
                <a:cs typeface="+mj-cs"/>
              </a:defRPr>
            </a:lvl1pPr>
            <a:lvl2pPr>
              <a:defRPr sz="3000" b="1" i="1">
                <a:solidFill>
                  <a:srgbClr val="B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2pPr>
            <a:lvl3pPr>
              <a:defRPr sz="3000" b="1" i="1">
                <a:solidFill>
                  <a:srgbClr val="B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3pPr>
            <a:lvl4pPr>
              <a:defRPr sz="3000" b="1" i="1">
                <a:solidFill>
                  <a:srgbClr val="B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4pPr>
            <a:lvl5pPr>
              <a:defRPr sz="3000" b="1" i="1">
                <a:solidFill>
                  <a:srgbClr val="B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effectLst>
                  <a:outerShdw blurRad="38100" dist="38100" dir="2700000" algn="tl">
                    <a:srgbClr val="FFFFFF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effectLst>
                  <a:outerShdw blurRad="38100" dist="38100" dir="2700000" algn="tl">
                    <a:srgbClr val="FFFFFF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effectLst>
                  <a:outerShdw blurRad="38100" dist="38100" dir="2700000" algn="tl">
                    <a:srgbClr val="FFFFFF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effectLst>
                  <a:outerShdw blurRad="38100" dist="38100" dir="2700000" algn="tl">
                    <a:srgbClr val="FFFFFF"/>
                  </a:outerShdw>
                </a:effectLst>
              </a:defRPr>
            </a:lvl9pPr>
          </a:lstStyle>
          <a:p>
            <a:r>
              <a:rPr lang="en-US" dirty="0"/>
              <a:t>LEARNING OBJECTIVES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677840" y="3386354"/>
            <a:ext cx="7772400" cy="880846"/>
          </a:xfrm>
          <a:prstGeom prst="roundRect">
            <a:avLst/>
          </a:prstGeom>
          <a:solidFill>
            <a:srgbClr val="FFFFC5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9144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804863" algn="l"/>
            <a:r>
              <a:rPr lang="en-US" sz="2000" dirty="0">
                <a:latin typeface="Liberation Sans" panose="020B0604020202020204" pitchFamily="34" charset="0"/>
              </a:rPr>
              <a:t>Explain how to account for the disposal of plant assets.</a:t>
            </a: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1439840" y="3483873"/>
            <a:ext cx="0" cy="685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838613" y="3522874"/>
            <a:ext cx="554182" cy="64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>
                <a:solidFill>
                  <a:srgbClr val="E20000"/>
                </a:solidFill>
                <a:effectLst/>
                <a:latin typeface="+mn-lt"/>
              </a:rPr>
              <a:t>3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685800" y="4376954"/>
            <a:ext cx="7772400" cy="880846"/>
          </a:xfrm>
          <a:prstGeom prst="roundRect">
            <a:avLst/>
          </a:prstGeom>
          <a:solidFill>
            <a:srgbClr val="FFFFC5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9144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804863" algn="l"/>
            <a:r>
              <a:rPr lang="en-US" sz="2000" dirty="0">
                <a:latin typeface="Liberation Sans" panose="020B0604020202020204" pitchFamily="34" charset="0"/>
              </a:rPr>
              <a:t>Identify the basic issues related to reporting intangible assets.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1447800" y="4474473"/>
            <a:ext cx="0" cy="685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846573" y="4513474"/>
            <a:ext cx="554182" cy="64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 i="0">
                <a:solidFill>
                  <a:srgbClr val="E20000"/>
                </a:solidFill>
                <a:effectLst/>
                <a:latin typeface="+mn-lt"/>
              </a:defRPr>
            </a:lvl1pPr>
          </a:lstStyle>
          <a:p>
            <a:r>
              <a:rPr lang="en-US" dirty="0"/>
              <a:t>4</a:t>
            </a:r>
          </a:p>
        </p:txBody>
      </p:sp>
      <p:sp>
        <p:nvSpPr>
          <p:cNvPr id="25" name="Rounded Rectangle 24"/>
          <p:cNvSpPr/>
          <p:nvPr/>
        </p:nvSpPr>
        <p:spPr bwMode="auto">
          <a:xfrm>
            <a:off x="685800" y="5367554"/>
            <a:ext cx="7772400" cy="880846"/>
          </a:xfrm>
          <a:prstGeom prst="roundRect">
            <a:avLst/>
          </a:prstGeom>
          <a:solidFill>
            <a:srgbClr val="FFFFC5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9144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804863" algn="l"/>
            <a:r>
              <a:rPr lang="en-US" sz="2000" dirty="0">
                <a:latin typeface="Liberation Sans" panose="020B0604020202020204" pitchFamily="34" charset="0"/>
              </a:rPr>
              <a:t>Discuss how long-lived assets are reported and analyzed.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46573" y="5490426"/>
            <a:ext cx="554182" cy="64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>
                <a:solidFill>
                  <a:srgbClr val="E20000"/>
                </a:solidFill>
                <a:effectLst/>
                <a:latin typeface="+mn-lt"/>
              </a:rPr>
              <a:t>5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1447800" y="2640790"/>
            <a:ext cx="0" cy="515252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1447800" y="5460010"/>
            <a:ext cx="0" cy="685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>
            <a:off x="1447800" y="1807192"/>
            <a:ext cx="0" cy="515252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73768687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153400" cy="283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15000"/>
              </a:lnSpc>
              <a:spcBef>
                <a:spcPct val="30000"/>
              </a:spcBef>
              <a:buSzPct val="80000"/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 </a:t>
            </a:r>
            <a:r>
              <a:rPr lang="en-US" altLang="en-US" sz="2200" b="0" dirty="0">
                <a:latin typeface="Liberation Sans" panose="020B0604020202020204" pitchFamily="34" charset="0"/>
              </a:rPr>
              <a:t>Bill’s Pizzas purchased a small delivery truck on January 1, 2017.</a:t>
            </a:r>
          </a:p>
          <a:p>
            <a:pPr algn="l">
              <a:lnSpc>
                <a:spcPct val="115000"/>
              </a:lnSpc>
              <a:spcBef>
                <a:spcPct val="30000"/>
              </a:spcBef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	Cost 	$13,000</a:t>
            </a:r>
          </a:p>
          <a:p>
            <a:pPr algn="l">
              <a:lnSpc>
                <a:spcPct val="115000"/>
              </a:lnSpc>
              <a:spcBef>
                <a:spcPct val="30000"/>
              </a:spcBef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	Expected salvage value 	$1,000</a:t>
            </a:r>
          </a:p>
          <a:p>
            <a:pPr algn="l">
              <a:lnSpc>
                <a:spcPct val="115000"/>
              </a:lnSpc>
              <a:spcBef>
                <a:spcPct val="30000"/>
              </a:spcBef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	Estimated useful life (in years)	5</a:t>
            </a:r>
          </a:p>
          <a:p>
            <a:pPr algn="l">
              <a:lnSpc>
                <a:spcPct val="115000"/>
              </a:lnSpc>
              <a:spcBef>
                <a:spcPct val="30000"/>
              </a:spcBef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	Estimated useful life (in miles)	100,000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09600" y="4114800"/>
            <a:ext cx="8153400" cy="100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40000"/>
              </a:spcBef>
              <a:buSzPct val="80000"/>
            </a:pPr>
            <a:r>
              <a:rPr lang="en-US" altLang="en-US" sz="2200" dirty="0">
                <a:latin typeface="Liberation Sans" panose="020B0604020202020204" pitchFamily="34" charset="0"/>
              </a:rPr>
              <a:t>Required:</a:t>
            </a:r>
            <a:r>
              <a:rPr lang="en-US" altLang="en-US" sz="2200" b="0" dirty="0">
                <a:latin typeface="Liberation Sans" panose="020B0604020202020204" pitchFamily="34" charset="0"/>
              </a:rPr>
              <a:t>  Compute depreciation using the following. </a:t>
            </a:r>
          </a:p>
          <a:p>
            <a:pPr algn="l">
              <a:lnSpc>
                <a:spcPct val="120000"/>
              </a:lnSpc>
              <a:spcBef>
                <a:spcPct val="40000"/>
              </a:spcBef>
              <a:buSzPct val="80000"/>
            </a:pPr>
            <a:r>
              <a:rPr lang="en-US" altLang="en-US" sz="2200" b="0" dirty="0">
                <a:latin typeface="Liberation Sans" panose="020B0604020202020204" pitchFamily="34" charset="0"/>
              </a:rPr>
              <a:t>(a) Straight-Line.  (b) Units-of-Activity.  (c) Declining-Balance.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DEPRECIATION METHODS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02" y="2577152"/>
            <a:ext cx="7671955" cy="336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7708900" cy="104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0000"/>
              </a:lnSpc>
              <a:spcBef>
                <a:spcPct val="4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Expense is </a:t>
            </a:r>
            <a:r>
              <a:rPr lang="en-US" altLang="en-US" sz="2200" dirty="0">
                <a:latin typeface="Liberation Sans" panose="020B0604020202020204" pitchFamily="34" charset="0"/>
              </a:rPr>
              <a:t>same amount</a:t>
            </a:r>
            <a:r>
              <a:rPr lang="en-US" altLang="en-US" sz="2200" b="0" dirty="0">
                <a:latin typeface="Liberation Sans" panose="020B0604020202020204" pitchFamily="34" charset="0"/>
              </a:rPr>
              <a:t> for each year.</a:t>
            </a:r>
          </a:p>
          <a:p>
            <a:pPr marL="688975" algn="l">
              <a:lnSpc>
                <a:spcPct val="120000"/>
              </a:lnSpc>
              <a:spcBef>
                <a:spcPct val="4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Depreciable cost = Cost less salvage value.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Straight-Line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5950632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200" dirty="0">
                <a:latin typeface="Liberation Sans" panose="020B0604020202020204" pitchFamily="34" charset="0"/>
              </a:rPr>
              <a:t>ILLUSTRATION 9-8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Formula for straight-line method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748337"/>
              </p:ext>
            </p:extLst>
          </p:nvPr>
        </p:nvGraphicFramePr>
        <p:xfrm>
          <a:off x="228600" y="1524000"/>
          <a:ext cx="8667750" cy="362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87" name="Worksheet" r:id="rId4" imgW="4981489" imgH="2076329" progId="Excel.Sheet.8">
                  <p:embed/>
                </p:oleObj>
              </mc:Choice>
              <mc:Fallback>
                <p:oleObj name="Worksheet" r:id="rId4" imgW="4981489" imgH="2076329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0"/>
                        <a:ext cx="8667750" cy="362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236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400" dirty="0">
                <a:latin typeface="Liberation Sans" panose="020B0604020202020204" pitchFamily="34" charset="0"/>
              </a:rPr>
              <a:t>Illustration: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263842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2017</a:t>
            </a:r>
          </a:p>
        </p:txBody>
      </p:sp>
      <p:sp>
        <p:nvSpPr>
          <p:cNvPr id="1168389" name="Text Box 5"/>
          <p:cNvSpPr txBox="1">
            <a:spLocks noChangeArrowheads="1"/>
          </p:cNvSpPr>
          <p:nvPr/>
        </p:nvSpPr>
        <p:spPr bwMode="auto">
          <a:xfrm>
            <a:off x="1371600" y="26384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$ 12,000</a:t>
            </a:r>
          </a:p>
        </p:txBody>
      </p:sp>
      <p:sp>
        <p:nvSpPr>
          <p:cNvPr id="1168390" name="Text Box 6"/>
          <p:cNvSpPr txBox="1">
            <a:spLocks noChangeArrowheads="1"/>
          </p:cNvSpPr>
          <p:nvPr/>
        </p:nvSpPr>
        <p:spPr bwMode="auto">
          <a:xfrm>
            <a:off x="3200400" y="263842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20%</a:t>
            </a:r>
          </a:p>
        </p:txBody>
      </p:sp>
      <p:sp>
        <p:nvSpPr>
          <p:cNvPr id="1168391" name="Text Box 7"/>
          <p:cNvSpPr txBox="1">
            <a:spLocks noChangeArrowheads="1"/>
          </p:cNvSpPr>
          <p:nvPr/>
        </p:nvSpPr>
        <p:spPr bwMode="auto">
          <a:xfrm>
            <a:off x="4495800" y="26384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$ 2,400</a:t>
            </a:r>
          </a:p>
        </p:txBody>
      </p:sp>
      <p:sp>
        <p:nvSpPr>
          <p:cNvPr id="1168392" name="Text Box 8"/>
          <p:cNvSpPr txBox="1">
            <a:spLocks noChangeArrowheads="1"/>
          </p:cNvSpPr>
          <p:nvPr/>
        </p:nvSpPr>
        <p:spPr bwMode="auto">
          <a:xfrm>
            <a:off x="6172200" y="26384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$ 2,400</a:t>
            </a:r>
          </a:p>
        </p:txBody>
      </p:sp>
      <p:sp>
        <p:nvSpPr>
          <p:cNvPr id="1168393" name="Text Box 9"/>
          <p:cNvSpPr txBox="1">
            <a:spLocks noChangeArrowheads="1"/>
          </p:cNvSpPr>
          <p:nvPr/>
        </p:nvSpPr>
        <p:spPr bwMode="auto">
          <a:xfrm>
            <a:off x="7543800" y="263842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$ 10,600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81000" y="304800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2018</a:t>
            </a:r>
          </a:p>
        </p:txBody>
      </p:sp>
      <p:sp>
        <p:nvSpPr>
          <p:cNvPr id="1168395" name="Text Box 11"/>
          <p:cNvSpPr txBox="1">
            <a:spLocks noChangeArrowheads="1"/>
          </p:cNvSpPr>
          <p:nvPr/>
        </p:nvSpPr>
        <p:spPr bwMode="auto">
          <a:xfrm>
            <a:off x="1371600" y="30480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1168396" name="Text Box 12"/>
          <p:cNvSpPr txBox="1">
            <a:spLocks noChangeArrowheads="1"/>
          </p:cNvSpPr>
          <p:nvPr/>
        </p:nvSpPr>
        <p:spPr bwMode="auto">
          <a:xfrm>
            <a:off x="3200400" y="30480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20</a:t>
            </a:r>
          </a:p>
        </p:txBody>
      </p:sp>
      <p:sp>
        <p:nvSpPr>
          <p:cNvPr id="1168397" name="Text Box 13"/>
          <p:cNvSpPr txBox="1">
            <a:spLocks noChangeArrowheads="1"/>
          </p:cNvSpPr>
          <p:nvPr/>
        </p:nvSpPr>
        <p:spPr bwMode="auto">
          <a:xfrm>
            <a:off x="4495800" y="30480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2,400</a:t>
            </a:r>
          </a:p>
        </p:txBody>
      </p:sp>
      <p:sp>
        <p:nvSpPr>
          <p:cNvPr id="1168398" name="Text Box 14"/>
          <p:cNvSpPr txBox="1">
            <a:spLocks noChangeArrowheads="1"/>
          </p:cNvSpPr>
          <p:nvPr/>
        </p:nvSpPr>
        <p:spPr bwMode="auto">
          <a:xfrm>
            <a:off x="6172200" y="30480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4,800</a:t>
            </a:r>
          </a:p>
        </p:txBody>
      </p:sp>
      <p:sp>
        <p:nvSpPr>
          <p:cNvPr id="1168399" name="Text Box 15"/>
          <p:cNvSpPr txBox="1">
            <a:spLocks noChangeArrowheads="1"/>
          </p:cNvSpPr>
          <p:nvPr/>
        </p:nvSpPr>
        <p:spPr bwMode="auto">
          <a:xfrm>
            <a:off x="7543800" y="30480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8,200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381000" y="347662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2019</a:t>
            </a:r>
          </a:p>
        </p:txBody>
      </p:sp>
      <p:sp>
        <p:nvSpPr>
          <p:cNvPr id="1168401" name="Text Box 17"/>
          <p:cNvSpPr txBox="1">
            <a:spLocks noChangeArrowheads="1"/>
          </p:cNvSpPr>
          <p:nvPr/>
        </p:nvSpPr>
        <p:spPr bwMode="auto">
          <a:xfrm>
            <a:off x="1371600" y="34766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1168402" name="Text Box 18"/>
          <p:cNvSpPr txBox="1">
            <a:spLocks noChangeArrowheads="1"/>
          </p:cNvSpPr>
          <p:nvPr/>
        </p:nvSpPr>
        <p:spPr bwMode="auto">
          <a:xfrm>
            <a:off x="3200400" y="347662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20</a:t>
            </a:r>
          </a:p>
        </p:txBody>
      </p:sp>
      <p:sp>
        <p:nvSpPr>
          <p:cNvPr id="1168403" name="Text Box 19"/>
          <p:cNvSpPr txBox="1">
            <a:spLocks noChangeArrowheads="1"/>
          </p:cNvSpPr>
          <p:nvPr/>
        </p:nvSpPr>
        <p:spPr bwMode="auto">
          <a:xfrm>
            <a:off x="4495800" y="34766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2,400</a:t>
            </a:r>
          </a:p>
        </p:txBody>
      </p:sp>
      <p:sp>
        <p:nvSpPr>
          <p:cNvPr id="1168404" name="Text Box 20"/>
          <p:cNvSpPr txBox="1">
            <a:spLocks noChangeArrowheads="1"/>
          </p:cNvSpPr>
          <p:nvPr/>
        </p:nvSpPr>
        <p:spPr bwMode="auto">
          <a:xfrm>
            <a:off x="6172200" y="34766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7,200</a:t>
            </a:r>
          </a:p>
        </p:txBody>
      </p:sp>
      <p:sp>
        <p:nvSpPr>
          <p:cNvPr id="1168405" name="Text Box 21"/>
          <p:cNvSpPr txBox="1">
            <a:spLocks noChangeArrowheads="1"/>
          </p:cNvSpPr>
          <p:nvPr/>
        </p:nvSpPr>
        <p:spPr bwMode="auto">
          <a:xfrm>
            <a:off x="7543800" y="347662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5,800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381000" y="388620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2020</a:t>
            </a:r>
          </a:p>
        </p:txBody>
      </p:sp>
      <p:sp>
        <p:nvSpPr>
          <p:cNvPr id="1168407" name="Text Box 23"/>
          <p:cNvSpPr txBox="1">
            <a:spLocks noChangeArrowheads="1"/>
          </p:cNvSpPr>
          <p:nvPr/>
        </p:nvSpPr>
        <p:spPr bwMode="auto">
          <a:xfrm>
            <a:off x="1371600" y="38862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1168408" name="Text Box 24"/>
          <p:cNvSpPr txBox="1">
            <a:spLocks noChangeArrowheads="1"/>
          </p:cNvSpPr>
          <p:nvPr/>
        </p:nvSpPr>
        <p:spPr bwMode="auto">
          <a:xfrm>
            <a:off x="3200400" y="38862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20</a:t>
            </a:r>
          </a:p>
        </p:txBody>
      </p:sp>
      <p:sp>
        <p:nvSpPr>
          <p:cNvPr id="1168409" name="Text Box 25"/>
          <p:cNvSpPr txBox="1">
            <a:spLocks noChangeArrowheads="1"/>
          </p:cNvSpPr>
          <p:nvPr/>
        </p:nvSpPr>
        <p:spPr bwMode="auto">
          <a:xfrm>
            <a:off x="4495800" y="38862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2,400</a:t>
            </a:r>
          </a:p>
        </p:txBody>
      </p:sp>
      <p:sp>
        <p:nvSpPr>
          <p:cNvPr id="1168410" name="Text Box 26"/>
          <p:cNvSpPr txBox="1">
            <a:spLocks noChangeArrowheads="1"/>
          </p:cNvSpPr>
          <p:nvPr/>
        </p:nvSpPr>
        <p:spPr bwMode="auto">
          <a:xfrm>
            <a:off x="6172200" y="3886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9,600</a:t>
            </a:r>
          </a:p>
        </p:txBody>
      </p:sp>
      <p:sp>
        <p:nvSpPr>
          <p:cNvPr id="1168411" name="Text Box 27"/>
          <p:cNvSpPr txBox="1">
            <a:spLocks noChangeArrowheads="1"/>
          </p:cNvSpPr>
          <p:nvPr/>
        </p:nvSpPr>
        <p:spPr bwMode="auto">
          <a:xfrm>
            <a:off x="7543800" y="38862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3,400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381000" y="431482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2021</a:t>
            </a:r>
          </a:p>
        </p:txBody>
      </p:sp>
      <p:sp>
        <p:nvSpPr>
          <p:cNvPr id="1168413" name="Text Box 29"/>
          <p:cNvSpPr txBox="1">
            <a:spLocks noChangeArrowheads="1"/>
          </p:cNvSpPr>
          <p:nvPr/>
        </p:nvSpPr>
        <p:spPr bwMode="auto">
          <a:xfrm>
            <a:off x="1371600" y="43148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1168414" name="Text Box 30"/>
          <p:cNvSpPr txBox="1">
            <a:spLocks noChangeArrowheads="1"/>
          </p:cNvSpPr>
          <p:nvPr/>
        </p:nvSpPr>
        <p:spPr bwMode="auto">
          <a:xfrm>
            <a:off x="3200400" y="431482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20</a:t>
            </a:r>
          </a:p>
        </p:txBody>
      </p:sp>
      <p:sp>
        <p:nvSpPr>
          <p:cNvPr id="1168415" name="Text Box 31"/>
          <p:cNvSpPr txBox="1">
            <a:spLocks noChangeArrowheads="1"/>
          </p:cNvSpPr>
          <p:nvPr/>
        </p:nvSpPr>
        <p:spPr bwMode="auto">
          <a:xfrm>
            <a:off x="4495800" y="43148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2,400</a:t>
            </a:r>
          </a:p>
        </p:txBody>
      </p:sp>
      <p:sp>
        <p:nvSpPr>
          <p:cNvPr id="1168416" name="Text Box 32"/>
          <p:cNvSpPr txBox="1">
            <a:spLocks noChangeArrowheads="1"/>
          </p:cNvSpPr>
          <p:nvPr/>
        </p:nvSpPr>
        <p:spPr bwMode="auto">
          <a:xfrm>
            <a:off x="6172200" y="43148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1168417" name="Text Box 33"/>
          <p:cNvSpPr txBox="1">
            <a:spLocks noChangeArrowheads="1"/>
          </p:cNvSpPr>
          <p:nvPr/>
        </p:nvSpPr>
        <p:spPr bwMode="auto">
          <a:xfrm>
            <a:off x="7543800" y="431482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1,000</a:t>
            </a:r>
          </a:p>
        </p:txBody>
      </p:sp>
      <p:sp>
        <p:nvSpPr>
          <p:cNvPr id="25634" name="Text Box 34"/>
          <p:cNvSpPr txBox="1">
            <a:spLocks noChangeArrowheads="1"/>
          </p:cNvSpPr>
          <p:nvPr/>
        </p:nvSpPr>
        <p:spPr bwMode="auto">
          <a:xfrm>
            <a:off x="506636" y="5103812"/>
            <a:ext cx="11965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2017</a:t>
            </a:r>
          </a:p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Journal Entry</a:t>
            </a:r>
          </a:p>
        </p:txBody>
      </p:sp>
      <p:sp>
        <p:nvSpPr>
          <p:cNvPr id="1168419" name="Text Box 35"/>
          <p:cNvSpPr txBox="1">
            <a:spLocks noChangeArrowheads="1"/>
          </p:cNvSpPr>
          <p:nvPr/>
        </p:nvSpPr>
        <p:spPr bwMode="auto">
          <a:xfrm>
            <a:off x="1828800" y="5103812"/>
            <a:ext cx="6858000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  <a:tab pos="6286500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Depreciation Expense 	2,400</a:t>
            </a:r>
          </a:p>
          <a:p>
            <a:pPr algn="l">
              <a:spcBef>
                <a:spcPct val="1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	Accumulated Depreciation		2,400</a:t>
            </a:r>
          </a:p>
        </p:txBody>
      </p:sp>
      <p:sp>
        <p:nvSpPr>
          <p:cNvPr id="25636" name="Line 36"/>
          <p:cNvSpPr>
            <a:spLocks noChangeShapeType="1"/>
          </p:cNvSpPr>
          <p:nvPr/>
        </p:nvSpPr>
        <p:spPr bwMode="auto">
          <a:xfrm flipV="1">
            <a:off x="381000" y="4772024"/>
            <a:ext cx="8610600" cy="1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Straight-Line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42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86600" y="676365"/>
            <a:ext cx="1905000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200" dirty="0">
                <a:latin typeface="Liberation Sans" panose="020B0604020202020204" pitchFamily="34" charset="0"/>
              </a:rPr>
              <a:t>ILLUSTRATION 9-9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Straight-line depreciation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schedule</a:t>
            </a: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6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6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6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6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6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6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6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6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6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6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6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6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6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16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6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6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16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6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6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16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89" grpId="0"/>
      <p:bldP spid="1168390" grpId="0"/>
      <p:bldP spid="1168391" grpId="0"/>
      <p:bldP spid="1168392" grpId="0"/>
      <p:bldP spid="1168393" grpId="0"/>
      <p:bldP spid="1168395" grpId="0"/>
      <p:bldP spid="1168396" grpId="0"/>
      <p:bldP spid="1168397" grpId="0"/>
      <p:bldP spid="1168398" grpId="0"/>
      <p:bldP spid="1168399" grpId="0"/>
      <p:bldP spid="1168401" grpId="0"/>
      <p:bldP spid="1168402" grpId="0"/>
      <p:bldP spid="1168403" grpId="0"/>
      <p:bldP spid="1168404" grpId="0"/>
      <p:bldP spid="1168405" grpId="0"/>
      <p:bldP spid="1168407" grpId="0"/>
      <p:bldP spid="1168408" grpId="0"/>
      <p:bldP spid="1168409" grpId="0"/>
      <p:bldP spid="1168410" grpId="0"/>
      <p:bldP spid="1168411" grpId="0"/>
      <p:bldP spid="1168413" grpId="0"/>
      <p:bldP spid="1168414" grpId="0"/>
      <p:bldP spid="1168415" grpId="0"/>
      <p:bldP spid="1168416" grpId="0"/>
      <p:bldP spid="1168417" grpId="0"/>
      <p:bldP spid="11684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602212"/>
              </p:ext>
            </p:extLst>
          </p:nvPr>
        </p:nvGraphicFramePr>
        <p:xfrm>
          <a:off x="457200" y="2378075"/>
          <a:ext cx="8277225" cy="390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79" name="Worksheet" r:id="rId4" imgW="6134136" imgH="2905025" progId="Excel.Sheet.8">
                  <p:embed/>
                </p:oleObj>
              </mc:Choice>
              <mc:Fallback>
                <p:oleObj name="Worksheet" r:id="rId4" imgW="6134136" imgH="2905025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378075"/>
                        <a:ext cx="8277225" cy="390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sq">
                            <a:solidFill>
                              <a:srgbClr val="8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16"/>
          <p:cNvSpPr>
            <a:spLocks noChangeArrowheads="1"/>
          </p:cNvSpPr>
          <p:nvPr/>
        </p:nvSpPr>
        <p:spPr bwMode="auto">
          <a:xfrm>
            <a:off x="609600" y="1828800"/>
            <a:ext cx="777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000" dirty="0">
                <a:latin typeface="Liberation Sans" panose="020B0604020202020204" pitchFamily="34" charset="0"/>
              </a:rPr>
              <a:t>Assume the delivery truck was </a:t>
            </a: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purchased on April 1, 2017</a:t>
            </a:r>
            <a:r>
              <a:rPr lang="en-US" altLang="en-US" sz="2000" dirty="0">
                <a:latin typeface="Liberation Sans" panose="020B0604020202020204" pitchFamily="34" charset="0"/>
              </a:rPr>
              <a:t>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Straight-Line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6781800" y="304800"/>
            <a:ext cx="1371600" cy="955675"/>
          </a:xfrm>
          <a:prstGeom prst="rect">
            <a:avLst/>
          </a:prstGeom>
          <a:solidFill>
            <a:schemeClr val="bg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600" dirty="0">
                <a:latin typeface="Liberation Sans" panose="020B0604020202020204" pitchFamily="34" charset="0"/>
              </a:rPr>
              <a:t>Partial Year</a:t>
            </a:r>
            <a:endParaRPr lang="en-US" altLang="en-US" sz="2400" b="0" dirty="0">
              <a:latin typeface="Liberation Sans" panose="020B0604020202020204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236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400" dirty="0">
                <a:latin typeface="Liberation Sans" panose="020B0604020202020204" pitchFamily="34" charset="0"/>
              </a:rPr>
              <a:t>Illustration: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1037"/>
          <p:cNvSpPr txBox="1">
            <a:spLocks noChangeArrowheads="1"/>
          </p:cNvSpPr>
          <p:nvPr/>
        </p:nvSpPr>
        <p:spPr bwMode="auto">
          <a:xfrm>
            <a:off x="609600" y="1295400"/>
            <a:ext cx="7708900" cy="309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Accelerated method.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Decreasing annual depreciation expense over the asset’s useful life.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Double declining-balance rate is double the straight-line rate.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Rate applied to book value.</a:t>
            </a: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Declining-Balance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489598"/>
              </p:ext>
            </p:extLst>
          </p:nvPr>
        </p:nvGraphicFramePr>
        <p:xfrm>
          <a:off x="304800" y="1600200"/>
          <a:ext cx="8582025" cy="349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0" name="Worksheet" r:id="rId4" imgW="4962593" imgH="2009655" progId="Excel.Sheet.8">
                  <p:embed/>
                </p:oleObj>
              </mc:Choice>
              <mc:Fallback>
                <p:oleObj name="Worksheet" r:id="rId4" imgW="4962593" imgH="2009655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8582025" cy="3497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sq">
                            <a:solidFill>
                              <a:srgbClr val="8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 Box 27"/>
          <p:cNvSpPr txBox="1">
            <a:spLocks noChangeArrowheads="1"/>
          </p:cNvSpPr>
          <p:nvPr/>
        </p:nvSpPr>
        <p:spPr bwMode="auto">
          <a:xfrm>
            <a:off x="381000" y="263683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2017</a:t>
            </a:r>
          </a:p>
        </p:txBody>
      </p:sp>
      <p:sp>
        <p:nvSpPr>
          <p:cNvPr id="862236" name="Text Box 28"/>
          <p:cNvSpPr txBox="1">
            <a:spLocks noChangeArrowheads="1"/>
          </p:cNvSpPr>
          <p:nvPr/>
        </p:nvSpPr>
        <p:spPr bwMode="auto">
          <a:xfrm>
            <a:off x="1600200" y="2636837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13,000</a:t>
            </a:r>
          </a:p>
        </p:txBody>
      </p:sp>
      <p:sp>
        <p:nvSpPr>
          <p:cNvPr id="862237" name="Text Box 29"/>
          <p:cNvSpPr txBox="1">
            <a:spLocks noChangeArrowheads="1"/>
          </p:cNvSpPr>
          <p:nvPr/>
        </p:nvSpPr>
        <p:spPr bwMode="auto">
          <a:xfrm>
            <a:off x="3048000" y="2636837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40%</a:t>
            </a:r>
          </a:p>
        </p:txBody>
      </p:sp>
      <p:sp>
        <p:nvSpPr>
          <p:cNvPr id="862238" name="Text Box 30"/>
          <p:cNvSpPr txBox="1">
            <a:spLocks noChangeArrowheads="1"/>
          </p:cNvSpPr>
          <p:nvPr/>
        </p:nvSpPr>
        <p:spPr bwMode="auto">
          <a:xfrm>
            <a:off x="4191000" y="2636837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$ 5,200</a:t>
            </a:r>
          </a:p>
        </p:txBody>
      </p:sp>
      <p:sp>
        <p:nvSpPr>
          <p:cNvPr id="862239" name="Text Box 31"/>
          <p:cNvSpPr txBox="1">
            <a:spLocks noChangeArrowheads="1"/>
          </p:cNvSpPr>
          <p:nvPr/>
        </p:nvSpPr>
        <p:spPr bwMode="auto">
          <a:xfrm>
            <a:off x="5943600" y="2636837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$ 5,200</a:t>
            </a:r>
          </a:p>
        </p:txBody>
      </p:sp>
      <p:sp>
        <p:nvSpPr>
          <p:cNvPr id="862240" name="Text Box 32"/>
          <p:cNvSpPr txBox="1">
            <a:spLocks noChangeArrowheads="1"/>
          </p:cNvSpPr>
          <p:nvPr/>
        </p:nvSpPr>
        <p:spPr bwMode="auto">
          <a:xfrm>
            <a:off x="7391400" y="2636837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$ 7,800</a:t>
            </a:r>
          </a:p>
        </p:txBody>
      </p:sp>
      <p:sp>
        <p:nvSpPr>
          <p:cNvPr id="28682" name="Text Box 33"/>
          <p:cNvSpPr txBox="1">
            <a:spLocks noChangeArrowheads="1"/>
          </p:cNvSpPr>
          <p:nvPr/>
        </p:nvSpPr>
        <p:spPr bwMode="auto">
          <a:xfrm>
            <a:off x="381000" y="3046412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2018</a:t>
            </a:r>
          </a:p>
        </p:txBody>
      </p:sp>
      <p:sp>
        <p:nvSpPr>
          <p:cNvPr id="862242" name="Text Box 34"/>
          <p:cNvSpPr txBox="1">
            <a:spLocks noChangeArrowheads="1"/>
          </p:cNvSpPr>
          <p:nvPr/>
        </p:nvSpPr>
        <p:spPr bwMode="auto">
          <a:xfrm>
            <a:off x="1600200" y="3046412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7,800</a:t>
            </a:r>
          </a:p>
        </p:txBody>
      </p:sp>
      <p:sp>
        <p:nvSpPr>
          <p:cNvPr id="862243" name="Text Box 35"/>
          <p:cNvSpPr txBox="1">
            <a:spLocks noChangeArrowheads="1"/>
          </p:cNvSpPr>
          <p:nvPr/>
        </p:nvSpPr>
        <p:spPr bwMode="auto">
          <a:xfrm>
            <a:off x="3048000" y="3046412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40</a:t>
            </a:r>
          </a:p>
        </p:txBody>
      </p:sp>
      <p:sp>
        <p:nvSpPr>
          <p:cNvPr id="862244" name="Text Box 36"/>
          <p:cNvSpPr txBox="1">
            <a:spLocks noChangeArrowheads="1"/>
          </p:cNvSpPr>
          <p:nvPr/>
        </p:nvSpPr>
        <p:spPr bwMode="auto">
          <a:xfrm>
            <a:off x="4191000" y="3046412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3,120</a:t>
            </a:r>
          </a:p>
        </p:txBody>
      </p:sp>
      <p:sp>
        <p:nvSpPr>
          <p:cNvPr id="862245" name="Text Box 37"/>
          <p:cNvSpPr txBox="1">
            <a:spLocks noChangeArrowheads="1"/>
          </p:cNvSpPr>
          <p:nvPr/>
        </p:nvSpPr>
        <p:spPr bwMode="auto">
          <a:xfrm>
            <a:off x="5943600" y="3046412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8,320</a:t>
            </a:r>
          </a:p>
        </p:txBody>
      </p:sp>
      <p:sp>
        <p:nvSpPr>
          <p:cNvPr id="862246" name="Text Box 38"/>
          <p:cNvSpPr txBox="1">
            <a:spLocks noChangeArrowheads="1"/>
          </p:cNvSpPr>
          <p:nvPr/>
        </p:nvSpPr>
        <p:spPr bwMode="auto">
          <a:xfrm>
            <a:off x="7391400" y="3046412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4,680</a:t>
            </a:r>
          </a:p>
        </p:txBody>
      </p:sp>
      <p:sp>
        <p:nvSpPr>
          <p:cNvPr id="28688" name="Text Box 39"/>
          <p:cNvSpPr txBox="1">
            <a:spLocks noChangeArrowheads="1"/>
          </p:cNvSpPr>
          <p:nvPr/>
        </p:nvSpPr>
        <p:spPr bwMode="auto">
          <a:xfrm>
            <a:off x="381000" y="344328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2019</a:t>
            </a:r>
          </a:p>
        </p:txBody>
      </p:sp>
      <p:sp>
        <p:nvSpPr>
          <p:cNvPr id="862248" name="Text Box 40"/>
          <p:cNvSpPr txBox="1">
            <a:spLocks noChangeArrowheads="1"/>
          </p:cNvSpPr>
          <p:nvPr/>
        </p:nvSpPr>
        <p:spPr bwMode="auto">
          <a:xfrm>
            <a:off x="1600200" y="3443287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4,680</a:t>
            </a:r>
          </a:p>
        </p:txBody>
      </p:sp>
      <p:sp>
        <p:nvSpPr>
          <p:cNvPr id="862249" name="Text Box 41"/>
          <p:cNvSpPr txBox="1">
            <a:spLocks noChangeArrowheads="1"/>
          </p:cNvSpPr>
          <p:nvPr/>
        </p:nvSpPr>
        <p:spPr bwMode="auto">
          <a:xfrm>
            <a:off x="3048000" y="3443287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40</a:t>
            </a:r>
          </a:p>
        </p:txBody>
      </p:sp>
      <p:sp>
        <p:nvSpPr>
          <p:cNvPr id="862250" name="Text Box 42"/>
          <p:cNvSpPr txBox="1">
            <a:spLocks noChangeArrowheads="1"/>
          </p:cNvSpPr>
          <p:nvPr/>
        </p:nvSpPr>
        <p:spPr bwMode="auto">
          <a:xfrm>
            <a:off x="4191000" y="3443287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1,872</a:t>
            </a:r>
          </a:p>
        </p:txBody>
      </p:sp>
      <p:sp>
        <p:nvSpPr>
          <p:cNvPr id="862251" name="Text Box 43"/>
          <p:cNvSpPr txBox="1">
            <a:spLocks noChangeArrowheads="1"/>
          </p:cNvSpPr>
          <p:nvPr/>
        </p:nvSpPr>
        <p:spPr bwMode="auto">
          <a:xfrm>
            <a:off x="5943600" y="3443287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10,192</a:t>
            </a:r>
          </a:p>
        </p:txBody>
      </p:sp>
      <p:sp>
        <p:nvSpPr>
          <p:cNvPr id="862252" name="Text Box 44"/>
          <p:cNvSpPr txBox="1">
            <a:spLocks noChangeArrowheads="1"/>
          </p:cNvSpPr>
          <p:nvPr/>
        </p:nvSpPr>
        <p:spPr bwMode="auto">
          <a:xfrm>
            <a:off x="7391400" y="3443287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2,808</a:t>
            </a:r>
          </a:p>
        </p:txBody>
      </p:sp>
      <p:sp>
        <p:nvSpPr>
          <p:cNvPr id="28694" name="Text Box 45"/>
          <p:cNvSpPr txBox="1">
            <a:spLocks noChangeArrowheads="1"/>
          </p:cNvSpPr>
          <p:nvPr/>
        </p:nvSpPr>
        <p:spPr bwMode="auto">
          <a:xfrm>
            <a:off x="381000" y="3871912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2020</a:t>
            </a:r>
          </a:p>
        </p:txBody>
      </p:sp>
      <p:sp>
        <p:nvSpPr>
          <p:cNvPr id="862254" name="Text Box 46"/>
          <p:cNvSpPr txBox="1">
            <a:spLocks noChangeArrowheads="1"/>
          </p:cNvSpPr>
          <p:nvPr/>
        </p:nvSpPr>
        <p:spPr bwMode="auto">
          <a:xfrm>
            <a:off x="1600200" y="3871912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2,808</a:t>
            </a:r>
          </a:p>
        </p:txBody>
      </p:sp>
      <p:sp>
        <p:nvSpPr>
          <p:cNvPr id="862255" name="Text Box 47"/>
          <p:cNvSpPr txBox="1">
            <a:spLocks noChangeArrowheads="1"/>
          </p:cNvSpPr>
          <p:nvPr/>
        </p:nvSpPr>
        <p:spPr bwMode="auto">
          <a:xfrm>
            <a:off x="3048000" y="3871912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40</a:t>
            </a:r>
          </a:p>
        </p:txBody>
      </p:sp>
      <p:sp>
        <p:nvSpPr>
          <p:cNvPr id="862256" name="Text Box 48"/>
          <p:cNvSpPr txBox="1">
            <a:spLocks noChangeArrowheads="1"/>
          </p:cNvSpPr>
          <p:nvPr/>
        </p:nvSpPr>
        <p:spPr bwMode="auto">
          <a:xfrm>
            <a:off x="4191000" y="3871912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1,123</a:t>
            </a:r>
          </a:p>
        </p:txBody>
      </p:sp>
      <p:sp>
        <p:nvSpPr>
          <p:cNvPr id="862257" name="Text Box 49"/>
          <p:cNvSpPr txBox="1">
            <a:spLocks noChangeArrowheads="1"/>
          </p:cNvSpPr>
          <p:nvPr/>
        </p:nvSpPr>
        <p:spPr bwMode="auto">
          <a:xfrm>
            <a:off x="5943600" y="3871912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11,315</a:t>
            </a:r>
          </a:p>
        </p:txBody>
      </p:sp>
      <p:sp>
        <p:nvSpPr>
          <p:cNvPr id="862258" name="Text Box 50"/>
          <p:cNvSpPr txBox="1">
            <a:spLocks noChangeArrowheads="1"/>
          </p:cNvSpPr>
          <p:nvPr/>
        </p:nvSpPr>
        <p:spPr bwMode="auto">
          <a:xfrm>
            <a:off x="7391400" y="3871912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1,685</a:t>
            </a:r>
          </a:p>
        </p:txBody>
      </p:sp>
      <p:sp>
        <p:nvSpPr>
          <p:cNvPr id="28700" name="Text Box 51"/>
          <p:cNvSpPr txBox="1">
            <a:spLocks noChangeArrowheads="1"/>
          </p:cNvSpPr>
          <p:nvPr/>
        </p:nvSpPr>
        <p:spPr bwMode="auto">
          <a:xfrm>
            <a:off x="381000" y="4281487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2021</a:t>
            </a:r>
          </a:p>
        </p:txBody>
      </p:sp>
      <p:sp>
        <p:nvSpPr>
          <p:cNvPr id="862260" name="Text Box 52"/>
          <p:cNvSpPr txBox="1">
            <a:spLocks noChangeArrowheads="1"/>
          </p:cNvSpPr>
          <p:nvPr/>
        </p:nvSpPr>
        <p:spPr bwMode="auto">
          <a:xfrm>
            <a:off x="1600200" y="4281487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1,685</a:t>
            </a:r>
          </a:p>
        </p:txBody>
      </p:sp>
      <p:sp>
        <p:nvSpPr>
          <p:cNvPr id="862261" name="Text Box 53"/>
          <p:cNvSpPr txBox="1">
            <a:spLocks noChangeArrowheads="1"/>
          </p:cNvSpPr>
          <p:nvPr/>
        </p:nvSpPr>
        <p:spPr bwMode="auto">
          <a:xfrm>
            <a:off x="3048000" y="4281487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286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40</a:t>
            </a:r>
          </a:p>
        </p:txBody>
      </p:sp>
      <p:sp>
        <p:nvSpPr>
          <p:cNvPr id="862262" name="Text Box 54"/>
          <p:cNvSpPr txBox="1">
            <a:spLocks noChangeArrowheads="1"/>
          </p:cNvSpPr>
          <p:nvPr/>
        </p:nvSpPr>
        <p:spPr bwMode="auto">
          <a:xfrm>
            <a:off x="4343400" y="4281487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685*</a:t>
            </a:r>
          </a:p>
        </p:txBody>
      </p:sp>
      <p:sp>
        <p:nvSpPr>
          <p:cNvPr id="862263" name="Text Box 55"/>
          <p:cNvSpPr txBox="1">
            <a:spLocks noChangeArrowheads="1"/>
          </p:cNvSpPr>
          <p:nvPr/>
        </p:nvSpPr>
        <p:spPr bwMode="auto">
          <a:xfrm>
            <a:off x="5943600" y="4281487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862264" name="Text Box 56"/>
          <p:cNvSpPr txBox="1">
            <a:spLocks noChangeArrowheads="1"/>
          </p:cNvSpPr>
          <p:nvPr/>
        </p:nvSpPr>
        <p:spPr bwMode="auto">
          <a:xfrm>
            <a:off x="7391400" y="4281487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1,000</a:t>
            </a:r>
          </a:p>
        </p:txBody>
      </p:sp>
      <p:sp>
        <p:nvSpPr>
          <p:cNvPr id="862266" name="Rectangle 58"/>
          <p:cNvSpPr>
            <a:spLocks noChangeArrowheads="1"/>
          </p:cNvSpPr>
          <p:nvPr/>
        </p:nvSpPr>
        <p:spPr bwMode="auto">
          <a:xfrm>
            <a:off x="1338263" y="6083300"/>
            <a:ext cx="5711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1600" dirty="0">
                <a:solidFill>
                  <a:srgbClr val="800000"/>
                </a:solidFill>
                <a:latin typeface="Liberation Sans" panose="020B0604020202020204" pitchFamily="34" charset="0"/>
              </a:rPr>
              <a:t>* </a:t>
            </a:r>
            <a:r>
              <a:rPr lang="en-US" altLang="en-US" sz="1600" dirty="0">
                <a:latin typeface="Liberation Sans" panose="020B0604020202020204" pitchFamily="34" charset="0"/>
              </a:rPr>
              <a:t>Computation of $674 ($1,685 x 40%) is adjusted to $685.</a:t>
            </a:r>
          </a:p>
        </p:txBody>
      </p:sp>
      <p:sp>
        <p:nvSpPr>
          <p:cNvPr id="862267" name="Text Box 59"/>
          <p:cNvSpPr txBox="1">
            <a:spLocks noChangeArrowheads="1"/>
          </p:cNvSpPr>
          <p:nvPr/>
        </p:nvSpPr>
        <p:spPr bwMode="auto">
          <a:xfrm>
            <a:off x="609600" y="4924425"/>
            <a:ext cx="7772400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028700" indent="-574675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           Depreciation Expense 	5,200</a:t>
            </a:r>
          </a:p>
          <a:p>
            <a:pPr algn="l">
              <a:spcBef>
                <a:spcPct val="1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	          Accumulated Depreciation		5,200</a:t>
            </a:r>
          </a:p>
        </p:txBody>
      </p:sp>
      <p:sp>
        <p:nvSpPr>
          <p:cNvPr id="28708" name="Text Box 60"/>
          <p:cNvSpPr txBox="1">
            <a:spLocks noChangeArrowheads="1"/>
          </p:cNvSpPr>
          <p:nvPr/>
        </p:nvSpPr>
        <p:spPr bwMode="auto">
          <a:xfrm>
            <a:off x="506636" y="4924425"/>
            <a:ext cx="11965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2017</a:t>
            </a:r>
          </a:p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Journal Entry</a:t>
            </a:r>
          </a:p>
        </p:txBody>
      </p:sp>
      <p:sp>
        <p:nvSpPr>
          <p:cNvPr id="28709" name="Line 61"/>
          <p:cNvSpPr>
            <a:spLocks noChangeShapeType="1"/>
          </p:cNvSpPr>
          <p:nvPr/>
        </p:nvSpPr>
        <p:spPr bwMode="auto">
          <a:xfrm>
            <a:off x="381000" y="4716462"/>
            <a:ext cx="86106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Declining-Balance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43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236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400" dirty="0">
                <a:latin typeface="Liberation Sans" panose="020B0604020202020204" pitchFamily="34" charset="0"/>
              </a:rPr>
              <a:t>Illustration:</a:t>
            </a:r>
          </a:p>
        </p:txBody>
      </p:sp>
      <p:sp>
        <p:nvSpPr>
          <p:cNvPr id="2" name="Rectangle 1"/>
          <p:cNvSpPr/>
          <p:nvPr/>
        </p:nvSpPr>
        <p:spPr>
          <a:xfrm>
            <a:off x="7052624" y="672152"/>
            <a:ext cx="1938976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200" dirty="0">
                <a:latin typeface="Liberation Sans" panose="020B0604020202020204" pitchFamily="34" charset="0"/>
              </a:rPr>
              <a:t>ILLUSTRATION 9A-2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Double-declining-balance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depreciation schedule</a:t>
            </a:r>
          </a:p>
        </p:txBody>
      </p:sp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6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6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6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6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6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6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6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6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6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6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6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6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6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6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6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6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6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6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6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86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6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2236" grpId="0"/>
      <p:bldP spid="862237" grpId="0"/>
      <p:bldP spid="862238" grpId="0"/>
      <p:bldP spid="862239" grpId="0"/>
      <p:bldP spid="862240" grpId="0"/>
      <p:bldP spid="862242" grpId="0"/>
      <p:bldP spid="862243" grpId="0"/>
      <p:bldP spid="862244" grpId="0"/>
      <p:bldP spid="862245" grpId="0"/>
      <p:bldP spid="862246" grpId="0"/>
      <p:bldP spid="862248" grpId="0"/>
      <p:bldP spid="862249" grpId="0"/>
      <p:bldP spid="862250" grpId="0"/>
      <p:bldP spid="862251" grpId="0"/>
      <p:bldP spid="862252" grpId="0"/>
      <p:bldP spid="862254" grpId="0"/>
      <p:bldP spid="862255" grpId="0"/>
      <p:bldP spid="862256" grpId="0"/>
      <p:bldP spid="862257" grpId="0"/>
      <p:bldP spid="862258" grpId="0"/>
      <p:bldP spid="862260" grpId="0"/>
      <p:bldP spid="862261" grpId="0"/>
      <p:bldP spid="862262" grpId="0"/>
      <p:bldP spid="862263" grpId="0"/>
      <p:bldP spid="862264" grpId="0"/>
      <p:bldP spid="862266" grpId="0"/>
      <p:bldP spid="8622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691518"/>
              </p:ext>
            </p:extLst>
          </p:nvPr>
        </p:nvGraphicFramePr>
        <p:xfrm>
          <a:off x="381000" y="1752600"/>
          <a:ext cx="8458200" cy="434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0" name="Worksheet" r:id="rId4" imgW="6448348" imgH="3314784" progId="Excel.Sheet.8">
                  <p:embed/>
                </p:oleObj>
              </mc:Choice>
              <mc:Fallback>
                <p:oleObj name="Worksheet" r:id="rId4" imgW="6448348" imgH="331478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752600"/>
                        <a:ext cx="8458200" cy="434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sq">
                            <a:solidFill>
                              <a:srgbClr val="8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2" name="Line 3"/>
          <p:cNvSpPr>
            <a:spLocks noChangeShapeType="1"/>
          </p:cNvSpPr>
          <p:nvPr/>
        </p:nvSpPr>
        <p:spPr bwMode="auto">
          <a:xfrm>
            <a:off x="6400800" y="4599296"/>
            <a:ext cx="533400" cy="0"/>
          </a:xfrm>
          <a:prstGeom prst="line">
            <a:avLst/>
          </a:prstGeom>
          <a:noFill/>
          <a:ln w="28575" cap="sq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236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400" dirty="0">
                <a:latin typeface="Liberation Sans" panose="020B0604020202020204" pitchFamily="34" charset="0"/>
              </a:rPr>
              <a:t>Illustration: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Declining-Balance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68613" name="Text Box 6"/>
          <p:cNvSpPr txBox="1">
            <a:spLocks noChangeArrowheads="1"/>
          </p:cNvSpPr>
          <p:nvPr/>
        </p:nvSpPr>
        <p:spPr bwMode="auto">
          <a:xfrm>
            <a:off x="3352800" y="1190464"/>
            <a:ext cx="2819400" cy="763440"/>
          </a:xfrm>
          <a:prstGeom prst="rect">
            <a:avLst/>
          </a:prstGeom>
          <a:solidFill>
            <a:schemeClr val="accent3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wrap="square" tIns="0" anchor="ctr" anchorCtr="0">
            <a:no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buSzPct val="80000"/>
            </a:pPr>
            <a:r>
              <a:rPr lang="en-US" altLang="en-US" sz="2000" dirty="0"/>
              <a:t>Partial Year</a:t>
            </a:r>
          </a:p>
          <a:p>
            <a:pPr>
              <a:spcBef>
                <a:spcPts val="0"/>
              </a:spcBef>
              <a:buSzPct val="80000"/>
            </a:pPr>
            <a:r>
              <a:rPr lang="en-US" altLang="en-US" sz="1800" dirty="0"/>
              <a:t>Purchased on 4/1/17</a:t>
            </a:r>
            <a:endParaRPr lang="en-US" altLang="en-US" sz="1600" b="0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  <p:extLst>
      <p:ext uri="{BB962C8B-B14F-4D97-AF65-F5344CB8AC3E}">
        <p14:creationId xmlns:p14="http://schemas.microsoft.com/office/powerpoint/2010/main" val="45228592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Text Box 18"/>
          <p:cNvSpPr txBox="1">
            <a:spLocks noChangeArrowheads="1"/>
          </p:cNvSpPr>
          <p:nvPr/>
        </p:nvSpPr>
        <p:spPr bwMode="auto">
          <a:xfrm>
            <a:off x="609600" y="1295400"/>
            <a:ext cx="7708900" cy="198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01638" indent="-401638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2625" indent="-450850" algn="l">
              <a:lnSpc>
                <a:spcPct val="115000"/>
              </a:lnSpc>
              <a:spcBef>
                <a:spcPct val="5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Companies estimate total units of activity to calculate depreciation cost per unit.</a:t>
            </a:r>
          </a:p>
          <a:p>
            <a:pPr marL="682625" indent="-450850" algn="l">
              <a:lnSpc>
                <a:spcPct val="115000"/>
              </a:lnSpc>
              <a:spcBef>
                <a:spcPct val="5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Expense varies based on units of activity.</a:t>
            </a:r>
          </a:p>
          <a:p>
            <a:pPr marL="682625" indent="-450850" algn="l">
              <a:lnSpc>
                <a:spcPct val="115000"/>
              </a:lnSpc>
              <a:spcBef>
                <a:spcPct val="5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endParaRPr lang="en-US" altLang="en-US" sz="2200" b="0" dirty="0">
              <a:latin typeface="Liberation Sans" panose="020B0604020202020204" pitchFamily="34" charset="0"/>
            </a:endParaRPr>
          </a:p>
        </p:txBody>
      </p:sp>
      <p:sp>
        <p:nvSpPr>
          <p:cNvPr id="29705" name="Text Box 20"/>
          <p:cNvSpPr txBox="1">
            <a:spLocks noChangeArrowheads="1"/>
          </p:cNvSpPr>
          <p:nvPr/>
        </p:nvSpPr>
        <p:spPr bwMode="auto">
          <a:xfrm>
            <a:off x="622300" y="2819400"/>
            <a:ext cx="2501900" cy="164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01638" indent="-401638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2625" indent="-463550" algn="l">
              <a:lnSpc>
                <a:spcPct val="115000"/>
              </a:lnSpc>
              <a:spcBef>
                <a:spcPct val="5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Depreciable cost is cost less salvage value.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Units-of-Activity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487" y="2962119"/>
            <a:ext cx="5697913" cy="3057681"/>
          </a:xfrm>
          <a:prstGeom prst="rect">
            <a:avLst/>
          </a:prstGeom>
          <a:noFill/>
          <a:ln w="190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34879" y="5373469"/>
            <a:ext cx="1765521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200" dirty="0">
                <a:latin typeface="Liberation Sans" panose="020B0604020202020204" pitchFamily="34" charset="0"/>
              </a:rPr>
              <a:t>ILLUSTRATION 9A-3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Formula for units-of-activity method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566867"/>
              </p:ext>
            </p:extLst>
          </p:nvPr>
        </p:nvGraphicFramePr>
        <p:xfrm>
          <a:off x="381000" y="1514475"/>
          <a:ext cx="8610600" cy="412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7" name="Worksheet" r:id="rId4" imgW="4467251" imgH="2152720" progId="Excel.Sheet.8">
                  <p:embed/>
                </p:oleObj>
              </mc:Choice>
              <mc:Fallback>
                <p:oleObj name="Worksheet" r:id="rId4" imgW="4467251" imgH="2152720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14475"/>
                        <a:ext cx="8610600" cy="412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sq">
                            <a:solidFill>
                              <a:srgbClr val="8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4" name="Text Box 1031"/>
          <p:cNvSpPr txBox="1">
            <a:spLocks noChangeArrowheads="1"/>
          </p:cNvSpPr>
          <p:nvPr/>
        </p:nvSpPr>
        <p:spPr bwMode="auto">
          <a:xfrm>
            <a:off x="533400" y="277812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2017</a:t>
            </a:r>
          </a:p>
        </p:txBody>
      </p:sp>
      <p:sp>
        <p:nvSpPr>
          <p:cNvPr id="855048" name="Text Box 1032"/>
          <p:cNvSpPr txBox="1">
            <a:spLocks noChangeArrowheads="1"/>
          </p:cNvSpPr>
          <p:nvPr/>
        </p:nvSpPr>
        <p:spPr bwMode="auto">
          <a:xfrm>
            <a:off x="1524000" y="2778125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15,000</a:t>
            </a:r>
          </a:p>
        </p:txBody>
      </p:sp>
      <p:sp>
        <p:nvSpPr>
          <p:cNvPr id="855049" name="Text Box 1033"/>
          <p:cNvSpPr txBox="1">
            <a:spLocks noChangeArrowheads="1"/>
          </p:cNvSpPr>
          <p:nvPr/>
        </p:nvSpPr>
        <p:spPr bwMode="auto">
          <a:xfrm>
            <a:off x="2971800" y="277812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$ 0.12</a:t>
            </a:r>
          </a:p>
        </p:txBody>
      </p:sp>
      <p:sp>
        <p:nvSpPr>
          <p:cNvPr id="855050" name="Text Box 1034"/>
          <p:cNvSpPr txBox="1">
            <a:spLocks noChangeArrowheads="1"/>
          </p:cNvSpPr>
          <p:nvPr/>
        </p:nvSpPr>
        <p:spPr bwMode="auto">
          <a:xfrm>
            <a:off x="4267200" y="277812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$ 1,800</a:t>
            </a:r>
          </a:p>
        </p:txBody>
      </p:sp>
      <p:sp>
        <p:nvSpPr>
          <p:cNvPr id="855051" name="Text Box 1035"/>
          <p:cNvSpPr txBox="1">
            <a:spLocks noChangeArrowheads="1"/>
          </p:cNvSpPr>
          <p:nvPr/>
        </p:nvSpPr>
        <p:spPr bwMode="auto">
          <a:xfrm>
            <a:off x="6019800" y="277812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$ 1,800</a:t>
            </a:r>
          </a:p>
        </p:txBody>
      </p:sp>
      <p:sp>
        <p:nvSpPr>
          <p:cNvPr id="855052" name="Text Box 1036"/>
          <p:cNvSpPr txBox="1">
            <a:spLocks noChangeArrowheads="1"/>
          </p:cNvSpPr>
          <p:nvPr/>
        </p:nvSpPr>
        <p:spPr bwMode="auto">
          <a:xfrm>
            <a:off x="7543800" y="277812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$ 11,200</a:t>
            </a:r>
          </a:p>
        </p:txBody>
      </p:sp>
      <p:sp>
        <p:nvSpPr>
          <p:cNvPr id="30730" name="Text Box 1037"/>
          <p:cNvSpPr txBox="1">
            <a:spLocks noChangeArrowheads="1"/>
          </p:cNvSpPr>
          <p:nvPr/>
        </p:nvSpPr>
        <p:spPr bwMode="auto">
          <a:xfrm>
            <a:off x="533400" y="318770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2018</a:t>
            </a:r>
          </a:p>
        </p:txBody>
      </p:sp>
      <p:sp>
        <p:nvSpPr>
          <p:cNvPr id="855054" name="Text Box 1038"/>
          <p:cNvSpPr txBox="1">
            <a:spLocks noChangeArrowheads="1"/>
          </p:cNvSpPr>
          <p:nvPr/>
        </p:nvSpPr>
        <p:spPr bwMode="auto">
          <a:xfrm>
            <a:off x="1524000" y="31877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30,000</a:t>
            </a:r>
          </a:p>
        </p:txBody>
      </p:sp>
      <p:sp>
        <p:nvSpPr>
          <p:cNvPr id="855055" name="Text Box 1039"/>
          <p:cNvSpPr txBox="1">
            <a:spLocks noChangeArrowheads="1"/>
          </p:cNvSpPr>
          <p:nvPr/>
        </p:nvSpPr>
        <p:spPr bwMode="auto">
          <a:xfrm>
            <a:off x="2971800" y="31877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0.12</a:t>
            </a:r>
          </a:p>
        </p:txBody>
      </p:sp>
      <p:sp>
        <p:nvSpPr>
          <p:cNvPr id="855056" name="Text Box 1040"/>
          <p:cNvSpPr txBox="1">
            <a:spLocks noChangeArrowheads="1"/>
          </p:cNvSpPr>
          <p:nvPr/>
        </p:nvSpPr>
        <p:spPr bwMode="auto">
          <a:xfrm>
            <a:off x="4267200" y="31877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3,600</a:t>
            </a:r>
          </a:p>
        </p:txBody>
      </p:sp>
      <p:sp>
        <p:nvSpPr>
          <p:cNvPr id="855057" name="Text Box 1041"/>
          <p:cNvSpPr txBox="1">
            <a:spLocks noChangeArrowheads="1"/>
          </p:cNvSpPr>
          <p:nvPr/>
        </p:nvSpPr>
        <p:spPr bwMode="auto">
          <a:xfrm>
            <a:off x="6019800" y="31877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5,400</a:t>
            </a:r>
          </a:p>
        </p:txBody>
      </p:sp>
      <p:sp>
        <p:nvSpPr>
          <p:cNvPr id="855058" name="Text Box 1042"/>
          <p:cNvSpPr txBox="1">
            <a:spLocks noChangeArrowheads="1"/>
          </p:cNvSpPr>
          <p:nvPr/>
        </p:nvSpPr>
        <p:spPr bwMode="auto">
          <a:xfrm>
            <a:off x="7543800" y="31877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7,600</a:t>
            </a:r>
          </a:p>
        </p:txBody>
      </p:sp>
      <p:sp>
        <p:nvSpPr>
          <p:cNvPr id="30736" name="Text Box 1045"/>
          <p:cNvSpPr txBox="1">
            <a:spLocks noChangeArrowheads="1"/>
          </p:cNvSpPr>
          <p:nvPr/>
        </p:nvSpPr>
        <p:spPr bwMode="auto">
          <a:xfrm>
            <a:off x="533400" y="358457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2019</a:t>
            </a:r>
          </a:p>
        </p:txBody>
      </p:sp>
      <p:sp>
        <p:nvSpPr>
          <p:cNvPr id="855062" name="Text Box 1046"/>
          <p:cNvSpPr txBox="1">
            <a:spLocks noChangeArrowheads="1"/>
          </p:cNvSpPr>
          <p:nvPr/>
        </p:nvSpPr>
        <p:spPr bwMode="auto">
          <a:xfrm>
            <a:off x="1524000" y="3584575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20,000</a:t>
            </a:r>
          </a:p>
        </p:txBody>
      </p:sp>
      <p:sp>
        <p:nvSpPr>
          <p:cNvPr id="855063" name="Text Box 1047"/>
          <p:cNvSpPr txBox="1">
            <a:spLocks noChangeArrowheads="1"/>
          </p:cNvSpPr>
          <p:nvPr/>
        </p:nvSpPr>
        <p:spPr bwMode="auto">
          <a:xfrm>
            <a:off x="2971800" y="358457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0.12</a:t>
            </a:r>
          </a:p>
        </p:txBody>
      </p:sp>
      <p:sp>
        <p:nvSpPr>
          <p:cNvPr id="855064" name="Text Box 1048"/>
          <p:cNvSpPr txBox="1">
            <a:spLocks noChangeArrowheads="1"/>
          </p:cNvSpPr>
          <p:nvPr/>
        </p:nvSpPr>
        <p:spPr bwMode="auto">
          <a:xfrm>
            <a:off x="4267200" y="358457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2,400</a:t>
            </a:r>
          </a:p>
        </p:txBody>
      </p:sp>
      <p:sp>
        <p:nvSpPr>
          <p:cNvPr id="855065" name="Text Box 1049"/>
          <p:cNvSpPr txBox="1">
            <a:spLocks noChangeArrowheads="1"/>
          </p:cNvSpPr>
          <p:nvPr/>
        </p:nvSpPr>
        <p:spPr bwMode="auto">
          <a:xfrm>
            <a:off x="6019800" y="358457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7,800</a:t>
            </a:r>
          </a:p>
        </p:txBody>
      </p:sp>
      <p:sp>
        <p:nvSpPr>
          <p:cNvPr id="855066" name="Text Box 1050"/>
          <p:cNvSpPr txBox="1">
            <a:spLocks noChangeArrowheads="1"/>
          </p:cNvSpPr>
          <p:nvPr/>
        </p:nvSpPr>
        <p:spPr bwMode="auto">
          <a:xfrm>
            <a:off x="7543800" y="358457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5,200</a:t>
            </a:r>
          </a:p>
        </p:txBody>
      </p:sp>
      <p:sp>
        <p:nvSpPr>
          <p:cNvPr id="30742" name="Text Box 1051"/>
          <p:cNvSpPr txBox="1">
            <a:spLocks noChangeArrowheads="1"/>
          </p:cNvSpPr>
          <p:nvPr/>
        </p:nvSpPr>
        <p:spPr bwMode="auto">
          <a:xfrm>
            <a:off x="533400" y="401320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2020</a:t>
            </a:r>
          </a:p>
        </p:txBody>
      </p:sp>
      <p:sp>
        <p:nvSpPr>
          <p:cNvPr id="855068" name="Text Box 1052"/>
          <p:cNvSpPr txBox="1">
            <a:spLocks noChangeArrowheads="1"/>
          </p:cNvSpPr>
          <p:nvPr/>
        </p:nvSpPr>
        <p:spPr bwMode="auto">
          <a:xfrm>
            <a:off x="1524000" y="40132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25,000</a:t>
            </a:r>
          </a:p>
        </p:txBody>
      </p:sp>
      <p:sp>
        <p:nvSpPr>
          <p:cNvPr id="855069" name="Text Box 1053"/>
          <p:cNvSpPr txBox="1">
            <a:spLocks noChangeArrowheads="1"/>
          </p:cNvSpPr>
          <p:nvPr/>
        </p:nvSpPr>
        <p:spPr bwMode="auto">
          <a:xfrm>
            <a:off x="2971800" y="40132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0.12</a:t>
            </a:r>
          </a:p>
        </p:txBody>
      </p:sp>
      <p:sp>
        <p:nvSpPr>
          <p:cNvPr id="855070" name="Text Box 1054"/>
          <p:cNvSpPr txBox="1">
            <a:spLocks noChangeArrowheads="1"/>
          </p:cNvSpPr>
          <p:nvPr/>
        </p:nvSpPr>
        <p:spPr bwMode="auto">
          <a:xfrm>
            <a:off x="4267200" y="40132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3,000</a:t>
            </a:r>
          </a:p>
        </p:txBody>
      </p:sp>
      <p:sp>
        <p:nvSpPr>
          <p:cNvPr id="855071" name="Text Box 1055"/>
          <p:cNvSpPr txBox="1">
            <a:spLocks noChangeArrowheads="1"/>
          </p:cNvSpPr>
          <p:nvPr/>
        </p:nvSpPr>
        <p:spPr bwMode="auto">
          <a:xfrm>
            <a:off x="6019800" y="4013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10,800</a:t>
            </a:r>
          </a:p>
        </p:txBody>
      </p:sp>
      <p:sp>
        <p:nvSpPr>
          <p:cNvPr id="855072" name="Text Box 1056"/>
          <p:cNvSpPr txBox="1">
            <a:spLocks noChangeArrowheads="1"/>
          </p:cNvSpPr>
          <p:nvPr/>
        </p:nvSpPr>
        <p:spPr bwMode="auto">
          <a:xfrm>
            <a:off x="7543800" y="40132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2,200</a:t>
            </a:r>
          </a:p>
        </p:txBody>
      </p:sp>
      <p:sp>
        <p:nvSpPr>
          <p:cNvPr id="30748" name="Text Box 1057"/>
          <p:cNvSpPr txBox="1">
            <a:spLocks noChangeArrowheads="1"/>
          </p:cNvSpPr>
          <p:nvPr/>
        </p:nvSpPr>
        <p:spPr bwMode="auto">
          <a:xfrm>
            <a:off x="533400" y="4422775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2021</a:t>
            </a:r>
          </a:p>
        </p:txBody>
      </p:sp>
      <p:sp>
        <p:nvSpPr>
          <p:cNvPr id="855074" name="Text Box 1058"/>
          <p:cNvSpPr txBox="1">
            <a:spLocks noChangeArrowheads="1"/>
          </p:cNvSpPr>
          <p:nvPr/>
        </p:nvSpPr>
        <p:spPr bwMode="auto">
          <a:xfrm>
            <a:off x="1524000" y="4422775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10,000</a:t>
            </a:r>
          </a:p>
        </p:txBody>
      </p:sp>
      <p:sp>
        <p:nvSpPr>
          <p:cNvPr id="855075" name="Text Box 1059"/>
          <p:cNvSpPr txBox="1">
            <a:spLocks noChangeArrowheads="1"/>
          </p:cNvSpPr>
          <p:nvPr/>
        </p:nvSpPr>
        <p:spPr bwMode="auto">
          <a:xfrm>
            <a:off x="2971800" y="4422775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001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	0.12</a:t>
            </a:r>
          </a:p>
        </p:txBody>
      </p:sp>
      <p:sp>
        <p:nvSpPr>
          <p:cNvPr id="855076" name="Text Box 1060"/>
          <p:cNvSpPr txBox="1">
            <a:spLocks noChangeArrowheads="1"/>
          </p:cNvSpPr>
          <p:nvPr/>
        </p:nvSpPr>
        <p:spPr bwMode="auto">
          <a:xfrm>
            <a:off x="4267200" y="4422775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latin typeface="Liberation Sans" panose="020B0604020202020204" pitchFamily="34" charset="0"/>
              </a:rPr>
              <a:t>1,200</a:t>
            </a:r>
          </a:p>
        </p:txBody>
      </p:sp>
      <p:sp>
        <p:nvSpPr>
          <p:cNvPr id="855077" name="Text Box 1061"/>
          <p:cNvSpPr txBox="1">
            <a:spLocks noChangeArrowheads="1"/>
          </p:cNvSpPr>
          <p:nvPr/>
        </p:nvSpPr>
        <p:spPr bwMode="auto">
          <a:xfrm>
            <a:off x="6019800" y="4422775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12,000</a:t>
            </a:r>
          </a:p>
        </p:txBody>
      </p:sp>
      <p:sp>
        <p:nvSpPr>
          <p:cNvPr id="855078" name="Text Box 1062"/>
          <p:cNvSpPr txBox="1">
            <a:spLocks noChangeArrowheads="1"/>
          </p:cNvSpPr>
          <p:nvPr/>
        </p:nvSpPr>
        <p:spPr bwMode="auto">
          <a:xfrm>
            <a:off x="7543800" y="4422775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1800" dirty="0">
                <a:solidFill>
                  <a:srgbClr val="CC0000"/>
                </a:solidFill>
                <a:latin typeface="Liberation Sans" panose="020B0604020202020204" pitchFamily="34" charset="0"/>
              </a:rPr>
              <a:t>1,000</a:t>
            </a:r>
          </a:p>
        </p:txBody>
      </p:sp>
      <p:sp>
        <p:nvSpPr>
          <p:cNvPr id="855079" name="Text Box 1063"/>
          <p:cNvSpPr txBox="1">
            <a:spLocks noChangeArrowheads="1"/>
          </p:cNvSpPr>
          <p:nvPr/>
        </p:nvSpPr>
        <p:spPr bwMode="auto">
          <a:xfrm>
            <a:off x="609600" y="5105400"/>
            <a:ext cx="7772400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028700" indent="-574675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88038" algn="r"/>
                <a:tab pos="74263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           Depreciation Expense 	1,800</a:t>
            </a:r>
          </a:p>
          <a:p>
            <a:pPr algn="l">
              <a:spcBef>
                <a:spcPct val="15000"/>
              </a:spcBef>
              <a:spcAft>
                <a:spcPct val="20000"/>
              </a:spcAft>
              <a:buSzPct val="80000"/>
            </a:pPr>
            <a:r>
              <a:rPr lang="en-US" altLang="en-US" sz="2000" dirty="0">
                <a:latin typeface="Liberation Sans" panose="020B0604020202020204" pitchFamily="34" charset="0"/>
              </a:rPr>
              <a:t>	          Accumulated Depreciation		 1,800</a:t>
            </a:r>
          </a:p>
        </p:txBody>
      </p:sp>
      <p:sp>
        <p:nvSpPr>
          <p:cNvPr id="30755" name="Text Box 1064"/>
          <p:cNvSpPr txBox="1">
            <a:spLocks noChangeArrowheads="1"/>
          </p:cNvSpPr>
          <p:nvPr/>
        </p:nvSpPr>
        <p:spPr bwMode="auto">
          <a:xfrm>
            <a:off x="381000" y="5105400"/>
            <a:ext cx="1447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2017</a:t>
            </a:r>
          </a:p>
          <a:p>
            <a:pPr>
              <a:spcBef>
                <a:spcPts val="0"/>
              </a:spcBef>
            </a:pPr>
            <a:r>
              <a:rPr lang="en-US" altLang="en-US" sz="2000" dirty="0">
                <a:solidFill>
                  <a:srgbClr val="CC0000"/>
                </a:solidFill>
                <a:latin typeface="Liberation Sans" panose="020B0604020202020204" pitchFamily="34" charset="0"/>
              </a:rPr>
              <a:t>Journal Entry</a:t>
            </a:r>
          </a:p>
        </p:txBody>
      </p:sp>
      <p:sp>
        <p:nvSpPr>
          <p:cNvPr id="30756" name="Line 1066"/>
          <p:cNvSpPr>
            <a:spLocks noChangeShapeType="1"/>
          </p:cNvSpPr>
          <p:nvPr/>
        </p:nvSpPr>
        <p:spPr bwMode="auto">
          <a:xfrm>
            <a:off x="381000" y="4876800"/>
            <a:ext cx="86106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2362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30000"/>
              </a:spcBef>
              <a:buSzPct val="80000"/>
            </a:pPr>
            <a:r>
              <a:rPr lang="en-US" altLang="en-US" sz="2400" dirty="0">
                <a:latin typeface="Liberation Sans" panose="020B0604020202020204" pitchFamily="34" charset="0"/>
              </a:rPr>
              <a:t>Illustration: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052624" y="672152"/>
            <a:ext cx="1938976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sz="1200" dirty="0">
                <a:latin typeface="Liberation Sans" panose="020B0604020202020204" pitchFamily="34" charset="0"/>
              </a:rPr>
              <a:t>ILLUSTRATION 9A-4</a:t>
            </a:r>
          </a:p>
          <a:p>
            <a:pPr algn="l">
              <a:spcBef>
                <a:spcPts val="0"/>
              </a:spcBef>
            </a:pPr>
            <a:r>
              <a:rPr lang="en-US" sz="1200" b="0" dirty="0">
                <a:latin typeface="Liberation Sans" panose="020B0604020202020204" pitchFamily="34" charset="0"/>
              </a:rPr>
              <a:t>Units-of-activity depreciation schedule</a:t>
            </a: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Units-of-Activity Method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55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55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55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55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5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55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55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5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5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5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5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5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5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5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5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5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5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5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5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5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5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5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5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5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5048" grpId="0"/>
      <p:bldP spid="855049" grpId="0"/>
      <p:bldP spid="855050" grpId="0"/>
      <p:bldP spid="855051" grpId="0"/>
      <p:bldP spid="855052" grpId="0"/>
      <p:bldP spid="855054" grpId="0"/>
      <p:bldP spid="855055" grpId="0"/>
      <p:bldP spid="855056" grpId="0"/>
      <p:bldP spid="855057" grpId="0"/>
      <p:bldP spid="855058" grpId="0"/>
      <p:bldP spid="855062" grpId="0"/>
      <p:bldP spid="855063" grpId="0"/>
      <p:bldP spid="855064" grpId="0"/>
      <p:bldP spid="855065" grpId="0"/>
      <p:bldP spid="855066" grpId="0"/>
      <p:bldP spid="855068" grpId="0"/>
      <p:bldP spid="855069" grpId="0"/>
      <p:bldP spid="855070" grpId="0"/>
      <p:bldP spid="855071" grpId="0"/>
      <p:bldP spid="855072" grpId="0"/>
      <p:bldP spid="855074" grpId="0"/>
      <p:bldP spid="855075" grpId="0"/>
      <p:bldP spid="855076" grpId="0"/>
      <p:bldP spid="855077" grpId="0"/>
      <p:bldP spid="855078" grpId="0"/>
      <p:bldP spid="8550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420504"/>
            <a:ext cx="8534400" cy="318023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1747" name="Text Box 10"/>
          <p:cNvSpPr txBox="1">
            <a:spLocks noChangeArrowheads="1"/>
          </p:cNvSpPr>
          <p:nvPr/>
        </p:nvSpPr>
        <p:spPr bwMode="auto">
          <a:xfrm>
            <a:off x="242248" y="4665343"/>
            <a:ext cx="18151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r">
              <a:defRPr sz="1200"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dirty="0"/>
              <a:t>ILLUSTRATION 9-12</a:t>
            </a:r>
          </a:p>
          <a:p>
            <a:pPr algn="l"/>
            <a:r>
              <a:rPr lang="en-US" b="0" dirty="0"/>
              <a:t>Comparison of depreciation methods</a:t>
            </a:r>
            <a:endParaRPr lang="en-US" altLang="en-US" b="0" dirty="0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Management’s Choice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4800600"/>
            <a:ext cx="65532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100" dirty="0">
                <a:latin typeface="Liberation Sans" panose="020B0604020202020204" pitchFamily="34" charset="0"/>
              </a:rPr>
              <a:t>Annual depreciation expense varies </a:t>
            </a:r>
            <a:r>
              <a:rPr lang="en-US" sz="2100" b="0" dirty="0">
                <a:latin typeface="Liberation Sans" panose="020B0604020202020204" pitchFamily="34" charset="0"/>
              </a:rPr>
              <a:t>considerably among the methods, </a:t>
            </a:r>
            <a:r>
              <a:rPr lang="en-US" sz="2100" dirty="0">
                <a:latin typeface="Liberation Sans" panose="020B0604020202020204" pitchFamily="34" charset="0"/>
              </a:rPr>
              <a:t>but total depreciation expense is the same </a:t>
            </a:r>
            <a:r>
              <a:rPr lang="en-US" sz="2100" b="0" dirty="0">
                <a:latin typeface="Liberation Sans" panose="020B0604020202020204" pitchFamily="34" charset="0"/>
              </a:rPr>
              <a:t>($12,000) for the five-year period.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  <p:extLst>
      <p:ext uri="{BB962C8B-B14F-4D97-AF65-F5344CB8AC3E}">
        <p14:creationId xmlns:p14="http://schemas.microsoft.com/office/powerpoint/2010/main" val="91805592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1371600" y="5090096"/>
            <a:ext cx="6423471" cy="929704"/>
          </a:xfrm>
          <a:prstGeom prst="rect">
            <a:avLst/>
          </a:prstGeom>
          <a:solidFill>
            <a:srgbClr val="FFFFC5"/>
          </a:solidFill>
          <a:ln w="28575" cap="sq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tIns="0" anchor="ctr" anchorCtr="0">
            <a:no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ts val="0"/>
              </a:spcAft>
              <a:buClr>
                <a:srgbClr val="800000"/>
              </a:buClr>
              <a:buSzPct val="80000"/>
            </a:pPr>
            <a:r>
              <a:rPr lang="en-US" altLang="en-US" sz="2000" dirty="0">
                <a:solidFill>
                  <a:srgbClr val="000000"/>
                </a:solidFill>
                <a:latin typeface="Liberation Sans" panose="020B0604020202020204" pitchFamily="34" charset="0"/>
              </a:rPr>
              <a:t>Referred to as property, plant, and equipment; plant and equipment; and fixed assets.</a:t>
            </a: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609600" y="2154238"/>
            <a:ext cx="8305800" cy="262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28650" indent="-4000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physical substance</a:t>
            </a:r>
            <a:r>
              <a:rPr lang="en-US" altLang="en-US" sz="2200" b="0" dirty="0">
                <a:latin typeface="Liberation Sans" panose="020B0604020202020204" pitchFamily="34" charset="0"/>
              </a:rPr>
              <a:t> (a definite size and shape),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are </a:t>
            </a:r>
            <a:r>
              <a:rPr lang="en-US" altLang="en-US" sz="2200" dirty="0">
                <a:latin typeface="Liberation Sans" panose="020B0604020202020204" pitchFamily="34" charset="0"/>
              </a:rPr>
              <a:t>used in the operations</a:t>
            </a:r>
            <a:r>
              <a:rPr lang="en-US" altLang="en-US" sz="2200" b="0" dirty="0">
                <a:latin typeface="Liberation Sans" panose="020B0604020202020204" pitchFamily="34" charset="0"/>
              </a:rPr>
              <a:t> of a business,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are </a:t>
            </a:r>
            <a:r>
              <a:rPr lang="en-US" altLang="en-US" sz="2200" dirty="0">
                <a:latin typeface="Liberation Sans" panose="020B0604020202020204" pitchFamily="34" charset="0"/>
              </a:rPr>
              <a:t>not intended for sale</a:t>
            </a:r>
            <a:r>
              <a:rPr lang="en-US" altLang="en-US" sz="2200" b="0" dirty="0">
                <a:latin typeface="Liberation Sans" panose="020B0604020202020204" pitchFamily="34" charset="0"/>
              </a:rPr>
              <a:t> to customers,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are expected to </a:t>
            </a:r>
            <a:r>
              <a:rPr lang="en-US" altLang="en-US" sz="2200" dirty="0">
                <a:latin typeface="Liberation Sans" panose="020B0604020202020204" pitchFamily="34" charset="0"/>
              </a:rPr>
              <a:t>provide service</a:t>
            </a:r>
            <a:r>
              <a:rPr lang="en-US" altLang="en-US" sz="2200" b="0" dirty="0">
                <a:latin typeface="Liberation Sans" panose="020B0604020202020204" pitchFamily="34" charset="0"/>
              </a:rPr>
              <a:t> to the company for a number of years, except for land.</a:t>
            </a:r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609600" y="1524000"/>
            <a:ext cx="830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en-US" sz="25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Plant assets</a:t>
            </a:r>
            <a:r>
              <a:rPr lang="en-US" altLang="en-US" sz="2500" b="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500" b="0" dirty="0">
                <a:latin typeface="Liberation Sans" panose="020B0604020202020204" pitchFamily="34" charset="0"/>
              </a:rPr>
              <a:t>are resources that have</a:t>
            </a:r>
          </a:p>
        </p:txBody>
      </p:sp>
      <p:sp>
        <p:nvSpPr>
          <p:cNvPr id="9" name="Isosceles Triangle 8"/>
          <p:cNvSpPr/>
          <p:nvPr/>
        </p:nvSpPr>
        <p:spPr bwMode="auto">
          <a:xfrm rot="5400000">
            <a:off x="1917401" y="616061"/>
            <a:ext cx="338931" cy="329406"/>
          </a:xfrm>
          <a:prstGeom prst="triangle">
            <a:avLst/>
          </a:prstGeom>
          <a:solidFill>
            <a:srgbClr val="0033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65160"/>
            <a:ext cx="1733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i="0">
                <a:solidFill>
                  <a:srgbClr val="E20000"/>
                </a:solidFill>
                <a:effectLst/>
                <a:latin typeface="Arial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1800" b="1" dirty="0">
                <a:solidFill>
                  <a:srgbClr val="CC0000"/>
                </a:solidFill>
                <a:latin typeface="Liberation Sans" panose="020B0604020202020204" pitchFamily="34" charset="0"/>
              </a:rPr>
              <a:t>LEARNING OBJECTIVE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2789829" y="330348"/>
            <a:ext cx="5958883" cy="941945"/>
          </a:xfrm>
          <a:prstGeom prst="roundRect">
            <a:avLst/>
          </a:prstGeom>
          <a:solidFill>
            <a:srgbClr val="0066CC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975" algn="l"/>
            <a:r>
              <a:rPr lang="en-US" sz="2400" b="1" i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Explain the accounting for plant asset expenditures.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69682" y="426570"/>
            <a:ext cx="55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dirty="0">
                <a:solidFill>
                  <a:srgbClr val="CC0000"/>
                </a:solidFill>
                <a:effectLst/>
                <a:latin typeface="Liberation Sans" panose="020B0604020202020204" pitchFamily="34" charset="0"/>
              </a:rPr>
              <a:t>1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1905000" y="338012"/>
            <a:ext cx="1" cy="912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10"/>
          <p:cNvSpPr txBox="1">
            <a:spLocks noChangeArrowheads="1"/>
          </p:cNvSpPr>
          <p:nvPr/>
        </p:nvSpPr>
        <p:spPr bwMode="auto">
          <a:xfrm>
            <a:off x="242248" y="4665343"/>
            <a:ext cx="38559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r">
              <a:defRPr sz="1200"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dirty="0"/>
              <a:t>ILLUSTRATION 9-12</a:t>
            </a:r>
          </a:p>
          <a:p>
            <a:pPr algn="l"/>
            <a:r>
              <a:rPr lang="en-US" dirty="0"/>
              <a:t>Comparison of depreciation methods</a:t>
            </a:r>
            <a:endParaRPr lang="en-US" altLang="en-US" dirty="0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Management’s Choice</a:t>
            </a:r>
            <a:endParaRPr lang="en-US" altLang="en-US" sz="3200" b="1" i="0" dirty="0">
              <a:solidFill>
                <a:srgbClr val="CC0000"/>
              </a:solidFill>
              <a:effectLst/>
              <a:latin typeface="Liberation Sans" panose="020B0604020202020204" pitchFamily="34" charset="0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360166"/>
            <a:ext cx="8534400" cy="4806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4400" y="6189343"/>
            <a:ext cx="1905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9-13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Patterns of depreciation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  <p:extLst>
      <p:ext uri="{BB962C8B-B14F-4D97-AF65-F5344CB8AC3E}">
        <p14:creationId xmlns:p14="http://schemas.microsoft.com/office/powerpoint/2010/main" val="1044860381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077200" cy="357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IRS does not require taxpayer to use the same depreciation method on the tax return that is used in preparing financial statements.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  <a:cs typeface="Times New Roman" pitchFamily="18" charset="0"/>
              </a:rPr>
              <a:t>IRS requires the </a:t>
            </a:r>
            <a:r>
              <a:rPr lang="en-US" altLang="en-US" sz="2300" dirty="0">
                <a:latin typeface="Liberation Sans" panose="020B0604020202020204" pitchFamily="34" charset="0"/>
              </a:rPr>
              <a:t>straight-line</a:t>
            </a:r>
            <a:r>
              <a:rPr lang="en-US" altLang="en-US" sz="2300" b="0" dirty="0">
                <a:latin typeface="Liberation Sans" panose="020B0604020202020204" pitchFamily="34" charset="0"/>
              </a:rPr>
              <a:t> method or a special accelerated-depreciation method called the </a:t>
            </a:r>
            <a:r>
              <a:rPr lang="en-US" altLang="en-US" sz="2300" dirty="0">
                <a:latin typeface="Liberation Sans" panose="020B0604020202020204" pitchFamily="34" charset="0"/>
              </a:rPr>
              <a:t>Modified Accelerated Cost Recovery System</a:t>
            </a:r>
            <a:r>
              <a:rPr lang="en-US" altLang="en-US" sz="2300" b="0" dirty="0">
                <a:latin typeface="Liberation Sans" panose="020B0604020202020204" pitchFamily="34" charset="0"/>
              </a:rPr>
              <a:t> (MACRS).  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MACRS </a:t>
            </a:r>
            <a:r>
              <a:rPr lang="en-US" altLang="en-US" sz="2300" b="0" dirty="0">
                <a:latin typeface="Liberation Sans" panose="020B0604020202020204" pitchFamily="34" charset="0"/>
                <a:cs typeface="Times New Roman" pitchFamily="18" charset="0"/>
              </a:rPr>
              <a:t>is </a:t>
            </a:r>
            <a:r>
              <a:rPr lang="en-US" altLang="en-US" sz="2300" dirty="0">
                <a:latin typeface="Liberation Sans" panose="020B0604020202020204" pitchFamily="34" charset="0"/>
                <a:cs typeface="Times New Roman" pitchFamily="18" charset="0"/>
              </a:rPr>
              <a:t>NOT acceptable</a:t>
            </a:r>
            <a:r>
              <a:rPr lang="en-US" altLang="en-US" sz="2300" b="0" dirty="0">
                <a:latin typeface="Liberation Sans" panose="020B0604020202020204" pitchFamily="34" charset="0"/>
                <a:cs typeface="Times New Roman" pitchFamily="18" charset="0"/>
              </a:rPr>
              <a:t> under GAAP.</a:t>
            </a:r>
            <a:r>
              <a:rPr lang="en-US" altLang="en-US" sz="2300" b="0" dirty="0">
                <a:latin typeface="Liberation Sans" panose="020B0604020202020204" pitchFamily="34" charset="0"/>
              </a:rPr>
              <a:t> 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Depreciation and Income Taxes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dirty="0">
                <a:solidFill>
                  <a:srgbClr val="CC0000"/>
                </a:solidFill>
                <a:latin typeface="Liberation Sans" panose="020B0604020202020204" pitchFamily="34" charset="0"/>
              </a:rPr>
              <a:t>Depreciation Disclosure in the Notes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5745" y="1424515"/>
            <a:ext cx="8458199" cy="812530"/>
          </a:xfrm>
          <a:prstGeom prst="rect">
            <a:avLst/>
          </a:prstGeom>
          <a:solidFill>
            <a:srgbClr val="339966"/>
          </a:solidFill>
        </p:spPr>
        <p:txBody>
          <a:bodyPr wrap="square" tIns="91440" bIns="91440" rtlCol="0" anchor="ctr" anchorCtr="0">
            <a:noAutofit/>
          </a:bodyPr>
          <a:lstStyle/>
          <a:p>
            <a:r>
              <a:rPr lang="en-US" sz="2100" dirty="0">
                <a:solidFill>
                  <a:schemeClr val="bg1"/>
                </a:solidFill>
                <a:latin typeface="Liberation Sans" panose="020B0604020202020204" pitchFamily="34" charset="0"/>
              </a:rPr>
              <a:t>SOUTHWEST AIRLINES</a:t>
            </a:r>
          </a:p>
          <a:p>
            <a:r>
              <a:rPr lang="en-US" sz="2100" b="0" dirty="0">
                <a:solidFill>
                  <a:schemeClr val="bg1"/>
                </a:solidFill>
                <a:latin typeface="Liberation Sans" panose="020B0604020202020204" pitchFamily="34" charset="0"/>
              </a:rPr>
              <a:t>Notes to the Financial Statements</a:t>
            </a:r>
            <a:endParaRPr lang="en-US" sz="2100" dirty="0">
              <a:solidFill>
                <a:schemeClr val="bg1"/>
              </a:solidFill>
              <a:latin typeface="Liberation Sans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744" y="2242083"/>
            <a:ext cx="8458199" cy="2544869"/>
          </a:xfrm>
          <a:prstGeom prst="rect">
            <a:avLst/>
          </a:prstGeom>
          <a:solidFill>
            <a:srgbClr val="EAEAEA"/>
          </a:solidFill>
        </p:spPr>
        <p:txBody>
          <a:bodyPr wrap="square" lIns="182880" tIns="137160" rIns="182880" rtlCol="0">
            <a:noAutofit/>
          </a:bodyPr>
          <a:lstStyle/>
          <a:p>
            <a:pPr algn="just"/>
            <a:r>
              <a:rPr lang="en-US" sz="2100" dirty="0">
                <a:latin typeface="Liberation Sans" panose="020B0604020202020204" pitchFamily="34" charset="0"/>
              </a:rPr>
              <a:t>Property and equipment </a:t>
            </a:r>
            <a:r>
              <a:rPr lang="en-US" sz="2100" b="0" dirty="0">
                <a:latin typeface="Liberation Sans" panose="020B0604020202020204" pitchFamily="34" charset="0"/>
              </a:rPr>
              <a:t>Depreciation is provided by the straight-line method to estimated residual values over periods ranging from 23 to 25 years for flight equipment and 5 to 30 years for ground property and equipment once the asset is placed in service. . . . Amortization of property under capital leases is on a straight-line basis over the lease term and is included in depreciation and amortization expense.</a:t>
            </a:r>
            <a:endParaRPr lang="en-US" sz="2100" dirty="0">
              <a:solidFill>
                <a:schemeClr val="bg1"/>
              </a:solidFill>
              <a:latin typeface="Liberation Sans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45744" y="1424515"/>
            <a:ext cx="8458199" cy="3362437"/>
          </a:xfrm>
          <a:prstGeom prst="rect">
            <a:avLst/>
          </a:prstGeom>
          <a:noFill/>
          <a:ln w="285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21" y="1521262"/>
            <a:ext cx="775590" cy="65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9544" y="4849504"/>
            <a:ext cx="2701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9-14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Disclosure of depreciation policies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7543800" cy="214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Accounted for in the period of change and future periods (Change in Estimate).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Not handled retrospectively.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Not considered error.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REVISING PERIODIC DEPRECIATION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0713" y="1295400"/>
            <a:ext cx="8142287" cy="25908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12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altLang="en-US" sz="2100" dirty="0">
                <a:solidFill>
                  <a:schemeClr val="tx1"/>
                </a:solidFill>
                <a:effectLst/>
                <a:latin typeface="Liberation Sans" panose="020B0604020202020204" pitchFamily="34" charset="0"/>
              </a:rPr>
              <a:t>Illustration:</a:t>
            </a:r>
            <a:r>
              <a:rPr lang="en-US" altLang="en-US" sz="2100" b="0" dirty="0">
                <a:solidFill>
                  <a:schemeClr val="tx1"/>
                </a:solidFill>
                <a:effectLst/>
                <a:latin typeface="Liberation Sans" panose="020B0604020202020204" pitchFamily="34" charset="0"/>
              </a:rPr>
              <a:t> Arcadia HS, purchased equipment for $510,000 which was estimated to have a useful life of 10 years with a salvage value of $10,000 at the end of that time.  Depreciation has been recorded for 7 years on a straight-line basis. In 2017 (year 8), it is determined that the total estimated life should be 15 years with a salvage value of $5,000 at the end of that time.</a:t>
            </a:r>
          </a:p>
        </p:txBody>
      </p:sp>
      <p:sp>
        <p:nvSpPr>
          <p:cNvPr id="1094659" name="Text Box 3"/>
          <p:cNvSpPr txBox="1">
            <a:spLocks noChangeArrowheads="1"/>
          </p:cNvSpPr>
          <p:nvPr/>
        </p:nvSpPr>
        <p:spPr bwMode="auto">
          <a:xfrm>
            <a:off x="6705600" y="4535510"/>
            <a:ext cx="1752600" cy="654050"/>
          </a:xfrm>
          <a:prstGeom prst="rect">
            <a:avLst/>
          </a:prstGeom>
          <a:solidFill>
            <a:srgbClr val="F9EFA5"/>
          </a:solidFill>
          <a:ln w="381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Liberation Sans" panose="020B0604020202020204" pitchFamily="34" charset="0"/>
              </a:rPr>
              <a:t>No Entry </a:t>
            </a:r>
          </a:p>
          <a:p>
            <a:pPr>
              <a:lnSpc>
                <a:spcPct val="90000"/>
              </a:lnSpc>
              <a:defRPr/>
            </a:pPr>
            <a:r>
              <a:rPr 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Liberation Sans" panose="020B0604020202020204" pitchFamily="34" charset="0"/>
              </a:rPr>
              <a:t>Required</a:t>
            </a:r>
          </a:p>
        </p:txBody>
      </p:sp>
      <p:sp>
        <p:nvSpPr>
          <p:cNvPr id="1094661" name="Line 5"/>
          <p:cNvSpPr>
            <a:spLocks noChangeShapeType="1"/>
          </p:cNvSpPr>
          <p:nvPr/>
        </p:nvSpPr>
        <p:spPr bwMode="auto">
          <a:xfrm>
            <a:off x="6781800" y="5638800"/>
            <a:ext cx="1524000" cy="0"/>
          </a:xfrm>
          <a:prstGeom prst="line">
            <a:avLst/>
          </a:prstGeom>
          <a:noFill/>
          <a:ln w="38100" cap="sq">
            <a:solidFill>
              <a:srgbClr val="CC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5847" name="Rectangle 10"/>
          <p:cNvSpPr>
            <a:spLocks noChangeArrowheads="1"/>
          </p:cNvSpPr>
          <p:nvPr/>
        </p:nvSpPr>
        <p:spPr bwMode="auto">
          <a:xfrm>
            <a:off x="609600" y="3886200"/>
            <a:ext cx="5638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6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100" dirty="0">
                <a:latin typeface="Liberation Sans" panose="020B0604020202020204" pitchFamily="34" charset="0"/>
              </a:rPr>
              <a:t>Questions:</a:t>
            </a:r>
          </a:p>
          <a:p>
            <a:pPr lvl="1" algn="l">
              <a:lnSpc>
                <a:spcPct val="125000"/>
              </a:lnSpc>
              <a:spcBef>
                <a:spcPts val="6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100" b="0" dirty="0">
                <a:latin typeface="Liberation Sans" panose="020B0604020202020204" pitchFamily="34" charset="0"/>
              </a:rPr>
              <a:t>What is the journal entry to correct the prior years’ depreciation?</a:t>
            </a:r>
          </a:p>
          <a:p>
            <a:pPr lvl="1" algn="l">
              <a:lnSpc>
                <a:spcPct val="125000"/>
              </a:lnSpc>
              <a:spcBef>
                <a:spcPts val="6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100" b="0" dirty="0">
                <a:latin typeface="Liberation Sans" panose="020B0604020202020204" pitchFamily="34" charset="0"/>
              </a:rPr>
              <a:t>Calculate the depreciation expense for 2017.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REVISING PERIODIC DEPRECIATION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9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659" grpId="0" animBg="1" autoUpdateAnimBg="0"/>
      <p:bldP spid="109466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2667000" y="3733800"/>
            <a:ext cx="5943600" cy="2362200"/>
          </a:xfrm>
          <a:prstGeom prst="rect">
            <a:avLst/>
          </a:prstGeom>
          <a:solidFill>
            <a:srgbClr val="FFFFC5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 dirty="0">
              <a:latin typeface="Liberation Sans" panose="020B0604020202020204" pitchFamily="34" charset="0"/>
            </a:endParaRPr>
          </a:p>
        </p:txBody>
      </p:sp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3352800" y="4678363"/>
            <a:ext cx="16764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Equipment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6553200" y="4678363"/>
            <a:ext cx="16764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$510,000</a:t>
            </a:r>
          </a:p>
        </p:txBody>
      </p:sp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3048000" y="4221163"/>
            <a:ext cx="24384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Plant Assets:</a:t>
            </a:r>
          </a:p>
        </p:txBody>
      </p:sp>
      <p:sp>
        <p:nvSpPr>
          <p:cNvPr id="36871" name="Text Box 6"/>
          <p:cNvSpPr txBox="1">
            <a:spLocks noChangeArrowheads="1"/>
          </p:cNvSpPr>
          <p:nvPr/>
        </p:nvSpPr>
        <p:spPr bwMode="auto">
          <a:xfrm>
            <a:off x="3352800" y="5059363"/>
            <a:ext cx="40386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Accumulated depreciation</a:t>
            </a:r>
          </a:p>
        </p:txBody>
      </p:sp>
      <p:sp>
        <p:nvSpPr>
          <p:cNvPr id="36872" name="Text Box 7"/>
          <p:cNvSpPr txBox="1">
            <a:spLocks noChangeArrowheads="1"/>
          </p:cNvSpPr>
          <p:nvPr/>
        </p:nvSpPr>
        <p:spPr bwMode="auto">
          <a:xfrm>
            <a:off x="6553200" y="5059363"/>
            <a:ext cx="16764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  350,000</a:t>
            </a:r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3352800" y="5516563"/>
            <a:ext cx="40386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   Net book value (NBV)</a:t>
            </a:r>
          </a:p>
        </p:txBody>
      </p:sp>
      <p:sp>
        <p:nvSpPr>
          <p:cNvPr id="36874" name="Text Box 9"/>
          <p:cNvSpPr txBox="1">
            <a:spLocks noChangeArrowheads="1"/>
          </p:cNvSpPr>
          <p:nvPr/>
        </p:nvSpPr>
        <p:spPr bwMode="auto">
          <a:xfrm>
            <a:off x="6553200" y="5516563"/>
            <a:ext cx="1676400" cy="4127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$160,000</a:t>
            </a:r>
          </a:p>
        </p:txBody>
      </p:sp>
      <p:sp>
        <p:nvSpPr>
          <p:cNvPr id="36875" name="Text Box 10"/>
          <p:cNvSpPr txBox="1">
            <a:spLocks noChangeArrowheads="1"/>
          </p:cNvSpPr>
          <p:nvPr/>
        </p:nvSpPr>
        <p:spPr bwMode="auto">
          <a:xfrm>
            <a:off x="3810000" y="3840163"/>
            <a:ext cx="41148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100" b="0" u="sng" dirty="0">
                <a:latin typeface="Liberation Sans" panose="020B0604020202020204" pitchFamily="34" charset="0"/>
              </a:rPr>
              <a:t>Balance Sheet</a:t>
            </a:r>
            <a:r>
              <a:rPr lang="en-US" altLang="en-US" sz="2100" b="0" dirty="0">
                <a:latin typeface="Liberation Sans" panose="020B0604020202020204" pitchFamily="34" charset="0"/>
              </a:rPr>
              <a:t>   (Dec. 31, 2016)</a:t>
            </a:r>
          </a:p>
        </p:txBody>
      </p:sp>
      <p:sp>
        <p:nvSpPr>
          <p:cNvPr id="36876" name="Text Box 13"/>
          <p:cNvSpPr txBox="1">
            <a:spLocks noChangeArrowheads="1"/>
          </p:cNvSpPr>
          <p:nvPr/>
        </p:nvSpPr>
        <p:spPr bwMode="auto">
          <a:xfrm>
            <a:off x="609600" y="1319213"/>
            <a:ext cx="4724400" cy="194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2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Equipment cost 	$510,000</a:t>
            </a:r>
          </a:p>
          <a:p>
            <a:pPr algn="l">
              <a:spcBef>
                <a:spcPct val="2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Salvage value	           -   10,000</a:t>
            </a:r>
          </a:p>
          <a:p>
            <a:pPr algn="l">
              <a:spcBef>
                <a:spcPct val="2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Depreciable base	500,000</a:t>
            </a:r>
          </a:p>
          <a:p>
            <a:pPr algn="l">
              <a:spcBef>
                <a:spcPct val="2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Useful life (original)	    10 years</a:t>
            </a:r>
          </a:p>
          <a:p>
            <a:pPr algn="l">
              <a:spcBef>
                <a:spcPct val="2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Annual depreciation	    $ 50,000</a:t>
            </a:r>
          </a:p>
        </p:txBody>
      </p:sp>
      <p:sp>
        <p:nvSpPr>
          <p:cNvPr id="36877" name="Text Box 14"/>
          <p:cNvSpPr txBox="1">
            <a:spLocks noChangeArrowheads="1"/>
          </p:cNvSpPr>
          <p:nvPr/>
        </p:nvSpPr>
        <p:spPr bwMode="auto">
          <a:xfrm>
            <a:off x="5334000" y="2919413"/>
            <a:ext cx="335280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x  7 years  =  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$350,000 </a:t>
            </a:r>
          </a:p>
        </p:txBody>
      </p:sp>
      <p:sp>
        <p:nvSpPr>
          <p:cNvPr id="36878" name="Text Box 15"/>
          <p:cNvSpPr txBox="1">
            <a:spLocks noChangeArrowheads="1"/>
          </p:cNvSpPr>
          <p:nvPr/>
        </p:nvSpPr>
        <p:spPr bwMode="auto">
          <a:xfrm>
            <a:off x="5867400" y="1447800"/>
            <a:ext cx="2819400" cy="1082675"/>
          </a:xfrm>
          <a:prstGeom prst="rect">
            <a:avLst/>
          </a:prstGeom>
          <a:solidFill>
            <a:srgbClr val="FFFFC5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First, establish NBV at date of change in estimate.</a:t>
            </a:r>
          </a:p>
        </p:txBody>
      </p:sp>
      <p:sp>
        <p:nvSpPr>
          <p:cNvPr id="36879" name="Freeform 16"/>
          <p:cNvSpPr>
            <a:spLocks/>
          </p:cNvSpPr>
          <p:nvPr/>
        </p:nvSpPr>
        <p:spPr bwMode="auto">
          <a:xfrm>
            <a:off x="3962400" y="2868304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6881" name="Freeform 18"/>
          <p:cNvSpPr>
            <a:spLocks/>
          </p:cNvSpPr>
          <p:nvPr/>
        </p:nvSpPr>
        <p:spPr bwMode="auto">
          <a:xfrm>
            <a:off x="3962400" y="3276600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6882" name="Freeform 19"/>
          <p:cNvSpPr>
            <a:spLocks/>
          </p:cNvSpPr>
          <p:nvPr/>
        </p:nvSpPr>
        <p:spPr bwMode="auto">
          <a:xfrm>
            <a:off x="3962400" y="3352800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6883" name="Freeform 20"/>
          <p:cNvSpPr>
            <a:spLocks/>
          </p:cNvSpPr>
          <p:nvPr/>
        </p:nvSpPr>
        <p:spPr bwMode="auto">
          <a:xfrm>
            <a:off x="6934200" y="5486400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6884" name="Freeform 21"/>
          <p:cNvSpPr>
            <a:spLocks/>
          </p:cNvSpPr>
          <p:nvPr/>
        </p:nvSpPr>
        <p:spPr bwMode="auto">
          <a:xfrm>
            <a:off x="6934200" y="5942013"/>
            <a:ext cx="1204913" cy="1587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36887" name="Text Box 12"/>
          <p:cNvSpPr txBox="1">
            <a:spLocks noChangeArrowheads="1"/>
          </p:cNvSpPr>
          <p:nvPr/>
        </p:nvSpPr>
        <p:spPr bwMode="auto">
          <a:xfrm>
            <a:off x="838200" y="3733800"/>
            <a:ext cx="1295400" cy="977502"/>
          </a:xfrm>
          <a:prstGeom prst="rect">
            <a:avLst/>
          </a:prstGeom>
          <a:solidFill>
            <a:srgbClr val="FFFFC5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tIns="0" anchor="ctr"/>
          <a:lstStyle>
            <a:defPPr>
              <a:defRPr lang="en-US"/>
            </a:defPPr>
            <a:lvl1pPr>
              <a:defRPr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sz="2400" dirty="0"/>
              <a:t>After </a:t>
            </a:r>
          </a:p>
          <a:p>
            <a:r>
              <a:rPr lang="en-US" altLang="en-US" sz="2400" dirty="0"/>
              <a:t>7 years</a:t>
            </a:r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3962400" y="2098344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25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REVISING PERIODIC DEPRECIATION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609600" y="4267200"/>
            <a:ext cx="8001000" cy="1447800"/>
          </a:xfrm>
          <a:prstGeom prst="rect">
            <a:avLst/>
          </a:prstGeom>
          <a:solidFill>
            <a:srgbClr val="FFFFC5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 dirty="0">
              <a:latin typeface="Liberation Sans" panose="020B0604020202020204" pitchFamily="34" charset="0"/>
            </a:endParaRP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609600" y="1319213"/>
            <a:ext cx="5029200" cy="194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069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20000"/>
              </a:spcBef>
              <a:tabLst>
                <a:tab pos="4462463" algn="r"/>
              </a:tabLst>
            </a:pPr>
            <a:r>
              <a:rPr lang="en-US" altLang="en-US" sz="2100" b="0" dirty="0">
                <a:latin typeface="Liberation Sans" panose="020B0604020202020204" pitchFamily="34" charset="0"/>
              </a:rPr>
              <a:t>Net book value 	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$160,000</a:t>
            </a:r>
          </a:p>
          <a:p>
            <a:pPr algn="l">
              <a:spcBef>
                <a:spcPct val="20000"/>
              </a:spcBef>
              <a:tabLst>
                <a:tab pos="4462463" algn="r"/>
              </a:tabLst>
            </a:pPr>
            <a:r>
              <a:rPr lang="en-US" altLang="en-US" sz="2100" b="0" dirty="0">
                <a:latin typeface="Liberation Sans" panose="020B0604020202020204" pitchFamily="34" charset="0"/>
              </a:rPr>
              <a:t>Salvage value (new)          	5,000</a:t>
            </a:r>
          </a:p>
          <a:p>
            <a:pPr algn="l">
              <a:spcBef>
                <a:spcPct val="20000"/>
              </a:spcBef>
              <a:tabLst>
                <a:tab pos="4462463" algn="r"/>
              </a:tabLst>
            </a:pPr>
            <a:r>
              <a:rPr lang="en-US" altLang="en-US" sz="2100" b="0" dirty="0">
                <a:latin typeface="Liberation Sans" panose="020B0604020202020204" pitchFamily="34" charset="0"/>
              </a:rPr>
              <a:t>Depreciable base	155,000</a:t>
            </a:r>
          </a:p>
          <a:p>
            <a:pPr algn="l">
              <a:spcBef>
                <a:spcPct val="20000"/>
              </a:spcBef>
              <a:tabLst>
                <a:tab pos="4462463" algn="r"/>
              </a:tabLst>
            </a:pPr>
            <a:r>
              <a:rPr lang="en-US" altLang="en-US" sz="2100" b="0" dirty="0">
                <a:latin typeface="Liberation Sans" panose="020B0604020202020204" pitchFamily="34" charset="0"/>
              </a:rPr>
              <a:t>Useful life remaining	    8 years</a:t>
            </a:r>
          </a:p>
          <a:p>
            <a:pPr algn="l">
              <a:spcBef>
                <a:spcPct val="20000"/>
              </a:spcBef>
              <a:tabLst>
                <a:tab pos="4462463" algn="r"/>
              </a:tabLst>
            </a:pPr>
            <a:r>
              <a:rPr lang="en-US" altLang="en-US" sz="2100" b="0" dirty="0">
                <a:latin typeface="Liberation Sans" panose="020B0604020202020204" pitchFamily="34" charset="0"/>
              </a:rPr>
              <a:t>Annual depreciation	    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$  19,375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5867400" y="1447800"/>
            <a:ext cx="2819400" cy="762000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</a:rPr>
              <a:t>Depreciation Expense calculation for 2017.</a:t>
            </a:r>
          </a:p>
        </p:txBody>
      </p:sp>
      <p:sp>
        <p:nvSpPr>
          <p:cNvPr id="1098760" name="Text Box 8"/>
          <p:cNvSpPr txBox="1">
            <a:spLocks noChangeArrowheads="1"/>
          </p:cNvSpPr>
          <p:nvPr/>
        </p:nvSpPr>
        <p:spPr bwMode="auto">
          <a:xfrm>
            <a:off x="1219200" y="4648200"/>
            <a:ext cx="68580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75275" algn="r"/>
                <a:tab pos="663575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30000"/>
              </a:spcBef>
            </a:pPr>
            <a:r>
              <a:rPr lang="en-US" altLang="en-US" sz="2100" dirty="0">
                <a:latin typeface="Liberation Sans" panose="020B0604020202020204" pitchFamily="34" charset="0"/>
                <a:cs typeface="Arial" charset="0"/>
              </a:rPr>
              <a:t>Depreciation Expense 	19,375</a:t>
            </a:r>
          </a:p>
          <a:p>
            <a:pPr algn="l">
              <a:spcBef>
                <a:spcPct val="30000"/>
              </a:spcBef>
            </a:pPr>
            <a:r>
              <a:rPr lang="en-US" altLang="en-US" sz="2100" dirty="0">
                <a:latin typeface="Liberation Sans" panose="020B0604020202020204" pitchFamily="34" charset="0"/>
                <a:cs typeface="Arial" charset="0"/>
              </a:rPr>
              <a:t>	Accumulated Depreciation 		19,375</a:t>
            </a:r>
          </a:p>
        </p:txBody>
      </p:sp>
      <p:sp>
        <p:nvSpPr>
          <p:cNvPr id="37896" name="Text Box 9"/>
          <p:cNvSpPr txBox="1">
            <a:spLocks noChangeArrowheads="1"/>
          </p:cNvSpPr>
          <p:nvPr/>
        </p:nvSpPr>
        <p:spPr bwMode="auto">
          <a:xfrm>
            <a:off x="914400" y="4010025"/>
            <a:ext cx="7391400" cy="41549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918075" algn="r"/>
                <a:tab pos="5943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100" b="0" dirty="0">
                <a:latin typeface="Liberation Sans" panose="020B0604020202020204" pitchFamily="34" charset="0"/>
                <a:cs typeface="Arial" charset="0"/>
              </a:rPr>
              <a:t>Journal entry for 2017 and future years.</a:t>
            </a: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962400" y="2868304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3962400" y="3276600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962400" y="3352800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3962400" y="2098344"/>
            <a:ext cx="1204913" cy="1588"/>
          </a:xfrm>
          <a:custGeom>
            <a:avLst/>
            <a:gdLst>
              <a:gd name="T0" fmla="*/ 0 w 759"/>
              <a:gd name="T1" fmla="*/ 0 h 1"/>
              <a:gd name="T2" fmla="*/ 2147483647 w 759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9" h="1">
                <a:moveTo>
                  <a:pt x="0" y="0"/>
                </a:moveTo>
                <a:lnTo>
                  <a:pt x="759" y="0"/>
                </a:lnTo>
              </a:path>
            </a:pathLst>
          </a:custGeom>
          <a:noFill/>
          <a:ln w="28575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>
              <a:latin typeface="Liberation Sans" panose="020B0604020202020204" pitchFamily="34" charset="0"/>
            </a:endParaRPr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REVISING PERIODIC DEPRECIATION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8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98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760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077200" cy="20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Permanent decline</a:t>
            </a:r>
            <a:r>
              <a:rPr lang="en-US" altLang="en-US" sz="2300" b="0" dirty="0">
                <a:latin typeface="Liberation Sans" panose="020B0604020202020204" pitchFamily="34" charset="0"/>
              </a:rPr>
              <a:t> in the fair value of an asset. 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So as not to overstate the asset on the books, the company </a:t>
            </a:r>
            <a:r>
              <a:rPr lang="en-US" altLang="en-US" sz="2300" dirty="0">
                <a:latin typeface="Liberation Sans" panose="020B0604020202020204" pitchFamily="34" charset="0"/>
              </a:rPr>
              <a:t>writes the asset down</a:t>
            </a:r>
            <a:r>
              <a:rPr lang="en-US" altLang="en-US" sz="2300" b="0" dirty="0">
                <a:latin typeface="Liberation Sans" panose="020B0604020202020204" pitchFamily="34" charset="0"/>
              </a:rPr>
              <a:t> to its new fair value during the year in which the decline in value occurs.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IMPAIRMENTS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2</a:t>
            </a:r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609600" y="1600200"/>
            <a:ext cx="6934200" cy="97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solidFill>
                  <a:schemeClr val="bg2"/>
                </a:solidFill>
                <a:latin typeface="Liberation Sans" panose="020B0604020202020204" pitchFamily="34" charset="0"/>
              </a:rPr>
              <a:t>Companies dispose of plant assets in three ways —Retirement, Sale, or Exchange.</a:t>
            </a:r>
          </a:p>
        </p:txBody>
      </p:sp>
      <p:sp>
        <p:nvSpPr>
          <p:cNvPr id="41988" name="Rectangle 9"/>
          <p:cNvSpPr>
            <a:spLocks noChangeArrowheads="1"/>
          </p:cNvSpPr>
          <p:nvPr/>
        </p:nvSpPr>
        <p:spPr bwMode="auto">
          <a:xfrm>
            <a:off x="533400" y="4489766"/>
            <a:ext cx="8229600" cy="153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300" b="0" dirty="0">
                <a:latin typeface="Liberation Sans" panose="020B0604020202020204" pitchFamily="34" charset="0"/>
              </a:rPr>
              <a:t>Record depreciation up to the </a:t>
            </a:r>
            <a:r>
              <a:rPr lang="en-US" altLang="en-US" sz="2300" dirty="0">
                <a:latin typeface="Liberation Sans" panose="020B0604020202020204" pitchFamily="34" charset="0"/>
              </a:rPr>
              <a:t>date of disposal</a:t>
            </a:r>
            <a:r>
              <a:rPr lang="en-US" altLang="en-US" sz="2300" b="0" dirty="0">
                <a:latin typeface="Liberation Sans" panose="020B0604020202020204" pitchFamily="34" charset="0"/>
              </a:rPr>
              <a:t>.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300" dirty="0">
                <a:latin typeface="Liberation Sans" panose="020B0604020202020204" pitchFamily="34" charset="0"/>
              </a:rPr>
              <a:t>Eliminate asset</a:t>
            </a:r>
            <a:r>
              <a:rPr lang="en-US" altLang="en-US" sz="2300" b="0" dirty="0">
                <a:latin typeface="Liberation Sans" panose="020B0604020202020204" pitchFamily="34" charset="0"/>
              </a:rPr>
              <a:t> by (1) debiting Accumulated Depreciation, and (2) crediting the asset account.</a:t>
            </a:r>
          </a:p>
        </p:txBody>
      </p:sp>
      <p:sp>
        <p:nvSpPr>
          <p:cNvPr id="41989" name="Text Box 1036"/>
          <p:cNvSpPr txBox="1">
            <a:spLocks noChangeArrowheads="1"/>
          </p:cNvSpPr>
          <p:nvPr/>
        </p:nvSpPr>
        <p:spPr bwMode="auto">
          <a:xfrm>
            <a:off x="6558633" y="2237096"/>
            <a:ext cx="2509167" cy="461665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>
              <a:defRPr sz="1200">
                <a:latin typeface="Liberation Sans" panose="020B0604020202020204" pitchFamily="34" charset="0"/>
              </a:defRPr>
            </a:lvl1pPr>
          </a:lstStyle>
          <a:p>
            <a:r>
              <a:rPr lang="en-US" dirty="0"/>
              <a:t>ILLUSTRATION 9-16</a:t>
            </a:r>
          </a:p>
          <a:p>
            <a:r>
              <a:rPr lang="en-US" b="0" dirty="0"/>
              <a:t>Methods of plant asset disposal</a:t>
            </a:r>
            <a:endParaRPr lang="en-US" altLang="en-US" b="0" dirty="0"/>
          </a:p>
        </p:txBody>
      </p:sp>
      <p:pic>
        <p:nvPicPr>
          <p:cNvPr id="41993" name="Picture 1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36861"/>
            <a:ext cx="77724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Isosceles Triangle 9"/>
          <p:cNvSpPr/>
          <p:nvPr/>
        </p:nvSpPr>
        <p:spPr bwMode="auto">
          <a:xfrm rot="5400000">
            <a:off x="1917401" y="616061"/>
            <a:ext cx="338931" cy="329406"/>
          </a:xfrm>
          <a:prstGeom prst="triangle">
            <a:avLst/>
          </a:prstGeom>
          <a:solidFill>
            <a:srgbClr val="0033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465160"/>
            <a:ext cx="1733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i="0">
                <a:solidFill>
                  <a:srgbClr val="E20000"/>
                </a:solidFill>
                <a:effectLst/>
                <a:latin typeface="Arial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1800" b="1" dirty="0">
                <a:solidFill>
                  <a:srgbClr val="CC0000"/>
                </a:solidFill>
                <a:latin typeface="Liberation Sans" panose="020B0604020202020204" pitchFamily="34" charset="0"/>
              </a:rPr>
              <a:t>LEARNING OBJECTIVE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2789829" y="330348"/>
            <a:ext cx="5958883" cy="941945"/>
          </a:xfrm>
          <a:prstGeom prst="roundRect">
            <a:avLst/>
          </a:prstGeom>
          <a:solidFill>
            <a:srgbClr val="0066CC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975" algn="l"/>
            <a:r>
              <a:rPr lang="en-US" sz="2400" b="1" i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Explain how to account for the disposal of plant assets.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69682" y="426570"/>
            <a:ext cx="55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dirty="0">
                <a:solidFill>
                  <a:srgbClr val="CC0000"/>
                </a:solidFill>
                <a:effectLst/>
                <a:latin typeface="Liberation Sans" panose="020B0604020202020204" pitchFamily="34" charset="0"/>
              </a:rPr>
              <a:t>3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 flipH="1">
            <a:off x="1905000" y="338012"/>
            <a:ext cx="1" cy="912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001000" cy="293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238125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800100" indent="-447675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350" lvl="1"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Compare the </a:t>
            </a:r>
            <a:r>
              <a:rPr lang="en-US" altLang="en-US" sz="2300" dirty="0">
                <a:latin typeface="Liberation Sans" panose="020B0604020202020204" pitchFamily="34" charset="0"/>
              </a:rPr>
              <a:t>book value</a:t>
            </a:r>
            <a:r>
              <a:rPr lang="en-US" altLang="en-US" sz="2300" b="0" dirty="0">
                <a:latin typeface="Liberation Sans" panose="020B0604020202020204" pitchFamily="34" charset="0"/>
              </a:rPr>
              <a:t> of the asset with the </a:t>
            </a:r>
            <a:r>
              <a:rPr lang="en-US" altLang="en-US" sz="2300" dirty="0">
                <a:latin typeface="Liberation Sans" panose="020B0604020202020204" pitchFamily="34" charset="0"/>
              </a:rPr>
              <a:t>proceeds</a:t>
            </a:r>
            <a:r>
              <a:rPr lang="en-US" altLang="en-US" sz="2300" b="0" dirty="0">
                <a:latin typeface="Liberation Sans" panose="020B0604020202020204" pitchFamily="34" charset="0"/>
              </a:rPr>
              <a:t> received from the sale. 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If proceeds </a:t>
            </a:r>
            <a:r>
              <a:rPr lang="en-US" altLang="en-US" sz="2200" dirty="0">
                <a:latin typeface="Liberation Sans" panose="020B0604020202020204" pitchFamily="34" charset="0"/>
              </a:rPr>
              <a:t>exceed </a:t>
            </a:r>
            <a:r>
              <a:rPr lang="en-US" altLang="en-US" sz="2200" b="0" dirty="0">
                <a:latin typeface="Liberation Sans" panose="020B0604020202020204" pitchFamily="34" charset="0"/>
              </a:rPr>
              <a:t>the book value, a </a:t>
            </a:r>
            <a:r>
              <a:rPr lang="en-US" altLang="en-US" sz="2200" dirty="0">
                <a:latin typeface="Liberation Sans" panose="020B0604020202020204" pitchFamily="34" charset="0"/>
              </a:rPr>
              <a:t>gain</a:t>
            </a:r>
            <a:r>
              <a:rPr lang="en-US" altLang="en-US" sz="2200" b="0" dirty="0">
                <a:latin typeface="Liberation Sans" panose="020B0604020202020204" pitchFamily="34" charset="0"/>
              </a:rPr>
              <a:t> on disposal occurs. 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If proceeds </a:t>
            </a:r>
            <a:r>
              <a:rPr lang="en-US" altLang="en-US" sz="2200" dirty="0">
                <a:latin typeface="Liberation Sans" panose="020B0604020202020204" pitchFamily="34" charset="0"/>
              </a:rPr>
              <a:t>are less than </a:t>
            </a:r>
            <a:r>
              <a:rPr lang="en-US" altLang="en-US" sz="2200" b="0" dirty="0">
                <a:latin typeface="Liberation Sans" panose="020B0604020202020204" pitchFamily="34" charset="0"/>
              </a:rPr>
              <a:t>the book value, a </a:t>
            </a:r>
            <a:r>
              <a:rPr lang="en-US" altLang="en-US" sz="2200" dirty="0">
                <a:latin typeface="Liberation Sans" panose="020B0604020202020204" pitchFamily="34" charset="0"/>
              </a:rPr>
              <a:t>loss</a:t>
            </a:r>
            <a:r>
              <a:rPr lang="en-US" altLang="en-US" sz="2200" b="0" dirty="0">
                <a:latin typeface="Liberation Sans" panose="020B0604020202020204" pitchFamily="34" charset="0"/>
              </a:rPr>
              <a:t> on disposal occurs.</a:t>
            </a: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SALE OF PLANT ASSETS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30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en-US" sz="25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Plant assets</a:t>
            </a:r>
            <a:r>
              <a:rPr lang="en-US" altLang="en-US" sz="2500" b="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500" b="0" dirty="0">
                <a:latin typeface="Liberation Sans" panose="020B0604020202020204" pitchFamily="34" charset="0"/>
              </a:rPr>
              <a:t>are critical to a company’s success.</a:t>
            </a:r>
          </a:p>
        </p:txBody>
      </p:sp>
      <p:pic>
        <p:nvPicPr>
          <p:cNvPr id="717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84696"/>
            <a:ext cx="8534400" cy="31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altLang="en-US" sz="3200" b="1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PLANT ASSETS</a:t>
            </a:r>
          </a:p>
          <a:p>
            <a:pPr algn="l"/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5285096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9-1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Percentages of plant assets in relation to total assets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112" name="Text Box 0"/>
          <p:cNvSpPr txBox="1">
            <a:spLocks noChangeArrowheads="1"/>
          </p:cNvSpPr>
          <p:nvPr/>
        </p:nvSpPr>
        <p:spPr bwMode="auto">
          <a:xfrm>
            <a:off x="609600" y="4114800"/>
            <a:ext cx="8229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63550" indent="-463550" algn="l">
              <a:spcBef>
                <a:spcPts val="1200"/>
              </a:spcBef>
              <a:tabLst>
                <a:tab pos="6400800" algn="r"/>
                <a:tab pos="7424738" algn="r"/>
              </a:tabLst>
            </a:pP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Depreciation Expense	8,000</a:t>
            </a:r>
          </a:p>
          <a:p>
            <a:pPr marL="463550" indent="-463550" algn="l">
              <a:spcBef>
                <a:spcPts val="1200"/>
              </a:spcBef>
              <a:tabLst>
                <a:tab pos="6400800" algn="r"/>
                <a:tab pos="7888288" algn="r"/>
              </a:tabLst>
            </a:pPr>
            <a:r>
              <a:rPr lang="en-US" altLang="en-US" sz="2200" b="0" dirty="0">
                <a:latin typeface="Liberation Sans" panose="020B0604020202020204" pitchFamily="34" charset="0"/>
              </a:rPr>
              <a:t>	Accumulated Depreciation</a:t>
            </a: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—Equipment</a:t>
            </a:r>
            <a:r>
              <a:rPr lang="en-US" altLang="en-US" sz="2200" b="0" dirty="0">
                <a:latin typeface="Liberation Sans" panose="020B0604020202020204" pitchFamily="34" charset="0"/>
              </a:rPr>
              <a:t> 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	8,000</a:t>
            </a:r>
          </a:p>
        </p:txBody>
      </p:sp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001000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</a:t>
            </a:r>
            <a:r>
              <a:rPr lang="en-US" altLang="en-US" sz="2200" b="0" dirty="0">
                <a:latin typeface="Liberation Sans" panose="020B0604020202020204" pitchFamily="34" charset="0"/>
              </a:rPr>
              <a:t> On July 1, 2017, Wright Company sells office furniture for $16,000 cash. The office furniture originally cost $60,000.  As of January 1, 2017, it had accumulated depreciation of $41,000. Depreciation for the first six months of 2017 is $8,000.  Prepare the journal entry to record depreciation expense up to the date of sale, July 1.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SALE OF PLANT ASSETS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6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6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6112" grpId="0" build="p" bldLvl="2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34152"/>
            <a:ext cx="8534400" cy="185969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09600" y="3560763"/>
            <a:ext cx="8229600" cy="48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15000"/>
              </a:lnSpc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</a:t>
            </a:r>
            <a:r>
              <a:rPr lang="en-US" altLang="en-US" sz="2200" b="0" dirty="0">
                <a:latin typeface="Liberation Sans" panose="020B0604020202020204" pitchFamily="34" charset="0"/>
              </a:rPr>
              <a:t> Wright records the sale as follows on July 1.</a:t>
            </a: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SALE OF PLANT ASSETS</a:t>
            </a:r>
          </a:p>
        </p:txBody>
      </p:sp>
      <p:sp>
        <p:nvSpPr>
          <p:cNvPr id="45062" name="Rectangle 8"/>
          <p:cNvSpPr>
            <a:spLocks noChangeArrowheads="1"/>
          </p:cNvSpPr>
          <p:nvPr/>
        </p:nvSpPr>
        <p:spPr bwMode="auto">
          <a:xfrm>
            <a:off x="7010400" y="713096"/>
            <a:ext cx="1905000" cy="6463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1200" dirty="0">
                <a:latin typeface="Liberation Sans" panose="020B0604020202020204" pitchFamily="34" charset="0"/>
              </a:rPr>
              <a:t>ILLUSTRATION 9-17</a:t>
            </a:r>
          </a:p>
          <a:p>
            <a:pPr algn="l"/>
            <a:r>
              <a:rPr lang="en-US" altLang="en-US" sz="1200" b="0" dirty="0">
                <a:latin typeface="Liberation Sans" panose="020B0604020202020204" pitchFamily="34" charset="0"/>
              </a:rPr>
              <a:t>Computation of gain on disposal</a:t>
            </a:r>
          </a:p>
        </p:txBody>
      </p:sp>
      <p:sp>
        <p:nvSpPr>
          <p:cNvPr id="16" name="Text Box 0"/>
          <p:cNvSpPr txBox="1">
            <a:spLocks noChangeArrowheads="1"/>
          </p:cNvSpPr>
          <p:nvPr/>
        </p:nvSpPr>
        <p:spPr bwMode="auto">
          <a:xfrm>
            <a:off x="609600" y="4150802"/>
            <a:ext cx="8229600" cy="179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Cash 	16,000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Accumulated Depreciation—Equipment 	49,000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	Equipment 		60,000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	Gain on Disposal of Plant Assets 		5,000</a:t>
            </a:r>
            <a:endParaRPr lang="en-US" altLang="en-US" sz="2200" b="0" dirty="0">
              <a:latin typeface="Liberation Sans" panose="020B0604020202020204" pitchFamily="34" charset="0"/>
              <a:cs typeface="Arial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bldLvl="2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7391400" y="1703696"/>
            <a:ext cx="1676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1200" dirty="0">
                <a:latin typeface="Liberation Sans" panose="020B0604020202020204" pitchFamily="34" charset="0"/>
              </a:rPr>
              <a:t>ILLUSTRATION 9-18</a:t>
            </a:r>
          </a:p>
          <a:p>
            <a:pPr algn="l"/>
            <a:r>
              <a:rPr lang="en-US" altLang="en-US" sz="1200" b="0" dirty="0">
                <a:latin typeface="Liberation Sans" panose="020B0604020202020204" pitchFamily="34" charset="0"/>
              </a:rPr>
              <a:t>Computation of loss on disposal</a:t>
            </a:r>
          </a:p>
        </p:txBody>
      </p:sp>
      <p:sp>
        <p:nvSpPr>
          <p:cNvPr id="46090" name="Text Box 12"/>
          <p:cNvSpPr txBox="1">
            <a:spLocks noChangeArrowheads="1"/>
          </p:cNvSpPr>
          <p:nvPr/>
        </p:nvSpPr>
        <p:spPr bwMode="auto">
          <a:xfrm>
            <a:off x="685800" y="1295400"/>
            <a:ext cx="6781800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</a:t>
            </a:r>
            <a:r>
              <a:rPr lang="en-US" altLang="en-US" sz="2200" b="0" dirty="0">
                <a:latin typeface="Liberation Sans" panose="020B0604020202020204" pitchFamily="34" charset="0"/>
              </a:rPr>
              <a:t> Assume that instead of selling the office furniture for $16,000, Wright sells it for $9,000.</a:t>
            </a: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09600" y="304800"/>
            <a:ext cx="54102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SALE OF PLANT ASSETS</a:t>
            </a: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421799"/>
            <a:ext cx="8534400" cy="185904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 Box 0"/>
          <p:cNvSpPr txBox="1">
            <a:spLocks noChangeArrowheads="1"/>
          </p:cNvSpPr>
          <p:nvPr/>
        </p:nvSpPr>
        <p:spPr bwMode="auto">
          <a:xfrm>
            <a:off x="609600" y="4495800"/>
            <a:ext cx="8229600" cy="179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2578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Cash 	9,000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Accumulated Depreciation—Equipment 	49,000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Loss on Disposal of Plant Assets 	2,000</a:t>
            </a:r>
          </a:p>
          <a:p>
            <a:pPr marL="463550" indent="-463550" algn="l">
              <a:spcBef>
                <a:spcPts val="900"/>
              </a:spcBef>
              <a:tabLst>
                <a:tab pos="6400800" algn="r"/>
                <a:tab pos="7888288" algn="r"/>
              </a:tabLst>
            </a:pPr>
            <a:r>
              <a:rPr lang="en-US" sz="2200" b="0" dirty="0">
                <a:latin typeface="Liberation Sans" panose="020B0604020202020204" pitchFamily="34" charset="0"/>
                <a:cs typeface="Arial" charset="0"/>
              </a:rPr>
              <a:t>	Equipment 		60,000</a:t>
            </a:r>
            <a:endParaRPr lang="en-US" altLang="en-US" sz="2200" b="0" dirty="0">
              <a:latin typeface="Liberation Sans" panose="020B0604020202020204" pitchFamily="34" charset="0"/>
              <a:cs typeface="Arial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bldLvl="2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609600" y="1295400"/>
            <a:ext cx="7848600" cy="2939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No cash</a:t>
            </a:r>
            <a:r>
              <a:rPr lang="en-US" altLang="en-US" sz="2200" b="0" dirty="0">
                <a:latin typeface="Liberation Sans" panose="020B0604020202020204" pitchFamily="34" charset="0"/>
              </a:rPr>
              <a:t> is received. 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Decrease</a:t>
            </a:r>
            <a:r>
              <a:rPr lang="en-US" altLang="en-US" sz="2200" b="0" dirty="0">
                <a:latin typeface="Liberation Sans" panose="020B0604020202020204" pitchFamily="34" charset="0"/>
              </a:rPr>
              <a:t> </a:t>
            </a:r>
            <a:r>
              <a:rPr lang="en-US" altLang="en-US" sz="2200" dirty="0">
                <a:latin typeface="Liberation Sans" panose="020B0604020202020204" pitchFamily="34" charset="0"/>
              </a:rPr>
              <a:t>(debit) Accumulated Depreciation</a:t>
            </a:r>
            <a:r>
              <a:rPr lang="en-US" altLang="en-US" sz="2200" b="0" dirty="0">
                <a:latin typeface="Liberation Sans" panose="020B0604020202020204" pitchFamily="34" charset="0"/>
              </a:rPr>
              <a:t> for the full amount of depreciation taken over the life of the asset.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Decrease</a:t>
            </a:r>
            <a:r>
              <a:rPr lang="en-US" altLang="en-US" sz="2200" b="0" dirty="0">
                <a:latin typeface="Liberation Sans" panose="020B0604020202020204" pitchFamily="34" charset="0"/>
              </a:rPr>
              <a:t> </a:t>
            </a:r>
            <a:r>
              <a:rPr lang="en-US" altLang="en-US" sz="2200" dirty="0">
                <a:latin typeface="Liberation Sans" panose="020B0604020202020204" pitchFamily="34" charset="0"/>
              </a:rPr>
              <a:t>(credit) the asset account</a:t>
            </a:r>
            <a:r>
              <a:rPr lang="en-US" altLang="en-US" sz="2200" b="0" dirty="0">
                <a:latin typeface="Liberation Sans" panose="020B0604020202020204" pitchFamily="34" charset="0"/>
              </a:rPr>
              <a:t> for the original cost of the asset.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RETIREMENT OF PLANT ASSETS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3</a:t>
            </a:r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609600" y="1609725"/>
            <a:ext cx="800100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en-US" sz="2300" dirty="0">
                <a:solidFill>
                  <a:schemeClr val="hlink"/>
                </a:solidFill>
                <a:latin typeface="Liberation Sans" panose="020B0604020202020204" pitchFamily="34" charset="0"/>
              </a:rPr>
              <a:t>Intangible assets</a:t>
            </a:r>
            <a:r>
              <a:rPr lang="en-US" altLang="en-US" sz="2300" dirty="0">
                <a:solidFill>
                  <a:srgbClr val="00FFFF"/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3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are rights, privileges, and competitive advantages that result from ownership of long-lived assets that do not possess physical substance.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838200" y="4284685"/>
            <a:ext cx="3886200" cy="147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4025" indent="-454025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Patents</a:t>
            </a:r>
          </a:p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Copyrights</a:t>
            </a:r>
          </a:p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Franchises or licenses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4800600" y="4284685"/>
            <a:ext cx="4038600" cy="147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4025" indent="-454025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Trademarks</a:t>
            </a:r>
          </a:p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Trade names</a:t>
            </a:r>
          </a:p>
          <a:p>
            <a:pPr algn="l">
              <a:lnSpc>
                <a:spcPct val="120000"/>
              </a:lnSpc>
              <a:spcBef>
                <a:spcPct val="300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Goodwill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09600" y="3061648"/>
            <a:ext cx="7772400" cy="110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en-US" sz="2300" dirty="0">
                <a:latin typeface="Liberation Sans" panose="020B0604020202020204" pitchFamily="34" charset="0"/>
              </a:rPr>
              <a:t>Limited life</a:t>
            </a:r>
            <a:r>
              <a:rPr lang="en-US" altLang="en-US" sz="2300" b="0" dirty="0">
                <a:latin typeface="Liberation Sans" panose="020B0604020202020204" pitchFamily="34" charset="0"/>
              </a:rPr>
              <a:t> or an </a:t>
            </a:r>
            <a:r>
              <a:rPr lang="en-US" altLang="en-US" sz="2300" dirty="0">
                <a:latin typeface="Liberation Sans" panose="020B0604020202020204" pitchFamily="34" charset="0"/>
              </a:rPr>
              <a:t>indefinite life</a:t>
            </a:r>
            <a:r>
              <a:rPr lang="en-US" altLang="en-US" sz="2300" b="0" dirty="0">
                <a:latin typeface="Liberation Sans" panose="020B0604020202020204" pitchFamily="34" charset="0"/>
              </a:rPr>
              <a:t>.</a:t>
            </a: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en-US" sz="2300" dirty="0">
                <a:latin typeface="Liberation Sans" panose="020B0604020202020204" pitchFamily="34" charset="0"/>
              </a:rPr>
              <a:t>Common types</a:t>
            </a:r>
            <a:r>
              <a:rPr lang="en-US" altLang="en-US" sz="2300" b="0" dirty="0">
                <a:latin typeface="Liberation Sans" panose="020B0604020202020204" pitchFamily="34" charset="0"/>
              </a:rPr>
              <a:t> of intangibles:</a:t>
            </a:r>
          </a:p>
        </p:txBody>
      </p:sp>
      <p:sp>
        <p:nvSpPr>
          <p:cNvPr id="9" name="Isosceles Triangle 8"/>
          <p:cNvSpPr/>
          <p:nvPr/>
        </p:nvSpPr>
        <p:spPr bwMode="auto">
          <a:xfrm rot="5400000">
            <a:off x="1917401" y="616061"/>
            <a:ext cx="338931" cy="329406"/>
          </a:xfrm>
          <a:prstGeom prst="triangle">
            <a:avLst/>
          </a:prstGeom>
          <a:solidFill>
            <a:srgbClr val="0033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65160"/>
            <a:ext cx="1733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i="0">
                <a:solidFill>
                  <a:srgbClr val="E20000"/>
                </a:solidFill>
                <a:effectLst/>
                <a:latin typeface="Arial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1800" b="1" dirty="0">
                <a:solidFill>
                  <a:srgbClr val="CC0000"/>
                </a:solidFill>
                <a:latin typeface="Liberation Sans" panose="020B0604020202020204" pitchFamily="34" charset="0"/>
              </a:rPr>
              <a:t>LEARNING OBJECTIVE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2789829" y="330348"/>
            <a:ext cx="5958883" cy="941945"/>
          </a:xfrm>
          <a:prstGeom prst="roundRect">
            <a:avLst/>
          </a:prstGeom>
          <a:solidFill>
            <a:srgbClr val="0066CC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975" algn="l"/>
            <a:r>
              <a:rPr lang="en-US" sz="2400" b="1" i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Identify the basic issues related to reporting intangible assets.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69682" y="426570"/>
            <a:ext cx="55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dirty="0">
                <a:solidFill>
                  <a:srgbClr val="CC0000"/>
                </a:solidFill>
                <a:effectLst/>
                <a:latin typeface="Liberation Sans" panose="020B0604020202020204" pitchFamily="34" charset="0"/>
              </a:rPr>
              <a:t>4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1905000" y="338012"/>
            <a:ext cx="1" cy="912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609600" y="1295400"/>
            <a:ext cx="7861300" cy="1647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Limited-Life </a:t>
            </a:r>
            <a:r>
              <a:rPr lang="en-US" altLang="en-US" sz="2300" b="0" dirty="0">
                <a:latin typeface="Liberation Sans" panose="020B0604020202020204" pitchFamily="34" charset="0"/>
              </a:rPr>
              <a:t>Intangibles: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Amortize to expense.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Credit asset account or accumulated amortization.</a:t>
            </a:r>
          </a:p>
        </p:txBody>
      </p:sp>
      <p:sp>
        <p:nvSpPr>
          <p:cNvPr id="54276" name="Text Box 6"/>
          <p:cNvSpPr txBox="1">
            <a:spLocks noChangeArrowheads="1"/>
          </p:cNvSpPr>
          <p:nvPr/>
        </p:nvSpPr>
        <p:spPr bwMode="auto">
          <a:xfrm>
            <a:off x="609600" y="3124200"/>
            <a:ext cx="7861300" cy="211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dirty="0">
                <a:latin typeface="Liberation Sans" panose="020B0604020202020204" pitchFamily="34" charset="0"/>
              </a:rPr>
              <a:t>Indefinite-Life </a:t>
            </a:r>
            <a:r>
              <a:rPr lang="en-US" altLang="en-US" sz="2300" b="0" dirty="0">
                <a:latin typeface="Liberation Sans" panose="020B0604020202020204" pitchFamily="34" charset="0"/>
              </a:rPr>
              <a:t>Intangibles: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No foreseeable limit on time the asset is expected to provide cash flows.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No amortization.</a:t>
            </a: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ACCOUNTING FOR INTANGIBLES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SzPct val="80000"/>
            </a:pPr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Patents</a:t>
            </a:r>
          </a:p>
        </p:txBody>
      </p:sp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609600" y="1890712"/>
            <a:ext cx="7467600" cy="4367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Exclusive right to manufacture, sell, or otherwise control an invention for a period of </a:t>
            </a:r>
            <a:r>
              <a:rPr lang="en-US" altLang="en-US" sz="2200" dirty="0">
                <a:latin typeface="Liberation Sans" panose="020B0604020202020204" pitchFamily="34" charset="0"/>
              </a:rPr>
              <a:t>20 years</a:t>
            </a:r>
            <a:r>
              <a:rPr lang="en-US" altLang="en-US" sz="2200" b="0" dirty="0">
                <a:latin typeface="Liberation Sans" panose="020B0604020202020204" pitchFamily="34" charset="0"/>
              </a:rPr>
              <a:t> from the date of the grant.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Capitalize costs of purchasing</a:t>
            </a:r>
            <a:r>
              <a:rPr lang="en-US" altLang="en-US" sz="2200" b="0" dirty="0">
                <a:latin typeface="Liberation Sans" panose="020B0604020202020204" pitchFamily="34" charset="0"/>
              </a:rPr>
              <a:t> a patent and amortize over its 20-year life or its useful life, whichever is shorter.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Expense any R&amp;D</a:t>
            </a:r>
            <a:r>
              <a:rPr lang="en-US" altLang="en-US" sz="2200" b="0" dirty="0">
                <a:latin typeface="Liberation Sans" panose="020B0604020202020204" pitchFamily="34" charset="0"/>
              </a:rPr>
              <a:t> costs in developing a patent. 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Legal fees</a:t>
            </a:r>
            <a:r>
              <a:rPr lang="en-US" altLang="en-US" sz="2200" b="0" dirty="0">
                <a:latin typeface="Liberation Sans" panose="020B0604020202020204" pitchFamily="34" charset="0"/>
              </a:rPr>
              <a:t> incurred successfully defending a patent are capitalized to Patent account.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229600" cy="171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</a:t>
            </a:r>
            <a:r>
              <a:rPr lang="en-US" altLang="en-US" sz="2200" b="0" dirty="0">
                <a:latin typeface="Liberation Sans" panose="020B0604020202020204" pitchFamily="34" charset="0"/>
              </a:rPr>
              <a:t> National Labs purchases a patent at a cost of $60,000 on June 30.  National estimates the useful life of the patent to be eight years.  Prepare the journal entry to record the amortization for the six-month period ended December 31.</a:t>
            </a:r>
          </a:p>
        </p:txBody>
      </p:sp>
      <p:sp>
        <p:nvSpPr>
          <p:cNvPr id="951298" name="Text Box 2"/>
          <p:cNvSpPr txBox="1">
            <a:spLocks noChangeArrowheads="1"/>
          </p:cNvSpPr>
          <p:nvPr/>
        </p:nvSpPr>
        <p:spPr bwMode="auto">
          <a:xfrm>
            <a:off x="1143000" y="5440363"/>
            <a:ext cx="72390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541963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Amortization Expense 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3,750</a:t>
            </a:r>
          </a:p>
        </p:txBody>
      </p:sp>
      <p:sp>
        <p:nvSpPr>
          <p:cNvPr id="951299" name="Text Box 3"/>
          <p:cNvSpPr txBox="1">
            <a:spLocks noChangeArrowheads="1"/>
          </p:cNvSpPr>
          <p:nvPr/>
        </p:nvSpPr>
        <p:spPr bwMode="auto">
          <a:xfrm>
            <a:off x="1143000" y="5897563"/>
            <a:ext cx="72390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60375"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62513" algn="r"/>
                <a:tab pos="6969125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Patents 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	3,750</a:t>
            </a:r>
          </a:p>
        </p:txBody>
      </p:sp>
      <p:sp>
        <p:nvSpPr>
          <p:cNvPr id="951300" name="Text Box 4"/>
          <p:cNvSpPr txBox="1">
            <a:spLocks noChangeArrowheads="1"/>
          </p:cNvSpPr>
          <p:nvPr/>
        </p:nvSpPr>
        <p:spPr bwMode="auto">
          <a:xfrm>
            <a:off x="2514600" y="3200400"/>
            <a:ext cx="4038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Cost 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$60,000</a:t>
            </a:r>
          </a:p>
        </p:txBody>
      </p:sp>
      <p:sp>
        <p:nvSpPr>
          <p:cNvPr id="951301" name="Text Box 5"/>
          <p:cNvSpPr txBox="1">
            <a:spLocks noChangeArrowheads="1"/>
          </p:cNvSpPr>
          <p:nvPr/>
        </p:nvSpPr>
        <p:spPr bwMode="auto">
          <a:xfrm>
            <a:off x="2514600" y="3551238"/>
            <a:ext cx="4038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Useful life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÷         8</a:t>
            </a:r>
          </a:p>
        </p:txBody>
      </p:sp>
      <p:sp>
        <p:nvSpPr>
          <p:cNvPr id="951302" name="Text Box 6"/>
          <p:cNvSpPr txBox="1">
            <a:spLocks noChangeArrowheads="1"/>
          </p:cNvSpPr>
          <p:nvPr/>
        </p:nvSpPr>
        <p:spPr bwMode="auto">
          <a:xfrm>
            <a:off x="2514600" y="3932238"/>
            <a:ext cx="4038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Annual expense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$  7,500</a:t>
            </a:r>
          </a:p>
        </p:txBody>
      </p:sp>
      <p:sp>
        <p:nvSpPr>
          <p:cNvPr id="951303" name="Text Box 7"/>
          <p:cNvSpPr txBox="1">
            <a:spLocks noChangeArrowheads="1"/>
          </p:cNvSpPr>
          <p:nvPr/>
        </p:nvSpPr>
        <p:spPr bwMode="auto">
          <a:xfrm>
            <a:off x="2514600" y="4324350"/>
            <a:ext cx="4038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6 months</a:t>
            </a:r>
            <a:r>
              <a:rPr lang="en-US" altLang="en-US" sz="2200" b="0" dirty="0">
                <a:latin typeface="Liberation Sans" panose="020B0604020202020204" pitchFamily="34" charset="0"/>
                <a:cs typeface="Arial" charset="0"/>
              </a:rPr>
              <a:t>	x    6/12</a:t>
            </a:r>
          </a:p>
        </p:txBody>
      </p:sp>
      <p:sp>
        <p:nvSpPr>
          <p:cNvPr id="951304" name="Text Box 8"/>
          <p:cNvSpPr txBox="1">
            <a:spLocks noChangeArrowheads="1"/>
          </p:cNvSpPr>
          <p:nvPr/>
        </p:nvSpPr>
        <p:spPr bwMode="auto">
          <a:xfrm>
            <a:off x="2514600" y="4694238"/>
            <a:ext cx="4038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8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657600" algn="r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b="0" dirty="0">
                <a:latin typeface="Liberation Sans" panose="020B0604020202020204" pitchFamily="34" charset="0"/>
              </a:rPr>
              <a:t>Amortization	$  3,750</a:t>
            </a:r>
            <a:endParaRPr lang="en-US" altLang="en-US" sz="2200" b="0" dirty="0">
              <a:latin typeface="Liberation Sans" panose="020B0604020202020204" pitchFamily="34" charset="0"/>
              <a:cs typeface="Arial" charset="0"/>
            </a:endParaRPr>
          </a:p>
        </p:txBody>
      </p:sp>
      <p:sp>
        <p:nvSpPr>
          <p:cNvPr id="56330" name="Line 9"/>
          <p:cNvSpPr>
            <a:spLocks noChangeShapeType="1"/>
          </p:cNvSpPr>
          <p:nvPr/>
        </p:nvSpPr>
        <p:spPr bwMode="auto">
          <a:xfrm>
            <a:off x="5105400" y="3940792"/>
            <a:ext cx="12192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56331" name="Line 10"/>
          <p:cNvSpPr>
            <a:spLocks noChangeShapeType="1"/>
          </p:cNvSpPr>
          <p:nvPr/>
        </p:nvSpPr>
        <p:spPr bwMode="auto">
          <a:xfrm>
            <a:off x="5105400" y="4710752"/>
            <a:ext cx="12192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56332" name="Line 11"/>
          <p:cNvSpPr>
            <a:spLocks noChangeShapeType="1"/>
          </p:cNvSpPr>
          <p:nvPr/>
        </p:nvSpPr>
        <p:spPr bwMode="auto">
          <a:xfrm>
            <a:off x="5105400" y="5105400"/>
            <a:ext cx="12192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56333" name="Line 12"/>
          <p:cNvSpPr>
            <a:spLocks noChangeShapeType="1"/>
          </p:cNvSpPr>
          <p:nvPr/>
        </p:nvSpPr>
        <p:spPr bwMode="auto">
          <a:xfrm>
            <a:off x="5105400" y="5167952"/>
            <a:ext cx="1219200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56334" name="Text Box 13"/>
          <p:cNvSpPr txBox="1">
            <a:spLocks noChangeArrowheads="1"/>
          </p:cNvSpPr>
          <p:nvPr/>
        </p:nvSpPr>
        <p:spPr bwMode="auto">
          <a:xfrm>
            <a:off x="609600" y="5013325"/>
            <a:ext cx="2438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2200" dirty="0">
                <a:latin typeface="Liberation Sans" panose="020B0604020202020204" pitchFamily="34" charset="0"/>
              </a:rPr>
              <a:t>Dec. 31</a:t>
            </a: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5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5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1298" grpId="0" autoUpdateAnimBg="0"/>
      <p:bldP spid="951299" grpId="0" autoUpdateAnimBg="0"/>
      <p:bldP spid="951300" grpId="0"/>
      <p:bldP spid="951301" grpId="0"/>
      <p:bldP spid="951302" grpId="0"/>
      <p:bldP spid="951303" grpId="0"/>
      <p:bldP spid="95130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4"/>
          <p:cNvSpPr txBox="1">
            <a:spLocks noChangeArrowheads="1"/>
          </p:cNvSpPr>
          <p:nvPr/>
        </p:nvSpPr>
        <p:spPr bwMode="auto">
          <a:xfrm>
            <a:off x="609600" y="1891352"/>
            <a:ext cx="5194300" cy="2884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54025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 defTabSz="454025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</a:pPr>
            <a:r>
              <a:rPr lang="en-US" altLang="en-US" sz="2300" dirty="0">
                <a:latin typeface="Liberation Sans" panose="020B0604020202020204" pitchFamily="34" charset="0"/>
              </a:rPr>
              <a:t>Expenditures</a:t>
            </a:r>
            <a:r>
              <a:rPr lang="en-US" altLang="en-US" sz="2300" b="0" dirty="0">
                <a:latin typeface="Liberation Sans" panose="020B0604020202020204" pitchFamily="34" charset="0"/>
              </a:rPr>
              <a:t> that may lead to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patents,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copyrights,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new processes, and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new products.</a:t>
            </a:r>
          </a:p>
        </p:txBody>
      </p:sp>
      <p:sp>
        <p:nvSpPr>
          <p:cNvPr id="57347" name="Text Box 7"/>
          <p:cNvSpPr txBox="1">
            <a:spLocks noChangeArrowheads="1"/>
          </p:cNvSpPr>
          <p:nvPr/>
        </p:nvSpPr>
        <p:spPr bwMode="auto">
          <a:xfrm>
            <a:off x="5832764" y="2226968"/>
            <a:ext cx="2355273" cy="1298708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anchor="ctr" anchorCtr="0">
            <a:noAutofit/>
          </a:bodyPr>
          <a:lstStyle>
            <a:lvl1pPr defTabSz="454025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4025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4025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454025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30000"/>
              </a:spcBef>
              <a:buClr>
                <a:schemeClr val="tx1"/>
              </a:buClr>
            </a:pPr>
            <a:r>
              <a:rPr lang="en-US" altLang="en-US" sz="2200" b="0" dirty="0">
                <a:latin typeface="Liberation Sans" panose="020B0604020202020204" pitchFamily="34" charset="0"/>
              </a:rPr>
              <a:t>All R&amp;D costs are </a:t>
            </a:r>
            <a:r>
              <a:rPr lang="en-US" altLang="en-US" sz="2200" dirty="0">
                <a:latin typeface="Liberation Sans" panose="020B0604020202020204" pitchFamily="34" charset="0"/>
              </a:rPr>
              <a:t>expensed when incurred</a:t>
            </a:r>
            <a:r>
              <a:rPr lang="en-US" altLang="en-US" sz="2200" b="0" dirty="0">
                <a:latin typeface="Liberation Sans" panose="020B0604020202020204" pitchFamily="34" charset="0"/>
              </a:rPr>
              <a:t>.</a:t>
            </a:r>
          </a:p>
        </p:txBody>
      </p:sp>
      <p:sp>
        <p:nvSpPr>
          <p:cNvPr id="57348" name="Text Box 9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Research and Development Costs</a:t>
            </a:r>
          </a:p>
        </p:txBody>
      </p:sp>
      <p:sp>
        <p:nvSpPr>
          <p:cNvPr id="57352" name="Rectangle 17"/>
          <p:cNvSpPr>
            <a:spLocks noChangeArrowheads="1"/>
          </p:cNvSpPr>
          <p:nvPr/>
        </p:nvSpPr>
        <p:spPr bwMode="auto">
          <a:xfrm>
            <a:off x="4724400" y="4341117"/>
            <a:ext cx="3581400" cy="1726626"/>
          </a:xfrm>
          <a:prstGeom prst="rect">
            <a:avLst/>
          </a:prstGeom>
          <a:solidFill>
            <a:schemeClr val="accent3"/>
          </a:solidFill>
          <a:ln w="190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anchor="ctr" anchorCtr="0">
            <a:noAutofit/>
          </a:bodyPr>
          <a:lstStyle/>
          <a:p>
            <a:pPr marL="53975" algn="l"/>
            <a:r>
              <a:rPr lang="en-US" sz="1600" b="0" dirty="0">
                <a:solidFill>
                  <a:srgbClr val="CC0000"/>
                </a:solidFill>
                <a:latin typeface="Liberation Sans" panose="020B0604020202020204" pitchFamily="34" charset="0"/>
              </a:rPr>
              <a:t>▼ </a:t>
            </a:r>
            <a:r>
              <a:rPr lang="en-US" sz="1600" dirty="0">
                <a:solidFill>
                  <a:srgbClr val="CC0000"/>
                </a:solidFill>
                <a:latin typeface="Liberation Sans" panose="020B0604020202020204" pitchFamily="34" charset="0"/>
              </a:rPr>
              <a:t>HELPFUL HINT</a:t>
            </a:r>
            <a:endParaRPr lang="en-US" altLang="en-US" sz="1600" dirty="0">
              <a:solidFill>
                <a:schemeClr val="tx2">
                  <a:lumMod val="50000"/>
                </a:schemeClr>
              </a:solidFill>
              <a:latin typeface="Liberation Sans" panose="020B0604020202020204" pitchFamily="34" charset="0"/>
            </a:endParaRPr>
          </a:p>
          <a:p>
            <a:pPr marL="53975" algn="l"/>
            <a:r>
              <a:rPr lang="en-US" altLang="en-US" sz="1600" b="0" dirty="0">
                <a:latin typeface="Liberation Sans" panose="020B0604020202020204" pitchFamily="34" charset="0"/>
              </a:rPr>
              <a:t>Research and development costs are not intangible costs, but because</a:t>
            </a:r>
          </a:p>
          <a:p>
            <a:pPr marL="53975" algn="l"/>
            <a:r>
              <a:rPr lang="en-US" altLang="en-US" sz="1600" b="0" dirty="0">
                <a:latin typeface="Liberation Sans" panose="020B0604020202020204" pitchFamily="34" charset="0"/>
              </a:rPr>
              <a:t>these expenditures may lead to patents and copyrights, we discuss them in this section.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Copyrights</a:t>
            </a:r>
          </a:p>
        </p:txBody>
      </p:sp>
      <p:sp>
        <p:nvSpPr>
          <p:cNvPr id="58371" name="Text Box 5"/>
          <p:cNvSpPr txBox="1">
            <a:spLocks noChangeArrowheads="1"/>
          </p:cNvSpPr>
          <p:nvPr/>
        </p:nvSpPr>
        <p:spPr bwMode="auto">
          <a:xfrm>
            <a:off x="609600" y="1891352"/>
            <a:ext cx="7696200" cy="26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Give the owner the exclusive right to reproduce and sell an artistic or published work.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Granted for the life of the creator plus 70 years.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Capitalize costs of acquiring and defending it. </a:t>
            </a:r>
          </a:p>
          <a:p>
            <a:pPr marL="688975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Amortized to expense over useful life.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7848600" cy="211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400" dirty="0">
                <a:latin typeface="Liberation Sans" panose="020B0604020202020204" pitchFamily="34" charset="0"/>
              </a:rPr>
              <a:t>Historical Cost Principle</a:t>
            </a:r>
          </a:p>
          <a:p>
            <a:pPr marL="682625" indent="-4508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  <a:tabLst/>
            </a:pPr>
            <a:r>
              <a:rPr lang="en-US" altLang="en-US" sz="2200" b="0" dirty="0">
                <a:latin typeface="Liberation Sans" panose="020B0604020202020204" pitchFamily="34" charset="0"/>
              </a:rPr>
              <a:t>Requires that companies record plant assets at cost. </a:t>
            </a:r>
          </a:p>
          <a:p>
            <a:pPr marL="682625" indent="-4508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  <a:tabLst/>
            </a:pPr>
            <a:r>
              <a:rPr lang="en-US" altLang="en-US" sz="2200" b="0" dirty="0">
                <a:latin typeface="Liberation Sans" panose="020B0604020202020204" pitchFamily="34" charset="0"/>
              </a:rPr>
              <a:t>Cost consists of </a:t>
            </a:r>
            <a:r>
              <a:rPr lang="en-US" altLang="en-US" sz="2200" dirty="0">
                <a:latin typeface="Liberation Sans" panose="020B0604020202020204" pitchFamily="34" charset="0"/>
              </a:rPr>
              <a:t>all expenditures necessary </a:t>
            </a:r>
            <a:r>
              <a:rPr lang="en-US" altLang="en-US" sz="2200" b="0" dirty="0">
                <a:latin typeface="Liberation Sans" panose="020B0604020202020204" pitchFamily="34" charset="0"/>
              </a:rPr>
              <a:t>to acquire an asset and make it ready for its intended use. </a:t>
            </a:r>
          </a:p>
        </p:txBody>
      </p:sp>
      <p:sp>
        <p:nvSpPr>
          <p:cNvPr id="8196" name="Rectangle 1031"/>
          <p:cNvSpPr>
            <a:spLocks noChangeArrowheads="1"/>
          </p:cNvSpPr>
          <p:nvPr/>
        </p:nvSpPr>
        <p:spPr bwMode="auto">
          <a:xfrm>
            <a:off x="609600" y="3644900"/>
            <a:ext cx="7772400" cy="20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3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Revenue expenditure</a:t>
            </a:r>
            <a:r>
              <a:rPr lang="en-US" altLang="en-US" sz="2300" b="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300" b="0" dirty="0">
                <a:latin typeface="Liberation Sans" panose="020B0604020202020204" pitchFamily="34" charset="0"/>
              </a:rPr>
              <a:t>– costs incurred to acquire a plant asset that are expensed immediately. 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3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Capital expenditures </a:t>
            </a:r>
            <a:r>
              <a:rPr lang="en-US" altLang="en-US" sz="2300" b="0" dirty="0">
                <a:latin typeface="Liberation Sans" panose="020B0604020202020204" pitchFamily="34" charset="0"/>
              </a:rPr>
              <a:t>- costs included in a plant asset account.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Trademarks and Trade Names</a:t>
            </a:r>
          </a:p>
        </p:txBody>
      </p:sp>
      <p:sp>
        <p:nvSpPr>
          <p:cNvPr id="59395" name="Text Box 5"/>
          <p:cNvSpPr txBox="1">
            <a:spLocks noChangeArrowheads="1"/>
          </p:cNvSpPr>
          <p:nvPr/>
        </p:nvSpPr>
        <p:spPr bwMode="auto">
          <a:xfrm>
            <a:off x="609600" y="1890712"/>
            <a:ext cx="777240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257300" indent="-4572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Word, phrase, jingle, or symbol that distinguishes or identifies a particular enterprise or product.</a:t>
            </a:r>
          </a:p>
          <a:p>
            <a:pPr lvl="2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Arial" charset="0"/>
              <a:buChar char="►"/>
            </a:pPr>
            <a:r>
              <a:rPr lang="en-US" altLang="en-US" sz="2100" b="0" dirty="0">
                <a:latin typeface="Liberation Sans" panose="020B0604020202020204" pitchFamily="34" charset="0"/>
              </a:rPr>
              <a:t>Wheaties, Monopoly, Sunkist, Kleenex, Coca-Cola, Big Mac, and Jeep.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Legal protection for indefinite number of </a:t>
            </a:r>
            <a:r>
              <a:rPr lang="en-US" altLang="en-US" sz="2200" dirty="0">
                <a:latin typeface="Liberation Sans" panose="020B0604020202020204" pitchFamily="34" charset="0"/>
              </a:rPr>
              <a:t>20 year renewal periods</a:t>
            </a:r>
            <a:r>
              <a:rPr lang="en-US" altLang="en-US" sz="2200" b="0" dirty="0">
                <a:latin typeface="Liberation Sans" panose="020B0604020202020204" pitchFamily="34" charset="0"/>
              </a:rPr>
              <a:t>.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Capitalize acquisition costs.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No amortization.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Franchises</a:t>
            </a:r>
          </a:p>
        </p:txBody>
      </p:sp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609600" y="1890712"/>
            <a:ext cx="7696200" cy="390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257300" indent="-4572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Contractual arrangement between a franchisor and a franchisee.</a:t>
            </a:r>
          </a:p>
          <a:p>
            <a:pPr lvl="2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Arial" charset="0"/>
              <a:buChar char="►"/>
            </a:pP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Toyota</a:t>
            </a:r>
            <a:r>
              <a:rPr lang="en-US" altLang="en-US" sz="2100" b="0" dirty="0">
                <a:latin typeface="Liberation Sans" panose="020B0604020202020204" pitchFamily="34" charset="0"/>
              </a:rPr>
              <a:t>, 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Shell</a:t>
            </a:r>
            <a:r>
              <a:rPr lang="en-US" altLang="en-US" sz="2100" b="0" dirty="0">
                <a:latin typeface="Liberation Sans" panose="020B0604020202020204" pitchFamily="34" charset="0"/>
              </a:rPr>
              <a:t>, 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Subway</a:t>
            </a:r>
            <a:r>
              <a:rPr lang="en-US" altLang="en-US" sz="2100" b="0" dirty="0">
                <a:latin typeface="Liberation Sans" panose="020B0604020202020204" pitchFamily="34" charset="0"/>
              </a:rPr>
              <a:t>, and </a:t>
            </a:r>
            <a:r>
              <a:rPr lang="en-US" altLang="en-US" sz="2100" dirty="0">
                <a:solidFill>
                  <a:srgbClr val="CC0000"/>
                </a:solidFill>
                <a:latin typeface="Liberation Sans" panose="020B0604020202020204" pitchFamily="34" charset="0"/>
              </a:rPr>
              <a:t>Marriott</a:t>
            </a:r>
            <a:r>
              <a:rPr lang="en-US" altLang="en-US" sz="2100" b="0" dirty="0">
                <a:latin typeface="Liberation Sans" panose="020B0604020202020204" pitchFamily="34" charset="0"/>
              </a:rPr>
              <a:t> are franchises.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Franchise (or license) with a limited life should be amortized to expense over the life of the franchise.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Franchise with an indefinite life should be carried at cost and not amortized.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800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>
              <a:buSzPct val="80000"/>
              <a:defRPr sz="2800">
                <a:solidFill>
                  <a:srgbClr val="CC0000"/>
                </a:solidFill>
                <a:latin typeface="Liberation Sans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 dirty="0"/>
              <a:t>Goodwill</a:t>
            </a:r>
          </a:p>
        </p:txBody>
      </p:sp>
      <p:sp>
        <p:nvSpPr>
          <p:cNvPr id="61443" name="Text Box 5"/>
          <p:cNvSpPr txBox="1">
            <a:spLocks noChangeArrowheads="1"/>
          </p:cNvSpPr>
          <p:nvPr/>
        </p:nvSpPr>
        <p:spPr bwMode="auto">
          <a:xfrm>
            <a:off x="609600" y="1890712"/>
            <a:ext cx="800100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82625" indent="-4508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Includes exceptional management, desirable location, good customer relations, skilled employees, high-quality products, etc. </a:t>
            </a:r>
          </a:p>
          <a:p>
            <a:pPr marL="682625" indent="-4635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Only recorded when an entire business is purchased.</a:t>
            </a:r>
          </a:p>
          <a:p>
            <a:pPr marL="682625" indent="-4635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</a:pPr>
            <a:r>
              <a:rPr lang="en-US" sz="2200" b="0" dirty="0">
                <a:latin typeface="Liberation Sans" panose="020B0604020202020204" pitchFamily="34" charset="0"/>
              </a:rPr>
              <a:t>Goodwill is recorded as the excess of ...</a:t>
            </a:r>
          </a:p>
          <a:p>
            <a:pPr marL="1425575" lvl="1" indent="-4635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200" i="1" dirty="0">
                <a:latin typeface="Liberation Sans" panose="020B0604020202020204" pitchFamily="34" charset="0"/>
              </a:rPr>
              <a:t>purchase price </a:t>
            </a:r>
            <a:r>
              <a:rPr lang="en-US" sz="2200" i="1" dirty="0">
                <a:solidFill>
                  <a:srgbClr val="CC0000"/>
                </a:solidFill>
                <a:latin typeface="Liberation Sans" panose="020B0604020202020204" pitchFamily="34" charset="0"/>
              </a:rPr>
              <a:t>over</a:t>
            </a:r>
            <a:r>
              <a:rPr lang="en-US" sz="2200" i="1" dirty="0">
                <a:latin typeface="Liberation Sans" panose="020B0604020202020204" pitchFamily="34" charset="0"/>
              </a:rPr>
              <a:t> </a:t>
            </a:r>
          </a:p>
          <a:p>
            <a:pPr marL="1425575" lvl="1" indent="-4635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Arial" panose="020B0604020202020204" pitchFamily="34" charset="0"/>
              <a:buChar char="►"/>
            </a:pPr>
            <a:r>
              <a:rPr lang="en-US" sz="2200" i="1" dirty="0">
                <a:latin typeface="Liberation Sans" panose="020B0604020202020204" pitchFamily="34" charset="0"/>
              </a:rPr>
              <a:t>the FMV of the identifiable net assets acquired</a:t>
            </a:r>
            <a:r>
              <a:rPr lang="en-US" sz="2200" dirty="0">
                <a:latin typeface="Liberation Sans" panose="020B0604020202020204" pitchFamily="34" charset="0"/>
              </a:rPr>
              <a:t>.</a:t>
            </a:r>
          </a:p>
          <a:p>
            <a:pPr marL="682625" indent="-463550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anose="05000000000000000000" pitchFamily="2" charset="2"/>
              <a:buChar char="u"/>
            </a:pPr>
            <a:r>
              <a:rPr lang="en-US" altLang="en-US" sz="2200" b="0" dirty="0">
                <a:latin typeface="Liberation Sans" panose="020B0604020202020204" pitchFamily="34" charset="0"/>
              </a:rPr>
              <a:t>Internally created goodwill should not be capitalized.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TYPES OF INTANGIBLES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4</a:t>
            </a:r>
          </a:p>
        </p:txBody>
      </p:sp>
    </p:spTree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 bwMode="auto">
          <a:xfrm rot="5400000">
            <a:off x="1917401" y="616061"/>
            <a:ext cx="338931" cy="329406"/>
          </a:xfrm>
          <a:prstGeom prst="triangle">
            <a:avLst/>
          </a:prstGeom>
          <a:solidFill>
            <a:srgbClr val="0033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65160"/>
            <a:ext cx="1733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i="0">
                <a:solidFill>
                  <a:srgbClr val="E20000"/>
                </a:solidFill>
                <a:effectLst/>
                <a:latin typeface="Arial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1800" b="1" dirty="0">
                <a:solidFill>
                  <a:srgbClr val="CC0000"/>
                </a:solidFill>
                <a:latin typeface="Liberation Sans" panose="020B0604020202020204" pitchFamily="34" charset="0"/>
              </a:rPr>
              <a:t>LEARNING OBJECTIVE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2789829" y="330348"/>
            <a:ext cx="5958883" cy="941945"/>
          </a:xfrm>
          <a:prstGeom prst="roundRect">
            <a:avLst/>
          </a:prstGeom>
          <a:solidFill>
            <a:srgbClr val="0066CC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</p:spPr>
        <p:txBody>
          <a:bodyPr vert="horz" wrap="square" lIns="91440" tIns="45720" rIns="91440" bIns="9144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53975" algn="l"/>
            <a:r>
              <a:rPr lang="en-US" sz="2400" b="1" i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ans" panose="020B0604020202020204" pitchFamily="34" charset="0"/>
              </a:rPr>
              <a:t>Discuss how long-lived assets are reported and analyzed.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69682" y="426570"/>
            <a:ext cx="55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dirty="0">
                <a:solidFill>
                  <a:srgbClr val="CC0000"/>
                </a:solidFill>
                <a:effectLst/>
                <a:latin typeface="Liberation Sans" panose="020B0604020202020204" pitchFamily="34" charset="0"/>
              </a:rPr>
              <a:t>5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 flipH="1">
            <a:off x="1905000" y="338012"/>
            <a:ext cx="1" cy="912801"/>
          </a:xfrm>
          <a:prstGeom prst="line">
            <a:avLst/>
          </a:prstGeom>
          <a:solidFill>
            <a:schemeClr val="accent1"/>
          </a:solidFill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02" y="1600200"/>
            <a:ext cx="788154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38200" y="6216639"/>
            <a:ext cx="49310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9-19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Presentation of property, plant, and equipment and intangible assets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5</a:t>
            </a:r>
          </a:p>
        </p:txBody>
      </p:sp>
    </p:spTree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556086"/>
            <a:ext cx="8534400" cy="300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49"/>
          <p:cNvSpPr txBox="1">
            <a:spLocks noChangeArrowheads="1"/>
          </p:cNvSpPr>
          <p:nvPr/>
        </p:nvSpPr>
        <p:spPr bwMode="auto">
          <a:xfrm>
            <a:off x="609600" y="1295400"/>
            <a:ext cx="79248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buSzPct val="80000"/>
            </a:pPr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Return on Assets </a:t>
            </a:r>
            <a:r>
              <a:rPr lang="en-US" altLang="en-US" sz="2300" b="0" dirty="0">
                <a:latin typeface="Liberation Sans" panose="020B0604020202020204" pitchFamily="34" charset="0"/>
              </a:rPr>
              <a:t>indicates the amount of net income generated by each dollar of assets.</a:t>
            </a: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ANALYSIS</a:t>
            </a:r>
          </a:p>
        </p:txBody>
      </p:sp>
      <p:sp>
        <p:nvSpPr>
          <p:cNvPr id="2" name="Rectangle 1"/>
          <p:cNvSpPr/>
          <p:nvPr/>
        </p:nvSpPr>
        <p:spPr>
          <a:xfrm>
            <a:off x="332096" y="5638800"/>
            <a:ext cx="3733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9-20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Return on assets for JetBlue and Southwest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5</a:t>
            </a:r>
          </a:p>
        </p:txBody>
      </p:sp>
    </p:spTree>
    <p:extLst>
      <p:ext uri="{BB962C8B-B14F-4D97-AF65-F5344CB8AC3E}">
        <p14:creationId xmlns:p14="http://schemas.microsoft.com/office/powerpoint/2010/main" val="3860370129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609600" y="1295400"/>
            <a:ext cx="7924800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buSzPct val="80000"/>
            </a:pPr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Asset Turnover </a:t>
            </a:r>
            <a:r>
              <a:rPr lang="en-US" altLang="en-US" sz="2300" b="0" dirty="0">
                <a:latin typeface="Liberation Sans" panose="020B0604020202020204" pitchFamily="34" charset="0"/>
              </a:rPr>
              <a:t>indicates how efficiently a company uses its assets to generate sales.</a:t>
            </a: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32096" y="5638800"/>
            <a:ext cx="3733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9-21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Asset turnover for JetBlue and Southwest</a:t>
            </a: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63504"/>
            <a:ext cx="8510589" cy="298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5</a:t>
            </a:r>
          </a:p>
        </p:txBody>
      </p:sp>
    </p:spTree>
    <p:extLst>
      <p:ext uri="{BB962C8B-B14F-4D97-AF65-F5344CB8AC3E}">
        <p14:creationId xmlns:p14="http://schemas.microsoft.com/office/powerpoint/2010/main" val="3364531700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609600" y="1341438"/>
            <a:ext cx="8153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Profit Margin Revisited </a:t>
            </a:r>
          </a:p>
        </p:txBody>
      </p:sp>
      <p:sp>
        <p:nvSpPr>
          <p:cNvPr id="52230" name="Rectangle 7"/>
          <p:cNvSpPr>
            <a:spLocks noChangeArrowheads="1"/>
          </p:cNvSpPr>
          <p:nvPr/>
        </p:nvSpPr>
        <p:spPr bwMode="auto">
          <a:xfrm>
            <a:off x="609600" y="1949121"/>
            <a:ext cx="8153400" cy="1327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sz="2300" dirty="0">
                <a:latin typeface="Liberation Sans" panose="020B0604020202020204" pitchFamily="34" charset="0"/>
              </a:rPr>
              <a:t>Profit margin</a:t>
            </a:r>
            <a:r>
              <a:rPr lang="en-US" sz="2300" b="0" dirty="0">
                <a:latin typeface="Liberation Sans" panose="020B0604020202020204" pitchFamily="34" charset="0"/>
              </a:rPr>
              <a:t> tells how effective a company is in turning its sales into income—that is, how much income each dollar of sales provides.</a:t>
            </a:r>
            <a:endParaRPr lang="en-US" altLang="en-US" sz="2300" b="0" dirty="0">
              <a:latin typeface="Liberation Sans" panose="020B0604020202020204" pitchFamily="34" charset="0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ANALYSIS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523258"/>
            <a:ext cx="8534400" cy="181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5405735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9-22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Composition of return on assets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5</a:t>
            </a:r>
          </a:p>
        </p:txBody>
      </p:sp>
    </p:spTree>
    <p:extLst>
      <p:ext uri="{BB962C8B-B14F-4D97-AF65-F5344CB8AC3E}">
        <p14:creationId xmlns:p14="http://schemas.microsoft.com/office/powerpoint/2010/main" val="1854085765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609600" y="1341438"/>
            <a:ext cx="8153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Profit Margin Revisited 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304800" y="990599"/>
            <a:ext cx="8534400" cy="1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>
              <a:buSzPct val="80000"/>
            </a:pPr>
            <a:r>
              <a:rPr lang="en-US" alt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ANALYSIS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8534401" cy="200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9600" y="4311321"/>
            <a:ext cx="8153400" cy="13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300" b="0" dirty="0">
                <a:latin typeface="Liberation Sans" panose="020B0604020202020204" pitchFamily="34" charset="0"/>
              </a:rPr>
              <a:t>Southwest was more effective at generating sales from its assets, while JetBlue was better at deriving profit from its sales.</a:t>
            </a:r>
            <a:endParaRPr lang="en-US" altLang="en-US" sz="2300" b="0" dirty="0"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782528" y="1357952"/>
            <a:ext cx="21328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9-23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Components of rate of return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for JetBlue and Southwest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5</a:t>
            </a:r>
          </a:p>
        </p:txBody>
      </p:sp>
    </p:spTree>
    <p:extLst>
      <p:ext uri="{BB962C8B-B14F-4D97-AF65-F5344CB8AC3E}">
        <p14:creationId xmlns:p14="http://schemas.microsoft.com/office/powerpoint/2010/main" val="31451707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609600" y="1295400"/>
            <a:ext cx="7848600" cy="33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685800" indent="-4572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400" dirty="0">
                <a:latin typeface="Liberation Sans" panose="020B0604020202020204" pitchFamily="34" charset="0"/>
              </a:rPr>
              <a:t>Cost</a:t>
            </a:r>
            <a:r>
              <a:rPr lang="en-US" altLang="en-US" sz="2300" b="0" dirty="0">
                <a:latin typeface="Liberation Sans" panose="020B0604020202020204" pitchFamily="34" charset="0"/>
              </a:rPr>
              <a:t> is measured by the cash paid in a cash transaction or the </a:t>
            </a:r>
            <a:r>
              <a:rPr lang="en-US" altLang="en-US" sz="2300" dirty="0">
                <a:latin typeface="Liberation Sans" panose="020B0604020202020204" pitchFamily="34" charset="0"/>
              </a:rPr>
              <a:t>cash equivalent price </a:t>
            </a:r>
            <a:r>
              <a:rPr lang="en-US" altLang="en-US" sz="2300" b="0" dirty="0">
                <a:latin typeface="Liberation Sans" panose="020B0604020202020204" pitchFamily="34" charset="0"/>
              </a:rPr>
              <a:t>paid. </a:t>
            </a:r>
          </a:p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3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Cash equivalent price</a:t>
            </a:r>
            <a:r>
              <a:rPr lang="en-US" altLang="en-US" sz="2300" b="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 </a:t>
            </a:r>
            <a:r>
              <a:rPr lang="en-US" altLang="en-US" sz="2300" b="0" dirty="0">
                <a:latin typeface="Liberation Sans" panose="020B0604020202020204" pitchFamily="34" charset="0"/>
              </a:rPr>
              <a:t>is the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fair value</a:t>
            </a:r>
            <a:r>
              <a:rPr lang="en-US" altLang="en-US" sz="2200" b="0" dirty="0">
                <a:latin typeface="Liberation Sans" panose="020B0604020202020204" pitchFamily="34" charset="0"/>
              </a:rPr>
              <a:t> of the asset given up or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Clr>
                <a:srgbClr val="CC0000"/>
              </a:buClr>
              <a:buSzPct val="80000"/>
              <a:buFont typeface="Wingdings" pitchFamily="2" charset="2"/>
              <a:buChar char="u"/>
            </a:pPr>
            <a:r>
              <a:rPr lang="en-US" altLang="en-US" sz="2200" dirty="0">
                <a:latin typeface="Liberation Sans" panose="020B0604020202020204" pitchFamily="34" charset="0"/>
              </a:rPr>
              <a:t>fair value</a:t>
            </a:r>
            <a:r>
              <a:rPr lang="en-US" altLang="en-US" sz="2200" b="0" dirty="0">
                <a:latin typeface="Liberation Sans" panose="020B0604020202020204" pitchFamily="34" charset="0"/>
              </a:rPr>
              <a:t> of the asset received, </a:t>
            </a:r>
          </a:p>
          <a:p>
            <a:pPr lvl="1" algn="l">
              <a:lnSpc>
                <a:spcPct val="125000"/>
              </a:lnSpc>
              <a:spcBef>
                <a:spcPts val="1200"/>
              </a:spcBef>
              <a:buSzPct val="80000"/>
            </a:pPr>
            <a:r>
              <a:rPr lang="en-US" altLang="en-US" sz="2300" b="0" dirty="0">
                <a:latin typeface="Liberation Sans" panose="020B0604020202020204" pitchFamily="34" charset="0"/>
              </a:rPr>
              <a:t>whichever is more clearly determinable.</a:t>
            </a:r>
          </a:p>
        </p:txBody>
      </p:sp>
      <p:sp>
        <p:nvSpPr>
          <p:cNvPr id="9222" name="Rectangle 9"/>
          <p:cNvSpPr>
            <a:spLocks noChangeArrowheads="1"/>
          </p:cNvSpPr>
          <p:nvPr/>
        </p:nvSpPr>
        <p:spPr bwMode="auto">
          <a:xfrm>
            <a:off x="1371600" y="4940235"/>
            <a:ext cx="6463846" cy="1003365"/>
          </a:xfrm>
          <a:prstGeom prst="rect">
            <a:avLst/>
          </a:prstGeom>
          <a:solidFill>
            <a:schemeClr val="accent3"/>
          </a:solidFill>
          <a:ln w="190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innerShdw blurRad="114300">
              <a:prstClr val="black"/>
            </a:innerShdw>
          </a:effectLst>
          <a:extLst/>
        </p:spPr>
        <p:txBody>
          <a:bodyPr anchor="ctr" anchorCtr="0">
            <a:no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53975" algn="l"/>
            <a:r>
              <a:rPr lang="en-US" altLang="en-US" sz="16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INTERNATIONAL NOTE </a:t>
            </a:r>
          </a:p>
          <a:p>
            <a:pPr marL="53975" algn="l"/>
            <a:r>
              <a:rPr lang="en-US" altLang="en-US" sz="1600" b="0" dirty="0">
                <a:latin typeface="Liberation Sans" panose="020B0604020202020204" pitchFamily="34" charset="0"/>
              </a:rPr>
              <a:t>IFRS is flexible regarding asset valuation. Companies revalue to fair value when they believe this information is more relevant.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09600" y="1280615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SzPct val="80000"/>
            </a:pPr>
            <a:r>
              <a:rPr lang="en-US" altLang="en-US" sz="2800" dirty="0">
                <a:solidFill>
                  <a:srgbClr val="CC0000"/>
                </a:solidFill>
                <a:latin typeface="Liberation Sans" panose="020B0604020202020204" pitchFamily="34" charset="0"/>
              </a:rPr>
              <a:t>Land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10548" y="1894705"/>
            <a:ext cx="7861300" cy="411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11430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800100" indent="-4572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763" lvl="1" algn="l">
              <a:lnSpc>
                <a:spcPct val="125000"/>
              </a:lnSpc>
              <a:spcBef>
                <a:spcPts val="1200"/>
              </a:spcBef>
              <a:buClr>
                <a:srgbClr val="800000"/>
              </a:buClr>
            </a:pPr>
            <a:r>
              <a:rPr lang="en-US" altLang="en-US" sz="2200" dirty="0">
                <a:latin typeface="Liberation Sans" panose="020B0604020202020204" pitchFamily="34" charset="0"/>
              </a:rPr>
              <a:t>All necessary costs</a:t>
            </a:r>
            <a:r>
              <a:rPr lang="en-US" altLang="en-US" sz="2200" b="0" dirty="0">
                <a:latin typeface="Liberation Sans" panose="020B0604020202020204" pitchFamily="34" charset="0"/>
              </a:rPr>
              <a:t> incurred in making land </a:t>
            </a:r>
            <a:r>
              <a:rPr lang="en-US" altLang="en-US" sz="2200" dirty="0">
                <a:latin typeface="Liberation Sans" panose="020B0604020202020204" pitchFamily="34" charset="0"/>
              </a:rPr>
              <a:t>ready for its intended use</a:t>
            </a:r>
            <a:r>
              <a:rPr lang="en-US" altLang="en-US" sz="2200" b="0" dirty="0">
                <a:latin typeface="Liberation Sans" panose="020B0604020202020204" pitchFamily="34" charset="0"/>
              </a:rPr>
              <a:t> increase </a:t>
            </a:r>
            <a:r>
              <a:rPr lang="en-US" altLang="en-US" sz="2200" dirty="0">
                <a:latin typeface="Liberation Sans" panose="020B0604020202020204" pitchFamily="34" charset="0"/>
              </a:rPr>
              <a:t>(debit)</a:t>
            </a:r>
            <a:r>
              <a:rPr lang="en-US" altLang="en-US" sz="2200" b="0" dirty="0">
                <a:latin typeface="Liberation Sans" panose="020B0604020202020204" pitchFamily="34" charset="0"/>
              </a:rPr>
              <a:t> the Land account.</a:t>
            </a:r>
          </a:p>
          <a:p>
            <a:pPr marL="4763" lvl="1" algn="l">
              <a:lnSpc>
                <a:spcPct val="125000"/>
              </a:lnSpc>
              <a:spcBef>
                <a:spcPts val="1200"/>
              </a:spcBef>
              <a:buClr>
                <a:srgbClr val="800000"/>
              </a:buClr>
            </a:pPr>
            <a:r>
              <a:rPr lang="en-US" altLang="en-US" sz="2200" b="0" dirty="0">
                <a:latin typeface="Liberation Sans" panose="020B0604020202020204" pitchFamily="34" charset="0"/>
              </a:rPr>
              <a:t>Costs typically include: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arenR"/>
            </a:pPr>
            <a:r>
              <a:rPr lang="en-US" altLang="en-US" sz="2100" b="0" dirty="0">
                <a:latin typeface="Liberation Sans" panose="020B0604020202020204" pitchFamily="34" charset="0"/>
              </a:rPr>
              <a:t>cash purchase price, 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arenR"/>
            </a:pPr>
            <a:r>
              <a:rPr lang="en-US" altLang="en-US" sz="2100" b="0" dirty="0">
                <a:latin typeface="Liberation Sans" panose="020B0604020202020204" pitchFamily="34" charset="0"/>
              </a:rPr>
              <a:t>closing costs such as title and attorney’s fees, 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arenR"/>
            </a:pPr>
            <a:r>
              <a:rPr lang="en-US" altLang="en-US" sz="2100" b="0" dirty="0">
                <a:latin typeface="Liberation Sans" panose="020B0604020202020204" pitchFamily="34" charset="0"/>
              </a:rPr>
              <a:t>real estate brokers’ commissions, and </a:t>
            </a:r>
          </a:p>
          <a:p>
            <a:pPr marL="682625" lvl="2" indent="-450850" algn="l">
              <a:lnSpc>
                <a:spcPct val="125000"/>
              </a:lnSpc>
              <a:spcBef>
                <a:spcPts val="1200"/>
              </a:spcBef>
              <a:buClr>
                <a:schemeClr val="tx1"/>
              </a:buClr>
              <a:buFontTx/>
              <a:buAutoNum type="arabicParenR"/>
            </a:pPr>
            <a:r>
              <a:rPr lang="en-US" altLang="en-US" sz="2100" b="0" dirty="0">
                <a:latin typeface="Liberation Sans" panose="020B0604020202020204" pitchFamily="34" charset="0"/>
              </a:rPr>
              <a:t>accrued property taxes and other liens on the land assumed by the purchaser.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09600" y="1295400"/>
            <a:ext cx="8077200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en-US" sz="2200" dirty="0">
                <a:latin typeface="Liberation Sans" panose="020B0604020202020204" pitchFamily="34" charset="0"/>
              </a:rPr>
              <a:t>Illustration: </a:t>
            </a:r>
            <a:r>
              <a:rPr lang="en-US" altLang="en-US" sz="2200" b="0" dirty="0">
                <a:latin typeface="Liberation Sans" panose="020B0604020202020204" pitchFamily="34" charset="0"/>
              </a:rPr>
              <a:t>Assume that Hayes Manufacturing Company acquires real estate at a cash cost of $100,000. The property contains an old warehouse that is razed at a net cost of $6,000 ($7,500 in costs less $1,500 proceeds from salvaged materials). Additional expenditures are the attorney’s fee, $1,000, and the real estate broker’s commission, $8,000. </a:t>
            </a:r>
          </a:p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en-US" sz="2200" dirty="0">
                <a:latin typeface="Liberation Sans" panose="020B0604020202020204" pitchFamily="34" charset="0"/>
              </a:rPr>
              <a:t>Required: </a:t>
            </a:r>
            <a:r>
              <a:rPr lang="en-US" altLang="en-US" sz="2200" b="0" dirty="0">
                <a:latin typeface="Liberation Sans" panose="020B0604020202020204" pitchFamily="34" charset="0"/>
              </a:rPr>
              <a:t>Determine the amount to be reported as the cost of the land.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"/>
          <p:cNvSpPr>
            <a:spLocks noChangeArrowheads="1"/>
          </p:cNvSpPr>
          <p:nvPr/>
        </p:nvSpPr>
        <p:spPr bwMode="auto">
          <a:xfrm>
            <a:off x="7004050" y="2103438"/>
            <a:ext cx="1143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latin typeface="Liberation Sans" panose="020B0604020202020204" pitchFamily="34" charset="0"/>
              </a:rPr>
              <a:t>Land</a:t>
            </a:r>
          </a:p>
        </p:txBody>
      </p:sp>
      <p:sp>
        <p:nvSpPr>
          <p:cNvPr id="12291" name="Rectangle 31"/>
          <p:cNvSpPr>
            <a:spLocks noChangeArrowheads="1"/>
          </p:cNvSpPr>
          <p:nvPr/>
        </p:nvSpPr>
        <p:spPr bwMode="auto">
          <a:xfrm>
            <a:off x="609600" y="1295400"/>
            <a:ext cx="7772400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5000"/>
              </a:lnSpc>
              <a:spcBef>
                <a:spcPts val="1200"/>
              </a:spcBef>
            </a:pPr>
            <a:r>
              <a:rPr lang="en-US" altLang="en-US" sz="2200" dirty="0">
                <a:latin typeface="Liberation Sans" panose="020B0604020202020204" pitchFamily="34" charset="0"/>
              </a:rPr>
              <a:t>Required: </a:t>
            </a:r>
            <a:r>
              <a:rPr lang="en-US" altLang="en-US" sz="2200" b="0" dirty="0">
                <a:latin typeface="Liberation Sans" panose="020B0604020202020204" pitchFamily="34" charset="0"/>
              </a:rPr>
              <a:t>Determine amount to be reported as the cost of the land.</a:t>
            </a:r>
          </a:p>
        </p:txBody>
      </p:sp>
      <p:sp>
        <p:nvSpPr>
          <p:cNvPr id="12293" name="Rectangle 40"/>
          <p:cNvSpPr>
            <a:spLocks noChangeArrowheads="1"/>
          </p:cNvSpPr>
          <p:nvPr/>
        </p:nvSpPr>
        <p:spPr bwMode="auto">
          <a:xfrm>
            <a:off x="609600" y="2560638"/>
            <a:ext cx="59436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Cash price of property ($100,000)</a:t>
            </a:r>
          </a:p>
        </p:txBody>
      </p:sp>
      <p:sp>
        <p:nvSpPr>
          <p:cNvPr id="12294" name="Rectangle 41"/>
          <p:cNvSpPr>
            <a:spLocks noChangeArrowheads="1"/>
          </p:cNvSpPr>
          <p:nvPr/>
        </p:nvSpPr>
        <p:spPr bwMode="auto">
          <a:xfrm>
            <a:off x="609600" y="3082925"/>
            <a:ext cx="61658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Net removal cost of warehouse ($6,000)</a:t>
            </a:r>
          </a:p>
        </p:txBody>
      </p:sp>
      <p:sp>
        <p:nvSpPr>
          <p:cNvPr id="12295" name="Rectangle 42"/>
          <p:cNvSpPr>
            <a:spLocks noChangeArrowheads="1"/>
          </p:cNvSpPr>
          <p:nvPr/>
        </p:nvSpPr>
        <p:spPr bwMode="auto">
          <a:xfrm>
            <a:off x="609600" y="3581400"/>
            <a:ext cx="61658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Attorney's fees ($1,000)</a:t>
            </a:r>
          </a:p>
        </p:txBody>
      </p:sp>
      <p:sp>
        <p:nvSpPr>
          <p:cNvPr id="812076" name="Rectangle 44"/>
          <p:cNvSpPr>
            <a:spLocks noChangeArrowheads="1"/>
          </p:cNvSpPr>
          <p:nvPr/>
        </p:nvSpPr>
        <p:spPr bwMode="auto">
          <a:xfrm>
            <a:off x="6781800" y="3581400"/>
            <a:ext cx="15176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 1,000</a:t>
            </a:r>
          </a:p>
        </p:txBody>
      </p:sp>
      <p:sp>
        <p:nvSpPr>
          <p:cNvPr id="812077" name="Rectangle 45"/>
          <p:cNvSpPr>
            <a:spLocks noChangeArrowheads="1"/>
          </p:cNvSpPr>
          <p:nvPr/>
        </p:nvSpPr>
        <p:spPr bwMode="auto">
          <a:xfrm>
            <a:off x="6781800" y="3094038"/>
            <a:ext cx="15176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6,000</a:t>
            </a:r>
          </a:p>
        </p:txBody>
      </p:sp>
      <p:sp>
        <p:nvSpPr>
          <p:cNvPr id="812078" name="Rectangle 46"/>
          <p:cNvSpPr>
            <a:spLocks noChangeArrowheads="1"/>
          </p:cNvSpPr>
          <p:nvPr/>
        </p:nvSpPr>
        <p:spPr bwMode="auto">
          <a:xfrm>
            <a:off x="6781800" y="2573338"/>
            <a:ext cx="15176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$100,000</a:t>
            </a:r>
          </a:p>
        </p:txBody>
      </p:sp>
      <p:sp>
        <p:nvSpPr>
          <p:cNvPr id="812088" name="Rectangle 56"/>
          <p:cNvSpPr>
            <a:spLocks noChangeArrowheads="1"/>
          </p:cNvSpPr>
          <p:nvPr/>
        </p:nvSpPr>
        <p:spPr bwMode="auto">
          <a:xfrm>
            <a:off x="6851650" y="4648200"/>
            <a:ext cx="1447800" cy="42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CC0000"/>
                </a:solidFill>
                <a:latin typeface="Liberation Sans" panose="020B0604020202020204" pitchFamily="34" charset="0"/>
              </a:rPr>
              <a:t>$115,000</a:t>
            </a:r>
          </a:p>
        </p:txBody>
      </p:sp>
      <p:sp>
        <p:nvSpPr>
          <p:cNvPr id="12300" name="Line 57"/>
          <p:cNvSpPr>
            <a:spLocks noChangeShapeType="1"/>
          </p:cNvSpPr>
          <p:nvPr/>
        </p:nvSpPr>
        <p:spPr bwMode="auto">
          <a:xfrm flipH="1">
            <a:off x="7004050" y="4648200"/>
            <a:ext cx="121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2301" name="Line 58"/>
          <p:cNvSpPr>
            <a:spLocks noChangeShapeType="1"/>
          </p:cNvSpPr>
          <p:nvPr/>
        </p:nvSpPr>
        <p:spPr bwMode="auto">
          <a:xfrm flipH="1">
            <a:off x="7004050" y="2522560"/>
            <a:ext cx="121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2302" name="Line 59"/>
          <p:cNvSpPr>
            <a:spLocks noChangeShapeType="1"/>
          </p:cNvSpPr>
          <p:nvPr/>
        </p:nvSpPr>
        <p:spPr bwMode="auto">
          <a:xfrm flipH="1">
            <a:off x="7004050" y="5078104"/>
            <a:ext cx="121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2303" name="Line 60"/>
          <p:cNvSpPr>
            <a:spLocks noChangeShapeType="1"/>
          </p:cNvSpPr>
          <p:nvPr/>
        </p:nvSpPr>
        <p:spPr bwMode="auto">
          <a:xfrm flipH="1">
            <a:off x="7004050" y="5154304"/>
            <a:ext cx="12192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200" dirty="0">
              <a:latin typeface="Liberation Sans" panose="020B0604020202020204" pitchFamily="34" charset="0"/>
            </a:endParaRPr>
          </a:p>
        </p:txBody>
      </p:sp>
      <p:sp>
        <p:nvSpPr>
          <p:cNvPr id="12304" name="Rectangle 61"/>
          <p:cNvSpPr>
            <a:spLocks noChangeArrowheads="1"/>
          </p:cNvSpPr>
          <p:nvPr/>
        </p:nvSpPr>
        <p:spPr bwMode="auto">
          <a:xfrm>
            <a:off x="609600" y="4648200"/>
            <a:ext cx="5943600" cy="42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dirty="0">
                <a:solidFill>
                  <a:srgbClr val="CC0000"/>
                </a:solidFill>
                <a:latin typeface="Liberation Sans" panose="020B0604020202020204" pitchFamily="34" charset="0"/>
              </a:rPr>
              <a:t>Cost of Land</a:t>
            </a:r>
          </a:p>
        </p:txBody>
      </p:sp>
      <p:sp>
        <p:nvSpPr>
          <p:cNvPr id="12305" name="Rectangle 71"/>
          <p:cNvSpPr>
            <a:spLocks noChangeArrowheads="1"/>
          </p:cNvSpPr>
          <p:nvPr/>
        </p:nvSpPr>
        <p:spPr bwMode="auto">
          <a:xfrm>
            <a:off x="609600" y="4114800"/>
            <a:ext cx="61658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rgbClr val="8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Real estate broker’s commission ($8,000)</a:t>
            </a:r>
          </a:p>
        </p:txBody>
      </p:sp>
      <p:sp>
        <p:nvSpPr>
          <p:cNvPr id="812104" name="Rectangle 72"/>
          <p:cNvSpPr>
            <a:spLocks noChangeArrowheads="1"/>
          </p:cNvSpPr>
          <p:nvPr/>
        </p:nvSpPr>
        <p:spPr bwMode="auto">
          <a:xfrm>
            <a:off x="6781800" y="4114800"/>
            <a:ext cx="151765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9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9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9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9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9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9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en-US" altLang="en-US" sz="2200" b="0" dirty="0">
                <a:solidFill>
                  <a:srgbClr val="000000"/>
                </a:solidFill>
                <a:latin typeface="Liberation Sans" panose="020B0604020202020204" pitchFamily="34" charset="0"/>
              </a:rPr>
              <a:t> 8,000</a:t>
            </a: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609600" y="304800"/>
            <a:ext cx="822960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l"/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Liberation Sans" panose="020B0604020202020204" pitchFamily="34" charset="0"/>
              </a:rPr>
              <a:t>THE COST OF PLANT ASSETS</a:t>
            </a:r>
            <a:endParaRPr lang="en-US" altLang="en-US" sz="3200" b="1" i="0" dirty="0">
              <a:solidFill>
                <a:schemeClr val="tx2">
                  <a:lumMod val="50000"/>
                </a:schemeClr>
              </a:solidFill>
              <a:effectLst/>
              <a:latin typeface="Liberation Sans" panose="020B0604020202020204" pitchFamily="34" charset="0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304800" y="990600"/>
            <a:ext cx="8534400" cy="0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i="0" dirty="0">
              <a:effectLst/>
              <a:latin typeface="Liberation Sans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5329535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Liberation Sans" panose="020B0604020202020204" pitchFamily="34" charset="0"/>
              </a:rPr>
              <a:t>ILLUSTRATION 9-2</a:t>
            </a:r>
          </a:p>
          <a:p>
            <a:pPr algn="l"/>
            <a:r>
              <a:rPr lang="en-US" sz="1200" b="0" dirty="0">
                <a:latin typeface="Liberation Sans" panose="020B0604020202020204" pitchFamily="34" charset="0"/>
              </a:rPr>
              <a:t>Computation of cost of land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8229600" y="6369050"/>
            <a:ext cx="762000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457200" indent="-457200" algn="r">
              <a:tabLst>
                <a:tab pos="685800" algn="l"/>
              </a:tabLst>
              <a:defRPr sz="1600" b="1" i="1">
                <a:solidFill>
                  <a:schemeClr val="bg2"/>
                </a:solidFill>
                <a:effectLst/>
                <a:latin typeface="Liberation Sans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2pPr>
            <a:lvl3pPr marL="11430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3pPr>
            <a:lvl4pPr marL="16002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4pPr>
            <a:lvl5pPr marL="2057400" indent="-228600"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defRPr>
            </a:lvl9pPr>
          </a:lstStyle>
          <a:p>
            <a:r>
              <a:rPr lang="en-US" altLang="en-US" dirty="0"/>
              <a:t>LO 1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2076" grpId="0" autoUpdateAnimBg="0"/>
      <p:bldP spid="812077" grpId="0" autoUpdateAnimBg="0"/>
      <p:bldP spid="812078" grpId="0" autoUpdateAnimBg="0"/>
      <p:bldP spid="812088" grpId="0" autoUpdateAnimBg="0"/>
      <p:bldP spid="812104" grpId="0" autoUpdateAnimBg="0"/>
    </p:bldLst>
  </p:timing>
</p:sld>
</file>

<file path=ppt/theme/theme1.xml><?xml version="1.0" encoding="utf-8"?>
<a:theme xmlns:a="http://schemas.openxmlformats.org/drawingml/2006/main" name="movnglnc">
  <a:themeElements>
    <a:clrScheme name="">
      <a:dk1>
        <a:srgbClr val="000000"/>
      </a:dk1>
      <a:lt1>
        <a:srgbClr val="FFFFFF"/>
      </a:lt1>
      <a:dk2>
        <a:srgbClr val="0000FF"/>
      </a:dk2>
      <a:lt2>
        <a:srgbClr val="000000"/>
      </a:lt2>
      <a:accent1>
        <a:srgbClr val="00FFFF"/>
      </a:accent1>
      <a:accent2>
        <a:srgbClr val="FF0000"/>
      </a:accent2>
      <a:accent3>
        <a:srgbClr val="FFFFFF"/>
      </a:accent3>
      <a:accent4>
        <a:srgbClr val="000000"/>
      </a:accent4>
      <a:accent5>
        <a:srgbClr val="AAFFFF"/>
      </a:accent5>
      <a:accent6>
        <a:srgbClr val="E70000"/>
      </a:accent6>
      <a:hlink>
        <a:srgbClr val="000099"/>
      </a:hlink>
      <a:folHlink>
        <a:srgbClr val="000000"/>
      </a:folHlink>
    </a:clrScheme>
    <a:fontScheme name="movnglnc">
      <a:majorFont>
        <a:latin typeface="Comic Sans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vngln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ngln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ngln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ngln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ngln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ngln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ngln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Office\Templates\1033\Company Handbook.pot</Template>
  <TotalTime>14398</TotalTime>
  <Pages>43</Pages>
  <Words>2949</Words>
  <Application>Microsoft Office PowerPoint</Application>
  <PresentationFormat>On-screen Show (4:3)</PresentationFormat>
  <Paragraphs>543</Paragraphs>
  <Slides>57</Slides>
  <Notes>57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Arial</vt:lpstr>
      <vt:lpstr>Comic Sans MS</vt:lpstr>
      <vt:lpstr>Liberation Sans</vt:lpstr>
      <vt:lpstr>Times New Roman</vt:lpstr>
      <vt:lpstr>Wingdings</vt:lpstr>
      <vt:lpstr>movnglnc</vt:lpstr>
      <vt:lpstr>Worksheet</vt:lpstr>
      <vt:lpstr>PowerPoint Presentation</vt:lpstr>
      <vt:lpstr>CHAPTER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Accounting and Accounting Standards</dc:title>
  <dc:creator>Coby Harmon</dc:creator>
  <cp:lastModifiedBy>Kathryn Dreher</cp:lastModifiedBy>
  <cp:revision>2416</cp:revision>
  <cp:lastPrinted>1999-09-16T17:08:20Z</cp:lastPrinted>
  <dcterms:created xsi:type="dcterms:W3CDTF">1997-03-28T18:03:02Z</dcterms:created>
  <dcterms:modified xsi:type="dcterms:W3CDTF">2017-08-18T02:55:10Z</dcterms:modified>
</cp:coreProperties>
</file>