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0"/>
  </p:notesMasterIdLst>
  <p:sldIdLst>
    <p:sldId id="256" r:id="rId2"/>
    <p:sldId id="257" r:id="rId3"/>
    <p:sldId id="259" r:id="rId4"/>
    <p:sldId id="261" r:id="rId5"/>
    <p:sldId id="260" r:id="rId6"/>
    <p:sldId id="262" r:id="rId7"/>
    <p:sldId id="258" r:id="rId8"/>
    <p:sldId id="263" r:id="rId9"/>
    <p:sldId id="266" r:id="rId10"/>
    <p:sldId id="265" r:id="rId11"/>
    <p:sldId id="264" r:id="rId12"/>
    <p:sldId id="268" r:id="rId13"/>
    <p:sldId id="269" r:id="rId14"/>
    <p:sldId id="270" r:id="rId15"/>
    <p:sldId id="273" r:id="rId16"/>
    <p:sldId id="272" r:id="rId17"/>
    <p:sldId id="271" r:id="rId18"/>
    <p:sldId id="267"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00"/>
    <a:srgbClr val="00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50" d="100"/>
          <a:sy n="50" d="100"/>
        </p:scale>
        <p:origin x="-324" y="-7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4637AB-0207-422F-995E-39C74FD1467E}" type="datetimeFigureOut">
              <a:rPr lang="en-US" smtClean="0"/>
              <a:pPr/>
              <a:t>11/26/2012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CED990C-73D9-4545-8924-A67C2BD84417}" type="slidenum">
              <a:rPr lang="en-US" smtClean="0"/>
              <a:pPr/>
              <a:t>‹#›</a:t>
            </a:fld>
            <a:endParaRPr lang="en-US"/>
          </a:p>
        </p:txBody>
      </p:sp>
    </p:spTree>
    <p:extLst>
      <p:ext uri="{BB962C8B-B14F-4D97-AF65-F5344CB8AC3E}">
        <p14:creationId xmlns:p14="http://schemas.microsoft.com/office/powerpoint/2010/main" xmlns="" val="12884410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CED990C-73D9-4545-8924-A67C2BD84417}"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ED990C-73D9-4545-8924-A67C2BD84417}" type="slidenum">
              <a:rPr lang="en-US" smtClean="0"/>
              <a:pPr/>
              <a:t>3</a:t>
            </a:fld>
            <a:endParaRPr lang="en-US"/>
          </a:p>
        </p:txBody>
      </p:sp>
    </p:spTree>
    <p:extLst>
      <p:ext uri="{BB962C8B-B14F-4D97-AF65-F5344CB8AC3E}">
        <p14:creationId xmlns:p14="http://schemas.microsoft.com/office/powerpoint/2010/main" xmlns="" val="889399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614BAD1-C823-419D-9779-E890C5B6AE43}" type="datetime1">
              <a:rPr lang="en-US" smtClean="0"/>
              <a:pPr/>
              <a:t>11/26/2012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B4D484-953E-44CE-99FD-F2DCCC27CBD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9C03A7C-7382-48B8-9B08-B1225A3DED4D}" type="datetime1">
              <a:rPr lang="en-US" smtClean="0"/>
              <a:pPr/>
              <a:t>11/26/2012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B4D484-953E-44CE-99FD-F2DCCC27CBD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625E1B3-EAFC-4B1B-B858-8C28AFD6EAC9}" type="datetime1">
              <a:rPr lang="en-US" smtClean="0"/>
              <a:pPr/>
              <a:t>11/26/2012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B4D484-953E-44CE-99FD-F2DCCC27CBD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C64BB6-D10B-49A6-86D6-7387BEE4CF11}" type="datetime1">
              <a:rPr lang="en-US" smtClean="0"/>
              <a:pPr/>
              <a:t>11/26/2012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B4D484-953E-44CE-99FD-F2DCCC27CBD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8FC347C-7262-4CDA-A589-3A84D3BCE65B}" type="datetime1">
              <a:rPr lang="en-US" smtClean="0"/>
              <a:pPr/>
              <a:t>11/26/2012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B4D484-953E-44CE-99FD-F2DCCC27CBD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315EB5F-75A8-436B-A118-A3A8EEA186D5}" type="datetime1">
              <a:rPr lang="en-US" smtClean="0"/>
              <a:pPr/>
              <a:t>11/26/2012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B4D484-953E-44CE-99FD-F2DCCC27CBD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CB60247-6D66-443C-98C8-C65969823BF6}" type="datetime1">
              <a:rPr lang="en-US" smtClean="0"/>
              <a:pPr/>
              <a:t>11/26/2012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B4D484-953E-44CE-99FD-F2DCCC27CBD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3CC75CB-83FB-4805-848C-E89460CC0DC4}" type="datetime1">
              <a:rPr lang="en-US" smtClean="0"/>
              <a:pPr/>
              <a:t>11/26/2012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B4D484-953E-44CE-99FD-F2DCCC27CBD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D7BA577-DFC2-4251-A152-011BA025A961}" type="datetime1">
              <a:rPr lang="en-US" smtClean="0"/>
              <a:pPr/>
              <a:t>11/26/2012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B4D484-953E-44CE-99FD-F2DCCC27CBD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45EB948-6F86-4208-9F13-AAE7BE52D1B0}" type="datetime1">
              <a:rPr lang="en-US" smtClean="0"/>
              <a:pPr/>
              <a:t>11/26/2012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B4D484-953E-44CE-99FD-F2DCCC27CBD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82A1036-C677-407C-B3A0-85406F08B813}" type="datetime1">
              <a:rPr lang="en-US" smtClean="0"/>
              <a:pPr/>
              <a:t>11/26/2012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B4D484-953E-44CE-99FD-F2DCCC27CBD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83ECD2-A106-429F-B7DF-C7AAB75BAC9C}" type="datetime1">
              <a:rPr lang="en-US" smtClean="0"/>
              <a:pPr/>
              <a:t>11/26/2012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B4D484-953E-44CE-99FD-F2DCCC27CBD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nslds.ed.gov/" TargetMode="External"/><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finaid.org/loans/default.phtml" TargetMode="External"/><Relationship Id="rId7" Type="http://schemas.openxmlformats.org/officeDocument/2006/relationships/hyperlink" Target="http://www.finaid.wisc.edu/396.htm" TargetMode="External"/><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hyperlink" Target="http://www.studentloans.gov/" TargetMode="External"/><Relationship Id="rId5" Type="http://schemas.openxmlformats.org/officeDocument/2006/relationships/hyperlink" Target="http://www.sss.gov/default.htm" TargetMode="External"/><Relationship Id="rId4" Type="http://schemas.openxmlformats.org/officeDocument/2006/relationships/hyperlink" Target="http://www.finaid.wisc.edu/446.htm"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0"/>
            <a:ext cx="7772400" cy="1470025"/>
          </a:xfrm>
        </p:spPr>
        <p:txBody>
          <a:bodyPr/>
          <a:lstStyle/>
          <a:p>
            <a:r>
              <a:rPr lang="en-US" b="1" dirty="0" smtClean="0">
                <a:solidFill>
                  <a:schemeClr val="bg1"/>
                </a:solidFill>
              </a:rPr>
              <a:t>FINANCIAL AID</a:t>
            </a:r>
            <a:br>
              <a:rPr lang="en-US" b="1" dirty="0" smtClean="0">
                <a:solidFill>
                  <a:schemeClr val="bg1"/>
                </a:solidFill>
              </a:rPr>
            </a:br>
            <a:endParaRPr lang="en-US" sz="2000" b="1" dirty="0">
              <a:solidFill>
                <a:schemeClr val="bg1"/>
              </a:solidFill>
            </a:endParaRPr>
          </a:p>
        </p:txBody>
      </p:sp>
      <p:sp>
        <p:nvSpPr>
          <p:cNvPr id="3" name="Subtitle 2"/>
          <p:cNvSpPr>
            <a:spLocks noGrp="1"/>
          </p:cNvSpPr>
          <p:nvPr>
            <p:ph type="subTitle" idx="1"/>
          </p:nvPr>
        </p:nvSpPr>
        <p:spPr/>
        <p:txBody>
          <a:bodyPr>
            <a:normAutofit/>
          </a:bodyPr>
          <a:lstStyle/>
          <a:p>
            <a:r>
              <a:rPr lang="en-US" sz="2800" b="1" dirty="0">
                <a:solidFill>
                  <a:schemeClr val="bg1"/>
                </a:solidFill>
              </a:rPr>
              <a:t>NEW STUDENT ORIENTATION</a:t>
            </a:r>
            <a:endParaRPr lang="en-US" sz="2800"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808038"/>
          </a:xfrm>
        </p:spPr>
        <p:txBody>
          <a:bodyPr/>
          <a:lstStyle/>
          <a:p>
            <a:r>
              <a:rPr lang="en-US" dirty="0" smtClean="0">
                <a:solidFill>
                  <a:schemeClr val="bg1"/>
                </a:solidFill>
              </a:rPr>
              <a:t>PELL GRANT</a:t>
            </a:r>
            <a:endParaRPr lang="en-US" dirty="0">
              <a:solidFill>
                <a:schemeClr val="bg1"/>
              </a:solidFill>
            </a:endParaRPr>
          </a:p>
        </p:txBody>
      </p:sp>
      <p:sp>
        <p:nvSpPr>
          <p:cNvPr id="3" name="Content Placeholder 2"/>
          <p:cNvSpPr>
            <a:spLocks noGrp="1"/>
          </p:cNvSpPr>
          <p:nvPr>
            <p:ph idx="1"/>
          </p:nvPr>
        </p:nvSpPr>
        <p:spPr/>
        <p:txBody>
          <a:bodyPr/>
          <a:lstStyle/>
          <a:p>
            <a:r>
              <a:rPr lang="en-US" dirty="0">
                <a:solidFill>
                  <a:schemeClr val="bg1"/>
                </a:solidFill>
                <a:effectLst>
                  <a:outerShdw blurRad="38100" dist="38100" dir="2700000" algn="tl">
                    <a:srgbClr val="000000">
                      <a:alpha val="43137"/>
                    </a:srgbClr>
                  </a:outerShdw>
                </a:effectLst>
              </a:rPr>
              <a:t>The FAFSA, or </a:t>
            </a:r>
            <a:r>
              <a:rPr lang="en-US" dirty="0" smtClean="0">
                <a:solidFill>
                  <a:schemeClr val="bg1"/>
                </a:solidFill>
                <a:effectLst>
                  <a:outerShdw blurRad="38100" dist="38100" dir="2700000" algn="tl">
                    <a:srgbClr val="000000">
                      <a:alpha val="43137"/>
                    </a:srgbClr>
                  </a:outerShdw>
                </a:effectLst>
              </a:rPr>
              <a:t>“Free Application </a:t>
            </a:r>
            <a:r>
              <a:rPr lang="en-US" dirty="0">
                <a:solidFill>
                  <a:schemeClr val="bg1"/>
                </a:solidFill>
                <a:effectLst>
                  <a:outerShdw blurRad="38100" dist="38100" dir="2700000" algn="tl">
                    <a:srgbClr val="000000">
                      <a:alpha val="43137"/>
                    </a:srgbClr>
                  </a:outerShdw>
                </a:effectLst>
              </a:rPr>
              <a:t>for </a:t>
            </a:r>
            <a:r>
              <a:rPr lang="en-US" dirty="0" smtClean="0">
                <a:solidFill>
                  <a:schemeClr val="bg1"/>
                </a:solidFill>
                <a:effectLst>
                  <a:outerShdw blurRad="38100" dist="38100" dir="2700000" algn="tl">
                    <a:srgbClr val="000000">
                      <a:alpha val="43137"/>
                    </a:srgbClr>
                  </a:outerShdw>
                </a:effectLst>
              </a:rPr>
              <a:t>Federal Student Aid,” </a:t>
            </a:r>
            <a:r>
              <a:rPr lang="en-US" dirty="0">
                <a:solidFill>
                  <a:schemeClr val="bg1"/>
                </a:solidFill>
                <a:effectLst>
                  <a:outerShdw blurRad="38100" dist="38100" dir="2700000" algn="tl">
                    <a:srgbClr val="000000">
                      <a:alpha val="43137"/>
                    </a:srgbClr>
                  </a:outerShdw>
                </a:effectLst>
              </a:rPr>
              <a:t>is the government’s universal application for financial aid, and by filling one out you will automatically be putting yourself in contention for the Pell Grant.</a:t>
            </a:r>
          </a:p>
          <a:p>
            <a:endParaRPr lang="en-US" dirty="0">
              <a:solidFill>
                <a:schemeClr val="bg1"/>
              </a:solidFill>
            </a:endParaRPr>
          </a:p>
        </p:txBody>
      </p:sp>
      <p:sp>
        <p:nvSpPr>
          <p:cNvPr id="4" name="Slide Number Placeholder 3"/>
          <p:cNvSpPr>
            <a:spLocks noGrp="1"/>
          </p:cNvSpPr>
          <p:nvPr>
            <p:ph type="sldNum" sz="quarter" idx="12"/>
          </p:nvPr>
        </p:nvSpPr>
        <p:spPr/>
        <p:txBody>
          <a:bodyPr/>
          <a:lstStyle/>
          <a:p>
            <a:fld id="{B1B4D484-953E-44CE-99FD-F2DCCC27CBD1}" type="slidenum">
              <a:rPr lang="en-US" smtClean="0"/>
              <a:pPr/>
              <a:t>10</a:t>
            </a:fld>
            <a:endParaRPr lang="en-US"/>
          </a:p>
        </p:txBody>
      </p:sp>
    </p:spTree>
    <p:extLst>
      <p:ext uri="{BB962C8B-B14F-4D97-AF65-F5344CB8AC3E}">
        <p14:creationId xmlns:p14="http://schemas.microsoft.com/office/powerpoint/2010/main" xmlns="" val="363080859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808038"/>
          </a:xfrm>
        </p:spPr>
        <p:txBody>
          <a:bodyPr/>
          <a:lstStyle/>
          <a:p>
            <a:r>
              <a:rPr lang="en-US" dirty="0" smtClean="0">
                <a:solidFill>
                  <a:schemeClr val="bg1"/>
                </a:solidFill>
              </a:rPr>
              <a:t>PELL GRANT ELIGIBILITY</a:t>
            </a:r>
            <a:endParaRPr lang="en-US" dirty="0">
              <a:solidFill>
                <a:schemeClr val="bg1"/>
              </a:solidFill>
            </a:endParaRPr>
          </a:p>
        </p:txBody>
      </p:sp>
      <p:sp>
        <p:nvSpPr>
          <p:cNvPr id="3" name="Content Placeholder 2"/>
          <p:cNvSpPr>
            <a:spLocks noGrp="1"/>
          </p:cNvSpPr>
          <p:nvPr>
            <p:ph idx="1"/>
          </p:nvPr>
        </p:nvSpPr>
        <p:spPr/>
        <p:txBody>
          <a:bodyPr/>
          <a:lstStyle/>
          <a:p>
            <a:pPr>
              <a:buClr>
                <a:schemeClr val="bg1"/>
              </a:buClr>
              <a:defRPr/>
            </a:pPr>
            <a:r>
              <a:rPr lang="en-US" sz="3600" dirty="0">
                <a:solidFill>
                  <a:schemeClr val="bg1"/>
                </a:solidFill>
                <a:effectLst>
                  <a:outerShdw blurRad="38100" dist="38100" dir="2700000" algn="tl">
                    <a:srgbClr val="000000">
                      <a:alpha val="43137"/>
                    </a:srgbClr>
                  </a:outerShdw>
                </a:effectLst>
              </a:rPr>
              <a:t>EFC is </a:t>
            </a:r>
            <a:r>
              <a:rPr lang="en-US" sz="3600" dirty="0" smtClean="0">
                <a:solidFill>
                  <a:schemeClr val="bg1"/>
                </a:solidFill>
                <a:effectLst>
                  <a:outerShdw blurRad="38100" dist="38100" dir="2700000" algn="tl">
                    <a:srgbClr val="000000">
                      <a:alpha val="43137"/>
                    </a:srgbClr>
                  </a:outerShdw>
                </a:effectLst>
              </a:rPr>
              <a:t>“Expected Family Contribution”</a:t>
            </a:r>
            <a:endParaRPr lang="en-US" sz="3600" dirty="0">
              <a:solidFill>
                <a:schemeClr val="bg1"/>
              </a:solidFill>
              <a:effectLst>
                <a:outerShdw blurRad="38100" dist="38100" dir="2700000" algn="tl">
                  <a:srgbClr val="000000">
                    <a:alpha val="43137"/>
                  </a:srgbClr>
                </a:outerShdw>
              </a:effectLst>
            </a:endParaRPr>
          </a:p>
          <a:p>
            <a:pPr>
              <a:buClr>
                <a:schemeClr val="bg1"/>
              </a:buClr>
              <a:defRPr/>
            </a:pPr>
            <a:r>
              <a:rPr lang="en-US" dirty="0">
                <a:solidFill>
                  <a:schemeClr val="bg1"/>
                </a:solidFill>
                <a:effectLst>
                  <a:outerShdw blurRad="38100" dist="38100" dir="2700000" algn="tl">
                    <a:srgbClr val="000000">
                      <a:alpha val="43137"/>
                    </a:srgbClr>
                  </a:outerShdw>
                </a:effectLst>
              </a:rPr>
              <a:t>The eligibility is established by a formula that is </a:t>
            </a:r>
            <a:r>
              <a:rPr lang="en-US" dirty="0" smtClean="0">
                <a:solidFill>
                  <a:schemeClr val="bg1"/>
                </a:solidFill>
                <a:effectLst>
                  <a:outerShdw blurRad="38100" dist="38100" dir="2700000" algn="tl">
                    <a:srgbClr val="000000">
                      <a:alpha val="43137"/>
                    </a:srgbClr>
                  </a:outerShdw>
                </a:effectLst>
              </a:rPr>
              <a:t>determined </a:t>
            </a:r>
            <a:r>
              <a:rPr lang="en-US" dirty="0">
                <a:solidFill>
                  <a:schemeClr val="bg1"/>
                </a:solidFill>
                <a:effectLst>
                  <a:outerShdw blurRad="38100" dist="38100" dir="2700000" algn="tl">
                    <a:srgbClr val="000000">
                      <a:alpha val="43137"/>
                    </a:srgbClr>
                  </a:outerShdw>
                </a:effectLst>
              </a:rPr>
              <a:t>by congress.</a:t>
            </a:r>
          </a:p>
          <a:p>
            <a:pPr>
              <a:buClr>
                <a:schemeClr val="bg1"/>
              </a:buClr>
              <a:defRPr/>
            </a:pPr>
            <a:r>
              <a:rPr lang="en-US" dirty="0">
                <a:solidFill>
                  <a:schemeClr val="bg1"/>
                </a:solidFill>
                <a:effectLst>
                  <a:outerShdw blurRad="38100" dist="38100" dir="2700000" algn="tl">
                    <a:srgbClr val="000000">
                      <a:alpha val="43137"/>
                    </a:srgbClr>
                  </a:outerShdw>
                </a:effectLst>
              </a:rPr>
              <a:t>EFC = 0-5000</a:t>
            </a:r>
          </a:p>
          <a:p>
            <a:pPr>
              <a:buClr>
                <a:schemeClr val="bg1"/>
              </a:buClr>
              <a:defRPr/>
            </a:pPr>
            <a:r>
              <a:rPr lang="en-US" dirty="0" smtClean="0">
                <a:solidFill>
                  <a:schemeClr val="bg1"/>
                </a:solidFill>
                <a:effectLst>
                  <a:outerShdw blurRad="38100" dist="38100" dir="2700000" algn="tl">
                    <a:srgbClr val="000000">
                      <a:alpha val="43137"/>
                    </a:srgbClr>
                  </a:outerShdw>
                </a:effectLst>
              </a:rPr>
              <a:t>With an </a:t>
            </a:r>
            <a:r>
              <a:rPr lang="en-US" dirty="0">
                <a:solidFill>
                  <a:schemeClr val="bg1"/>
                </a:solidFill>
                <a:effectLst>
                  <a:outerShdw blurRad="38100" dist="38100" dir="2700000" algn="tl">
                    <a:srgbClr val="000000">
                      <a:alpha val="43137"/>
                    </a:srgbClr>
                  </a:outerShdw>
                </a:effectLst>
              </a:rPr>
              <a:t>EFC of 0, a student will receive the maximum amount of $5550. </a:t>
            </a:r>
          </a:p>
          <a:p>
            <a:endParaRPr lang="en-US" dirty="0">
              <a:solidFill>
                <a:schemeClr val="bg1"/>
              </a:solidFill>
            </a:endParaRPr>
          </a:p>
        </p:txBody>
      </p:sp>
      <p:sp>
        <p:nvSpPr>
          <p:cNvPr id="4" name="Slide Number Placeholder 3"/>
          <p:cNvSpPr>
            <a:spLocks noGrp="1"/>
          </p:cNvSpPr>
          <p:nvPr>
            <p:ph type="sldNum" sz="quarter" idx="12"/>
          </p:nvPr>
        </p:nvSpPr>
        <p:spPr/>
        <p:txBody>
          <a:bodyPr/>
          <a:lstStyle/>
          <a:p>
            <a:fld id="{B1B4D484-953E-44CE-99FD-F2DCCC27CBD1}" type="slidenum">
              <a:rPr lang="en-US" smtClean="0"/>
              <a:pPr/>
              <a:t>11</a:t>
            </a:fld>
            <a:endParaRPr lang="en-US"/>
          </a:p>
        </p:txBody>
      </p:sp>
    </p:spTree>
    <p:extLst>
      <p:ext uri="{BB962C8B-B14F-4D97-AF65-F5344CB8AC3E}">
        <p14:creationId xmlns:p14="http://schemas.microsoft.com/office/powerpoint/2010/main" xmlns="" val="38551647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808038"/>
          </a:xfrm>
        </p:spPr>
        <p:txBody>
          <a:bodyPr/>
          <a:lstStyle/>
          <a:p>
            <a:r>
              <a:rPr lang="en-US" dirty="0" smtClean="0">
                <a:solidFill>
                  <a:schemeClr val="bg1"/>
                </a:solidFill>
              </a:rPr>
              <a:t>PELL GRANT CALCULATIONS</a:t>
            </a:r>
            <a:endParaRPr lang="en-US" dirty="0">
              <a:solidFill>
                <a:schemeClr val="bg1"/>
              </a:solidFill>
            </a:endParaRPr>
          </a:p>
        </p:txBody>
      </p:sp>
      <p:sp>
        <p:nvSpPr>
          <p:cNvPr id="3" name="Content Placeholder 2"/>
          <p:cNvSpPr>
            <a:spLocks noGrp="1"/>
          </p:cNvSpPr>
          <p:nvPr>
            <p:ph idx="1"/>
          </p:nvPr>
        </p:nvSpPr>
        <p:spPr/>
        <p:txBody>
          <a:bodyPr>
            <a:normAutofit fontScale="92500" lnSpcReduction="10000"/>
          </a:bodyPr>
          <a:lstStyle/>
          <a:p>
            <a:pPr>
              <a:defRPr/>
            </a:pPr>
            <a:r>
              <a:rPr lang="en-US" dirty="0">
                <a:solidFill>
                  <a:schemeClr val="bg1"/>
                </a:solidFill>
                <a:effectLst>
                  <a:outerShdw blurRad="38100" dist="38100" dir="2700000" algn="tl">
                    <a:srgbClr val="000000">
                      <a:alpha val="43137"/>
                    </a:srgbClr>
                  </a:outerShdw>
                </a:effectLst>
              </a:rPr>
              <a:t>The Pell G</a:t>
            </a:r>
            <a:r>
              <a:rPr lang="en-US" dirty="0" smtClean="0">
                <a:solidFill>
                  <a:schemeClr val="bg1"/>
                </a:solidFill>
                <a:effectLst>
                  <a:outerShdw blurRad="38100" dist="38100" dir="2700000" algn="tl">
                    <a:srgbClr val="000000">
                      <a:alpha val="43137"/>
                    </a:srgbClr>
                  </a:outerShdw>
                </a:effectLst>
              </a:rPr>
              <a:t>rant </a:t>
            </a:r>
            <a:r>
              <a:rPr lang="en-US" dirty="0">
                <a:solidFill>
                  <a:schemeClr val="bg1"/>
                </a:solidFill>
                <a:effectLst>
                  <a:outerShdw blurRad="38100" dist="38100" dir="2700000" algn="tl">
                    <a:srgbClr val="000000">
                      <a:alpha val="43137"/>
                    </a:srgbClr>
                  </a:outerShdw>
                </a:effectLst>
              </a:rPr>
              <a:t>is mostly divided into two semesters, ($2775 &amp; 2775). It is based on the number of classes students enroll </a:t>
            </a:r>
            <a:r>
              <a:rPr lang="en-US" dirty="0" smtClean="0">
                <a:solidFill>
                  <a:schemeClr val="bg1"/>
                </a:solidFill>
                <a:effectLst>
                  <a:outerShdw blurRad="38100" dist="38100" dir="2700000" algn="tl">
                    <a:srgbClr val="000000">
                      <a:alpha val="43137"/>
                    </a:srgbClr>
                  </a:outerShdw>
                </a:effectLst>
              </a:rPr>
              <a:t>in for </a:t>
            </a:r>
            <a:r>
              <a:rPr lang="en-US" dirty="0">
                <a:solidFill>
                  <a:schemeClr val="bg1"/>
                </a:solidFill>
                <a:effectLst>
                  <a:outerShdw blurRad="38100" dist="38100" dir="2700000" algn="tl">
                    <a:srgbClr val="000000">
                      <a:alpha val="43137"/>
                    </a:srgbClr>
                  </a:outerShdw>
                </a:effectLst>
              </a:rPr>
              <a:t>each semester. </a:t>
            </a:r>
          </a:p>
          <a:p>
            <a:pPr>
              <a:defRPr/>
            </a:pPr>
            <a:r>
              <a:rPr lang="en-US" dirty="0">
                <a:solidFill>
                  <a:schemeClr val="bg1"/>
                </a:solidFill>
                <a:effectLst>
                  <a:outerShdw blurRad="38100" dist="38100" dir="2700000" algn="tl">
                    <a:srgbClr val="000000">
                      <a:alpha val="43137"/>
                    </a:srgbClr>
                  </a:outerShdw>
                </a:effectLst>
              </a:rPr>
              <a:t>For example: $5550 (Maximum amount) </a:t>
            </a:r>
          </a:p>
          <a:p>
            <a:pPr>
              <a:defRPr/>
            </a:pPr>
            <a:r>
              <a:rPr lang="en-US" dirty="0">
                <a:solidFill>
                  <a:schemeClr val="bg1"/>
                </a:solidFill>
                <a:effectLst>
                  <a:outerShdw blurRad="38100" dist="38100" dir="2700000" algn="tl">
                    <a:srgbClr val="000000">
                      <a:alpha val="43137"/>
                    </a:srgbClr>
                  </a:outerShdw>
                </a:effectLst>
              </a:rPr>
              <a:t>4 classes = $2775</a:t>
            </a:r>
          </a:p>
          <a:p>
            <a:pPr>
              <a:defRPr/>
            </a:pPr>
            <a:r>
              <a:rPr lang="en-US" dirty="0">
                <a:solidFill>
                  <a:schemeClr val="bg1"/>
                </a:solidFill>
                <a:effectLst>
                  <a:outerShdw blurRad="38100" dist="38100" dir="2700000" algn="tl">
                    <a:srgbClr val="000000">
                      <a:alpha val="43137"/>
                    </a:srgbClr>
                  </a:outerShdw>
                </a:effectLst>
              </a:rPr>
              <a:t>3 classes = $2081</a:t>
            </a:r>
          </a:p>
          <a:p>
            <a:pPr>
              <a:defRPr/>
            </a:pPr>
            <a:r>
              <a:rPr lang="en-US" dirty="0">
                <a:solidFill>
                  <a:schemeClr val="bg1"/>
                </a:solidFill>
                <a:effectLst>
                  <a:outerShdw blurRad="38100" dist="38100" dir="2700000" algn="tl">
                    <a:srgbClr val="000000">
                      <a:alpha val="43137"/>
                    </a:srgbClr>
                  </a:outerShdw>
                </a:effectLst>
              </a:rPr>
              <a:t>2 classes = $1387</a:t>
            </a:r>
          </a:p>
          <a:p>
            <a:pPr>
              <a:defRPr/>
            </a:pPr>
            <a:r>
              <a:rPr lang="en-US" dirty="0">
                <a:solidFill>
                  <a:schemeClr val="bg1"/>
                </a:solidFill>
                <a:effectLst>
                  <a:outerShdw blurRad="38100" dist="38100" dir="2700000" algn="tl">
                    <a:srgbClr val="000000">
                      <a:alpha val="43137"/>
                    </a:srgbClr>
                  </a:outerShdw>
                </a:effectLst>
              </a:rPr>
              <a:t>1 class     =$693</a:t>
            </a:r>
          </a:p>
          <a:p>
            <a:endParaRPr lang="en-US" dirty="0">
              <a:solidFill>
                <a:schemeClr val="bg1"/>
              </a:solidFill>
            </a:endParaRPr>
          </a:p>
        </p:txBody>
      </p:sp>
      <p:sp>
        <p:nvSpPr>
          <p:cNvPr id="4" name="Slide Number Placeholder 3"/>
          <p:cNvSpPr>
            <a:spLocks noGrp="1"/>
          </p:cNvSpPr>
          <p:nvPr>
            <p:ph type="sldNum" sz="quarter" idx="12"/>
          </p:nvPr>
        </p:nvSpPr>
        <p:spPr/>
        <p:txBody>
          <a:bodyPr/>
          <a:lstStyle/>
          <a:p>
            <a:fld id="{B1B4D484-953E-44CE-99FD-F2DCCC27CBD1}" type="slidenum">
              <a:rPr lang="en-US" smtClean="0"/>
              <a:pPr/>
              <a:t>12</a:t>
            </a:fld>
            <a:endParaRPr lang="en-US"/>
          </a:p>
        </p:txBody>
      </p:sp>
    </p:spTree>
    <p:extLst>
      <p:ext uri="{BB962C8B-B14F-4D97-AF65-F5344CB8AC3E}">
        <p14:creationId xmlns:p14="http://schemas.microsoft.com/office/powerpoint/2010/main" xmlns="" val="28049038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808038"/>
          </a:xfrm>
        </p:spPr>
        <p:txBody>
          <a:bodyPr/>
          <a:lstStyle/>
          <a:p>
            <a:r>
              <a:rPr lang="en-US" dirty="0" smtClean="0">
                <a:solidFill>
                  <a:schemeClr val="bg1"/>
                </a:solidFill>
              </a:rPr>
              <a:t>LIFETIME PELL GRANT LIMITS</a:t>
            </a:r>
            <a:endParaRPr lang="en-US" dirty="0">
              <a:solidFill>
                <a:schemeClr val="bg1"/>
              </a:solidFill>
            </a:endParaRPr>
          </a:p>
        </p:txBody>
      </p:sp>
      <p:sp>
        <p:nvSpPr>
          <p:cNvPr id="3" name="Content Placeholder 2"/>
          <p:cNvSpPr>
            <a:spLocks noGrp="1"/>
          </p:cNvSpPr>
          <p:nvPr>
            <p:ph idx="1"/>
          </p:nvPr>
        </p:nvSpPr>
        <p:spPr/>
        <p:txBody>
          <a:bodyPr/>
          <a:lstStyle/>
          <a:p>
            <a:r>
              <a:rPr lang="en-US" dirty="0">
                <a:solidFill>
                  <a:schemeClr val="bg1"/>
                </a:solidFill>
                <a:effectLst>
                  <a:outerShdw blurRad="38100" dist="38100" dir="2700000" algn="tl">
                    <a:srgbClr val="000000">
                      <a:alpha val="43137"/>
                    </a:srgbClr>
                  </a:outerShdw>
                </a:effectLst>
              </a:rPr>
              <a:t>Beginning in Fall 2012, students are now limited to 12 semesters (or 600%) of Pell Grant eligibility </a:t>
            </a:r>
            <a:r>
              <a:rPr lang="en-US" i="1" dirty="0">
                <a:solidFill>
                  <a:schemeClr val="bg1"/>
                </a:solidFill>
                <a:effectLst>
                  <a:outerShdw blurRad="38100" dist="38100" dir="2700000" algn="tl">
                    <a:srgbClr val="000000">
                      <a:alpha val="43137"/>
                    </a:srgbClr>
                  </a:outerShdw>
                </a:effectLst>
              </a:rPr>
              <a:t>during their lifetime</a:t>
            </a:r>
            <a:r>
              <a:rPr lang="en-US" dirty="0">
                <a:solidFill>
                  <a:schemeClr val="bg1"/>
                </a:solidFill>
                <a:effectLst>
                  <a:outerShdw blurRad="38100" dist="38100" dir="2700000" algn="tl">
                    <a:srgbClr val="000000">
                      <a:alpha val="43137"/>
                    </a:srgbClr>
                  </a:outerShdw>
                </a:effectLst>
              </a:rPr>
              <a:t>. This change affects all students regardless of when or where they received their first Pell Grant. Students who have already used 600% of their Pell Grant eligibility will no longer be eligible to receive a Pell Grant starting Fall 2012.</a:t>
            </a:r>
          </a:p>
          <a:p>
            <a:endParaRPr lang="en-US" dirty="0">
              <a:solidFill>
                <a:schemeClr val="bg1"/>
              </a:solidFill>
            </a:endParaRPr>
          </a:p>
        </p:txBody>
      </p:sp>
      <p:sp>
        <p:nvSpPr>
          <p:cNvPr id="4" name="Slide Number Placeholder 3"/>
          <p:cNvSpPr>
            <a:spLocks noGrp="1"/>
          </p:cNvSpPr>
          <p:nvPr>
            <p:ph type="sldNum" sz="quarter" idx="12"/>
          </p:nvPr>
        </p:nvSpPr>
        <p:spPr/>
        <p:txBody>
          <a:bodyPr/>
          <a:lstStyle/>
          <a:p>
            <a:fld id="{B1B4D484-953E-44CE-99FD-F2DCCC27CBD1}" type="slidenum">
              <a:rPr lang="en-US" smtClean="0"/>
              <a:pPr/>
              <a:t>13</a:t>
            </a:fld>
            <a:endParaRPr lang="en-US"/>
          </a:p>
        </p:txBody>
      </p:sp>
    </p:spTree>
    <p:extLst>
      <p:ext uri="{BB962C8B-B14F-4D97-AF65-F5344CB8AC3E}">
        <p14:creationId xmlns:p14="http://schemas.microsoft.com/office/powerpoint/2010/main" xmlns="" val="23768725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52400" y="609600"/>
            <a:ext cx="8839200" cy="914400"/>
          </a:xfrm>
        </p:spPr>
        <p:txBody>
          <a:bodyPr>
            <a:normAutofit/>
          </a:bodyPr>
          <a:lstStyle/>
          <a:p>
            <a:r>
              <a:rPr lang="en-US" dirty="0" smtClean="0">
                <a:solidFill>
                  <a:schemeClr val="bg1"/>
                </a:solidFill>
              </a:rPr>
              <a:t>LIFETIME PELL GRANT CALCULATIONS</a:t>
            </a:r>
            <a:endParaRPr lang="en-US" dirty="0">
              <a:solidFill>
                <a:schemeClr val="bg1"/>
              </a:solidFill>
            </a:endParaRPr>
          </a:p>
        </p:txBody>
      </p:sp>
      <p:sp>
        <p:nvSpPr>
          <p:cNvPr id="3" name="Content Placeholder 2"/>
          <p:cNvSpPr>
            <a:spLocks noGrp="1"/>
          </p:cNvSpPr>
          <p:nvPr>
            <p:ph idx="1"/>
          </p:nvPr>
        </p:nvSpPr>
        <p:spPr/>
        <p:txBody>
          <a:bodyPr/>
          <a:lstStyle/>
          <a:p>
            <a:pPr>
              <a:defRPr/>
            </a:pPr>
            <a:r>
              <a:rPr lang="en-US" dirty="0">
                <a:solidFill>
                  <a:schemeClr val="bg1"/>
                </a:solidFill>
                <a:effectLst>
                  <a:outerShdw blurRad="38100" dist="38100" dir="2700000" algn="tl">
                    <a:srgbClr val="000000">
                      <a:alpha val="43137"/>
                    </a:srgbClr>
                  </a:outerShdw>
                </a:effectLst>
              </a:rPr>
              <a:t>Maximum six years (600%)</a:t>
            </a:r>
          </a:p>
          <a:p>
            <a:pPr>
              <a:defRPr/>
            </a:pPr>
            <a:r>
              <a:rPr lang="en-US" dirty="0">
                <a:solidFill>
                  <a:schemeClr val="bg1"/>
                </a:solidFill>
                <a:effectLst>
                  <a:outerShdw blurRad="38100" dist="38100" dir="2700000" algn="tl">
                    <a:srgbClr val="000000">
                      <a:alpha val="43137"/>
                    </a:srgbClr>
                  </a:outerShdw>
                </a:effectLst>
              </a:rPr>
              <a:t>If your LEU </a:t>
            </a:r>
            <a:r>
              <a:rPr lang="en-US" dirty="0" smtClean="0">
                <a:solidFill>
                  <a:schemeClr val="bg1"/>
                </a:solidFill>
                <a:effectLst>
                  <a:outerShdw blurRad="38100" dist="38100" dir="2700000" algn="tl">
                    <a:srgbClr val="000000">
                      <a:alpha val="43137"/>
                    </a:srgbClr>
                  </a:outerShdw>
                </a:effectLst>
              </a:rPr>
              <a:t>(Lifetime Eligibility Used) equals </a:t>
            </a:r>
            <a:r>
              <a:rPr lang="en-US" dirty="0">
                <a:solidFill>
                  <a:schemeClr val="bg1"/>
                </a:solidFill>
                <a:effectLst>
                  <a:outerShdw blurRad="38100" dist="38100" dir="2700000" algn="tl">
                    <a:srgbClr val="000000">
                      <a:alpha val="43137"/>
                    </a:srgbClr>
                  </a:outerShdw>
                </a:effectLst>
              </a:rPr>
              <a:t>or exceeds 600%, you may no longer receive Pell Grant funding. Similarly, if your LEU is greater than 500% but less than 600%, while you will be eligible for a Pell Grant for the next award year, you will not be able to receive a full scheduled award</a:t>
            </a:r>
            <a:r>
              <a:rPr lang="en-US" dirty="0" smtClean="0">
                <a:solidFill>
                  <a:schemeClr val="bg1"/>
                </a:solidFill>
                <a:effectLst>
                  <a:outerShdw blurRad="38100" dist="38100" dir="2700000" algn="tl">
                    <a:srgbClr val="000000">
                      <a:alpha val="43137"/>
                    </a:srgbClr>
                  </a:outerShdw>
                </a:effectLst>
              </a:rPr>
              <a:t>.</a:t>
            </a:r>
            <a:endParaRPr lang="en-US" dirty="0">
              <a:solidFill>
                <a:schemeClr val="bg1"/>
              </a:solidFill>
              <a:effectLst>
                <a:outerShdw blurRad="38100" dist="38100" dir="2700000" algn="tl">
                  <a:srgbClr val="000000">
                    <a:alpha val="43137"/>
                  </a:srgbClr>
                </a:outerShdw>
              </a:effectLst>
            </a:endParaRPr>
          </a:p>
        </p:txBody>
      </p:sp>
      <p:sp>
        <p:nvSpPr>
          <p:cNvPr id="4" name="Slide Number Placeholder 3"/>
          <p:cNvSpPr>
            <a:spLocks noGrp="1"/>
          </p:cNvSpPr>
          <p:nvPr>
            <p:ph type="sldNum" sz="quarter" idx="12"/>
          </p:nvPr>
        </p:nvSpPr>
        <p:spPr/>
        <p:txBody>
          <a:bodyPr/>
          <a:lstStyle/>
          <a:p>
            <a:fld id="{B1B4D484-953E-44CE-99FD-F2DCCC27CBD1}" type="slidenum">
              <a:rPr lang="en-US" smtClean="0"/>
              <a:pPr/>
              <a:t>14</a:t>
            </a:fld>
            <a:endParaRPr lang="en-US"/>
          </a:p>
        </p:txBody>
      </p:sp>
    </p:spTree>
    <p:extLst>
      <p:ext uri="{BB962C8B-B14F-4D97-AF65-F5344CB8AC3E}">
        <p14:creationId xmlns:p14="http://schemas.microsoft.com/office/powerpoint/2010/main" xmlns="" val="28660682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808038"/>
          </a:xfrm>
        </p:spPr>
        <p:txBody>
          <a:bodyPr/>
          <a:lstStyle/>
          <a:p>
            <a:r>
              <a:rPr lang="en-US" dirty="0" smtClean="0">
                <a:solidFill>
                  <a:schemeClr val="bg1"/>
                </a:solidFill>
              </a:rPr>
              <a:t>LIFETIME ELIGIBILITY USED</a:t>
            </a:r>
            <a:endParaRPr lang="en-US" dirty="0">
              <a:solidFill>
                <a:schemeClr val="bg1"/>
              </a:solidFill>
            </a:endParaRPr>
          </a:p>
        </p:txBody>
      </p:sp>
      <p:sp>
        <p:nvSpPr>
          <p:cNvPr id="3" name="Content Placeholder 2"/>
          <p:cNvSpPr>
            <a:spLocks noGrp="1"/>
          </p:cNvSpPr>
          <p:nvPr>
            <p:ph idx="1"/>
          </p:nvPr>
        </p:nvSpPr>
        <p:spPr/>
        <p:txBody>
          <a:bodyPr/>
          <a:lstStyle/>
          <a:p>
            <a:pPr>
              <a:defRPr/>
            </a:pPr>
            <a:r>
              <a:rPr lang="en-US" dirty="0">
                <a:solidFill>
                  <a:schemeClr val="bg1"/>
                </a:solidFill>
                <a:effectLst>
                  <a:outerShdw blurRad="38100" dist="38100" dir="2700000" algn="tl">
                    <a:srgbClr val="000000">
                      <a:alpha val="43137"/>
                    </a:srgbClr>
                  </a:outerShdw>
                </a:effectLst>
              </a:rPr>
              <a:t>If a student LEU is 513.79 % and is eligible to receive the maximum amount of $5550 per FAFSA, the amount of Pell grant awarded will be $4785.00.</a:t>
            </a:r>
          </a:p>
          <a:p>
            <a:pPr>
              <a:defRPr/>
            </a:pPr>
            <a:r>
              <a:rPr lang="en-US" dirty="0">
                <a:solidFill>
                  <a:schemeClr val="bg1"/>
                </a:solidFill>
                <a:effectLst>
                  <a:outerShdw blurRad="38100" dist="38100" dir="2700000" algn="tl">
                    <a:srgbClr val="000000">
                      <a:alpha val="43137"/>
                    </a:srgbClr>
                  </a:outerShdw>
                </a:effectLst>
              </a:rPr>
              <a:t> 600%</a:t>
            </a:r>
          </a:p>
          <a:p>
            <a:pPr>
              <a:defRPr/>
            </a:pPr>
            <a:r>
              <a:rPr lang="en-US" dirty="0">
                <a:solidFill>
                  <a:schemeClr val="bg1"/>
                </a:solidFill>
                <a:effectLst>
                  <a:outerShdw blurRad="38100" dist="38100" dir="2700000" algn="tl">
                    <a:srgbClr val="000000">
                      <a:alpha val="43137"/>
                    </a:srgbClr>
                  </a:outerShdw>
                </a:effectLst>
              </a:rPr>
              <a:t>-</a:t>
            </a:r>
            <a:r>
              <a:rPr lang="en-US" u="sng" dirty="0">
                <a:solidFill>
                  <a:schemeClr val="bg1"/>
                </a:solidFill>
                <a:effectLst>
                  <a:outerShdw blurRad="38100" dist="38100" dir="2700000" algn="tl">
                    <a:srgbClr val="000000">
                      <a:alpha val="43137"/>
                    </a:srgbClr>
                  </a:outerShdw>
                </a:effectLst>
              </a:rPr>
              <a:t>513.79</a:t>
            </a:r>
          </a:p>
          <a:p>
            <a:pPr>
              <a:defRPr/>
            </a:pPr>
            <a:r>
              <a:rPr lang="en-US" dirty="0">
                <a:solidFill>
                  <a:schemeClr val="bg1"/>
                </a:solidFill>
                <a:effectLst>
                  <a:outerShdw blurRad="38100" dist="38100" dir="2700000" algn="tl">
                    <a:srgbClr val="000000">
                      <a:alpha val="43137"/>
                    </a:srgbClr>
                  </a:outerShdw>
                </a:effectLst>
              </a:rPr>
              <a:t>   86.21 </a:t>
            </a:r>
          </a:p>
          <a:p>
            <a:pPr>
              <a:defRPr/>
            </a:pPr>
            <a:r>
              <a:rPr lang="en-US" dirty="0">
                <a:solidFill>
                  <a:schemeClr val="bg1"/>
                </a:solidFill>
                <a:effectLst>
                  <a:outerShdw blurRad="38100" dist="38100" dir="2700000" algn="tl">
                    <a:srgbClr val="000000">
                      <a:alpha val="43137"/>
                    </a:srgbClr>
                  </a:outerShdw>
                </a:effectLst>
              </a:rPr>
              <a:t> 5550 x .8621 =4784.655%</a:t>
            </a:r>
          </a:p>
          <a:p>
            <a:endParaRPr lang="en-US" dirty="0">
              <a:solidFill>
                <a:schemeClr val="bg1"/>
              </a:solidFill>
            </a:endParaRPr>
          </a:p>
        </p:txBody>
      </p:sp>
      <p:sp>
        <p:nvSpPr>
          <p:cNvPr id="4" name="Slide Number Placeholder 3"/>
          <p:cNvSpPr>
            <a:spLocks noGrp="1"/>
          </p:cNvSpPr>
          <p:nvPr>
            <p:ph type="sldNum" sz="quarter" idx="12"/>
          </p:nvPr>
        </p:nvSpPr>
        <p:spPr/>
        <p:txBody>
          <a:bodyPr/>
          <a:lstStyle/>
          <a:p>
            <a:fld id="{B1B4D484-953E-44CE-99FD-F2DCCC27CBD1}" type="slidenum">
              <a:rPr lang="en-US" smtClean="0"/>
              <a:pPr/>
              <a:t>15</a:t>
            </a:fld>
            <a:endParaRPr lang="en-US"/>
          </a:p>
        </p:txBody>
      </p:sp>
    </p:spTree>
    <p:extLst>
      <p:ext uri="{BB962C8B-B14F-4D97-AF65-F5344CB8AC3E}">
        <p14:creationId xmlns:p14="http://schemas.microsoft.com/office/powerpoint/2010/main" xmlns="" val="217848092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447800"/>
          </a:xfrm>
        </p:spPr>
        <p:txBody>
          <a:bodyPr>
            <a:normAutofit/>
          </a:bodyPr>
          <a:lstStyle/>
          <a:p>
            <a:r>
              <a:rPr lang="en-US" dirty="0" smtClean="0">
                <a:solidFill>
                  <a:schemeClr val="bg1"/>
                </a:solidFill>
              </a:rPr>
              <a:t>PELL GRANT </a:t>
            </a:r>
            <a:br>
              <a:rPr lang="en-US" dirty="0" smtClean="0">
                <a:solidFill>
                  <a:schemeClr val="bg1"/>
                </a:solidFill>
              </a:rPr>
            </a:br>
            <a:r>
              <a:rPr lang="en-US" i="1" dirty="0" smtClean="0">
                <a:solidFill>
                  <a:srgbClr val="00FFFF"/>
                </a:solidFill>
              </a:rPr>
              <a:t>CLASS WITHDRAWAL</a:t>
            </a:r>
            <a:endParaRPr lang="en-US" i="1" dirty="0">
              <a:solidFill>
                <a:srgbClr val="00FFFF"/>
              </a:solidFill>
            </a:endParaRPr>
          </a:p>
        </p:txBody>
      </p:sp>
      <p:sp>
        <p:nvSpPr>
          <p:cNvPr id="3" name="Content Placeholder 2"/>
          <p:cNvSpPr>
            <a:spLocks noGrp="1"/>
          </p:cNvSpPr>
          <p:nvPr>
            <p:ph idx="1"/>
          </p:nvPr>
        </p:nvSpPr>
        <p:spPr>
          <a:xfrm>
            <a:off x="457200" y="2057400"/>
            <a:ext cx="8229600" cy="4068763"/>
          </a:xfrm>
        </p:spPr>
        <p:txBody>
          <a:bodyPr/>
          <a:lstStyle/>
          <a:p>
            <a:r>
              <a:rPr lang="en-US" dirty="0">
                <a:solidFill>
                  <a:schemeClr val="bg1"/>
                </a:solidFill>
                <a:effectLst>
                  <a:outerShdw blurRad="38100" dist="38100" dir="2700000" algn="tl">
                    <a:srgbClr val="000000">
                      <a:alpha val="43137"/>
                    </a:srgbClr>
                  </a:outerShdw>
                </a:effectLst>
              </a:rPr>
              <a:t>If your enrollment status changes after you have received the proceeds of your Pell Grant, and you have not attended class, you  will have to pay back the difference. If you don’t, you may risk having a Pell overpayment on your record, and this can make you ineligible for any sort of future federal aid. Also, it will be credited back to your BHU account. </a:t>
            </a:r>
          </a:p>
          <a:p>
            <a:endParaRPr lang="en-US" dirty="0">
              <a:solidFill>
                <a:schemeClr val="bg1"/>
              </a:solidFill>
            </a:endParaRPr>
          </a:p>
        </p:txBody>
      </p:sp>
      <p:sp>
        <p:nvSpPr>
          <p:cNvPr id="4" name="Slide Number Placeholder 3"/>
          <p:cNvSpPr>
            <a:spLocks noGrp="1"/>
          </p:cNvSpPr>
          <p:nvPr>
            <p:ph type="sldNum" sz="quarter" idx="12"/>
          </p:nvPr>
        </p:nvSpPr>
        <p:spPr/>
        <p:txBody>
          <a:bodyPr/>
          <a:lstStyle/>
          <a:p>
            <a:fld id="{B1B4D484-953E-44CE-99FD-F2DCCC27CBD1}" type="slidenum">
              <a:rPr lang="en-US" smtClean="0"/>
              <a:pPr/>
              <a:t>16</a:t>
            </a:fld>
            <a:endParaRPr lang="en-US"/>
          </a:p>
        </p:txBody>
      </p:sp>
    </p:spTree>
    <p:extLst>
      <p:ext uri="{BB962C8B-B14F-4D97-AF65-F5344CB8AC3E}">
        <p14:creationId xmlns:p14="http://schemas.microsoft.com/office/powerpoint/2010/main" xmlns="" val="2561787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600200"/>
          </a:xfrm>
        </p:spPr>
        <p:txBody>
          <a:bodyPr>
            <a:normAutofit/>
          </a:bodyPr>
          <a:lstStyle/>
          <a:p>
            <a:r>
              <a:rPr lang="en-US" dirty="0" smtClean="0">
                <a:solidFill>
                  <a:schemeClr val="bg1"/>
                </a:solidFill>
              </a:rPr>
              <a:t>FINANCIAL AID</a:t>
            </a:r>
            <a:br>
              <a:rPr lang="en-US" dirty="0" smtClean="0">
                <a:solidFill>
                  <a:schemeClr val="bg1"/>
                </a:solidFill>
              </a:rPr>
            </a:br>
            <a:r>
              <a:rPr lang="en-US" dirty="0" smtClean="0">
                <a:solidFill>
                  <a:schemeClr val="bg1"/>
                </a:solidFill>
              </a:rPr>
              <a:t>PROBATION / SUSPENSION</a:t>
            </a:r>
            <a:endParaRPr lang="en-US" dirty="0">
              <a:solidFill>
                <a:schemeClr val="bg1"/>
              </a:solidFill>
            </a:endParaRPr>
          </a:p>
        </p:txBody>
      </p:sp>
      <p:sp>
        <p:nvSpPr>
          <p:cNvPr id="3" name="Content Placeholder 2"/>
          <p:cNvSpPr>
            <a:spLocks noGrp="1"/>
          </p:cNvSpPr>
          <p:nvPr>
            <p:ph idx="1"/>
          </p:nvPr>
        </p:nvSpPr>
        <p:spPr>
          <a:xfrm>
            <a:off x="457200" y="2362200"/>
            <a:ext cx="8229600" cy="3763963"/>
          </a:xfrm>
        </p:spPr>
        <p:txBody>
          <a:bodyPr/>
          <a:lstStyle/>
          <a:p>
            <a:pPr>
              <a:buClr>
                <a:schemeClr val="bg1"/>
              </a:buClr>
              <a:defRPr/>
            </a:pPr>
            <a:r>
              <a:rPr lang="en-US" u="sng" dirty="0">
                <a:solidFill>
                  <a:schemeClr val="bg1"/>
                </a:solidFill>
              </a:rPr>
              <a:t>You must maintain an academic grade point average.</a:t>
            </a:r>
          </a:p>
          <a:p>
            <a:pPr lvl="1">
              <a:buClr>
                <a:schemeClr val="bg1"/>
              </a:buClr>
              <a:defRPr/>
            </a:pPr>
            <a:r>
              <a:rPr lang="en-US" dirty="0">
                <a:solidFill>
                  <a:schemeClr val="bg1"/>
                </a:solidFill>
              </a:rPr>
              <a:t>Undergraduate of  2.0   </a:t>
            </a:r>
            <a:endParaRPr lang="en-US" dirty="0" smtClean="0">
              <a:solidFill>
                <a:schemeClr val="bg1"/>
              </a:solidFill>
            </a:endParaRPr>
          </a:p>
          <a:p>
            <a:pPr lvl="1">
              <a:buClr>
                <a:schemeClr val="bg1"/>
              </a:buClr>
              <a:defRPr/>
            </a:pPr>
            <a:r>
              <a:rPr lang="en-US" dirty="0" smtClean="0">
                <a:solidFill>
                  <a:schemeClr val="bg1"/>
                </a:solidFill>
              </a:rPr>
              <a:t>Graduate / Professional of 3.0</a:t>
            </a:r>
            <a:endParaRPr lang="en-US" dirty="0">
              <a:solidFill>
                <a:schemeClr val="bg1"/>
              </a:solidFill>
            </a:endParaRPr>
          </a:p>
          <a:p>
            <a:endParaRPr lang="en-US" dirty="0">
              <a:solidFill>
                <a:schemeClr val="bg1"/>
              </a:solidFill>
            </a:endParaRPr>
          </a:p>
        </p:txBody>
      </p:sp>
      <p:sp>
        <p:nvSpPr>
          <p:cNvPr id="4" name="Slide Number Placeholder 3"/>
          <p:cNvSpPr>
            <a:spLocks noGrp="1"/>
          </p:cNvSpPr>
          <p:nvPr>
            <p:ph type="sldNum" sz="quarter" idx="12"/>
          </p:nvPr>
        </p:nvSpPr>
        <p:spPr/>
        <p:txBody>
          <a:bodyPr/>
          <a:lstStyle/>
          <a:p>
            <a:fld id="{B1B4D484-953E-44CE-99FD-F2DCCC27CBD1}" type="slidenum">
              <a:rPr lang="en-US" smtClean="0"/>
              <a:pPr/>
              <a:t>17</a:t>
            </a:fld>
            <a:endParaRPr lang="en-US"/>
          </a:p>
        </p:txBody>
      </p:sp>
    </p:spTree>
    <p:extLst>
      <p:ext uri="{BB962C8B-B14F-4D97-AF65-F5344CB8AC3E}">
        <p14:creationId xmlns:p14="http://schemas.microsoft.com/office/powerpoint/2010/main" xmlns="" val="49257245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smtClean="0">
                <a:solidFill>
                  <a:schemeClr val="tx2">
                    <a:lumMod val="75000"/>
                  </a:schemeClr>
                </a:solidFill>
              </a:rPr>
              <a:t>LOAN INFORMATION</a:t>
            </a:r>
            <a:endParaRPr lang="en-US" dirty="0">
              <a:solidFill>
                <a:schemeClr val="tx2">
                  <a:lumMod val="75000"/>
                </a:schemeClr>
              </a:solidFill>
            </a:endParaRPr>
          </a:p>
        </p:txBody>
      </p:sp>
      <p:sp>
        <p:nvSpPr>
          <p:cNvPr id="4" name="Content Placeholder 2"/>
          <p:cNvSpPr>
            <a:spLocks noGrp="1"/>
          </p:cNvSpPr>
          <p:nvPr>
            <p:ph idx="1"/>
          </p:nvPr>
        </p:nvSpPr>
        <p:spPr/>
        <p:txBody>
          <a:bodyPr>
            <a:normAutofit/>
          </a:bodyPr>
          <a:lstStyle/>
          <a:p>
            <a:pPr>
              <a:defRPr/>
            </a:pPr>
            <a:r>
              <a:rPr lang="en-US" dirty="0"/>
              <a:t>For information regarding your Direct Subsidized and Unsubsidized loan, go online </a:t>
            </a:r>
            <a:r>
              <a:rPr lang="en-US" dirty="0" smtClean="0"/>
              <a:t>to </a:t>
            </a:r>
            <a:r>
              <a:rPr lang="en-US" u="sng" dirty="0" smtClean="0">
                <a:hlinkClick r:id="rId3"/>
              </a:rPr>
              <a:t>WWW.NSLDS.ED.GOV</a:t>
            </a:r>
            <a:endParaRPr lang="en-US" dirty="0"/>
          </a:p>
          <a:p>
            <a:pPr>
              <a:defRPr/>
            </a:pPr>
            <a:r>
              <a:rPr lang="en-US" dirty="0"/>
              <a:t>This website provides a centralized view of Title IV Loans and Grants during their complete life cycle, from aid approval through disbursement, repayment, delinquency, and closure.</a:t>
            </a:r>
          </a:p>
          <a:p>
            <a:endParaRPr lang="en-US" dirty="0">
              <a:solidFill>
                <a:schemeClr val="bg1"/>
              </a:solidFill>
            </a:endParaRPr>
          </a:p>
        </p:txBody>
      </p:sp>
      <p:sp>
        <p:nvSpPr>
          <p:cNvPr id="3" name="Slide Number Placeholder 2"/>
          <p:cNvSpPr>
            <a:spLocks noGrp="1"/>
          </p:cNvSpPr>
          <p:nvPr>
            <p:ph type="sldNum" sz="quarter" idx="12"/>
          </p:nvPr>
        </p:nvSpPr>
        <p:spPr/>
        <p:txBody>
          <a:bodyPr/>
          <a:lstStyle/>
          <a:p>
            <a:fld id="{B1B4D484-953E-44CE-99FD-F2DCCC27CBD1}" type="slidenum">
              <a:rPr lang="en-US" smtClean="0"/>
              <a:pPr/>
              <a:t>18</a:t>
            </a:fld>
            <a:endParaRPr lang="en-US"/>
          </a:p>
        </p:txBody>
      </p:sp>
    </p:spTree>
    <p:extLst>
      <p:ext uri="{BB962C8B-B14F-4D97-AF65-F5344CB8AC3E}">
        <p14:creationId xmlns:p14="http://schemas.microsoft.com/office/powerpoint/2010/main" xmlns="" val="22511863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808038"/>
          </a:xfrm>
        </p:spPr>
        <p:txBody>
          <a:bodyPr/>
          <a:lstStyle/>
          <a:p>
            <a:r>
              <a:rPr lang="en-US" dirty="0" smtClean="0">
                <a:solidFill>
                  <a:schemeClr val="bg1"/>
                </a:solidFill>
              </a:rPr>
              <a:t>FAFSA</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effectLst>
                  <a:outerShdw blurRad="38100" dist="38100" dir="2700000" algn="tl">
                    <a:srgbClr val="000000">
                      <a:alpha val="43137"/>
                    </a:srgbClr>
                  </a:outerShdw>
                </a:effectLst>
              </a:rPr>
              <a:t>Free Application for Federal Student Aid</a:t>
            </a:r>
          </a:p>
          <a:p>
            <a:r>
              <a:rPr lang="en-US" dirty="0" smtClean="0">
                <a:solidFill>
                  <a:schemeClr val="bg1"/>
                </a:solidFill>
                <a:effectLst>
                  <a:outerShdw blurRad="38100" dist="38100" dir="2700000" algn="tl">
                    <a:srgbClr val="000000">
                      <a:alpha val="43137"/>
                    </a:srgbClr>
                  </a:outerShdw>
                </a:effectLst>
              </a:rPr>
              <a:t>www.fafsa.ed.gov</a:t>
            </a:r>
          </a:p>
          <a:p>
            <a:r>
              <a:rPr lang="en-US" dirty="0" smtClean="0">
                <a:solidFill>
                  <a:schemeClr val="bg1"/>
                </a:solidFill>
                <a:effectLst>
                  <a:outerShdw blurRad="38100" dist="38100" dir="2700000" algn="tl">
                    <a:srgbClr val="000000">
                      <a:alpha val="43137"/>
                    </a:srgbClr>
                  </a:outerShdw>
                </a:effectLst>
              </a:rPr>
              <a:t>www.beulah.org</a:t>
            </a:r>
          </a:p>
          <a:p>
            <a:pPr lvl="1"/>
            <a:r>
              <a:rPr lang="en-US" dirty="0" smtClean="0">
                <a:solidFill>
                  <a:schemeClr val="bg1"/>
                </a:solidFill>
                <a:effectLst>
                  <a:outerShdw blurRad="38100" dist="38100" dir="2700000" algn="tl">
                    <a:srgbClr val="000000">
                      <a:alpha val="43137"/>
                    </a:srgbClr>
                  </a:outerShdw>
                </a:effectLst>
              </a:rPr>
              <a:t>Click the “Admissions” </a:t>
            </a:r>
            <a:r>
              <a:rPr lang="en-US" dirty="0">
                <a:solidFill>
                  <a:schemeClr val="bg1"/>
                </a:solidFill>
                <a:effectLst>
                  <a:outerShdw blurRad="38100" dist="38100" dir="2700000" algn="tl">
                    <a:srgbClr val="000000">
                      <a:alpha val="43137"/>
                    </a:srgbClr>
                  </a:outerShdw>
                </a:effectLst>
              </a:rPr>
              <a:t>T</a:t>
            </a:r>
            <a:r>
              <a:rPr lang="en-US" dirty="0" smtClean="0">
                <a:solidFill>
                  <a:schemeClr val="bg1"/>
                </a:solidFill>
                <a:effectLst>
                  <a:outerShdw blurRad="38100" dist="38100" dir="2700000" algn="tl">
                    <a:srgbClr val="000000">
                      <a:alpha val="43137"/>
                    </a:srgbClr>
                  </a:outerShdw>
                </a:effectLst>
              </a:rPr>
              <a:t>ab</a:t>
            </a:r>
          </a:p>
          <a:p>
            <a:pPr lvl="1"/>
            <a:r>
              <a:rPr lang="en-US" dirty="0" smtClean="0">
                <a:solidFill>
                  <a:schemeClr val="bg1"/>
                </a:solidFill>
                <a:effectLst>
                  <a:outerShdw blurRad="38100" dist="38100" dir="2700000" algn="tl">
                    <a:srgbClr val="000000">
                      <a:alpha val="43137"/>
                    </a:srgbClr>
                  </a:outerShdw>
                </a:effectLst>
              </a:rPr>
              <a:t>Click the “FAFSA” </a:t>
            </a:r>
            <a:r>
              <a:rPr lang="en-US" dirty="0">
                <a:solidFill>
                  <a:schemeClr val="bg1"/>
                </a:solidFill>
                <a:effectLst>
                  <a:outerShdw blurRad="38100" dist="38100" dir="2700000" algn="tl">
                    <a:srgbClr val="000000">
                      <a:alpha val="43137"/>
                    </a:srgbClr>
                  </a:outerShdw>
                </a:effectLst>
              </a:rPr>
              <a:t>L</a:t>
            </a:r>
            <a:r>
              <a:rPr lang="en-US" dirty="0" smtClean="0">
                <a:solidFill>
                  <a:schemeClr val="bg1"/>
                </a:solidFill>
                <a:effectLst>
                  <a:outerShdw blurRad="38100" dist="38100" dir="2700000" algn="tl">
                    <a:srgbClr val="000000">
                      <a:alpha val="43137"/>
                    </a:srgbClr>
                  </a:outerShdw>
                </a:effectLst>
              </a:rPr>
              <a:t>ink</a:t>
            </a:r>
          </a:p>
          <a:p>
            <a:endParaRPr lang="en-US" dirty="0" smtClean="0">
              <a:solidFill>
                <a:schemeClr val="bg1"/>
              </a:solidFill>
            </a:endParaRPr>
          </a:p>
          <a:p>
            <a:endParaRPr lang="en-US" dirty="0">
              <a:solidFill>
                <a:schemeClr val="bg1"/>
              </a:solidFill>
            </a:endParaRPr>
          </a:p>
        </p:txBody>
      </p:sp>
      <p:sp>
        <p:nvSpPr>
          <p:cNvPr id="4" name="Slide Number Placeholder 3"/>
          <p:cNvSpPr>
            <a:spLocks noGrp="1"/>
          </p:cNvSpPr>
          <p:nvPr>
            <p:ph type="sldNum" sz="quarter" idx="12"/>
          </p:nvPr>
        </p:nvSpPr>
        <p:spPr/>
        <p:txBody>
          <a:bodyPr/>
          <a:lstStyle/>
          <a:p>
            <a:fld id="{B1B4D484-953E-44CE-99FD-F2DCCC27CBD1}" type="slidenum">
              <a:rPr lang="en-US" smtClean="0"/>
              <a:pPr/>
              <a:t>2</a:t>
            </a:fld>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808038"/>
          </a:xfrm>
        </p:spPr>
        <p:txBody>
          <a:bodyPr/>
          <a:lstStyle/>
          <a:p>
            <a:r>
              <a:rPr lang="en-US" dirty="0" smtClean="0">
                <a:solidFill>
                  <a:schemeClr val="bg1"/>
                </a:solidFill>
              </a:rPr>
              <a:t>FAFSA APPLICATION</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effectLst>
                  <a:outerShdw blurRad="38100" dist="38100" dir="2700000" algn="tl">
                    <a:srgbClr val="000000">
                      <a:alpha val="43137"/>
                    </a:srgbClr>
                  </a:outerShdw>
                </a:effectLst>
              </a:rPr>
              <a:t>Student Loans</a:t>
            </a:r>
          </a:p>
          <a:p>
            <a:r>
              <a:rPr lang="en-US" dirty="0" smtClean="0">
                <a:solidFill>
                  <a:schemeClr val="bg1"/>
                </a:solidFill>
                <a:effectLst>
                  <a:outerShdw blurRad="38100" dist="38100" dir="2700000" algn="tl">
                    <a:srgbClr val="000000">
                      <a:alpha val="43137"/>
                    </a:srgbClr>
                  </a:outerShdw>
                </a:effectLst>
              </a:rPr>
              <a:t>Pell Grant</a:t>
            </a:r>
          </a:p>
          <a:p>
            <a:r>
              <a:rPr lang="en-US" dirty="0" smtClean="0">
                <a:solidFill>
                  <a:schemeClr val="bg1"/>
                </a:solidFill>
                <a:effectLst>
                  <a:outerShdw blurRad="38100" dist="38100" dir="2700000" algn="tl">
                    <a:srgbClr val="000000">
                      <a:alpha val="43137"/>
                    </a:srgbClr>
                  </a:outerShdw>
                </a:effectLst>
              </a:rPr>
              <a:t>Submission Within 72 Hours</a:t>
            </a:r>
            <a:endParaRPr lang="en-US" dirty="0">
              <a:solidFill>
                <a:schemeClr val="bg1"/>
              </a:solidFill>
              <a:effectLst>
                <a:outerShdw blurRad="38100" dist="38100" dir="2700000" algn="tl">
                  <a:srgbClr val="000000">
                    <a:alpha val="43137"/>
                  </a:srgbClr>
                </a:outerShdw>
              </a:effectLst>
            </a:endParaRPr>
          </a:p>
        </p:txBody>
      </p:sp>
      <p:sp>
        <p:nvSpPr>
          <p:cNvPr id="4" name="Slide Number Placeholder 3"/>
          <p:cNvSpPr>
            <a:spLocks noGrp="1"/>
          </p:cNvSpPr>
          <p:nvPr>
            <p:ph type="sldNum" sz="quarter" idx="12"/>
          </p:nvPr>
        </p:nvSpPr>
        <p:spPr/>
        <p:txBody>
          <a:bodyPr/>
          <a:lstStyle/>
          <a:p>
            <a:fld id="{B1B4D484-953E-44CE-99FD-F2DCCC27CBD1}" type="slidenum">
              <a:rPr lang="en-US" smtClean="0"/>
              <a:pPr/>
              <a:t>3</a:t>
            </a:fld>
            <a:endParaRPr lang="en-US"/>
          </a:p>
        </p:txBody>
      </p:sp>
    </p:spTree>
    <p:extLst>
      <p:ext uri="{BB962C8B-B14F-4D97-AF65-F5344CB8AC3E}">
        <p14:creationId xmlns:p14="http://schemas.microsoft.com/office/powerpoint/2010/main" xmlns="" val="12498180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524000"/>
          </a:xfrm>
        </p:spPr>
        <p:txBody>
          <a:bodyPr>
            <a:normAutofit/>
          </a:bodyPr>
          <a:lstStyle/>
          <a:p>
            <a:r>
              <a:rPr lang="en-US" dirty="0" smtClean="0">
                <a:solidFill>
                  <a:schemeClr val="bg1"/>
                </a:solidFill>
              </a:rPr>
              <a:t>INDEPENDENT STUDENT LOANS</a:t>
            </a:r>
            <a:br>
              <a:rPr lang="en-US" dirty="0" smtClean="0">
                <a:solidFill>
                  <a:schemeClr val="bg1"/>
                </a:solidFill>
              </a:rPr>
            </a:br>
            <a:r>
              <a:rPr lang="en-US" dirty="0" smtClean="0">
                <a:solidFill>
                  <a:schemeClr val="bg1"/>
                </a:solidFill>
              </a:rPr>
              <a:t>ELIGIBILITY</a:t>
            </a:r>
            <a:endParaRPr lang="en-US" dirty="0">
              <a:solidFill>
                <a:schemeClr val="bg1"/>
              </a:solidFill>
            </a:endParaRPr>
          </a:p>
        </p:txBody>
      </p:sp>
      <p:sp>
        <p:nvSpPr>
          <p:cNvPr id="3" name="Content Placeholder 2"/>
          <p:cNvSpPr>
            <a:spLocks noGrp="1"/>
          </p:cNvSpPr>
          <p:nvPr>
            <p:ph idx="1"/>
          </p:nvPr>
        </p:nvSpPr>
        <p:spPr>
          <a:xfrm>
            <a:off x="457200" y="2133600"/>
            <a:ext cx="8229600" cy="3992563"/>
          </a:xfrm>
        </p:spPr>
        <p:txBody>
          <a:bodyPr>
            <a:normAutofit/>
          </a:bodyPr>
          <a:lstStyle/>
          <a:p>
            <a:r>
              <a:rPr lang="en-US" sz="2800" dirty="0" smtClean="0">
                <a:solidFill>
                  <a:schemeClr val="bg1"/>
                </a:solidFill>
                <a:effectLst>
                  <a:outerShdw blurRad="38100" dist="38100" dir="2700000" algn="tl">
                    <a:srgbClr val="000000">
                      <a:alpha val="43137"/>
                    </a:srgbClr>
                  </a:outerShdw>
                </a:effectLst>
              </a:rPr>
              <a:t>Direct Subsidized (s) and Unsubsidized (</a:t>
            </a:r>
            <a:r>
              <a:rPr lang="en-US" sz="2800" dirty="0" err="1" smtClean="0">
                <a:solidFill>
                  <a:schemeClr val="bg1"/>
                </a:solidFill>
                <a:effectLst>
                  <a:outerShdw blurRad="38100" dist="38100" dir="2700000" algn="tl">
                    <a:srgbClr val="000000">
                      <a:alpha val="43137"/>
                    </a:srgbClr>
                  </a:outerShdw>
                </a:effectLst>
              </a:rPr>
              <a:t>usb</a:t>
            </a:r>
            <a:r>
              <a:rPr lang="en-US" sz="2800" dirty="0" smtClean="0">
                <a:solidFill>
                  <a:schemeClr val="bg1"/>
                </a:solidFill>
                <a:effectLst>
                  <a:outerShdw blurRad="38100" dist="38100" dir="2700000" algn="tl">
                    <a:srgbClr val="000000">
                      <a:alpha val="43137"/>
                    </a:srgbClr>
                  </a:outerShdw>
                </a:effectLst>
              </a:rPr>
              <a:t>)</a:t>
            </a:r>
          </a:p>
          <a:p>
            <a:r>
              <a:rPr lang="en-US" sz="2800" dirty="0" smtClean="0">
                <a:solidFill>
                  <a:schemeClr val="bg1"/>
                </a:solidFill>
                <a:effectLst>
                  <a:outerShdw blurRad="38100" dist="38100" dir="2700000" algn="tl">
                    <a:srgbClr val="000000">
                      <a:alpha val="43137"/>
                    </a:srgbClr>
                  </a:outerShdw>
                </a:effectLst>
              </a:rPr>
              <a:t>Freshman $9,500  	(s) $3500 	(</a:t>
            </a:r>
            <a:r>
              <a:rPr lang="en-US" sz="2800" dirty="0" err="1" smtClean="0">
                <a:solidFill>
                  <a:schemeClr val="bg1"/>
                </a:solidFill>
                <a:effectLst>
                  <a:outerShdw blurRad="38100" dist="38100" dir="2700000" algn="tl">
                    <a:srgbClr val="000000">
                      <a:alpha val="43137"/>
                    </a:srgbClr>
                  </a:outerShdw>
                </a:effectLst>
              </a:rPr>
              <a:t>usb</a:t>
            </a:r>
            <a:r>
              <a:rPr lang="en-US" sz="2800" dirty="0" smtClean="0">
                <a:solidFill>
                  <a:schemeClr val="bg1"/>
                </a:solidFill>
                <a:effectLst>
                  <a:outerShdw blurRad="38100" dist="38100" dir="2700000" algn="tl">
                    <a:srgbClr val="000000">
                      <a:alpha val="43137"/>
                    </a:srgbClr>
                  </a:outerShdw>
                </a:effectLst>
              </a:rPr>
              <a:t>) $6000</a:t>
            </a:r>
          </a:p>
          <a:p>
            <a:r>
              <a:rPr lang="en-US" sz="2800" dirty="0" smtClean="0">
                <a:solidFill>
                  <a:schemeClr val="bg1"/>
                </a:solidFill>
                <a:effectLst>
                  <a:outerShdw blurRad="38100" dist="38100" dir="2700000" algn="tl">
                    <a:srgbClr val="000000">
                      <a:alpha val="43137"/>
                    </a:srgbClr>
                  </a:outerShdw>
                </a:effectLst>
              </a:rPr>
              <a:t>Sophomore $10,500  	(s) $4500 	(</a:t>
            </a:r>
            <a:r>
              <a:rPr lang="en-US" sz="2800" dirty="0" err="1" smtClean="0">
                <a:solidFill>
                  <a:schemeClr val="bg1"/>
                </a:solidFill>
                <a:effectLst>
                  <a:outerShdw blurRad="38100" dist="38100" dir="2700000" algn="tl">
                    <a:srgbClr val="000000">
                      <a:alpha val="43137"/>
                    </a:srgbClr>
                  </a:outerShdw>
                </a:effectLst>
              </a:rPr>
              <a:t>usb</a:t>
            </a:r>
            <a:r>
              <a:rPr lang="en-US" sz="2800" dirty="0" smtClean="0">
                <a:solidFill>
                  <a:schemeClr val="bg1"/>
                </a:solidFill>
                <a:effectLst>
                  <a:outerShdw blurRad="38100" dist="38100" dir="2700000" algn="tl">
                    <a:srgbClr val="000000">
                      <a:alpha val="43137"/>
                    </a:srgbClr>
                  </a:outerShdw>
                </a:effectLst>
              </a:rPr>
              <a:t>) $6000</a:t>
            </a:r>
          </a:p>
          <a:p>
            <a:r>
              <a:rPr lang="en-US" sz="2800" dirty="0" smtClean="0">
                <a:solidFill>
                  <a:schemeClr val="bg1"/>
                </a:solidFill>
                <a:effectLst>
                  <a:outerShdw blurRad="38100" dist="38100" dir="2700000" algn="tl">
                    <a:srgbClr val="000000">
                      <a:alpha val="43137"/>
                    </a:srgbClr>
                  </a:outerShdw>
                </a:effectLst>
              </a:rPr>
              <a:t>Junior $12,500 		(s) $5500 	(</a:t>
            </a:r>
            <a:r>
              <a:rPr lang="en-US" sz="2800" dirty="0" err="1" smtClean="0">
                <a:solidFill>
                  <a:schemeClr val="bg1"/>
                </a:solidFill>
                <a:effectLst>
                  <a:outerShdw blurRad="38100" dist="38100" dir="2700000" algn="tl">
                    <a:srgbClr val="000000">
                      <a:alpha val="43137"/>
                    </a:srgbClr>
                  </a:outerShdw>
                </a:effectLst>
              </a:rPr>
              <a:t>usb</a:t>
            </a:r>
            <a:r>
              <a:rPr lang="en-US" sz="2800" dirty="0" smtClean="0">
                <a:solidFill>
                  <a:schemeClr val="bg1"/>
                </a:solidFill>
                <a:effectLst>
                  <a:outerShdw blurRad="38100" dist="38100" dir="2700000" algn="tl">
                    <a:srgbClr val="000000">
                      <a:alpha val="43137"/>
                    </a:srgbClr>
                  </a:outerShdw>
                </a:effectLst>
              </a:rPr>
              <a:t>) $7000</a:t>
            </a:r>
          </a:p>
          <a:p>
            <a:r>
              <a:rPr lang="en-US" sz="2800" dirty="0" smtClean="0">
                <a:solidFill>
                  <a:schemeClr val="bg1"/>
                </a:solidFill>
                <a:effectLst>
                  <a:outerShdw blurRad="38100" dist="38100" dir="2700000" algn="tl">
                    <a:srgbClr val="000000">
                      <a:alpha val="43137"/>
                    </a:srgbClr>
                  </a:outerShdw>
                </a:effectLst>
              </a:rPr>
              <a:t>Senior $12,500 		(s) $5500 	(</a:t>
            </a:r>
            <a:r>
              <a:rPr lang="en-US" sz="2800" dirty="0" err="1" smtClean="0">
                <a:solidFill>
                  <a:schemeClr val="bg1"/>
                </a:solidFill>
                <a:effectLst>
                  <a:outerShdw blurRad="38100" dist="38100" dir="2700000" algn="tl">
                    <a:srgbClr val="000000">
                      <a:alpha val="43137"/>
                    </a:srgbClr>
                  </a:outerShdw>
                </a:effectLst>
              </a:rPr>
              <a:t>usb</a:t>
            </a:r>
            <a:r>
              <a:rPr lang="en-US" sz="2800" dirty="0" smtClean="0">
                <a:solidFill>
                  <a:schemeClr val="bg1"/>
                </a:solidFill>
                <a:effectLst>
                  <a:outerShdw blurRad="38100" dist="38100" dir="2700000" algn="tl">
                    <a:srgbClr val="000000">
                      <a:alpha val="43137"/>
                    </a:srgbClr>
                  </a:outerShdw>
                </a:effectLst>
              </a:rPr>
              <a:t>) $7000</a:t>
            </a:r>
          </a:p>
          <a:p>
            <a:r>
              <a:rPr lang="en-US" sz="2800" dirty="0" smtClean="0">
                <a:solidFill>
                  <a:schemeClr val="bg1"/>
                </a:solidFill>
                <a:effectLst>
                  <a:outerShdw blurRad="38100" dist="38100" dir="2700000" algn="tl">
                    <a:srgbClr val="000000">
                      <a:alpha val="43137"/>
                    </a:srgbClr>
                  </a:outerShdw>
                </a:effectLst>
              </a:rPr>
              <a:t>Graduate $20,500 	-------------	(</a:t>
            </a:r>
            <a:r>
              <a:rPr lang="en-US" sz="2800" dirty="0" err="1" smtClean="0">
                <a:solidFill>
                  <a:schemeClr val="bg1"/>
                </a:solidFill>
                <a:effectLst>
                  <a:outerShdw blurRad="38100" dist="38100" dir="2700000" algn="tl">
                    <a:srgbClr val="000000">
                      <a:alpha val="43137"/>
                    </a:srgbClr>
                  </a:outerShdw>
                </a:effectLst>
              </a:rPr>
              <a:t>usb</a:t>
            </a:r>
            <a:r>
              <a:rPr lang="en-US" sz="2800" dirty="0" smtClean="0">
                <a:solidFill>
                  <a:schemeClr val="bg1"/>
                </a:solidFill>
                <a:effectLst>
                  <a:outerShdw blurRad="38100" dist="38100" dir="2700000" algn="tl">
                    <a:srgbClr val="000000">
                      <a:alpha val="43137"/>
                    </a:srgbClr>
                  </a:outerShdw>
                </a:effectLst>
              </a:rPr>
              <a:t>) $20,500</a:t>
            </a:r>
            <a:endParaRPr lang="en-US" sz="2800" dirty="0">
              <a:solidFill>
                <a:schemeClr val="bg1"/>
              </a:solidFill>
              <a:effectLst>
                <a:outerShdw blurRad="38100" dist="38100" dir="2700000" algn="tl">
                  <a:srgbClr val="000000">
                    <a:alpha val="43137"/>
                  </a:srgbClr>
                </a:outerShdw>
              </a:effectLst>
            </a:endParaRPr>
          </a:p>
        </p:txBody>
      </p:sp>
      <p:sp>
        <p:nvSpPr>
          <p:cNvPr id="4" name="Slide Number Placeholder 3"/>
          <p:cNvSpPr>
            <a:spLocks noGrp="1"/>
          </p:cNvSpPr>
          <p:nvPr>
            <p:ph type="sldNum" sz="quarter" idx="12"/>
          </p:nvPr>
        </p:nvSpPr>
        <p:spPr/>
        <p:txBody>
          <a:bodyPr/>
          <a:lstStyle/>
          <a:p>
            <a:fld id="{B1B4D484-953E-44CE-99FD-F2DCCC27CBD1}" type="slidenum">
              <a:rPr lang="en-US" smtClean="0"/>
              <a:pPr/>
              <a:t>4</a:t>
            </a:fld>
            <a:endParaRPr lang="en-US"/>
          </a:p>
        </p:txBody>
      </p:sp>
    </p:spTree>
    <p:extLst>
      <p:ext uri="{BB962C8B-B14F-4D97-AF65-F5344CB8AC3E}">
        <p14:creationId xmlns:p14="http://schemas.microsoft.com/office/powerpoint/2010/main" xmlns="" val="42508634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808038"/>
          </a:xfrm>
        </p:spPr>
        <p:txBody>
          <a:bodyPr/>
          <a:lstStyle/>
          <a:p>
            <a:r>
              <a:rPr lang="en-US" dirty="0" smtClean="0">
                <a:solidFill>
                  <a:schemeClr val="bg1"/>
                </a:solidFill>
              </a:rPr>
              <a:t>DEPENDENT STUDENT </a:t>
            </a:r>
            <a:endParaRPr lang="en-US" dirty="0">
              <a:solidFill>
                <a:schemeClr val="bg1"/>
              </a:solidFill>
            </a:endParaRPr>
          </a:p>
        </p:txBody>
      </p:sp>
      <p:sp>
        <p:nvSpPr>
          <p:cNvPr id="4" name="Rectangle 3"/>
          <p:cNvSpPr>
            <a:spLocks noGrp="1" noChangeArrowheads="1"/>
          </p:cNvSpPr>
          <p:nvPr>
            <p:ph idx="1"/>
          </p:nvPr>
        </p:nvSpPr>
        <p:spPr/>
        <p:txBody>
          <a:bodyPr>
            <a:normAutofit/>
          </a:bodyPr>
          <a:lstStyle/>
          <a:p>
            <a:pPr eaLnBrk="1" hangingPunct="1">
              <a:buClr>
                <a:schemeClr val="bg1"/>
              </a:buClr>
              <a:defRPr/>
            </a:pPr>
            <a:r>
              <a:rPr lang="en-US" sz="2800" dirty="0" smtClean="0">
                <a:solidFill>
                  <a:schemeClr val="bg1"/>
                </a:solidFill>
                <a:effectLst>
                  <a:outerShdw blurRad="38100" dist="38100" dir="2700000" algn="tl">
                    <a:srgbClr val="000000">
                      <a:alpha val="43137"/>
                    </a:srgbClr>
                  </a:outerShdw>
                </a:effectLst>
              </a:rPr>
              <a:t>Freshman $5,500 	(s) $3500	(</a:t>
            </a:r>
            <a:r>
              <a:rPr lang="en-US" sz="2800" dirty="0" err="1" smtClean="0">
                <a:solidFill>
                  <a:schemeClr val="bg1"/>
                </a:solidFill>
                <a:effectLst>
                  <a:outerShdw blurRad="38100" dist="38100" dir="2700000" algn="tl">
                    <a:srgbClr val="000000">
                      <a:alpha val="43137"/>
                    </a:srgbClr>
                  </a:outerShdw>
                </a:effectLst>
              </a:rPr>
              <a:t>uns</a:t>
            </a:r>
            <a:r>
              <a:rPr lang="en-US" sz="2800" dirty="0" smtClean="0">
                <a:solidFill>
                  <a:schemeClr val="bg1"/>
                </a:solidFill>
                <a:effectLst>
                  <a:outerShdw blurRad="38100" dist="38100" dir="2700000" algn="tl">
                    <a:srgbClr val="000000">
                      <a:alpha val="43137"/>
                    </a:srgbClr>
                  </a:outerShdw>
                </a:effectLst>
              </a:rPr>
              <a:t>) $2000 </a:t>
            </a:r>
          </a:p>
          <a:p>
            <a:pPr eaLnBrk="1" hangingPunct="1">
              <a:buClr>
                <a:schemeClr val="bg1"/>
              </a:buClr>
              <a:defRPr/>
            </a:pPr>
            <a:r>
              <a:rPr lang="en-US" sz="2800" dirty="0" smtClean="0">
                <a:solidFill>
                  <a:schemeClr val="bg1"/>
                </a:solidFill>
                <a:effectLst>
                  <a:outerShdw blurRad="38100" dist="38100" dir="2700000" algn="tl">
                    <a:srgbClr val="000000">
                      <a:alpha val="43137"/>
                    </a:srgbClr>
                  </a:outerShdw>
                </a:effectLst>
              </a:rPr>
              <a:t>Sophomore $6,500 	(s) $4500	(</a:t>
            </a:r>
            <a:r>
              <a:rPr lang="en-US" sz="2800" dirty="0" err="1" smtClean="0">
                <a:solidFill>
                  <a:schemeClr val="bg1"/>
                </a:solidFill>
                <a:effectLst>
                  <a:outerShdw blurRad="38100" dist="38100" dir="2700000" algn="tl">
                    <a:srgbClr val="000000">
                      <a:alpha val="43137"/>
                    </a:srgbClr>
                  </a:outerShdw>
                </a:effectLst>
              </a:rPr>
              <a:t>uns</a:t>
            </a:r>
            <a:r>
              <a:rPr lang="en-US" sz="2800" dirty="0" smtClean="0">
                <a:solidFill>
                  <a:schemeClr val="bg1"/>
                </a:solidFill>
                <a:effectLst>
                  <a:outerShdw blurRad="38100" dist="38100" dir="2700000" algn="tl">
                    <a:srgbClr val="000000">
                      <a:alpha val="43137"/>
                    </a:srgbClr>
                  </a:outerShdw>
                </a:effectLst>
              </a:rPr>
              <a:t>) $2000</a:t>
            </a:r>
          </a:p>
          <a:p>
            <a:pPr eaLnBrk="1" hangingPunct="1">
              <a:buClr>
                <a:schemeClr val="bg1"/>
              </a:buClr>
              <a:defRPr/>
            </a:pPr>
            <a:r>
              <a:rPr lang="en-US" sz="2800" dirty="0" smtClean="0">
                <a:solidFill>
                  <a:schemeClr val="bg1"/>
                </a:solidFill>
                <a:effectLst>
                  <a:outerShdw blurRad="38100" dist="38100" dir="2700000" algn="tl">
                    <a:srgbClr val="000000">
                      <a:alpha val="43137"/>
                    </a:srgbClr>
                  </a:outerShdw>
                </a:effectLst>
              </a:rPr>
              <a:t>Junior $7,500          	(s) $5500	(</a:t>
            </a:r>
            <a:r>
              <a:rPr lang="en-US" sz="2800" dirty="0" err="1" smtClean="0">
                <a:solidFill>
                  <a:schemeClr val="bg1"/>
                </a:solidFill>
                <a:effectLst>
                  <a:outerShdw blurRad="38100" dist="38100" dir="2700000" algn="tl">
                    <a:srgbClr val="000000">
                      <a:alpha val="43137"/>
                    </a:srgbClr>
                  </a:outerShdw>
                </a:effectLst>
              </a:rPr>
              <a:t>uns</a:t>
            </a:r>
            <a:r>
              <a:rPr lang="en-US" sz="2800" dirty="0" smtClean="0">
                <a:solidFill>
                  <a:schemeClr val="bg1"/>
                </a:solidFill>
                <a:effectLst>
                  <a:outerShdw blurRad="38100" dist="38100" dir="2700000" algn="tl">
                    <a:srgbClr val="000000">
                      <a:alpha val="43137"/>
                    </a:srgbClr>
                  </a:outerShdw>
                </a:effectLst>
              </a:rPr>
              <a:t>) $2000 </a:t>
            </a:r>
          </a:p>
          <a:p>
            <a:pPr eaLnBrk="1" hangingPunct="1">
              <a:buClr>
                <a:schemeClr val="bg1"/>
              </a:buClr>
              <a:defRPr/>
            </a:pPr>
            <a:r>
              <a:rPr lang="en-US" sz="2800" dirty="0" smtClean="0">
                <a:solidFill>
                  <a:schemeClr val="bg1"/>
                </a:solidFill>
                <a:effectLst>
                  <a:outerShdw blurRad="38100" dist="38100" dir="2700000" algn="tl">
                    <a:srgbClr val="000000">
                      <a:alpha val="43137"/>
                    </a:srgbClr>
                  </a:outerShdw>
                </a:effectLst>
              </a:rPr>
              <a:t>Senior $7,500        	(s) $5500	(</a:t>
            </a:r>
            <a:r>
              <a:rPr lang="en-US" sz="2800" dirty="0" err="1" smtClean="0">
                <a:solidFill>
                  <a:schemeClr val="bg1"/>
                </a:solidFill>
                <a:effectLst>
                  <a:outerShdw blurRad="38100" dist="38100" dir="2700000" algn="tl">
                    <a:srgbClr val="000000">
                      <a:alpha val="43137"/>
                    </a:srgbClr>
                  </a:outerShdw>
                </a:effectLst>
              </a:rPr>
              <a:t>uns</a:t>
            </a:r>
            <a:r>
              <a:rPr lang="en-US" sz="2800" dirty="0" smtClean="0">
                <a:solidFill>
                  <a:schemeClr val="bg1"/>
                </a:solidFill>
                <a:effectLst>
                  <a:outerShdw blurRad="38100" dist="38100" dir="2700000" algn="tl">
                    <a:srgbClr val="000000">
                      <a:alpha val="43137"/>
                    </a:srgbClr>
                  </a:outerShdw>
                </a:effectLst>
              </a:rPr>
              <a:t>) $2000  </a:t>
            </a:r>
          </a:p>
        </p:txBody>
      </p:sp>
      <p:sp>
        <p:nvSpPr>
          <p:cNvPr id="3" name="Slide Number Placeholder 2"/>
          <p:cNvSpPr>
            <a:spLocks noGrp="1"/>
          </p:cNvSpPr>
          <p:nvPr>
            <p:ph type="sldNum" sz="quarter" idx="12"/>
          </p:nvPr>
        </p:nvSpPr>
        <p:spPr/>
        <p:txBody>
          <a:bodyPr/>
          <a:lstStyle/>
          <a:p>
            <a:fld id="{B1B4D484-953E-44CE-99FD-F2DCCC27CBD1}" type="slidenum">
              <a:rPr lang="en-US" smtClean="0"/>
              <a:pPr/>
              <a:t>5</a:t>
            </a:fld>
            <a:endParaRPr lang="en-US"/>
          </a:p>
        </p:txBody>
      </p:sp>
    </p:spTree>
    <p:extLst>
      <p:ext uri="{BB962C8B-B14F-4D97-AF65-F5344CB8AC3E}">
        <p14:creationId xmlns:p14="http://schemas.microsoft.com/office/powerpoint/2010/main" xmlns="" val="28176756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808038"/>
          </a:xfrm>
        </p:spPr>
        <p:txBody>
          <a:bodyPr/>
          <a:lstStyle/>
          <a:p>
            <a:r>
              <a:rPr lang="en-US" dirty="0" smtClean="0">
                <a:solidFill>
                  <a:schemeClr val="bg1"/>
                </a:solidFill>
              </a:rPr>
              <a:t>MAXIMUM LOAN AMOUNT</a:t>
            </a:r>
            <a:endParaRPr lang="en-US" dirty="0">
              <a:solidFill>
                <a:schemeClr val="bg1"/>
              </a:solidFill>
            </a:endParaRPr>
          </a:p>
        </p:txBody>
      </p:sp>
      <p:sp>
        <p:nvSpPr>
          <p:cNvPr id="3" name="Content Placeholder 2"/>
          <p:cNvSpPr>
            <a:spLocks noGrp="1"/>
          </p:cNvSpPr>
          <p:nvPr>
            <p:ph idx="1"/>
          </p:nvPr>
        </p:nvSpPr>
        <p:spPr/>
        <p:txBody>
          <a:bodyPr/>
          <a:lstStyle/>
          <a:p>
            <a:pPr>
              <a:lnSpc>
                <a:spcPct val="90000"/>
              </a:lnSpc>
              <a:buClr>
                <a:schemeClr val="bg1"/>
              </a:buClr>
              <a:defRPr/>
            </a:pPr>
            <a:r>
              <a:rPr lang="en-US" dirty="0">
                <a:solidFill>
                  <a:schemeClr val="bg1"/>
                </a:solidFill>
                <a:effectLst>
                  <a:outerShdw blurRad="38100" dist="38100" dir="2700000" algn="tl">
                    <a:srgbClr val="000000">
                      <a:alpha val="43137"/>
                    </a:srgbClr>
                  </a:outerShdw>
                </a:effectLst>
              </a:rPr>
              <a:t>Independent Undergraduate $57,500 ($23,000 subsidized, $34,500 unsubsidized)</a:t>
            </a:r>
          </a:p>
          <a:p>
            <a:pPr>
              <a:lnSpc>
                <a:spcPct val="90000"/>
              </a:lnSpc>
              <a:buClr>
                <a:schemeClr val="bg1"/>
              </a:buClr>
              <a:defRPr/>
            </a:pPr>
            <a:r>
              <a:rPr lang="en-US" dirty="0">
                <a:solidFill>
                  <a:schemeClr val="bg1"/>
                </a:solidFill>
                <a:effectLst>
                  <a:outerShdw blurRad="38100" dist="38100" dir="2700000" algn="tl">
                    <a:srgbClr val="000000">
                      <a:alpha val="43137"/>
                    </a:srgbClr>
                  </a:outerShdw>
                </a:effectLst>
              </a:rPr>
              <a:t>Dependent undergraduate $31,000 (no more than $23,000 may be subsidized)</a:t>
            </a:r>
          </a:p>
          <a:p>
            <a:pPr>
              <a:lnSpc>
                <a:spcPct val="90000"/>
              </a:lnSpc>
              <a:buClr>
                <a:schemeClr val="bg1"/>
              </a:buClr>
              <a:defRPr/>
            </a:pPr>
            <a:r>
              <a:rPr lang="en-US" dirty="0">
                <a:solidFill>
                  <a:schemeClr val="bg1"/>
                </a:solidFill>
                <a:effectLst>
                  <a:outerShdw blurRad="38100" dist="38100" dir="2700000" algn="tl">
                    <a:srgbClr val="000000">
                      <a:alpha val="43137"/>
                    </a:srgbClr>
                  </a:outerShdw>
                </a:effectLst>
              </a:rPr>
              <a:t>Masters/Doctorate $138,500 (includes undergraduate borrowing)</a:t>
            </a:r>
          </a:p>
          <a:p>
            <a:pPr>
              <a:lnSpc>
                <a:spcPct val="90000"/>
              </a:lnSpc>
              <a:buClr>
                <a:schemeClr val="bg1"/>
              </a:buClr>
              <a:defRPr/>
            </a:pPr>
            <a:r>
              <a:rPr lang="en-US" dirty="0">
                <a:solidFill>
                  <a:schemeClr val="bg1"/>
                </a:solidFill>
                <a:effectLst>
                  <a:outerShdw blurRad="38100" dist="38100" dir="2700000" algn="tl">
                    <a:srgbClr val="000000">
                      <a:alpha val="43137"/>
                    </a:srgbClr>
                  </a:outerShdw>
                </a:effectLst>
              </a:rPr>
              <a:t>Repayment starts 6 months after the last day you attend class. </a:t>
            </a:r>
          </a:p>
        </p:txBody>
      </p:sp>
      <p:sp>
        <p:nvSpPr>
          <p:cNvPr id="4" name="Slide Number Placeholder 3"/>
          <p:cNvSpPr>
            <a:spLocks noGrp="1"/>
          </p:cNvSpPr>
          <p:nvPr>
            <p:ph type="sldNum" sz="quarter" idx="12"/>
          </p:nvPr>
        </p:nvSpPr>
        <p:spPr/>
        <p:txBody>
          <a:bodyPr/>
          <a:lstStyle/>
          <a:p>
            <a:fld id="{B1B4D484-953E-44CE-99FD-F2DCCC27CBD1}" type="slidenum">
              <a:rPr lang="en-US" smtClean="0"/>
              <a:pPr/>
              <a:t>6</a:t>
            </a:fld>
            <a:endParaRPr lang="en-US"/>
          </a:p>
        </p:txBody>
      </p:sp>
    </p:spTree>
    <p:extLst>
      <p:ext uri="{BB962C8B-B14F-4D97-AF65-F5344CB8AC3E}">
        <p14:creationId xmlns:p14="http://schemas.microsoft.com/office/powerpoint/2010/main" xmlns="" val="32531531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lstStyle/>
          <a:p>
            <a:r>
              <a:rPr lang="en-US" dirty="0">
                <a:solidFill>
                  <a:schemeClr val="tx2">
                    <a:lumMod val="75000"/>
                  </a:schemeClr>
                </a:solidFill>
              </a:rPr>
              <a:t>FEDERAL DIRECT LOAN ELIGIBILITY</a:t>
            </a:r>
          </a:p>
        </p:txBody>
      </p:sp>
      <p:sp>
        <p:nvSpPr>
          <p:cNvPr id="4" name="Content Placeholder 2"/>
          <p:cNvSpPr>
            <a:spLocks noGrp="1"/>
          </p:cNvSpPr>
          <p:nvPr>
            <p:ph idx="1"/>
          </p:nvPr>
        </p:nvSpPr>
        <p:spPr/>
        <p:txBody>
          <a:bodyPr>
            <a:normAutofit fontScale="77500" lnSpcReduction="20000"/>
          </a:bodyPr>
          <a:lstStyle/>
          <a:p>
            <a:pPr>
              <a:defRPr/>
            </a:pPr>
            <a:r>
              <a:rPr lang="en-US" dirty="0"/>
              <a:t>Be a U.S. citizen or permanent resident </a:t>
            </a:r>
          </a:p>
          <a:p>
            <a:pPr>
              <a:defRPr/>
            </a:pPr>
            <a:r>
              <a:rPr lang="en-US" dirty="0"/>
              <a:t>Can't be in </a:t>
            </a:r>
            <a:r>
              <a:rPr lang="en-US" dirty="0">
                <a:hlinkClick r:id="rId3" tooltip="Finaid.org"/>
              </a:rPr>
              <a:t>default</a:t>
            </a:r>
            <a:r>
              <a:rPr lang="en-US" dirty="0"/>
              <a:t> on a federal loan. </a:t>
            </a:r>
          </a:p>
          <a:p>
            <a:pPr>
              <a:defRPr/>
            </a:pPr>
            <a:r>
              <a:rPr lang="en-US" dirty="0"/>
              <a:t>Must be enrolled at least half-time. </a:t>
            </a:r>
          </a:p>
          <a:p>
            <a:pPr>
              <a:defRPr/>
            </a:pPr>
            <a:r>
              <a:rPr lang="en-US" dirty="0"/>
              <a:t>Maintain </a:t>
            </a:r>
            <a:r>
              <a:rPr lang="en-US" dirty="0">
                <a:hlinkClick r:id="rId4" tooltip="SAP"/>
              </a:rPr>
              <a:t>Satisfactory Academic Progress (SAP)</a:t>
            </a:r>
            <a:r>
              <a:rPr lang="en-US" dirty="0"/>
              <a:t>. </a:t>
            </a:r>
          </a:p>
          <a:p>
            <a:pPr>
              <a:defRPr/>
            </a:pPr>
            <a:r>
              <a:rPr lang="en-US" dirty="0"/>
              <a:t>Males 18-25 years of age must register with </a:t>
            </a:r>
            <a:r>
              <a:rPr lang="en-US" dirty="0">
                <a:hlinkClick r:id="rId5" tooltip="sss.gov"/>
              </a:rPr>
              <a:t>Selective Service</a:t>
            </a:r>
            <a:r>
              <a:rPr lang="en-US" dirty="0"/>
              <a:t>. </a:t>
            </a:r>
          </a:p>
          <a:p>
            <a:pPr>
              <a:defRPr/>
            </a:pPr>
            <a:r>
              <a:rPr lang="en-US" dirty="0"/>
              <a:t>Complete </a:t>
            </a:r>
            <a:r>
              <a:rPr lang="en-US" dirty="0">
                <a:hlinkClick r:id="rId6" tooltip="studentloans.gov"/>
              </a:rPr>
              <a:t>Entrance Loan Counseling</a:t>
            </a:r>
            <a:r>
              <a:rPr lang="en-US" dirty="0"/>
              <a:t> online at studentloans.gov. </a:t>
            </a:r>
          </a:p>
          <a:p>
            <a:pPr>
              <a:defRPr/>
            </a:pPr>
            <a:r>
              <a:rPr lang="en-US" dirty="0"/>
              <a:t>Complete a </a:t>
            </a:r>
            <a:r>
              <a:rPr lang="en-US" dirty="0">
                <a:hlinkClick r:id="rId6" tooltip="studentloans.gov"/>
              </a:rPr>
              <a:t>Master Promissory Note</a:t>
            </a:r>
            <a:r>
              <a:rPr lang="en-US" dirty="0"/>
              <a:t> online at studentloans.gov. </a:t>
            </a:r>
          </a:p>
          <a:p>
            <a:pPr>
              <a:defRPr/>
            </a:pPr>
            <a:r>
              <a:rPr lang="en-US" dirty="0"/>
              <a:t>If you are applying for summer, make sure you are </a:t>
            </a:r>
            <a:r>
              <a:rPr lang="en-US" dirty="0">
                <a:hlinkClick r:id="rId7" tooltip="Summer Aid Eligibility"/>
              </a:rPr>
              <a:t>enrolled at least half-time</a:t>
            </a:r>
            <a:r>
              <a:rPr lang="en-US" dirty="0"/>
              <a:t>. </a:t>
            </a:r>
          </a:p>
          <a:p>
            <a:endParaRPr lang="en-US" dirty="0">
              <a:solidFill>
                <a:schemeClr val="bg1"/>
              </a:solidFill>
            </a:endParaRPr>
          </a:p>
        </p:txBody>
      </p:sp>
      <p:sp>
        <p:nvSpPr>
          <p:cNvPr id="3" name="Slide Number Placeholder 2"/>
          <p:cNvSpPr>
            <a:spLocks noGrp="1"/>
          </p:cNvSpPr>
          <p:nvPr>
            <p:ph type="sldNum" sz="quarter" idx="12"/>
          </p:nvPr>
        </p:nvSpPr>
        <p:spPr/>
        <p:txBody>
          <a:bodyPr/>
          <a:lstStyle/>
          <a:p>
            <a:fld id="{B1B4D484-953E-44CE-99FD-F2DCCC27CBD1}" type="slidenum">
              <a:rPr lang="en-US" smtClean="0"/>
              <a:pPr/>
              <a:t>7</a:t>
            </a:fld>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808038"/>
          </a:xfrm>
        </p:spPr>
        <p:txBody>
          <a:bodyPr/>
          <a:lstStyle/>
          <a:p>
            <a:r>
              <a:rPr lang="en-US" dirty="0" smtClean="0">
                <a:solidFill>
                  <a:schemeClr val="bg1"/>
                </a:solidFill>
              </a:rPr>
              <a:t>GRADUATE STUDENT LOANS</a:t>
            </a:r>
            <a:endParaRPr lang="en-US" dirty="0">
              <a:solidFill>
                <a:schemeClr val="bg1"/>
              </a:solidFill>
            </a:endParaRPr>
          </a:p>
        </p:txBody>
      </p:sp>
      <p:sp>
        <p:nvSpPr>
          <p:cNvPr id="3" name="Content Placeholder 2"/>
          <p:cNvSpPr>
            <a:spLocks noGrp="1"/>
          </p:cNvSpPr>
          <p:nvPr>
            <p:ph idx="1"/>
          </p:nvPr>
        </p:nvSpPr>
        <p:spPr/>
        <p:txBody>
          <a:bodyPr>
            <a:normAutofit/>
          </a:bodyPr>
          <a:lstStyle/>
          <a:p>
            <a:pPr lvl="0" fontAlgn="base">
              <a:spcAft>
                <a:spcPct val="0"/>
              </a:spcAft>
              <a:buClr>
                <a:schemeClr val="bg1"/>
              </a:buClr>
              <a:buSzPct val="100000"/>
              <a:defRPr/>
            </a:pPr>
            <a:r>
              <a:rPr lang="en-US" kern="0" dirty="0">
                <a:solidFill>
                  <a:schemeClr val="bg1"/>
                </a:solidFill>
                <a:effectLst>
                  <a:outerShdw blurRad="38100" dist="38100" dir="2700000" algn="tl">
                    <a:srgbClr val="000000"/>
                  </a:outerShdw>
                </a:effectLst>
                <a:latin typeface="Calibri" pitchFamily="34" charset="0"/>
              </a:rPr>
              <a:t>Effective July 1, 2012, graduate students will no longer be eligible for direct federal subsidized loans.  If you already have a subsidized loan, you won't be responsible for the interest that accrues until after you graduate, but any new federal loans taken out by graduate students as of July 1, 2012 will be unsubsidized.</a:t>
            </a:r>
          </a:p>
        </p:txBody>
      </p:sp>
      <p:sp>
        <p:nvSpPr>
          <p:cNvPr id="4" name="Slide Number Placeholder 3"/>
          <p:cNvSpPr>
            <a:spLocks noGrp="1"/>
          </p:cNvSpPr>
          <p:nvPr>
            <p:ph type="sldNum" sz="quarter" idx="12"/>
          </p:nvPr>
        </p:nvSpPr>
        <p:spPr/>
        <p:txBody>
          <a:bodyPr/>
          <a:lstStyle/>
          <a:p>
            <a:fld id="{B1B4D484-953E-44CE-99FD-F2DCCC27CBD1}" type="slidenum">
              <a:rPr lang="en-US" smtClean="0"/>
              <a:pPr/>
              <a:t>8</a:t>
            </a:fld>
            <a:endParaRPr lang="en-US"/>
          </a:p>
        </p:txBody>
      </p:sp>
    </p:spTree>
    <p:extLst>
      <p:ext uri="{BB962C8B-B14F-4D97-AF65-F5344CB8AC3E}">
        <p14:creationId xmlns:p14="http://schemas.microsoft.com/office/powerpoint/2010/main" xmlns="" val="31301298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447800"/>
          </a:xfrm>
        </p:spPr>
        <p:txBody>
          <a:bodyPr>
            <a:normAutofit/>
          </a:bodyPr>
          <a:lstStyle/>
          <a:p>
            <a:r>
              <a:rPr lang="en-US" dirty="0" smtClean="0">
                <a:solidFill>
                  <a:schemeClr val="bg1"/>
                </a:solidFill>
              </a:rPr>
              <a:t>STUDENT LOANS</a:t>
            </a:r>
            <a:br>
              <a:rPr lang="en-US" dirty="0" smtClean="0">
                <a:solidFill>
                  <a:schemeClr val="bg1"/>
                </a:solidFill>
              </a:rPr>
            </a:br>
            <a:r>
              <a:rPr lang="en-US" i="1" dirty="0" smtClean="0">
                <a:solidFill>
                  <a:srgbClr val="00FFFF"/>
                </a:solidFill>
              </a:rPr>
              <a:t>CLASS WITHDRAWAL</a:t>
            </a:r>
            <a:endParaRPr lang="en-US" i="1" dirty="0">
              <a:solidFill>
                <a:srgbClr val="00FFFF"/>
              </a:solidFill>
            </a:endParaRPr>
          </a:p>
        </p:txBody>
      </p:sp>
      <p:sp>
        <p:nvSpPr>
          <p:cNvPr id="3" name="Content Placeholder 2"/>
          <p:cNvSpPr>
            <a:spLocks noGrp="1"/>
          </p:cNvSpPr>
          <p:nvPr>
            <p:ph idx="1"/>
          </p:nvPr>
        </p:nvSpPr>
        <p:spPr>
          <a:xfrm>
            <a:off x="457200" y="2133600"/>
            <a:ext cx="8229600" cy="3992563"/>
          </a:xfrm>
        </p:spPr>
        <p:txBody>
          <a:bodyPr/>
          <a:lstStyle/>
          <a:p>
            <a:r>
              <a:rPr lang="en-US" dirty="0">
                <a:solidFill>
                  <a:schemeClr val="bg1"/>
                </a:solidFill>
                <a:effectLst>
                  <a:outerShdw blurRad="38100" dist="38100" dir="2700000" algn="tl">
                    <a:srgbClr val="000000">
                      <a:alpha val="43137"/>
                    </a:srgbClr>
                  </a:outerShdw>
                </a:effectLst>
              </a:rPr>
              <a:t>If you withdraw from ALL of your classes before the 60% period, we will have to calculate </a:t>
            </a:r>
            <a:r>
              <a:rPr lang="en-US" dirty="0" smtClean="0">
                <a:solidFill>
                  <a:schemeClr val="bg1"/>
                </a:solidFill>
                <a:effectLst>
                  <a:outerShdw blurRad="38100" dist="38100" dir="2700000" algn="tl">
                    <a:srgbClr val="000000">
                      <a:alpha val="43137"/>
                    </a:srgbClr>
                  </a:outerShdw>
                </a:effectLst>
              </a:rPr>
              <a:t>all of </a:t>
            </a:r>
            <a:r>
              <a:rPr lang="en-US" dirty="0">
                <a:solidFill>
                  <a:schemeClr val="bg1"/>
                </a:solidFill>
                <a:effectLst>
                  <a:outerShdw blurRad="38100" dist="38100" dir="2700000" algn="tl">
                    <a:srgbClr val="000000">
                      <a:alpha val="43137"/>
                    </a:srgbClr>
                  </a:outerShdw>
                </a:effectLst>
              </a:rPr>
              <a:t>your Title IV Aid, which will result  in paying money back to the government. A credit will appear on your BHU account.  </a:t>
            </a:r>
          </a:p>
          <a:p>
            <a:endParaRPr lang="en-US" dirty="0">
              <a:solidFill>
                <a:schemeClr val="bg1"/>
              </a:solidFill>
            </a:endParaRPr>
          </a:p>
        </p:txBody>
      </p:sp>
      <p:sp>
        <p:nvSpPr>
          <p:cNvPr id="4" name="Slide Number Placeholder 3"/>
          <p:cNvSpPr>
            <a:spLocks noGrp="1"/>
          </p:cNvSpPr>
          <p:nvPr>
            <p:ph type="sldNum" sz="quarter" idx="12"/>
          </p:nvPr>
        </p:nvSpPr>
        <p:spPr/>
        <p:txBody>
          <a:bodyPr/>
          <a:lstStyle/>
          <a:p>
            <a:fld id="{B1B4D484-953E-44CE-99FD-F2DCCC27CBD1}" type="slidenum">
              <a:rPr lang="en-US" smtClean="0"/>
              <a:pPr/>
              <a:t>9</a:t>
            </a:fld>
            <a:endParaRPr lang="en-US"/>
          </a:p>
        </p:txBody>
      </p:sp>
    </p:spTree>
    <p:extLst>
      <p:ext uri="{BB962C8B-B14F-4D97-AF65-F5344CB8AC3E}">
        <p14:creationId xmlns:p14="http://schemas.microsoft.com/office/powerpoint/2010/main" xmlns="" val="118059965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82</TotalTime>
  <Words>797</Words>
  <Application>Microsoft Office PowerPoint</Application>
  <PresentationFormat>On-screen Show (4:3)</PresentationFormat>
  <Paragraphs>95</Paragraphs>
  <Slides>18</Slides>
  <Notes>2</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FINANCIAL AID </vt:lpstr>
      <vt:lpstr>FAFSA</vt:lpstr>
      <vt:lpstr>FAFSA APPLICATION</vt:lpstr>
      <vt:lpstr>INDEPENDENT STUDENT LOANS ELIGIBILITY</vt:lpstr>
      <vt:lpstr>DEPENDENT STUDENT </vt:lpstr>
      <vt:lpstr>MAXIMUM LOAN AMOUNT</vt:lpstr>
      <vt:lpstr>FEDERAL DIRECT LOAN ELIGIBILITY</vt:lpstr>
      <vt:lpstr>GRADUATE STUDENT LOANS</vt:lpstr>
      <vt:lpstr>STUDENT LOANS CLASS WITHDRAWAL</vt:lpstr>
      <vt:lpstr>PELL GRANT</vt:lpstr>
      <vt:lpstr>PELL GRANT ELIGIBILITY</vt:lpstr>
      <vt:lpstr>PELL GRANT CALCULATIONS</vt:lpstr>
      <vt:lpstr>LIFETIME PELL GRANT LIMITS</vt:lpstr>
      <vt:lpstr>LIFETIME PELL GRANT CALCULATIONS</vt:lpstr>
      <vt:lpstr>LIFETIME ELIGIBILITY USED</vt:lpstr>
      <vt:lpstr>PELL GRANT  CLASS WITHDRAWAL</vt:lpstr>
      <vt:lpstr>FINANCIAL AID PROBATION / SUSPENSION</vt:lpstr>
      <vt:lpstr>LOAN INFORMATION</vt:lpstr>
    </vt:vector>
  </TitlesOfParts>
  <Company>BHU</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Marcelo Silva</dc:creator>
  <cp:lastModifiedBy>shawn adams</cp:lastModifiedBy>
  <cp:revision>13</cp:revision>
  <dcterms:created xsi:type="dcterms:W3CDTF">2012-10-30T21:11:01Z</dcterms:created>
  <dcterms:modified xsi:type="dcterms:W3CDTF">2012-11-26T18:13:50Z</dcterms:modified>
</cp:coreProperties>
</file>