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9"/>
  </p:notesMasterIdLst>
  <p:sldIdLst>
    <p:sldId id="256" r:id="rId2"/>
    <p:sldId id="281" r:id="rId3"/>
    <p:sldId id="282" r:id="rId4"/>
    <p:sldId id="283" r:id="rId5"/>
    <p:sldId id="284" r:id="rId6"/>
    <p:sldId id="285" r:id="rId7"/>
    <p:sldId id="286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32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4637AB-0207-422F-995E-39C74FD1467E}" type="datetimeFigureOut">
              <a:rPr lang="en-US" smtClean="0"/>
              <a:pPr/>
              <a:t>11/26/2012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ED990C-73D9-4545-8924-A67C2BD844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096654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D990C-73D9-4545-8924-A67C2BD84417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CF889-DA16-42B4-BB8E-9E6A2CAFA13D}" type="datetime1">
              <a:rPr lang="en-US" smtClean="0"/>
              <a:pPr/>
              <a:t>11/26/2012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4D484-953E-44CE-99FD-F2DCCC27CB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1252D-2D3B-476F-AC33-1169876CE710}" type="datetime1">
              <a:rPr lang="en-US" smtClean="0"/>
              <a:pPr/>
              <a:t>11/26/2012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4D484-953E-44CE-99FD-F2DCCC27CB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F996FC-F708-4D6C-8EA8-57814D63C87A}" type="datetime1">
              <a:rPr lang="en-US" smtClean="0"/>
              <a:pPr/>
              <a:t>11/26/2012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4D484-953E-44CE-99FD-F2DCCC27CB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F67A5-27DA-44AF-8D80-CD46731B29C1}" type="datetime1">
              <a:rPr lang="en-US" smtClean="0"/>
              <a:pPr/>
              <a:t>11/26/2012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4D484-953E-44CE-99FD-F2DCCC27CB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54151-BD55-4304-9D19-C8D62AE580B4}" type="datetime1">
              <a:rPr lang="en-US" smtClean="0"/>
              <a:pPr/>
              <a:t>11/26/2012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4D484-953E-44CE-99FD-F2DCCC27CB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711AC-F7BD-4F39-A3F9-FE226D358CB5}" type="datetime1">
              <a:rPr lang="en-US" smtClean="0"/>
              <a:pPr/>
              <a:t>11/26/2012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4D484-953E-44CE-99FD-F2DCCC27CB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8E406-4CEF-4C0E-AFA3-2E5AC1C75DE3}" type="datetime1">
              <a:rPr lang="en-US" smtClean="0"/>
              <a:pPr/>
              <a:t>11/26/2012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4D484-953E-44CE-99FD-F2DCCC27CB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FC891-CEEC-4C7C-A534-4CF19CA29126}" type="datetime1">
              <a:rPr lang="en-US" smtClean="0"/>
              <a:pPr/>
              <a:t>11/26/2012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4D484-953E-44CE-99FD-F2DCCC27CB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8392E-4ED5-4F56-8E06-5E739960DECB}" type="datetime1">
              <a:rPr lang="en-US" smtClean="0"/>
              <a:pPr/>
              <a:t>11/26/2012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4D484-953E-44CE-99FD-F2DCCC27CB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0AD6F-762C-4988-ABF5-F661E9867C6B}" type="datetime1">
              <a:rPr lang="en-US" smtClean="0"/>
              <a:pPr/>
              <a:t>11/26/2012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4D484-953E-44CE-99FD-F2DCCC27CB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DBF0A-C700-46E2-9200-54C2D22C28F7}" type="datetime1">
              <a:rPr lang="en-US" smtClean="0"/>
              <a:pPr/>
              <a:t>11/26/2012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4D484-953E-44CE-99FD-F2DCCC27CB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A7C790-6F31-4C36-B895-6E7B67559260}" type="datetime1">
              <a:rPr lang="en-US" smtClean="0"/>
              <a:pPr/>
              <a:t>11/26/2012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B4D484-953E-44CE-99FD-F2DCCC27CBD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about.galileo.usg.edu/institutions/database_listing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alileo.usg.edu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0"/>
            <a:ext cx="7772400" cy="1981200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LIBRARY - GALILEO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828800"/>
          </a:xfrm>
        </p:spPr>
        <p:txBody>
          <a:bodyPr/>
          <a:lstStyle/>
          <a:p>
            <a:r>
              <a:rPr lang="en-US" sz="2800" b="1" dirty="0">
                <a:solidFill>
                  <a:schemeClr val="bg1"/>
                </a:solidFill>
              </a:rPr>
              <a:t>NEW STUDENT ORIENTATION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884238"/>
          </a:xfrm>
        </p:spPr>
        <p:txBody>
          <a:bodyPr/>
          <a:lstStyle/>
          <a:p>
            <a:r>
              <a:rPr lang="en-US" dirty="0" smtClean="0"/>
              <a:t>GALILEO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  <a:defRPr/>
            </a:pPr>
            <a:r>
              <a:rPr lang="en-US" b="1" dirty="0">
                <a:latin typeface="Book Antiqua" pitchFamily="18" charset="0"/>
              </a:rPr>
              <a:t>GALILEO</a:t>
            </a:r>
            <a:r>
              <a:rPr lang="en-US" dirty="0"/>
              <a:t> </a:t>
            </a:r>
            <a:r>
              <a:rPr lang="en-US" dirty="0" smtClean="0">
                <a:latin typeface="Book Antiqua" pitchFamily="18" charset="0"/>
              </a:rPr>
              <a:t>stands </a:t>
            </a:r>
            <a:r>
              <a:rPr lang="en-US" dirty="0">
                <a:latin typeface="Book Antiqua" pitchFamily="18" charset="0"/>
              </a:rPr>
              <a:t>for </a:t>
            </a:r>
            <a:endParaRPr lang="en-US" dirty="0" smtClean="0">
              <a:latin typeface="Book Antiqua" pitchFamily="18" charset="0"/>
            </a:endParaRPr>
          </a:p>
          <a:p>
            <a:pPr algn="ctr">
              <a:buNone/>
              <a:defRPr/>
            </a:pPr>
            <a:r>
              <a:rPr lang="en-US" sz="4400" b="1" u="sng" dirty="0" err="1" smtClean="0">
                <a:solidFill>
                  <a:srgbClr val="FF0000"/>
                </a:solidFill>
              </a:rPr>
              <a:t>G</a:t>
            </a:r>
            <a:r>
              <a:rPr lang="en-US" sz="4400" b="1" u="sng" dirty="0" err="1" smtClean="0">
                <a:solidFill>
                  <a:schemeClr val="accent1">
                    <a:lumMod val="50000"/>
                  </a:schemeClr>
                </a:solidFill>
              </a:rPr>
              <a:t>eorgi</a:t>
            </a:r>
            <a:r>
              <a:rPr lang="en-US" sz="4400" b="1" u="sng" dirty="0" err="1" smtClean="0">
                <a:solidFill>
                  <a:srgbClr val="FF0000"/>
                </a:solidFill>
              </a:rPr>
              <a:t>A</a:t>
            </a:r>
            <a:r>
              <a:rPr lang="en-US" sz="4400" b="1" u="sng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4400" b="1" u="sng" dirty="0" err="1">
                <a:solidFill>
                  <a:srgbClr val="FF0000"/>
                </a:solidFill>
              </a:rPr>
              <a:t>LI</a:t>
            </a:r>
            <a:r>
              <a:rPr lang="en-US" sz="4400" b="1" u="sng" dirty="0" err="1">
                <a:solidFill>
                  <a:schemeClr val="accent1">
                    <a:lumMod val="50000"/>
                  </a:schemeClr>
                </a:solidFill>
              </a:rPr>
              <a:t>brary</a:t>
            </a:r>
            <a:r>
              <a:rPr lang="en-US" sz="4400" b="1" u="sng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4400" b="1" u="sng" dirty="0" err="1">
                <a:solidFill>
                  <a:srgbClr val="FF0000"/>
                </a:solidFill>
              </a:rPr>
              <a:t>LE</a:t>
            </a:r>
            <a:r>
              <a:rPr lang="en-US" sz="4400" b="1" u="sng" dirty="0" err="1">
                <a:solidFill>
                  <a:schemeClr val="accent1">
                    <a:lumMod val="50000"/>
                  </a:schemeClr>
                </a:solidFill>
              </a:rPr>
              <a:t>arning</a:t>
            </a:r>
            <a:r>
              <a:rPr lang="en-US" sz="4400" b="1" u="sng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4400" b="1" u="sng" dirty="0" smtClean="0">
                <a:solidFill>
                  <a:srgbClr val="FF0000"/>
                </a:solidFill>
              </a:rPr>
              <a:t>O</a:t>
            </a:r>
            <a:r>
              <a:rPr lang="en-US" sz="4400" b="1" u="sng" dirty="0" smtClean="0">
                <a:solidFill>
                  <a:schemeClr val="accent1">
                    <a:lumMod val="50000"/>
                  </a:schemeClr>
                </a:solidFill>
              </a:rPr>
              <a:t>nline</a:t>
            </a:r>
          </a:p>
          <a:p>
            <a:pPr>
              <a:buNone/>
              <a:defRPr/>
            </a:pPr>
            <a:r>
              <a:rPr lang="en-US" dirty="0">
                <a:latin typeface="Book Antiqua" pitchFamily="18" charset="0"/>
              </a:rPr>
              <a:t>	</a:t>
            </a:r>
            <a:r>
              <a:rPr lang="en-US" dirty="0" smtClean="0">
                <a:latin typeface="Book Antiqua" pitchFamily="18" charset="0"/>
              </a:rPr>
              <a:t>An </a:t>
            </a:r>
            <a:r>
              <a:rPr lang="en-US" dirty="0">
                <a:latin typeface="Book Antiqua" pitchFamily="18" charset="0"/>
              </a:rPr>
              <a:t>initiative of the Board of Regents of the University System of Georgia.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4D484-953E-44CE-99FD-F2DCCC27CBD1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252228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884238"/>
          </a:xfrm>
        </p:spPr>
        <p:txBody>
          <a:bodyPr/>
          <a:lstStyle/>
          <a:p>
            <a:r>
              <a:rPr lang="en-US" dirty="0" smtClean="0"/>
              <a:t>GALILEO Provides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/>
              <a:t> </a:t>
            </a:r>
            <a:r>
              <a:rPr lang="en-US" b="1" dirty="0">
                <a:latin typeface="Arial" pitchFamily="34" charset="0"/>
                <a:cs typeface="Arial" pitchFamily="34" charset="0"/>
                <a:hlinkClick r:id="rId3"/>
              </a:rPr>
              <a:t>100 databases</a:t>
            </a:r>
            <a:r>
              <a:rPr lang="en-US" b="1" dirty="0">
                <a:latin typeface="Arial" pitchFamily="34" charset="0"/>
                <a:cs typeface="Arial" pitchFamily="34" charset="0"/>
              </a:rPr>
              <a:t> indexing thousands of periodicals and scholarly journals. </a:t>
            </a:r>
          </a:p>
          <a:p>
            <a:pPr>
              <a:buNone/>
              <a:defRPr/>
            </a:pPr>
            <a:endParaRPr lang="en-US" sz="1000" dirty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en-US" b="1" dirty="0">
                <a:latin typeface="Arial" pitchFamily="34" charset="0"/>
                <a:cs typeface="Arial" pitchFamily="34" charset="0"/>
              </a:rPr>
              <a:t>Over </a:t>
            </a:r>
            <a:r>
              <a:rPr lang="en-US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2000</a:t>
            </a:r>
            <a:r>
              <a:rPr lang="en-US" b="1" dirty="0">
                <a:latin typeface="Arial" pitchFamily="34" charset="0"/>
                <a:cs typeface="Arial" pitchFamily="34" charset="0"/>
              </a:rPr>
              <a:t> journal titles are provided in full-text. Other resources include encyclopedias, business directories, and government publications.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4D484-953E-44CE-99FD-F2DCCC27CBD1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853683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884238"/>
          </a:xfrm>
        </p:spPr>
        <p:txBody>
          <a:bodyPr/>
          <a:lstStyle/>
          <a:p>
            <a:r>
              <a:rPr lang="en-US" dirty="0" smtClean="0"/>
              <a:t>GALILEO</a:t>
            </a:r>
            <a:endParaRPr lang="en-US" dirty="0"/>
          </a:p>
        </p:txBody>
      </p:sp>
      <p:sp>
        <p:nvSpPr>
          <p:cNvPr id="5" name="Subtitle 2"/>
          <p:cNvSpPr>
            <a:spLocks noGrp="1"/>
          </p:cNvSpPr>
          <p:nvPr/>
        </p:nvSpPr>
        <p:spPr>
          <a:xfrm>
            <a:off x="266700" y="1371600"/>
            <a:ext cx="8610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Font typeface="Arial" pitchFamily="34" charset="0"/>
              <a:buChar char="•"/>
              <a:defRPr/>
            </a:pPr>
            <a:r>
              <a:rPr lang="en-US" b="1" u="sng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Finding journals in/through GALILEO</a:t>
            </a:r>
          </a:p>
          <a:p>
            <a:pPr algn="l" eaLnBrk="1" hangingPunct="1">
              <a:buFont typeface="Arial" pitchFamily="34" charset="0"/>
              <a:buNone/>
              <a:defRPr/>
            </a:pPr>
            <a:endParaRPr lang="en-US" dirty="0" smtClean="0"/>
          </a:p>
        </p:txBody>
      </p:sp>
      <p:pic>
        <p:nvPicPr>
          <p:cNvPr id="6" name="Content Placeholder 7" descr="JournalSearch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33400" y="2667000"/>
            <a:ext cx="7924800" cy="3352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Down Arrow 6"/>
          <p:cNvSpPr/>
          <p:nvPr/>
        </p:nvSpPr>
        <p:spPr>
          <a:xfrm>
            <a:off x="6400800" y="1981200"/>
            <a:ext cx="457200" cy="990600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4D484-953E-44CE-99FD-F2DCCC27CBD1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924787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884238"/>
          </a:xfrm>
        </p:spPr>
        <p:txBody>
          <a:bodyPr/>
          <a:lstStyle/>
          <a:p>
            <a:r>
              <a:rPr lang="en-US" dirty="0" smtClean="0"/>
              <a:t>GALILEO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068763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dirty="0">
                <a:latin typeface="Arial" pitchFamily="34" charset="0"/>
                <a:cs typeface="Arial" pitchFamily="34" charset="0"/>
              </a:rPr>
              <a:t>Journals or Magazines A-Z</a:t>
            </a:r>
          </a:p>
          <a:p>
            <a:pPr algn="ctr"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en-US" dirty="0">
                <a:latin typeface="Arial" pitchFamily="34" charset="0"/>
                <a:cs typeface="Arial" pitchFamily="34" charset="0"/>
              </a:rPr>
              <a:t>Browse by Subject &gt; </a:t>
            </a:r>
          </a:p>
          <a:p>
            <a:pPr algn="ctr">
              <a:buNone/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en-US" dirty="0">
                <a:latin typeface="Arial" pitchFamily="34" charset="0"/>
                <a:cs typeface="Arial" pitchFamily="34" charset="0"/>
              </a:rPr>
              <a:t>Journals/Magazines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4D484-953E-44CE-99FD-F2DCCC27CBD1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207698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884238"/>
          </a:xfrm>
        </p:spPr>
        <p:txBody>
          <a:bodyPr/>
          <a:lstStyle/>
          <a:p>
            <a:r>
              <a:rPr lang="en-US" dirty="0" smtClean="0"/>
              <a:t>Journals A-Z / Magazines A-Z</a:t>
            </a:r>
            <a:endParaRPr lang="en-US" dirty="0"/>
          </a:p>
        </p:txBody>
      </p:sp>
      <p:pic>
        <p:nvPicPr>
          <p:cNvPr id="4" name="Picture 3" descr="GALILEO_SCholar_journal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5800" y="1371600"/>
            <a:ext cx="4724400" cy="150633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 descr="magazines Azli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29000" y="2846997"/>
            <a:ext cx="4800600" cy="149640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 descr="HighschoolmagazinesAZ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5800" y="4493039"/>
            <a:ext cx="4724400" cy="183156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4D484-953E-44CE-99FD-F2DCCC27CBD1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658610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884238"/>
          </a:xfrm>
        </p:spPr>
        <p:txBody>
          <a:bodyPr/>
          <a:lstStyle/>
          <a:p>
            <a:r>
              <a:rPr lang="en-US" dirty="0" smtClean="0"/>
              <a:t>GALILEO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297363"/>
          </a:xfrm>
        </p:spPr>
        <p:txBody>
          <a:bodyPr/>
          <a:lstStyle/>
          <a:p>
            <a:pPr>
              <a:defRPr/>
            </a:pPr>
            <a:r>
              <a:rPr lang="en-US" dirty="0">
                <a:latin typeface="Arial" pitchFamily="34" charset="0"/>
                <a:cs typeface="Arial" pitchFamily="34" charset="0"/>
              </a:rPr>
              <a:t>25,000+ journal and magazine titles</a:t>
            </a:r>
          </a:p>
          <a:p>
            <a:pPr>
              <a:defRPr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Peer-reviewed</a:t>
            </a:r>
            <a:endParaRPr lang="en-US" dirty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en-US" dirty="0">
                <a:latin typeface="Book Antiqua" pitchFamily="18" charset="0"/>
              </a:rPr>
              <a:t>GALILEO Homepage: </a:t>
            </a:r>
            <a:r>
              <a:rPr lang="en-US" dirty="0">
                <a:latin typeface="Book Antiqua" pitchFamily="18" charset="0"/>
                <a:hlinkClick r:id="rId3"/>
              </a:rPr>
              <a:t>http://www.galileo.usg.edu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4D484-953E-44CE-99FD-F2DCCC27CBD1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618658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89</Words>
  <Application>Microsoft Office PowerPoint</Application>
  <PresentationFormat>On-screen Show (4:3)</PresentationFormat>
  <Paragraphs>30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LIBRARY - GALILEO</vt:lpstr>
      <vt:lpstr>GALILEO</vt:lpstr>
      <vt:lpstr>GALILEO Provides</vt:lpstr>
      <vt:lpstr>GALILEO</vt:lpstr>
      <vt:lpstr>GALILEO</vt:lpstr>
      <vt:lpstr>Journals A-Z / Magazines A-Z</vt:lpstr>
      <vt:lpstr>GALILEO</vt:lpstr>
    </vt:vector>
  </TitlesOfParts>
  <Company>BHU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Marcelo Silva</dc:creator>
  <cp:lastModifiedBy>shawn adams</cp:lastModifiedBy>
  <cp:revision>12</cp:revision>
  <dcterms:created xsi:type="dcterms:W3CDTF">2012-10-30T21:11:01Z</dcterms:created>
  <dcterms:modified xsi:type="dcterms:W3CDTF">2012-11-26T18:10:19Z</dcterms:modified>
</cp:coreProperties>
</file>