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sldIdLst>
    <p:sldId id="256" r:id="rId2"/>
    <p:sldId id="257" r:id="rId3"/>
    <p:sldId id="258" r:id="rId4"/>
    <p:sldId id="260" r:id="rId5"/>
    <p:sldId id="261" r:id="rId6"/>
    <p:sldId id="262" r:id="rId7"/>
    <p:sldId id="273" r:id="rId8"/>
    <p:sldId id="268" r:id="rId9"/>
    <p:sldId id="265" r:id="rId10"/>
    <p:sldId id="267" r:id="rId11"/>
    <p:sldId id="263" r:id="rId12"/>
    <p:sldId id="269" r:id="rId13"/>
    <p:sldId id="270" r:id="rId14"/>
    <p:sldId id="271" r:id="rId15"/>
    <p:sldId id="272" r:id="rId16"/>
    <p:sldId id="259" r:id="rId17"/>
    <p:sldId id="264" r:id="rId18"/>
    <p:sldId id="266" r:id="rId19"/>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7" d="100"/>
          <a:sy n="47" d="100"/>
        </p:scale>
        <p:origin x="-182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4034"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44035"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quarter"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D9343C5-597F-4081-943D-0A3E0A143062}"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A6D9CE-1417-4CE8-9B9F-AD84DD732D1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4E3DE1-3D29-4073-B7CB-AB9FF908969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7F9302-C721-4685-891B-12CEB401C3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195F60-99F2-42A5-A639-4F554690EC9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094527-833E-4E23-A759-C62A917DAFA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BD66564-9222-46C9-B856-E087534161E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777CDEC-8471-41D6-92AB-B5EEB1C66E3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FDE8E24-0B8A-419E-959B-68148592E2C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B7C60A5-1F4B-4C38-8D34-ED2DAF16C4B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C70F686-D172-414D-8B91-EAD1C3F160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3011"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latin typeface="Arial" charset="0"/>
              </a:defRPr>
            </a:lvl1pPr>
          </a:lstStyle>
          <a:p>
            <a:pPr>
              <a:defRPr/>
            </a:pPr>
            <a:endParaRPr lang="en-US"/>
          </a:p>
        </p:txBody>
      </p:sp>
      <p:sp>
        <p:nvSpPr>
          <p:cNvPr id="430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defRPr>
            </a:lvl1pPr>
          </a:lstStyle>
          <a:p>
            <a:pPr>
              <a:defRPr/>
            </a:pPr>
            <a:endParaRPr lang="en-US"/>
          </a:p>
        </p:txBody>
      </p:sp>
      <p:sp>
        <p:nvSpPr>
          <p:cNvPr id="430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latin typeface="Arial" charset="0"/>
              </a:defRPr>
            </a:lvl1pPr>
          </a:lstStyle>
          <a:p>
            <a:pPr>
              <a:defRPr/>
            </a:pPr>
            <a:fld id="{AA75FB4B-48BF-4403-9688-584019FB2C5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50"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20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wipe(left)">
                                      <p:cBhvr>
                                        <p:cTn id="12" dur="500"/>
                                        <p:tgtEl>
                                          <p:spTgt spid="43011">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3011">
                                            <p:txEl>
                                              <p:pRg st="1" end="1"/>
                                            </p:txEl>
                                          </p:spTgt>
                                        </p:tgtEl>
                                        <p:attrNameLst>
                                          <p:attrName>style.visibility</p:attrName>
                                        </p:attrNameLst>
                                      </p:cBhvr>
                                      <p:to>
                                        <p:strVal val="visible"/>
                                      </p:to>
                                    </p:set>
                                    <p:animEffect transition="in" filter="wipe(left)">
                                      <p:cBhvr>
                                        <p:cTn id="15" dur="500"/>
                                        <p:tgtEl>
                                          <p:spTgt spid="43011">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3011">
                                            <p:txEl>
                                              <p:pRg st="2" end="2"/>
                                            </p:txEl>
                                          </p:spTgt>
                                        </p:tgtEl>
                                        <p:attrNameLst>
                                          <p:attrName>style.visibility</p:attrName>
                                        </p:attrNameLst>
                                      </p:cBhvr>
                                      <p:to>
                                        <p:strVal val="visible"/>
                                      </p:to>
                                    </p:set>
                                    <p:animEffect transition="in" filter="wipe(left)">
                                      <p:cBhvr>
                                        <p:cTn id="18" dur="500"/>
                                        <p:tgtEl>
                                          <p:spTgt spid="43011">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3011">
                                            <p:txEl>
                                              <p:pRg st="3" end="3"/>
                                            </p:txEl>
                                          </p:spTgt>
                                        </p:tgtEl>
                                        <p:attrNameLst>
                                          <p:attrName>style.visibility</p:attrName>
                                        </p:attrNameLst>
                                      </p:cBhvr>
                                      <p:to>
                                        <p:strVal val="visible"/>
                                      </p:to>
                                    </p:set>
                                    <p:animEffect transition="in" filter="wipe(left)">
                                      <p:cBhvr>
                                        <p:cTn id="21" dur="500"/>
                                        <p:tgtEl>
                                          <p:spTgt spid="43011">
                                            <p:txEl>
                                              <p:pRg st="3" end="3"/>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3011">
                                            <p:txEl>
                                              <p:pRg st="4" end="4"/>
                                            </p:txEl>
                                          </p:spTgt>
                                        </p:tgtEl>
                                        <p:attrNameLst>
                                          <p:attrName>style.visibility</p:attrName>
                                        </p:attrNameLst>
                                      </p:cBhvr>
                                      <p:to>
                                        <p:strVal val="visible"/>
                                      </p:to>
                                    </p:set>
                                    <p:animEffect transition="in" filter="wipe(left)">
                                      <p:cBhvr>
                                        <p:cTn id="24" dur="500"/>
                                        <p:tgtEl>
                                          <p:spTgt spid="430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tmplLst>
          <p:tmpl lvl="1">
            <p:tnLst>
              <p:par>
                <p:cTn presetID="22" presetClass="entr" presetSubtype="8" fill="hold" nodeType="clickEffect">
                  <p:stCondLst>
                    <p:cond delay="0"/>
                  </p:stCondLst>
                  <p:childTnLst>
                    <p:set>
                      <p:cBhvr>
                        <p:cTn dur="1" fill="hold">
                          <p:stCondLst>
                            <p:cond delay="0"/>
                          </p:stCondLst>
                        </p:cTn>
                        <p:tgtEl>
                          <p:spTgt spid="43011"/>
                        </p:tgtEl>
                        <p:attrNameLst>
                          <p:attrName>style.visibility</p:attrName>
                        </p:attrNameLst>
                      </p:cBhvr>
                      <p:to>
                        <p:strVal val="visible"/>
                      </p:to>
                    </p:set>
                    <p:animEffect transition="in" filter="wipe(left)">
                      <p:cBhvr>
                        <p:cTn dur="500"/>
                        <p:tgtEl>
                          <p:spTgt spid="43011"/>
                        </p:tgtEl>
                      </p:cBhvr>
                    </p:animEffect>
                  </p:childTnLst>
                </p:cTn>
              </p:par>
            </p:tnLst>
          </p:tmpl>
          <p:tmpl lvl="2">
            <p:tnLst>
              <p:par>
                <p:cTn presetID="22" presetClass="entr" presetSubtype="8" fill="hold" nodeType="withEffect">
                  <p:stCondLst>
                    <p:cond delay="0"/>
                  </p:stCondLst>
                  <p:childTnLst>
                    <p:set>
                      <p:cBhvr>
                        <p:cTn dur="1" fill="hold">
                          <p:stCondLst>
                            <p:cond delay="0"/>
                          </p:stCondLst>
                        </p:cTn>
                        <p:tgtEl>
                          <p:spTgt spid="43011"/>
                        </p:tgtEl>
                        <p:attrNameLst>
                          <p:attrName>style.visibility</p:attrName>
                        </p:attrNameLst>
                      </p:cBhvr>
                      <p:to>
                        <p:strVal val="visible"/>
                      </p:to>
                    </p:set>
                    <p:animEffect transition="in" filter="wipe(left)">
                      <p:cBhvr>
                        <p:cTn dur="500"/>
                        <p:tgtEl>
                          <p:spTgt spid="43011"/>
                        </p:tgtEl>
                      </p:cBhvr>
                    </p:animEffect>
                  </p:childTnLst>
                </p:cTn>
              </p:par>
            </p:tnLst>
          </p:tmpl>
          <p:tmpl lvl="3">
            <p:tnLst>
              <p:par>
                <p:cTn presetID="22" presetClass="entr" presetSubtype="8" fill="hold" nodeType="withEffect">
                  <p:stCondLst>
                    <p:cond delay="0"/>
                  </p:stCondLst>
                  <p:childTnLst>
                    <p:set>
                      <p:cBhvr>
                        <p:cTn dur="1" fill="hold">
                          <p:stCondLst>
                            <p:cond delay="0"/>
                          </p:stCondLst>
                        </p:cTn>
                        <p:tgtEl>
                          <p:spTgt spid="43011"/>
                        </p:tgtEl>
                        <p:attrNameLst>
                          <p:attrName>style.visibility</p:attrName>
                        </p:attrNameLst>
                      </p:cBhvr>
                      <p:to>
                        <p:strVal val="visible"/>
                      </p:to>
                    </p:set>
                    <p:animEffect transition="in" filter="wipe(left)">
                      <p:cBhvr>
                        <p:cTn dur="500"/>
                        <p:tgtEl>
                          <p:spTgt spid="43011"/>
                        </p:tgtEl>
                      </p:cBhvr>
                    </p:animEffect>
                  </p:childTnLst>
                </p:cTn>
              </p:par>
            </p:tnLst>
          </p:tmpl>
          <p:tmpl lvl="4">
            <p:tnLst>
              <p:par>
                <p:cTn presetID="22" presetClass="entr" presetSubtype="8" fill="hold" nodeType="withEffect">
                  <p:stCondLst>
                    <p:cond delay="0"/>
                  </p:stCondLst>
                  <p:childTnLst>
                    <p:set>
                      <p:cBhvr>
                        <p:cTn dur="1" fill="hold">
                          <p:stCondLst>
                            <p:cond delay="0"/>
                          </p:stCondLst>
                        </p:cTn>
                        <p:tgtEl>
                          <p:spTgt spid="43011"/>
                        </p:tgtEl>
                        <p:attrNameLst>
                          <p:attrName>style.visibility</p:attrName>
                        </p:attrNameLst>
                      </p:cBhvr>
                      <p:to>
                        <p:strVal val="visible"/>
                      </p:to>
                    </p:set>
                    <p:animEffect transition="in" filter="wipe(left)">
                      <p:cBhvr>
                        <p:cTn dur="500"/>
                        <p:tgtEl>
                          <p:spTgt spid="43011"/>
                        </p:tgtEl>
                      </p:cBhvr>
                    </p:animEffect>
                  </p:childTnLst>
                </p:cTn>
              </p:par>
            </p:tnLst>
          </p:tmpl>
          <p:tmpl lvl="5">
            <p:tnLst>
              <p:par>
                <p:cTn presetID="22" presetClass="entr" presetSubtype="8" fill="hold" nodeType="withEffect">
                  <p:stCondLst>
                    <p:cond delay="0"/>
                  </p:stCondLst>
                  <p:childTnLst>
                    <p:set>
                      <p:cBhvr>
                        <p:cTn dur="1" fill="hold">
                          <p:stCondLst>
                            <p:cond delay="0"/>
                          </p:stCondLst>
                        </p:cTn>
                        <p:tgtEl>
                          <p:spTgt spid="43011"/>
                        </p:tgtEl>
                        <p:attrNameLst>
                          <p:attrName>style.visibility</p:attrName>
                        </p:attrNameLst>
                      </p:cBhvr>
                      <p:to>
                        <p:strVal val="visible"/>
                      </p:to>
                    </p:set>
                    <p:animEffect transition="in" filter="wipe(left)">
                      <p:cBhvr>
                        <p:cTn dur="500"/>
                        <p:tgtEl>
                          <p:spTgt spid="43011"/>
                        </p:tgtEl>
                      </p:cBhvr>
                    </p:animEffect>
                  </p:childTnLst>
                </p:cTn>
              </p:par>
            </p:tnLst>
          </p:tmpl>
        </p:tmplLst>
      </p:bldP>
    </p:bld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3.jpeg"/><Relationship Id="rId5" Type="http://schemas.openxmlformats.org/officeDocument/2006/relationships/hyperlink" Target="http://www.google.com/imgres?imgurl=http://starglobaltribune.com/wp-content/uploads/2010/10/student-loans-300x225.jpg&amp;imgrefurl=http://starglobaltribune.com/2010/student-loans-goal-financial-acquires-ffelp-student-loans-2536&amp;usg=__9ocyn21Tbu98NOPtal378zkjdKg=&amp;h=225&amp;w=300&amp;sz=10&amp;hl=en&amp;start=259&amp;zoom=1&amp;tbnid=Y-Cgs3S2H5-peM:&amp;tbnh=87&amp;tbnw=116&amp;ei=-V1FTqjOHYzrgQfI2JmbBg&amp;prev=/search%3Fq%3Dfinancial%2Bloans%26start%3D252%26hl%3Den%26sa%3DN%26biw%3D1003%26bih%3D619%26gbv%3D2%26tbm%3Disch&amp;itbs=1" TargetMode="External"/><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finaid.wisc.edu/446.htm" TargetMode="External"/><Relationship Id="rId2" Type="http://schemas.openxmlformats.org/officeDocument/2006/relationships/hyperlink" Target="http://www.finaid.org/loans/default.phtml" TargetMode="External"/><Relationship Id="rId1" Type="http://schemas.openxmlformats.org/officeDocument/2006/relationships/slideLayout" Target="../slideLayouts/slideLayout2.xml"/><Relationship Id="rId6" Type="http://schemas.openxmlformats.org/officeDocument/2006/relationships/hyperlink" Target="http://www.finaid.wisc.edu/396.htm" TargetMode="External"/><Relationship Id="rId5" Type="http://schemas.openxmlformats.org/officeDocument/2006/relationships/hyperlink" Target="http://www.studentloans.gov/" TargetMode="External"/><Relationship Id="rId4" Type="http://schemas.openxmlformats.org/officeDocument/2006/relationships/hyperlink" Target="http://www.sss.gov/default.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ln>
            <a:solidFill>
              <a:schemeClr val="accent2"/>
            </a:solidFill>
          </a:ln>
        </p:spPr>
        <p:txBody>
          <a:bodyPr/>
          <a:lstStyle/>
          <a:p>
            <a:pPr eaLnBrk="1" hangingPunct="1">
              <a:defRPr/>
            </a:pPr>
            <a:r>
              <a:rPr lang="en-US" u="sng" smtClean="0">
                <a:solidFill>
                  <a:schemeClr val="accent2"/>
                </a:solidFill>
              </a:rPr>
              <a:t>FINANCIAL AID</a:t>
            </a:r>
          </a:p>
        </p:txBody>
      </p:sp>
      <p:graphicFrame>
        <p:nvGraphicFramePr>
          <p:cNvPr id="1026" name="Object 4"/>
          <p:cNvGraphicFramePr>
            <a:graphicFrameLocks noChangeAspect="1"/>
          </p:cNvGraphicFramePr>
          <p:nvPr>
            <p:ph sz="half" idx="1"/>
          </p:nvPr>
        </p:nvGraphicFramePr>
        <p:xfrm>
          <a:off x="460375" y="1981200"/>
          <a:ext cx="4032250" cy="4114800"/>
        </p:xfrm>
        <a:graphic>
          <a:graphicData uri="http://schemas.openxmlformats.org/presentationml/2006/ole">
            <p:oleObj spid="_x0000_s1026" name="Chart" r:id="rId3" imgW="4038600" imgH="4533900" progId="MSGraph.Chart.8">
              <p:embed followColorScheme="full"/>
            </p:oleObj>
          </a:graphicData>
        </a:graphic>
      </p:graphicFrame>
      <p:graphicFrame>
        <p:nvGraphicFramePr>
          <p:cNvPr id="1027" name="Object 6"/>
          <p:cNvGraphicFramePr>
            <a:graphicFrameLocks noChangeAspect="1"/>
          </p:cNvGraphicFramePr>
          <p:nvPr/>
        </p:nvGraphicFramePr>
        <p:xfrm>
          <a:off x="457200" y="1600200"/>
          <a:ext cx="4032250" cy="4525963"/>
        </p:xfrm>
        <a:graphic>
          <a:graphicData uri="http://schemas.openxmlformats.org/presentationml/2006/ole">
            <p:oleObj spid="_x0000_s1027" name="Chart" r:id="rId4" imgW="4038600" imgH="4533900" progId="MSGraph.Chart.8">
              <p:embed followColorScheme="full"/>
            </p:oleObj>
          </a:graphicData>
        </a:graphic>
      </p:graphicFrame>
      <p:pic>
        <p:nvPicPr>
          <p:cNvPr id="1029" name="Picture 8" descr="ANd9GcSTzLIPJ6tMuD0tyGPJ0U-wNGUoR_WON4BOi6C5tMzABY9iCS8R9DSJYo4">
            <a:hlinkClick r:id="rId5"/>
          </p:cNvPr>
          <p:cNvPicPr>
            <a:picLocks noChangeAspect="1" noChangeArrowheads="1"/>
          </p:cNvPicPr>
          <p:nvPr/>
        </p:nvPicPr>
        <p:blipFill>
          <a:blip r:embed="rId6" cstate="print"/>
          <a:srcRect/>
          <a:stretch>
            <a:fillRect/>
          </a:stretch>
        </p:blipFill>
        <p:spPr bwMode="auto">
          <a:xfrm>
            <a:off x="3657600" y="2743200"/>
            <a:ext cx="20574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smtClean="0"/>
              <a:t>Pell Grant</a:t>
            </a:r>
          </a:p>
        </p:txBody>
      </p:sp>
      <p:sp>
        <p:nvSpPr>
          <p:cNvPr id="17411" name="Rectangle 3"/>
          <p:cNvSpPr>
            <a:spLocks noGrp="1" noChangeArrowheads="1"/>
          </p:cNvSpPr>
          <p:nvPr>
            <p:ph type="body" idx="1"/>
          </p:nvPr>
        </p:nvSpPr>
        <p:spPr/>
        <p:txBody>
          <a:bodyPr/>
          <a:lstStyle/>
          <a:p>
            <a:pPr eaLnBrk="1" hangingPunct="1">
              <a:defRPr/>
            </a:pPr>
            <a:r>
              <a:rPr lang="en-US" smtClean="0"/>
              <a:t>The FAFSA, or free application for student aid, is the government’s universal application for financial aid, and by filling one out you will automatically be putting yourself in contention for the Pell Grant.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sz="4000" u="sng" smtClean="0">
                <a:solidFill>
                  <a:schemeClr val="accent2"/>
                </a:solidFill>
              </a:rPr>
              <a:t>PELL GRANT ELIGILIBILITY</a:t>
            </a:r>
            <a:r>
              <a:rPr lang="en-US" sz="4000" u="sng" smtClean="0">
                <a:solidFill>
                  <a:schemeClr val="hlink"/>
                </a:solidFill>
              </a:rPr>
              <a:t/>
            </a:r>
            <a:br>
              <a:rPr lang="en-US" sz="4000" u="sng" smtClean="0">
                <a:solidFill>
                  <a:schemeClr val="hlink"/>
                </a:solidFill>
              </a:rPr>
            </a:br>
            <a:endParaRPr lang="en-US" sz="4000" u="sng" smtClean="0"/>
          </a:p>
        </p:txBody>
      </p:sp>
      <p:sp>
        <p:nvSpPr>
          <p:cNvPr id="9219" name="Rectangle 3"/>
          <p:cNvSpPr>
            <a:spLocks noGrp="1" noChangeArrowheads="1"/>
          </p:cNvSpPr>
          <p:nvPr>
            <p:ph type="body" idx="1"/>
          </p:nvPr>
        </p:nvSpPr>
        <p:spPr/>
        <p:txBody>
          <a:bodyPr/>
          <a:lstStyle/>
          <a:p>
            <a:pPr eaLnBrk="1" hangingPunct="1">
              <a:buClr>
                <a:schemeClr val="tx1"/>
              </a:buClr>
              <a:buFont typeface="Wingdings" pitchFamily="2" charset="2"/>
              <a:buChar char="v"/>
              <a:defRPr/>
            </a:pPr>
            <a:r>
              <a:rPr lang="en-US" sz="3600" smtClean="0">
                <a:solidFill>
                  <a:schemeClr val="tx2"/>
                </a:solidFill>
              </a:rPr>
              <a:t>EFC is expected family contribution</a:t>
            </a:r>
          </a:p>
          <a:p>
            <a:pPr eaLnBrk="1" hangingPunct="1">
              <a:buClr>
                <a:schemeClr val="tx1"/>
              </a:buClr>
              <a:buFont typeface="Wingdings" pitchFamily="2" charset="2"/>
              <a:buChar char="v"/>
              <a:defRPr/>
            </a:pPr>
            <a:r>
              <a:rPr lang="en-US" smtClean="0">
                <a:solidFill>
                  <a:schemeClr val="tx2"/>
                </a:solidFill>
              </a:rPr>
              <a:t>The eligibility is established by a formula that is determine by congress.</a:t>
            </a:r>
          </a:p>
          <a:p>
            <a:pPr eaLnBrk="1" hangingPunct="1">
              <a:buClr>
                <a:schemeClr val="tx1"/>
              </a:buClr>
              <a:buFont typeface="Wingdings" pitchFamily="2" charset="2"/>
              <a:buChar char="v"/>
              <a:defRPr/>
            </a:pPr>
            <a:r>
              <a:rPr lang="en-US" smtClean="0">
                <a:solidFill>
                  <a:schemeClr val="tx2"/>
                </a:solidFill>
              </a:rPr>
              <a:t>EFC = 0-5000</a:t>
            </a:r>
          </a:p>
          <a:p>
            <a:pPr eaLnBrk="1" hangingPunct="1">
              <a:buClr>
                <a:schemeClr val="tx1"/>
              </a:buClr>
              <a:buFont typeface="Wingdings" pitchFamily="2" charset="2"/>
              <a:buChar char="v"/>
              <a:defRPr/>
            </a:pPr>
            <a:r>
              <a:rPr lang="en-US" smtClean="0">
                <a:solidFill>
                  <a:schemeClr val="tx2"/>
                </a:solidFill>
              </a:rPr>
              <a:t>An EFC of 0, a student will receive the maximum amount of $5550.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Pell Grant Calculations</a:t>
            </a:r>
          </a:p>
        </p:txBody>
      </p:sp>
      <p:sp>
        <p:nvSpPr>
          <p:cNvPr id="3" name="Content Placeholder 2"/>
          <p:cNvSpPr>
            <a:spLocks noGrp="1"/>
          </p:cNvSpPr>
          <p:nvPr>
            <p:ph idx="1"/>
          </p:nvPr>
        </p:nvSpPr>
        <p:spPr/>
        <p:txBody>
          <a:bodyPr/>
          <a:lstStyle/>
          <a:p>
            <a:pPr eaLnBrk="1" hangingPunct="1">
              <a:defRPr/>
            </a:pPr>
            <a:r>
              <a:rPr lang="en-US" dirty="0" smtClean="0"/>
              <a:t>The Pell grant is mostly divided into two semesters, ($2775 &amp; 2775). It is based on the number of classes students enroll for each semester. </a:t>
            </a:r>
          </a:p>
          <a:p>
            <a:pPr eaLnBrk="1" hangingPunct="1">
              <a:defRPr/>
            </a:pPr>
            <a:r>
              <a:rPr lang="en-US" dirty="0" smtClean="0"/>
              <a:t>For example: $5550 (Maximum amount) </a:t>
            </a:r>
          </a:p>
          <a:p>
            <a:pPr eaLnBrk="1" hangingPunct="1">
              <a:defRPr/>
            </a:pPr>
            <a:r>
              <a:rPr lang="en-US" dirty="0" smtClean="0"/>
              <a:t>4 classes = $2775</a:t>
            </a:r>
          </a:p>
          <a:p>
            <a:pPr eaLnBrk="1" hangingPunct="1">
              <a:defRPr/>
            </a:pPr>
            <a:r>
              <a:rPr lang="en-US" dirty="0" smtClean="0"/>
              <a:t>3 classes = $2081</a:t>
            </a:r>
          </a:p>
          <a:p>
            <a:pPr eaLnBrk="1" hangingPunct="1">
              <a:defRPr/>
            </a:pPr>
            <a:r>
              <a:rPr lang="en-US" dirty="0" smtClean="0"/>
              <a:t>2 classes = $1387</a:t>
            </a:r>
          </a:p>
          <a:p>
            <a:pPr eaLnBrk="1" hangingPunct="1">
              <a:defRPr/>
            </a:pPr>
            <a:r>
              <a:rPr lang="en-US" dirty="0" smtClean="0"/>
              <a:t>1 class     =$693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Lifetime Pell Grant Limits</a:t>
            </a:r>
          </a:p>
        </p:txBody>
      </p:sp>
      <p:sp>
        <p:nvSpPr>
          <p:cNvPr id="3" name="Content Placeholder 2"/>
          <p:cNvSpPr>
            <a:spLocks noGrp="1"/>
          </p:cNvSpPr>
          <p:nvPr>
            <p:ph idx="1"/>
          </p:nvPr>
        </p:nvSpPr>
        <p:spPr/>
        <p:txBody>
          <a:bodyPr/>
          <a:lstStyle/>
          <a:p>
            <a:pPr eaLnBrk="1" hangingPunct="1">
              <a:defRPr/>
            </a:pPr>
            <a:r>
              <a:rPr lang="en-US" dirty="0" smtClean="0"/>
              <a:t>Beginning in Fall 2012, students are now limited to 12 semesters (or 600%) of Pell Grant eligibility </a:t>
            </a:r>
            <a:r>
              <a:rPr lang="en-US" i="1" dirty="0" smtClean="0"/>
              <a:t>during their lifetime</a:t>
            </a:r>
            <a:r>
              <a:rPr lang="en-US" dirty="0" smtClean="0"/>
              <a:t>. This change affects all students regardless of when or where they received their first Pell Grant. Students who have already used 600% of their Pell Grant eligibility will no longer be eligible to receive a Pell Grant starting Fall 2012.</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Life Time Pell Grant Calculations</a:t>
            </a:r>
          </a:p>
        </p:txBody>
      </p:sp>
      <p:sp>
        <p:nvSpPr>
          <p:cNvPr id="3" name="Content Placeholder 2"/>
          <p:cNvSpPr>
            <a:spLocks noGrp="1"/>
          </p:cNvSpPr>
          <p:nvPr>
            <p:ph idx="1"/>
          </p:nvPr>
        </p:nvSpPr>
        <p:spPr/>
        <p:txBody>
          <a:bodyPr/>
          <a:lstStyle/>
          <a:p>
            <a:pPr eaLnBrk="1" hangingPunct="1">
              <a:defRPr/>
            </a:pPr>
            <a:r>
              <a:rPr lang="en-US" dirty="0" smtClean="0"/>
              <a:t>Maximum six years (600%)</a:t>
            </a:r>
          </a:p>
          <a:p>
            <a:pPr eaLnBrk="1" hangingPunct="1">
              <a:defRPr/>
            </a:pPr>
            <a:r>
              <a:rPr lang="en-US" dirty="0" smtClean="0"/>
              <a:t>If your LEU equals or exceeds 600%, you may no longer receive Pell Grant funding. Similarly, if your LEU is greater than 500% but less than 600%, while you will be eligible for a Pell Grant for the next award year, you will not be able to receive a full scheduled award.</a:t>
            </a:r>
          </a:p>
          <a:p>
            <a:pPr eaLnBrk="1" hangingPunct="1">
              <a:defRPr/>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Lifetime Eligibility Used</a:t>
            </a:r>
          </a:p>
        </p:txBody>
      </p:sp>
      <p:sp>
        <p:nvSpPr>
          <p:cNvPr id="3" name="Content Placeholder 2"/>
          <p:cNvSpPr>
            <a:spLocks noGrp="1"/>
          </p:cNvSpPr>
          <p:nvPr>
            <p:ph idx="1"/>
          </p:nvPr>
        </p:nvSpPr>
        <p:spPr/>
        <p:txBody>
          <a:bodyPr/>
          <a:lstStyle/>
          <a:p>
            <a:pPr eaLnBrk="1" hangingPunct="1">
              <a:defRPr/>
            </a:pPr>
            <a:r>
              <a:rPr lang="en-US" dirty="0" smtClean="0"/>
              <a:t>If a student LEU is 513.79 % and is eligible to receive the maximum amount of $5550 per FAFSA, the amount of Pell grant awarded will be $4785.00.</a:t>
            </a:r>
          </a:p>
          <a:p>
            <a:pPr eaLnBrk="1" hangingPunct="1">
              <a:defRPr/>
            </a:pPr>
            <a:r>
              <a:rPr lang="en-US" smtClean="0"/>
              <a:t> 600</a:t>
            </a:r>
            <a:r>
              <a:rPr lang="en-US" dirty="0" smtClean="0"/>
              <a:t>%</a:t>
            </a:r>
          </a:p>
          <a:p>
            <a:pPr eaLnBrk="1" hangingPunct="1">
              <a:defRPr/>
            </a:pPr>
            <a:r>
              <a:rPr lang="en-US" dirty="0" smtClean="0"/>
              <a:t>-</a:t>
            </a:r>
            <a:r>
              <a:rPr lang="en-US" u="sng" dirty="0" smtClean="0"/>
              <a:t>513.79</a:t>
            </a:r>
          </a:p>
          <a:p>
            <a:pPr eaLnBrk="1" hangingPunct="1">
              <a:defRPr/>
            </a:pPr>
            <a:r>
              <a:rPr lang="en-US" dirty="0" smtClean="0"/>
              <a:t>   86.21 </a:t>
            </a:r>
          </a:p>
          <a:p>
            <a:pPr eaLnBrk="1" hangingPunct="1">
              <a:defRPr/>
            </a:pPr>
            <a:r>
              <a:rPr lang="en-US" dirty="0" smtClean="0"/>
              <a:t> 5550 x .8621 =4784.655%</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en-US" sz="4000" smtClean="0">
                <a:solidFill>
                  <a:schemeClr val="accent2"/>
                </a:solidFill>
              </a:rPr>
              <a:t>PELL GRANT</a:t>
            </a:r>
            <a:br>
              <a:rPr lang="en-US" sz="4000" smtClean="0">
                <a:solidFill>
                  <a:schemeClr val="accent2"/>
                </a:solidFill>
              </a:rPr>
            </a:br>
            <a:r>
              <a:rPr lang="en-US" sz="4000" u="sng" smtClean="0">
                <a:solidFill>
                  <a:schemeClr val="accent2"/>
                </a:solidFill>
              </a:rPr>
              <a:t>CLASS WITHDRAWAL</a:t>
            </a:r>
            <a:r>
              <a:rPr lang="en-US" sz="4000" smtClean="0"/>
              <a:t>	</a:t>
            </a:r>
          </a:p>
        </p:txBody>
      </p:sp>
      <p:sp>
        <p:nvSpPr>
          <p:cNvPr id="5123" name="Rectangle 3"/>
          <p:cNvSpPr>
            <a:spLocks noGrp="1" noChangeArrowheads="1"/>
          </p:cNvSpPr>
          <p:nvPr>
            <p:ph type="body" idx="1"/>
          </p:nvPr>
        </p:nvSpPr>
        <p:spPr/>
        <p:txBody>
          <a:bodyPr/>
          <a:lstStyle/>
          <a:p>
            <a:pPr eaLnBrk="1" hangingPunct="1">
              <a:buClr>
                <a:schemeClr val="tx1"/>
              </a:buClr>
              <a:buFont typeface="Wingdings" pitchFamily="2" charset="2"/>
              <a:buChar char="v"/>
              <a:defRPr/>
            </a:pPr>
            <a:r>
              <a:rPr lang="en-US" smtClean="0"/>
              <a:t>If your enrollment status changes after you have received the proceeds of your Pell Grant, and you have not attended class, you  will have to pay back the difference. If you don’t, you may risk having a Pell overpayment on your record, and this can make you ineligible for any sort of future federal aid. Also, it will be credited back to your BHU account.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z="4000" smtClean="0">
                <a:solidFill>
                  <a:schemeClr val="accent2"/>
                </a:solidFill>
              </a:rPr>
              <a:t>Financial Aid</a:t>
            </a:r>
            <a:r>
              <a:rPr lang="en-US" sz="4000" u="sng" smtClean="0">
                <a:solidFill>
                  <a:schemeClr val="accent2"/>
                </a:solidFill>
              </a:rPr>
              <a:t> </a:t>
            </a:r>
            <a:br>
              <a:rPr lang="en-US" sz="4000" u="sng" smtClean="0">
                <a:solidFill>
                  <a:schemeClr val="accent2"/>
                </a:solidFill>
              </a:rPr>
            </a:br>
            <a:r>
              <a:rPr lang="en-US" sz="2800" u="sng" smtClean="0">
                <a:solidFill>
                  <a:schemeClr val="accent2"/>
                </a:solidFill>
              </a:rPr>
              <a:t>PROBATION/SUSPENSION</a:t>
            </a:r>
          </a:p>
        </p:txBody>
      </p:sp>
      <p:sp>
        <p:nvSpPr>
          <p:cNvPr id="11267" name="Rectangle 3"/>
          <p:cNvSpPr>
            <a:spLocks noGrp="1" noChangeArrowheads="1"/>
          </p:cNvSpPr>
          <p:nvPr>
            <p:ph type="body" idx="1"/>
          </p:nvPr>
        </p:nvSpPr>
        <p:spPr/>
        <p:txBody>
          <a:bodyPr/>
          <a:lstStyle/>
          <a:p>
            <a:pPr eaLnBrk="1" hangingPunct="1">
              <a:buClr>
                <a:schemeClr val="tx1"/>
              </a:buClr>
              <a:buFont typeface="Wingdings" pitchFamily="2" charset="2"/>
              <a:buChar char="v"/>
              <a:defRPr/>
            </a:pPr>
            <a:r>
              <a:rPr lang="en-US" u="sng" smtClean="0">
                <a:solidFill>
                  <a:schemeClr val="tx2"/>
                </a:solidFill>
              </a:rPr>
              <a:t>You must maintain an academic grade point average.</a:t>
            </a:r>
          </a:p>
          <a:p>
            <a:pPr eaLnBrk="1" hangingPunct="1">
              <a:buClr>
                <a:schemeClr val="tx1"/>
              </a:buClr>
              <a:buFont typeface="Wingdings" pitchFamily="2" charset="2"/>
              <a:buChar char="v"/>
              <a:defRPr/>
            </a:pPr>
            <a:r>
              <a:rPr lang="en-US" smtClean="0">
                <a:solidFill>
                  <a:schemeClr val="tx2"/>
                </a:solidFill>
              </a:rPr>
              <a:t>Undergraduate of  2.0   Graduate/Professional 3.0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US" u="sng" smtClean="0">
                <a:solidFill>
                  <a:schemeClr val="accent2"/>
                </a:solidFill>
              </a:rPr>
              <a:t>Loan Information</a:t>
            </a:r>
          </a:p>
        </p:txBody>
      </p:sp>
      <p:sp>
        <p:nvSpPr>
          <p:cNvPr id="13315" name="Rectangle 3"/>
          <p:cNvSpPr>
            <a:spLocks noGrp="1" noChangeArrowheads="1"/>
          </p:cNvSpPr>
          <p:nvPr>
            <p:ph type="body" idx="1"/>
          </p:nvPr>
        </p:nvSpPr>
        <p:spPr/>
        <p:txBody>
          <a:bodyPr/>
          <a:lstStyle/>
          <a:p>
            <a:pPr eaLnBrk="1" hangingPunct="1">
              <a:defRPr/>
            </a:pPr>
            <a:r>
              <a:rPr lang="en-US" smtClean="0"/>
              <a:t>For information regarding your Direct Subsidized and Unsubsidized loan, go online at </a:t>
            </a:r>
            <a:r>
              <a:rPr lang="en-US" u="sng" smtClean="0"/>
              <a:t>WWW.NSLDS.ED.GOV</a:t>
            </a:r>
            <a:r>
              <a:rPr lang="en-US" smtClean="0"/>
              <a:t>.</a:t>
            </a:r>
          </a:p>
          <a:p>
            <a:pPr eaLnBrk="1" hangingPunct="1">
              <a:defRPr/>
            </a:pPr>
            <a:r>
              <a:rPr lang="en-US" sz="2800" smtClean="0"/>
              <a:t>This website provides a centralized view of Title IV Loans and Grants during their complete life cycle, from aid approval through disbursement, repayment, delinquency, and closure.</a:t>
            </a:r>
          </a:p>
          <a:p>
            <a:pPr eaLnBrk="1" hangingPunct="1">
              <a:defRPr/>
            </a:pPr>
            <a:endParaRPr lang="en-US" sz="28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en-US" u="sng" smtClean="0">
                <a:solidFill>
                  <a:schemeClr val="accent2"/>
                </a:solidFill>
              </a:rPr>
              <a:t>FAFSA</a:t>
            </a:r>
          </a:p>
        </p:txBody>
      </p:sp>
      <p:sp>
        <p:nvSpPr>
          <p:cNvPr id="3075" name="Rectangle 3"/>
          <p:cNvSpPr>
            <a:spLocks noGrp="1" noChangeArrowheads="1"/>
          </p:cNvSpPr>
          <p:nvPr>
            <p:ph type="body" idx="1"/>
          </p:nvPr>
        </p:nvSpPr>
        <p:spPr>
          <a:ln>
            <a:solidFill>
              <a:schemeClr val="accent2"/>
            </a:solidFill>
          </a:ln>
        </p:spPr>
        <p:txBody>
          <a:bodyPr/>
          <a:lstStyle/>
          <a:p>
            <a:pPr eaLnBrk="1" hangingPunct="1">
              <a:buClr>
                <a:srgbClr val="FF0066"/>
              </a:buClr>
              <a:buFont typeface="Wingdings" pitchFamily="2" charset="2"/>
              <a:buChar char="v"/>
              <a:defRPr/>
            </a:pPr>
            <a:r>
              <a:rPr lang="en-US" dirty="0" smtClean="0">
                <a:solidFill>
                  <a:srgbClr val="FF0066"/>
                </a:solidFill>
              </a:rPr>
              <a:t>FREE</a:t>
            </a:r>
            <a:r>
              <a:rPr lang="en-US" dirty="0" smtClean="0"/>
              <a:t> APPLICATION FEDERAL STUDENT AID</a:t>
            </a:r>
          </a:p>
          <a:p>
            <a:pPr eaLnBrk="1" hangingPunct="1">
              <a:lnSpc>
                <a:spcPct val="150000"/>
              </a:lnSpc>
              <a:buClr>
                <a:srgbClr val="FF0066"/>
              </a:buClr>
              <a:buFont typeface="Wingdings" pitchFamily="2" charset="2"/>
              <a:buChar char="v"/>
              <a:defRPr/>
            </a:pPr>
            <a:r>
              <a:rPr lang="en-US" dirty="0" smtClean="0"/>
              <a:t>WWW.FAFSA.ED.GOV</a:t>
            </a:r>
          </a:p>
          <a:p>
            <a:pPr eaLnBrk="1" hangingPunct="1">
              <a:lnSpc>
                <a:spcPct val="150000"/>
              </a:lnSpc>
              <a:buClr>
                <a:srgbClr val="FF0066"/>
              </a:buClr>
              <a:buFont typeface="Wingdings" pitchFamily="2" charset="2"/>
              <a:buChar char="v"/>
              <a:defRPr/>
            </a:pPr>
            <a:r>
              <a:rPr lang="en-US" dirty="0" smtClean="0"/>
              <a:t>WWW.BEULAH.ORG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en-US" u="sng" smtClean="0">
                <a:solidFill>
                  <a:schemeClr val="accent2"/>
                </a:solidFill>
              </a:rPr>
              <a:t>FAFSA  APPLICATION</a:t>
            </a:r>
          </a:p>
        </p:txBody>
      </p:sp>
      <p:sp>
        <p:nvSpPr>
          <p:cNvPr id="4099" name="Rectangle 3"/>
          <p:cNvSpPr>
            <a:spLocks noGrp="1" noChangeArrowheads="1"/>
          </p:cNvSpPr>
          <p:nvPr>
            <p:ph type="body" idx="1"/>
          </p:nvPr>
        </p:nvSpPr>
        <p:spPr/>
        <p:txBody>
          <a:bodyPr/>
          <a:lstStyle/>
          <a:p>
            <a:pPr eaLnBrk="1" hangingPunct="1">
              <a:buFont typeface="Wingdings" pitchFamily="2" charset="2"/>
              <a:buChar char="v"/>
              <a:defRPr/>
            </a:pPr>
            <a:r>
              <a:rPr lang="en-US" smtClean="0"/>
              <a:t>STUDENT LOANS</a:t>
            </a:r>
          </a:p>
          <a:p>
            <a:pPr eaLnBrk="1" hangingPunct="1">
              <a:defRPr/>
            </a:pPr>
            <a:endParaRPr lang="en-US" smtClean="0"/>
          </a:p>
          <a:p>
            <a:pPr eaLnBrk="1" hangingPunct="1">
              <a:buClr>
                <a:schemeClr val="tx1"/>
              </a:buClr>
              <a:buFont typeface="Wingdings" pitchFamily="2" charset="2"/>
              <a:buChar char="v"/>
              <a:defRPr/>
            </a:pPr>
            <a:r>
              <a:rPr lang="en-US" smtClean="0"/>
              <a:t>PELL GRANT</a:t>
            </a:r>
          </a:p>
          <a:p>
            <a:pPr eaLnBrk="1" hangingPunct="1">
              <a:buClr>
                <a:schemeClr val="tx1"/>
              </a:buClr>
              <a:buFont typeface="Wingdings" pitchFamily="2" charset="2"/>
              <a:buChar char="v"/>
              <a:defRPr/>
            </a:pPr>
            <a:endParaRPr lang="en-US" smtClean="0"/>
          </a:p>
          <a:p>
            <a:pPr eaLnBrk="1" hangingPunct="1">
              <a:buClr>
                <a:schemeClr val="tx1"/>
              </a:buClr>
              <a:buFont typeface="Wingdings" pitchFamily="2" charset="2"/>
              <a:buChar char="v"/>
              <a:defRPr/>
            </a:pPr>
            <a:r>
              <a:rPr lang="en-US" smtClean="0"/>
              <a:t>SUBMISSION WITHIN 72 HOURS</a:t>
            </a:r>
          </a:p>
          <a:p>
            <a:pPr eaLnBrk="1" hangingPunct="1">
              <a:buClr>
                <a:schemeClr val="tx1"/>
              </a:buClr>
              <a:buFont typeface="Wingdings" pitchFamily="2" charset="2"/>
              <a:buChar char="v"/>
              <a:defRPr/>
            </a:pPr>
            <a:endParaRPr lang="en-US" smtClean="0"/>
          </a:p>
          <a:p>
            <a:pPr eaLnBrk="1" hangingPunct="1">
              <a:buClr>
                <a:schemeClr val="tx1"/>
              </a:buClr>
              <a:buFont typeface="Wingdings" pitchFamily="2" charset="2"/>
              <a:buChar char="v"/>
              <a:defRPr/>
            </a:pPr>
            <a:endParaRPr lang="en-US" smtClean="0"/>
          </a:p>
          <a:p>
            <a:pPr eaLnBrk="1" hangingPunct="1">
              <a:buFont typeface="Wingdings" pitchFamily="2" charset="2"/>
              <a:buChar char="v"/>
              <a:defRPr/>
            </a:pPr>
            <a:endParaRPr lang="en-US" smtClean="0">
              <a:solidFill>
                <a:schemeClr val="hlink"/>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sz="4000" smtClean="0">
                <a:solidFill>
                  <a:schemeClr val="accent2"/>
                </a:solidFill>
              </a:rPr>
              <a:t>INDEPENDENT STUDENT LOANS</a:t>
            </a:r>
            <a:br>
              <a:rPr lang="en-US" sz="4000" smtClean="0">
                <a:solidFill>
                  <a:schemeClr val="accent2"/>
                </a:solidFill>
              </a:rPr>
            </a:br>
            <a:r>
              <a:rPr lang="en-US" sz="4000" smtClean="0">
                <a:solidFill>
                  <a:schemeClr val="accent2"/>
                </a:solidFill>
              </a:rPr>
              <a:t>ELIGIBILITY</a:t>
            </a:r>
          </a:p>
        </p:txBody>
      </p:sp>
      <p:sp>
        <p:nvSpPr>
          <p:cNvPr id="6147" name="Rectangle 3"/>
          <p:cNvSpPr>
            <a:spLocks noGrp="1" noChangeArrowheads="1"/>
          </p:cNvSpPr>
          <p:nvPr>
            <p:ph type="body" idx="4294967295"/>
          </p:nvPr>
        </p:nvSpPr>
        <p:spPr>
          <a:xfrm>
            <a:off x="0" y="1600200"/>
            <a:ext cx="8229600" cy="4525963"/>
          </a:xfrm>
        </p:spPr>
        <p:txBody>
          <a:bodyPr/>
          <a:lstStyle/>
          <a:p>
            <a:pPr eaLnBrk="1" hangingPunct="1">
              <a:lnSpc>
                <a:spcPct val="150000"/>
              </a:lnSpc>
              <a:buFont typeface="Wingdings" pitchFamily="2" charset="2"/>
              <a:buChar char="v"/>
              <a:defRPr/>
            </a:pPr>
            <a:r>
              <a:rPr lang="en-US" sz="2800" dirty="0" smtClean="0">
                <a:solidFill>
                  <a:schemeClr val="tx2"/>
                </a:solidFill>
              </a:rPr>
              <a:t>Direct Subsidized and Unsubsidized </a:t>
            </a:r>
          </a:p>
          <a:p>
            <a:pPr eaLnBrk="1" hangingPunct="1">
              <a:lnSpc>
                <a:spcPct val="150000"/>
              </a:lnSpc>
              <a:buFont typeface="Wingdings" pitchFamily="2" charset="2"/>
              <a:buChar char="v"/>
              <a:defRPr/>
            </a:pPr>
            <a:r>
              <a:rPr lang="en-US" sz="2800" dirty="0" smtClean="0">
                <a:solidFill>
                  <a:schemeClr val="tx2"/>
                </a:solidFill>
              </a:rPr>
              <a:t>Freshman $9,500 –    (s)$3500(</a:t>
            </a:r>
            <a:r>
              <a:rPr lang="en-US" sz="2800" dirty="0" err="1" smtClean="0">
                <a:solidFill>
                  <a:schemeClr val="tx2"/>
                </a:solidFill>
              </a:rPr>
              <a:t>uns</a:t>
            </a:r>
            <a:r>
              <a:rPr lang="en-US" sz="2800" dirty="0" smtClean="0">
                <a:solidFill>
                  <a:schemeClr val="tx2"/>
                </a:solidFill>
              </a:rPr>
              <a:t>)$6,000 </a:t>
            </a:r>
          </a:p>
          <a:p>
            <a:pPr eaLnBrk="1" hangingPunct="1">
              <a:lnSpc>
                <a:spcPct val="150000"/>
              </a:lnSpc>
              <a:buFont typeface="Wingdings" pitchFamily="2" charset="2"/>
              <a:buChar char="v"/>
              <a:defRPr/>
            </a:pPr>
            <a:r>
              <a:rPr lang="en-US" sz="2800" dirty="0" smtClean="0">
                <a:solidFill>
                  <a:schemeClr val="tx2"/>
                </a:solidFill>
              </a:rPr>
              <a:t>Sophomore $10,500- (s)$4500(</a:t>
            </a:r>
            <a:r>
              <a:rPr lang="en-US" sz="2800" dirty="0" err="1" smtClean="0">
                <a:solidFill>
                  <a:schemeClr val="tx2"/>
                </a:solidFill>
              </a:rPr>
              <a:t>uns</a:t>
            </a:r>
            <a:r>
              <a:rPr lang="en-US" sz="2800" dirty="0" smtClean="0">
                <a:solidFill>
                  <a:schemeClr val="tx2"/>
                </a:solidFill>
              </a:rPr>
              <a:t>)$6,000</a:t>
            </a:r>
          </a:p>
          <a:p>
            <a:pPr eaLnBrk="1" hangingPunct="1">
              <a:lnSpc>
                <a:spcPct val="150000"/>
              </a:lnSpc>
              <a:buFont typeface="Wingdings" pitchFamily="2" charset="2"/>
              <a:buChar char="v"/>
              <a:defRPr/>
            </a:pPr>
            <a:r>
              <a:rPr lang="en-US" sz="2800" dirty="0" smtClean="0">
                <a:solidFill>
                  <a:schemeClr val="tx2"/>
                </a:solidFill>
              </a:rPr>
              <a:t>Junior $12,500 –        (s)$5500(</a:t>
            </a:r>
            <a:r>
              <a:rPr lang="en-US" sz="2800" dirty="0" err="1" smtClean="0">
                <a:solidFill>
                  <a:schemeClr val="tx2"/>
                </a:solidFill>
              </a:rPr>
              <a:t>uns</a:t>
            </a:r>
            <a:r>
              <a:rPr lang="en-US" sz="2800" dirty="0" smtClean="0">
                <a:solidFill>
                  <a:schemeClr val="tx2"/>
                </a:solidFill>
              </a:rPr>
              <a:t>)$7,000</a:t>
            </a:r>
          </a:p>
          <a:p>
            <a:pPr eaLnBrk="1" hangingPunct="1">
              <a:lnSpc>
                <a:spcPct val="150000"/>
              </a:lnSpc>
              <a:buFont typeface="Wingdings" pitchFamily="2" charset="2"/>
              <a:buChar char="v"/>
              <a:defRPr/>
            </a:pPr>
            <a:r>
              <a:rPr lang="en-US" sz="2800" dirty="0" smtClean="0">
                <a:solidFill>
                  <a:schemeClr val="tx2"/>
                </a:solidFill>
              </a:rPr>
              <a:t>Senior $12,500 –       (s)$5500(</a:t>
            </a:r>
            <a:r>
              <a:rPr lang="en-US" sz="2800" dirty="0" err="1" smtClean="0">
                <a:solidFill>
                  <a:schemeClr val="tx2"/>
                </a:solidFill>
              </a:rPr>
              <a:t>uns</a:t>
            </a:r>
            <a:r>
              <a:rPr lang="en-US" sz="2800" dirty="0" smtClean="0">
                <a:solidFill>
                  <a:schemeClr val="tx2"/>
                </a:solidFill>
              </a:rPr>
              <a:t>)$7,000 </a:t>
            </a:r>
          </a:p>
          <a:p>
            <a:pPr eaLnBrk="1" hangingPunct="1">
              <a:lnSpc>
                <a:spcPct val="150000"/>
              </a:lnSpc>
              <a:buFont typeface="Wingdings" pitchFamily="2" charset="2"/>
              <a:buChar char="v"/>
              <a:defRPr/>
            </a:pPr>
            <a:r>
              <a:rPr lang="en-US" sz="2800" dirty="0" smtClean="0">
                <a:solidFill>
                  <a:schemeClr val="tx2"/>
                </a:solidFill>
              </a:rPr>
              <a:t>Graduate $20,500     (</a:t>
            </a:r>
            <a:r>
              <a:rPr lang="en-US" sz="2800" dirty="0" err="1" smtClean="0">
                <a:solidFill>
                  <a:schemeClr val="tx2"/>
                </a:solidFill>
              </a:rPr>
              <a:t>uns</a:t>
            </a:r>
            <a:r>
              <a:rPr lang="en-US" sz="2800" dirty="0" smtClean="0">
                <a:solidFill>
                  <a:schemeClr val="tx2"/>
                </a:solidFill>
              </a:rPr>
              <a:t>)$20,500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wipe(left)">
                                      <p:cBhvr>
                                        <p:cTn id="12" dur="500"/>
                                        <p:tgtEl>
                                          <p:spTgt spid="6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Effect transition="in" filter="wipe(left)">
                                      <p:cBhvr>
                                        <p:cTn id="17" dur="500"/>
                                        <p:tgtEl>
                                          <p:spTgt spid="6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47">
                                            <p:txEl>
                                              <p:pRg st="2" end="2"/>
                                            </p:txEl>
                                          </p:spTgt>
                                        </p:tgtEl>
                                        <p:attrNameLst>
                                          <p:attrName>style.visibility</p:attrName>
                                        </p:attrNameLst>
                                      </p:cBhvr>
                                      <p:to>
                                        <p:strVal val="visible"/>
                                      </p:to>
                                    </p:set>
                                    <p:animEffect transition="in" filter="wipe(left)">
                                      <p:cBhvr>
                                        <p:cTn id="22" dur="500"/>
                                        <p:tgtEl>
                                          <p:spTgt spid="614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147">
                                            <p:txEl>
                                              <p:pRg st="3" end="3"/>
                                            </p:txEl>
                                          </p:spTgt>
                                        </p:tgtEl>
                                        <p:attrNameLst>
                                          <p:attrName>style.visibility</p:attrName>
                                        </p:attrNameLst>
                                      </p:cBhvr>
                                      <p:to>
                                        <p:strVal val="visible"/>
                                      </p:to>
                                    </p:set>
                                    <p:animEffect transition="in" filter="wipe(left)">
                                      <p:cBhvr>
                                        <p:cTn id="27" dur="500"/>
                                        <p:tgtEl>
                                          <p:spTgt spid="614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147">
                                            <p:txEl>
                                              <p:pRg st="4" end="4"/>
                                            </p:txEl>
                                          </p:spTgt>
                                        </p:tgtEl>
                                        <p:attrNameLst>
                                          <p:attrName>style.visibility</p:attrName>
                                        </p:attrNameLst>
                                      </p:cBhvr>
                                      <p:to>
                                        <p:strVal val="visible"/>
                                      </p:to>
                                    </p:set>
                                    <p:animEffect transition="in" filter="wipe(left)">
                                      <p:cBhvr>
                                        <p:cTn id="32" dur="500"/>
                                        <p:tgtEl>
                                          <p:spTgt spid="614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147">
                                            <p:txEl>
                                              <p:pRg st="5" end="5"/>
                                            </p:txEl>
                                          </p:spTgt>
                                        </p:tgtEl>
                                        <p:attrNameLst>
                                          <p:attrName>style.visibility</p:attrName>
                                        </p:attrNameLst>
                                      </p:cBhvr>
                                      <p:to>
                                        <p:strVal val="visible"/>
                                      </p:to>
                                    </p:set>
                                    <p:animEffect transition="in" filter="wipe(left)">
                                      <p:cBhvr>
                                        <p:cTn id="37" dur="500"/>
                                        <p:tgtEl>
                                          <p:spTgt spid="6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u="sng" smtClean="0">
                <a:solidFill>
                  <a:schemeClr val="accent2"/>
                </a:solidFill>
              </a:rPr>
              <a:t>DEPENDENT STUDENT</a:t>
            </a:r>
            <a:r>
              <a:rPr lang="en-US" smtClean="0"/>
              <a:t> </a:t>
            </a:r>
          </a:p>
        </p:txBody>
      </p:sp>
      <p:sp>
        <p:nvSpPr>
          <p:cNvPr id="7171" name="Rectangle 3"/>
          <p:cNvSpPr>
            <a:spLocks noGrp="1" noChangeArrowheads="1"/>
          </p:cNvSpPr>
          <p:nvPr>
            <p:ph type="body" idx="1"/>
          </p:nvPr>
        </p:nvSpPr>
        <p:spPr/>
        <p:txBody>
          <a:bodyPr/>
          <a:lstStyle/>
          <a:p>
            <a:pPr eaLnBrk="1" hangingPunct="1">
              <a:buClr>
                <a:schemeClr val="tx1"/>
              </a:buClr>
              <a:buFont typeface="Wingdings" pitchFamily="2" charset="2"/>
              <a:buChar char="v"/>
              <a:defRPr/>
            </a:pPr>
            <a:r>
              <a:rPr lang="en-US" smtClean="0"/>
              <a:t>Freshmen   $5,500 (s)$3500(uns)$2000 </a:t>
            </a:r>
          </a:p>
          <a:p>
            <a:pPr eaLnBrk="1" hangingPunct="1">
              <a:lnSpc>
                <a:spcPct val="200000"/>
              </a:lnSpc>
              <a:buClr>
                <a:schemeClr val="tx1"/>
              </a:buClr>
              <a:buFont typeface="Wingdings" pitchFamily="2" charset="2"/>
              <a:buChar char="v"/>
              <a:defRPr/>
            </a:pPr>
            <a:r>
              <a:rPr lang="en-US" smtClean="0"/>
              <a:t>Sophomore $6,500 (s)$4500(uns)$2000</a:t>
            </a:r>
          </a:p>
          <a:p>
            <a:pPr eaLnBrk="1" hangingPunct="1">
              <a:lnSpc>
                <a:spcPct val="200000"/>
              </a:lnSpc>
              <a:buClr>
                <a:schemeClr val="tx1"/>
              </a:buClr>
              <a:buFont typeface="Wingdings" pitchFamily="2" charset="2"/>
              <a:buChar char="v"/>
              <a:defRPr/>
            </a:pPr>
            <a:r>
              <a:rPr lang="en-US" smtClean="0"/>
              <a:t>Junior $7,500          (s)$5500(uns)$2000 </a:t>
            </a:r>
          </a:p>
          <a:p>
            <a:pPr eaLnBrk="1" hangingPunct="1">
              <a:lnSpc>
                <a:spcPct val="200000"/>
              </a:lnSpc>
              <a:buClr>
                <a:schemeClr val="tx1"/>
              </a:buClr>
              <a:buFont typeface="Wingdings" pitchFamily="2" charset="2"/>
              <a:buChar char="v"/>
              <a:defRPr/>
            </a:pPr>
            <a:r>
              <a:rPr lang="en-US" smtClean="0"/>
              <a:t>Senior $7,500         (s)$5500(uns)$2000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u="sng" smtClean="0">
                <a:solidFill>
                  <a:schemeClr val="accent2"/>
                </a:solidFill>
              </a:rPr>
              <a:t>MAXIMUN LOAN AMOUNT</a:t>
            </a:r>
            <a:r>
              <a:rPr lang="en-US" smtClean="0"/>
              <a:t> </a:t>
            </a:r>
          </a:p>
        </p:txBody>
      </p:sp>
      <p:sp>
        <p:nvSpPr>
          <p:cNvPr id="8195" name="Rectangle 3"/>
          <p:cNvSpPr>
            <a:spLocks noGrp="1" noChangeArrowheads="1"/>
          </p:cNvSpPr>
          <p:nvPr>
            <p:ph type="body" idx="1"/>
          </p:nvPr>
        </p:nvSpPr>
        <p:spPr/>
        <p:txBody>
          <a:bodyPr/>
          <a:lstStyle/>
          <a:p>
            <a:pPr eaLnBrk="1" hangingPunct="1">
              <a:lnSpc>
                <a:spcPct val="90000"/>
              </a:lnSpc>
              <a:buFont typeface="Wingdings" pitchFamily="2" charset="2"/>
              <a:buChar char="v"/>
              <a:defRPr/>
            </a:pPr>
            <a:r>
              <a:rPr lang="en-US" dirty="0" smtClean="0">
                <a:solidFill>
                  <a:schemeClr val="tx2"/>
                </a:solidFill>
              </a:rPr>
              <a:t>Independent Undergraduate $57,500 ($23,000 subsidized, $34,500 unsubsidized)</a:t>
            </a:r>
          </a:p>
          <a:p>
            <a:pPr eaLnBrk="1" hangingPunct="1">
              <a:lnSpc>
                <a:spcPct val="90000"/>
              </a:lnSpc>
              <a:buFont typeface="Wingdings" pitchFamily="2" charset="2"/>
              <a:buChar char="v"/>
              <a:defRPr/>
            </a:pPr>
            <a:r>
              <a:rPr lang="en-US" dirty="0" smtClean="0">
                <a:solidFill>
                  <a:schemeClr val="tx2"/>
                </a:solidFill>
              </a:rPr>
              <a:t>Dependent undergraduate $31,000 (no more than $23,000 may be subsidized)</a:t>
            </a:r>
          </a:p>
          <a:p>
            <a:pPr eaLnBrk="1" hangingPunct="1">
              <a:lnSpc>
                <a:spcPct val="90000"/>
              </a:lnSpc>
              <a:buFont typeface="Wingdings" pitchFamily="2" charset="2"/>
              <a:buChar char="v"/>
              <a:defRPr/>
            </a:pPr>
            <a:r>
              <a:rPr lang="en-US" dirty="0" smtClean="0">
                <a:solidFill>
                  <a:schemeClr val="tx2"/>
                </a:solidFill>
              </a:rPr>
              <a:t>Masters/Doctorate $138,500 (includes undergraduate borrowing)</a:t>
            </a:r>
          </a:p>
          <a:p>
            <a:pPr eaLnBrk="1" hangingPunct="1">
              <a:lnSpc>
                <a:spcPct val="90000"/>
              </a:lnSpc>
              <a:buFont typeface="Wingdings" pitchFamily="2" charset="2"/>
              <a:buChar char="v"/>
              <a:defRPr/>
            </a:pPr>
            <a:r>
              <a:rPr lang="en-US" dirty="0" smtClean="0">
                <a:solidFill>
                  <a:schemeClr val="tx2"/>
                </a:solidFill>
              </a:rPr>
              <a:t>Repayment starts 6 months after the last day you attend class.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b="1" dirty="0" smtClean="0"/>
              <a:t>Federal Direct Loan Eligibility</a:t>
            </a:r>
            <a:br>
              <a:rPr lang="en-US" sz="3600" b="1" dirty="0" smtClean="0"/>
            </a:br>
            <a:endParaRPr lang="en-US" sz="3600" dirty="0"/>
          </a:p>
        </p:txBody>
      </p:sp>
      <p:sp>
        <p:nvSpPr>
          <p:cNvPr id="3" name="Content Placeholder 2"/>
          <p:cNvSpPr>
            <a:spLocks noGrp="1"/>
          </p:cNvSpPr>
          <p:nvPr>
            <p:ph idx="1"/>
          </p:nvPr>
        </p:nvSpPr>
        <p:spPr>
          <a:xfrm>
            <a:off x="457200" y="1828800"/>
            <a:ext cx="8229600" cy="4114800"/>
          </a:xfrm>
        </p:spPr>
        <p:txBody>
          <a:bodyPr/>
          <a:lstStyle/>
          <a:p>
            <a:pPr>
              <a:defRPr/>
            </a:pPr>
            <a:r>
              <a:rPr lang="en-US" sz="2400" dirty="0" smtClean="0"/>
              <a:t>Be a U.S. citizen or permanent resident </a:t>
            </a:r>
          </a:p>
          <a:p>
            <a:pPr>
              <a:defRPr/>
            </a:pPr>
            <a:r>
              <a:rPr lang="en-US" sz="2400" dirty="0" smtClean="0"/>
              <a:t>Can't be in </a:t>
            </a:r>
            <a:r>
              <a:rPr lang="en-US" sz="2400" dirty="0" smtClean="0">
                <a:hlinkClick r:id="rId2" tooltip="Finaid.org"/>
              </a:rPr>
              <a:t>default</a:t>
            </a:r>
            <a:r>
              <a:rPr lang="en-US" sz="2400" dirty="0" smtClean="0"/>
              <a:t> on a federal loan. </a:t>
            </a:r>
          </a:p>
          <a:p>
            <a:pPr>
              <a:defRPr/>
            </a:pPr>
            <a:r>
              <a:rPr lang="en-US" sz="2400" dirty="0" smtClean="0"/>
              <a:t>Must be enrolled at least half-time. </a:t>
            </a:r>
          </a:p>
          <a:p>
            <a:pPr>
              <a:defRPr/>
            </a:pPr>
            <a:r>
              <a:rPr lang="en-US" sz="2400" dirty="0" smtClean="0"/>
              <a:t>Maintain </a:t>
            </a:r>
            <a:r>
              <a:rPr lang="en-US" sz="2400" dirty="0" smtClean="0">
                <a:hlinkClick r:id="rId3" tooltip="SAP"/>
              </a:rPr>
              <a:t>Satisfactory Academic Progress (SAP)</a:t>
            </a:r>
            <a:r>
              <a:rPr lang="en-US" sz="2400" dirty="0" smtClean="0"/>
              <a:t>. </a:t>
            </a:r>
          </a:p>
          <a:p>
            <a:pPr>
              <a:defRPr/>
            </a:pPr>
            <a:r>
              <a:rPr lang="en-US" sz="2400" dirty="0" smtClean="0"/>
              <a:t>Males 18-25 years of age must register with </a:t>
            </a:r>
            <a:r>
              <a:rPr lang="en-US" sz="2400" dirty="0" smtClean="0">
                <a:hlinkClick r:id="rId4" tooltip="sss.gov"/>
              </a:rPr>
              <a:t>Selective Service</a:t>
            </a:r>
            <a:r>
              <a:rPr lang="en-US" sz="2400" dirty="0" smtClean="0"/>
              <a:t>. </a:t>
            </a:r>
          </a:p>
          <a:p>
            <a:pPr>
              <a:defRPr/>
            </a:pPr>
            <a:r>
              <a:rPr lang="en-US" sz="2400" dirty="0" smtClean="0"/>
              <a:t>Complete </a:t>
            </a:r>
            <a:r>
              <a:rPr lang="en-US" sz="2400" dirty="0" smtClean="0">
                <a:hlinkClick r:id="rId5" tooltip="studentloans.gov"/>
              </a:rPr>
              <a:t>Entrance Loan Counseling</a:t>
            </a:r>
            <a:r>
              <a:rPr lang="en-US" sz="2400" dirty="0" smtClean="0"/>
              <a:t> online at studentloans.gov. </a:t>
            </a:r>
          </a:p>
          <a:p>
            <a:pPr>
              <a:defRPr/>
            </a:pPr>
            <a:r>
              <a:rPr lang="en-US" sz="2400" dirty="0" smtClean="0"/>
              <a:t>Complete a </a:t>
            </a:r>
            <a:r>
              <a:rPr lang="en-US" sz="2400" dirty="0" smtClean="0">
                <a:hlinkClick r:id="rId5" tooltip="studentloans.gov"/>
              </a:rPr>
              <a:t>Master Promissory Note</a:t>
            </a:r>
            <a:r>
              <a:rPr lang="en-US" sz="2400" dirty="0" smtClean="0"/>
              <a:t> online at studentloans.gov. </a:t>
            </a:r>
          </a:p>
          <a:p>
            <a:pPr>
              <a:defRPr/>
            </a:pPr>
            <a:r>
              <a:rPr lang="en-US" sz="2400" dirty="0" smtClean="0"/>
              <a:t>If you are applying for summer, make sure you are </a:t>
            </a:r>
            <a:r>
              <a:rPr lang="en-US" sz="2400" dirty="0" smtClean="0">
                <a:hlinkClick r:id="rId6" tooltip="Summer Aid Eligibility"/>
              </a:rPr>
              <a:t>enrolled at least half-time</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Graduates Student Loans </a:t>
            </a:r>
          </a:p>
        </p:txBody>
      </p:sp>
      <p:sp>
        <p:nvSpPr>
          <p:cNvPr id="3" name="Content Placeholder 2"/>
          <p:cNvSpPr>
            <a:spLocks noGrp="1"/>
          </p:cNvSpPr>
          <p:nvPr>
            <p:ph idx="1"/>
          </p:nvPr>
        </p:nvSpPr>
        <p:spPr/>
        <p:txBody>
          <a:bodyPr/>
          <a:lstStyle/>
          <a:p>
            <a:pPr eaLnBrk="1" hangingPunct="1">
              <a:defRPr/>
            </a:pPr>
            <a:r>
              <a:rPr lang="en-US" dirty="0" smtClean="0"/>
              <a:t>Effective July 1, 2012, graduate students will no longer be eligible for direct federal subsidized loans.  If you already have a subsidized loan, you won't be responsible for the interest that accrues until after you graduate, but any new federal loans taken out by graduate students as of July 1, 2012 will be unsubsidized.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z="4000" smtClean="0">
                <a:solidFill>
                  <a:schemeClr val="accent2"/>
                </a:solidFill>
              </a:rPr>
              <a:t>STUDENT LOANS</a:t>
            </a:r>
            <a:br>
              <a:rPr lang="en-US" sz="4000" smtClean="0">
                <a:solidFill>
                  <a:schemeClr val="accent2"/>
                </a:solidFill>
              </a:rPr>
            </a:br>
            <a:r>
              <a:rPr lang="en-US" sz="4000" u="sng" smtClean="0">
                <a:solidFill>
                  <a:schemeClr val="accent2"/>
                </a:solidFill>
              </a:rPr>
              <a:t>CLASS WITHDRAWAL</a:t>
            </a:r>
          </a:p>
        </p:txBody>
      </p:sp>
      <p:sp>
        <p:nvSpPr>
          <p:cNvPr id="12291" name="Rectangle 3"/>
          <p:cNvSpPr>
            <a:spLocks noGrp="1" noChangeArrowheads="1"/>
          </p:cNvSpPr>
          <p:nvPr>
            <p:ph type="body" idx="1"/>
          </p:nvPr>
        </p:nvSpPr>
        <p:spPr/>
        <p:txBody>
          <a:bodyPr/>
          <a:lstStyle/>
          <a:p>
            <a:pPr eaLnBrk="1" hangingPunct="1">
              <a:defRPr/>
            </a:pPr>
            <a:r>
              <a:rPr lang="en-US" smtClean="0"/>
              <a:t>If you withdraw from ALL of your classes before the 60% period, we will have to calculate all your Title IV Aid, which will result  in paying money back to the government. A credit will appear on your BHU account.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Textured</Template>
  <TotalTime>467</TotalTime>
  <Words>819</Words>
  <Application>Microsoft Office PowerPoint</Application>
  <PresentationFormat>On-screen Show (4:3)</PresentationFormat>
  <Paragraphs>75</Paragraphs>
  <Slides>18</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4" baseType="lpstr">
      <vt:lpstr>Tahoma</vt:lpstr>
      <vt:lpstr>Arial</vt:lpstr>
      <vt:lpstr>Wingdings</vt:lpstr>
      <vt:lpstr>Calibri</vt:lpstr>
      <vt:lpstr>Textured</vt:lpstr>
      <vt:lpstr>Microsoft Graph Chart</vt:lpstr>
      <vt:lpstr>FINANCIAL AID</vt:lpstr>
      <vt:lpstr>FAFSA</vt:lpstr>
      <vt:lpstr>FAFSA  APPLICATION</vt:lpstr>
      <vt:lpstr>INDEPENDENT STUDENT LOANS ELIGIBILITY</vt:lpstr>
      <vt:lpstr>DEPENDENT STUDENT </vt:lpstr>
      <vt:lpstr>MAXIMUN LOAN AMOUNT </vt:lpstr>
      <vt:lpstr>Federal Direct Loan Eligibility </vt:lpstr>
      <vt:lpstr>Graduates Student Loans </vt:lpstr>
      <vt:lpstr>STUDENT LOANS CLASS WITHDRAWAL</vt:lpstr>
      <vt:lpstr>Pell Grant</vt:lpstr>
      <vt:lpstr>PELL GRANT ELIGILIBILITY </vt:lpstr>
      <vt:lpstr>Pell Grant Calculations</vt:lpstr>
      <vt:lpstr>Lifetime Pell Grant Limits</vt:lpstr>
      <vt:lpstr>Life Time Pell Grant Calculations</vt:lpstr>
      <vt:lpstr>Lifetime Eligibility Used</vt:lpstr>
      <vt:lpstr>PELL GRANT CLASS WITHDRAWAL </vt:lpstr>
      <vt:lpstr>Financial Aid  PROBATION/SUSPENSION</vt:lpstr>
      <vt:lpstr>Loan Information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AID</dc:title>
  <dc:creator>HP_Owner</dc:creator>
  <cp:lastModifiedBy>shawn adams</cp:lastModifiedBy>
  <cp:revision>19</cp:revision>
  <dcterms:created xsi:type="dcterms:W3CDTF">2011-08-12T10:58:15Z</dcterms:created>
  <dcterms:modified xsi:type="dcterms:W3CDTF">2012-10-29T14:26:52Z</dcterms:modified>
</cp:coreProperties>
</file>