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3" d="100"/>
          <a:sy n="33" d="100"/>
        </p:scale>
        <p:origin x="-1530" y="-19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3D04AA3-3C10-47EE-95DA-C04610DF909A}" type="datetimeFigureOut">
              <a:rPr lang="en-US" smtClean="0"/>
              <a:t>10/7/2011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C4EC765-EFFA-4600-9D61-36C85350B345}" type="slidenum">
              <a:rPr lang="en-US" smtClean="0"/>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D04AA3-3C10-47EE-95DA-C04610DF909A}" type="datetimeFigureOut">
              <a:rPr lang="en-US" smtClean="0"/>
              <a:t>10/7/2011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4EC765-EFFA-4600-9D61-36C85350B34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D04AA3-3C10-47EE-95DA-C04610DF909A}" type="datetimeFigureOut">
              <a:rPr lang="en-US" smtClean="0"/>
              <a:t>10/7/2011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4EC765-EFFA-4600-9D61-36C85350B34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D04AA3-3C10-47EE-95DA-C04610DF909A}" type="datetimeFigureOut">
              <a:rPr lang="en-US" smtClean="0"/>
              <a:t>10/7/2011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4EC765-EFFA-4600-9D61-36C85350B345}" type="slidenum">
              <a:rPr lang="en-US" smtClean="0"/>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3D04AA3-3C10-47EE-95DA-C04610DF909A}" type="datetimeFigureOut">
              <a:rPr lang="en-US" smtClean="0"/>
              <a:t>10/7/2011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C4EC765-EFFA-4600-9D61-36C85350B345}"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3D04AA3-3C10-47EE-95DA-C04610DF909A}" type="datetimeFigureOut">
              <a:rPr lang="en-US" smtClean="0"/>
              <a:t>10/7/2011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4EC765-EFFA-4600-9D61-36C85350B345}" type="slidenum">
              <a:rPr lang="en-US" smtClean="0"/>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3D04AA3-3C10-47EE-95DA-C04610DF909A}" type="datetimeFigureOut">
              <a:rPr lang="en-US" smtClean="0"/>
              <a:t>10/7/2011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4EC765-EFFA-4600-9D61-36C85350B345}" type="slidenum">
              <a:rPr lang="en-US" smtClean="0"/>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3D04AA3-3C10-47EE-95DA-C04610DF909A}" type="datetimeFigureOut">
              <a:rPr lang="en-US" smtClean="0"/>
              <a:t>10/7/2011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4EC765-EFFA-4600-9D61-36C85350B34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4AA3-3C10-47EE-95DA-C04610DF909A}" type="datetimeFigureOut">
              <a:rPr lang="en-US" smtClean="0"/>
              <a:t>10/7/2011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4EC765-EFFA-4600-9D61-36C85350B34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D04AA3-3C10-47EE-95DA-C04610DF909A}" type="datetimeFigureOut">
              <a:rPr lang="en-US" smtClean="0"/>
              <a:t>10/7/2011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4EC765-EFFA-4600-9D61-36C85350B345}" type="slidenum">
              <a:rPr lang="en-US" smtClean="0"/>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D04AA3-3C10-47EE-95DA-C04610DF909A}" type="datetimeFigureOut">
              <a:rPr lang="en-US" smtClean="0"/>
              <a:t>10/7/2011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C4EC765-EFFA-4600-9D61-36C85350B345}" type="slidenum">
              <a:rPr lang="en-US" smtClean="0"/>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3D04AA3-3C10-47EE-95DA-C04610DF909A}" type="datetimeFigureOut">
              <a:rPr lang="en-US" smtClean="0"/>
              <a:t>10/7/2011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C4EC765-EFFA-4600-9D61-36C85350B34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Chapter 5</a:t>
            </a:r>
          </a:p>
          <a:p>
            <a:r>
              <a:rPr lang="en-US" dirty="0" smtClean="0"/>
              <a:t>Stage Two: Interaction</a:t>
            </a:r>
            <a:endParaRPr lang="en-US" dirty="0"/>
          </a:p>
        </p:txBody>
      </p:sp>
      <p:sp>
        <p:nvSpPr>
          <p:cNvPr id="2" name="Title 1"/>
          <p:cNvSpPr>
            <a:spLocks noGrp="1"/>
          </p:cNvSpPr>
          <p:nvPr>
            <p:ph type="ctrTitle"/>
          </p:nvPr>
        </p:nvSpPr>
        <p:spPr/>
        <p:txBody>
          <a:bodyPr/>
          <a:lstStyle/>
          <a:p>
            <a:r>
              <a:rPr lang="en-US" dirty="0" smtClean="0"/>
              <a:t>Youth Leadership</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smtClean="0"/>
              <a:t>Chapter </a:t>
            </a:r>
            <a:r>
              <a:rPr lang="en-US" sz="2800" dirty="0" smtClean="0"/>
              <a:t>5</a:t>
            </a:r>
            <a:r>
              <a:rPr lang="en-US" sz="2800" dirty="0" smtClean="0"/>
              <a:t/>
            </a:r>
            <a:br>
              <a:rPr lang="en-US" sz="2800" dirty="0" smtClean="0"/>
            </a:br>
            <a:r>
              <a:rPr lang="en-US" sz="2800" dirty="0" smtClean="0"/>
              <a:t>Stage </a:t>
            </a:r>
            <a:r>
              <a:rPr lang="en-US" sz="2800" dirty="0" smtClean="0"/>
              <a:t>Two: Interaction</a:t>
            </a:r>
            <a:endParaRPr lang="en-US" sz="2800" dirty="0"/>
          </a:p>
        </p:txBody>
      </p:sp>
      <p:sp>
        <p:nvSpPr>
          <p:cNvPr id="3" name="Content Placeholder 2"/>
          <p:cNvSpPr>
            <a:spLocks noGrp="1"/>
          </p:cNvSpPr>
          <p:nvPr>
            <p:ph sz="quarter" idx="1"/>
          </p:nvPr>
        </p:nvSpPr>
        <p:spPr/>
        <p:txBody>
          <a:bodyPr>
            <a:normAutofit lnSpcReduction="10000"/>
          </a:bodyPr>
          <a:lstStyle/>
          <a:p>
            <a:r>
              <a:rPr lang="en-US" dirty="0" smtClean="0"/>
              <a:t>In Stage Two of leadership development, the interaction stage, teenagers wrestle with the idea that they are leaders. Stage Two is about action. It’s testing possibilities, reaching limits, resting , and reflecting.</a:t>
            </a:r>
          </a:p>
          <a:p>
            <a:r>
              <a:rPr lang="en-US" dirty="0" smtClean="0"/>
              <a:t>Information about </a:t>
            </a:r>
            <a:r>
              <a:rPr lang="en-US" dirty="0" smtClean="0"/>
              <a:t>Katie </a:t>
            </a:r>
            <a:r>
              <a:rPr lang="en-US" dirty="0" smtClean="0"/>
              <a:t>and the five dimensions within the leadership development stage</a:t>
            </a:r>
            <a:r>
              <a:rPr lang="en-US" dirty="0" smtClean="0"/>
              <a:t>:</a:t>
            </a:r>
          </a:p>
          <a:p>
            <a:pPr>
              <a:buNone/>
            </a:pPr>
            <a:r>
              <a:rPr lang="en-US" dirty="0" smtClean="0"/>
              <a:t>1. Leadership Information-Katie began to see what she was learning about leadership and leaders. She took the information she gained in Stage One and solidified it through her experiences and interactions with people. She was becoming more aware of differences among leaders.</a:t>
            </a: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smtClean="0"/>
              <a:t>Chapter 5</a:t>
            </a:r>
            <a:br>
              <a:rPr lang="en-US" sz="2800" dirty="0" smtClean="0"/>
            </a:br>
            <a:r>
              <a:rPr lang="en-US" sz="2800" dirty="0" smtClean="0"/>
              <a:t>Stage Two: Interaction</a:t>
            </a:r>
            <a:endParaRPr lang="en-US" sz="2800" dirty="0"/>
          </a:p>
        </p:txBody>
      </p:sp>
      <p:sp>
        <p:nvSpPr>
          <p:cNvPr id="3" name="Content Placeholder 2"/>
          <p:cNvSpPr>
            <a:spLocks noGrp="1"/>
          </p:cNvSpPr>
          <p:nvPr>
            <p:ph sz="quarter" idx="1"/>
          </p:nvPr>
        </p:nvSpPr>
        <p:spPr/>
        <p:txBody>
          <a:bodyPr>
            <a:normAutofit lnSpcReduction="10000"/>
          </a:bodyPr>
          <a:lstStyle/>
          <a:p>
            <a:pPr>
              <a:buNone/>
            </a:pPr>
            <a:r>
              <a:rPr lang="en-US" dirty="0" smtClean="0"/>
              <a:t>2. Leadership Attitude-Katie could be assertive at times. She contributed to discussions, and she helped make decisions in activities with friends and during collaborative school projects. Her definition of leadership greatly expanded , and as a result, her attitude toward herself and her friends changed.</a:t>
            </a:r>
          </a:p>
          <a:p>
            <a:pPr>
              <a:buNone/>
            </a:pPr>
            <a:r>
              <a:rPr lang="en-US" dirty="0" smtClean="0"/>
              <a:t>3. Communication Skills- Katie was interested in knowing how to convey her message to others. She wanted to know how to disagree with  a teacher or parent and yet enjoy a positive outcome.. She felt as if her words were often misunderstood; this impression motivated her to concentrate on expressing herself more clearly,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smtClean="0"/>
              <a:t>Chapter 5</a:t>
            </a:r>
            <a:br>
              <a:rPr lang="en-US" sz="2800" dirty="0" smtClean="0"/>
            </a:br>
            <a:r>
              <a:rPr lang="en-US" sz="2800" dirty="0" smtClean="0"/>
              <a:t>Stage Two: Interaction</a:t>
            </a:r>
            <a:endParaRPr lang="en-US" sz="2800" dirty="0"/>
          </a:p>
        </p:txBody>
      </p:sp>
      <p:sp>
        <p:nvSpPr>
          <p:cNvPr id="3" name="Content Placeholder 2"/>
          <p:cNvSpPr>
            <a:spLocks noGrp="1"/>
          </p:cNvSpPr>
          <p:nvPr>
            <p:ph sz="quarter" idx="1"/>
          </p:nvPr>
        </p:nvSpPr>
        <p:spPr/>
        <p:txBody>
          <a:bodyPr/>
          <a:lstStyle/>
          <a:p>
            <a:pPr>
              <a:buNone/>
            </a:pPr>
            <a:r>
              <a:rPr lang="en-US" dirty="0" smtClean="0"/>
              <a:t>4. Decision-Making Skills-Katie was excited about the choices available to her. She sometimes sought advice regarding  a particular decision, but she also made many decisions on her own. Katie even started to think about her future, and began taking advantage of opportunities when they came along.</a:t>
            </a:r>
          </a:p>
          <a:p>
            <a:pPr algn="ctr">
              <a:buNone/>
            </a:pPr>
            <a:r>
              <a:rPr lang="en-US" dirty="0" smtClean="0"/>
              <a:t>5. Stress-Management Skills-The natural consequence of Katie’s becoming involved was over-involvement. When she got her first taste of empowerment, she wanted to do everything and join everything. Prioritizing was not a skill she uses widely, and she soon found herself overextended and overwhelmed.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smtClean="0"/>
              <a:t>Chapter 5</a:t>
            </a:r>
            <a:br>
              <a:rPr lang="en-US" sz="2800" dirty="0" smtClean="0"/>
            </a:br>
            <a:r>
              <a:rPr lang="en-US" sz="2800" dirty="0" smtClean="0"/>
              <a:t>Stage Two: Interaction</a:t>
            </a:r>
            <a:endParaRPr lang="en-US" sz="2800" dirty="0"/>
          </a:p>
        </p:txBody>
      </p:sp>
      <p:sp>
        <p:nvSpPr>
          <p:cNvPr id="3" name="Content Placeholder 2"/>
          <p:cNvSpPr>
            <a:spLocks noGrp="1"/>
          </p:cNvSpPr>
          <p:nvPr>
            <p:ph sz="quarter" idx="1"/>
          </p:nvPr>
        </p:nvSpPr>
        <p:spPr/>
        <p:txBody>
          <a:bodyPr>
            <a:normAutofit lnSpcReduction="10000"/>
          </a:bodyPr>
          <a:lstStyle/>
          <a:p>
            <a:r>
              <a:rPr lang="en-US" dirty="0" smtClean="0"/>
              <a:t>Working with Stage Two Adolescents</a:t>
            </a:r>
          </a:p>
          <a:p>
            <a:pPr>
              <a:buNone/>
            </a:pPr>
            <a:r>
              <a:rPr lang="en-US" dirty="0" smtClean="0"/>
              <a:t>-See Figure 5.1 Stage Two Focus Areas (p93)</a:t>
            </a:r>
          </a:p>
          <a:p>
            <a:pPr>
              <a:buNone/>
            </a:pPr>
            <a:r>
              <a:rPr lang="en-US" dirty="0" smtClean="0"/>
              <a:t>-Working with Stage Two youths differ from working with those in Stage One in that the former have awareness of their ability and potential to be leaders.</a:t>
            </a:r>
          </a:p>
          <a:p>
            <a:pPr>
              <a:buNone/>
            </a:pPr>
            <a:r>
              <a:rPr lang="en-US" dirty="0" smtClean="0"/>
              <a:t>-Developmentally, these adolescents are more advanced, although they may not know what to do with their talents yet.</a:t>
            </a:r>
          </a:p>
          <a:p>
            <a:pPr>
              <a:buNone/>
            </a:pPr>
            <a:r>
              <a:rPr lang="en-US" dirty="0" smtClean="0"/>
              <a:t>-They are vulnerable to anxiety and insecurity concerning their abilities.</a:t>
            </a:r>
          </a:p>
          <a:p>
            <a:pPr>
              <a:buNone/>
            </a:pPr>
            <a:r>
              <a:rPr lang="en-US" dirty="0" smtClean="0"/>
              <a:t>-Support from adults and peers is critical at this stage.</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27</TotalTime>
  <Words>415</Words>
  <Application>Microsoft Office PowerPoint</Application>
  <PresentationFormat>On-screen Show (4:3)</PresentationFormat>
  <Paragraphs>20</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Equity</vt:lpstr>
      <vt:lpstr>Youth Leadership</vt:lpstr>
      <vt:lpstr>Chapter 5 Stage Two: Interaction</vt:lpstr>
      <vt:lpstr>Chapter 5 Stage Two: Interaction</vt:lpstr>
      <vt:lpstr>Chapter 5 Stage Two: Interaction</vt:lpstr>
      <vt:lpstr>Chapter 5 Stage Two: Interaction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Youth Leadership</dc:title>
  <dc:creator>Sylvia</dc:creator>
  <cp:lastModifiedBy>Sylvia</cp:lastModifiedBy>
  <cp:revision>10</cp:revision>
  <dcterms:created xsi:type="dcterms:W3CDTF">2011-10-07T23:57:13Z</dcterms:created>
  <dcterms:modified xsi:type="dcterms:W3CDTF">2011-10-08T00:25:08Z</dcterms:modified>
</cp:coreProperties>
</file>