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6"/>
  </p:notesMasterIdLst>
  <p:sldIdLst>
    <p:sldId id="256" r:id="rId2"/>
    <p:sldId id="305" r:id="rId3"/>
    <p:sldId id="281" r:id="rId4"/>
    <p:sldId id="282" r:id="rId5"/>
    <p:sldId id="283" r:id="rId6"/>
    <p:sldId id="284" r:id="rId7"/>
    <p:sldId id="308" r:id="rId8"/>
    <p:sldId id="285" r:id="rId9"/>
    <p:sldId id="307"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1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324" y="91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4637AB-0207-422F-995E-39C74FD1467E}" type="datetimeFigureOut">
              <a:rPr lang="en-US" smtClean="0"/>
              <a:pPr/>
              <a:t>11/26/2012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ED990C-73D9-4545-8924-A67C2BD84417}" type="slidenum">
              <a:rPr lang="en-US" smtClean="0"/>
              <a:pPr/>
              <a:t>‹#›</a:t>
            </a:fld>
            <a:endParaRPr lang="en-US"/>
          </a:p>
        </p:txBody>
      </p:sp>
    </p:spTree>
    <p:extLst>
      <p:ext uri="{BB962C8B-B14F-4D97-AF65-F5344CB8AC3E}">
        <p14:creationId xmlns:p14="http://schemas.microsoft.com/office/powerpoint/2010/main" xmlns="" val="509665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ED990C-73D9-4545-8924-A67C2BD84417}"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ED990C-73D9-4545-8924-A67C2BD84417}"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9590A8-6CE9-4825-A743-A4A3C8EF1110}"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55A255-6BFA-47ED-8071-BE5812EF19E9}"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6938FA-9FC3-4D1C-A7BB-605C22964E35}"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0715EC-E924-4D3B-BC68-3D0686436EEB}"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859CD5-2FFE-41AC-A01A-0C132B29EB48}"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97B747-6C4E-426C-BD1A-00F8985E20E4}" type="datetime1">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E757A38-3332-4386-BB3C-601CB68AF2B1}" type="datetime1">
              <a:rPr lang="en-US" smtClean="0"/>
              <a:pPr/>
              <a:t>11/26/2012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849899-901C-4FFD-8403-63528B8A317D}" type="datetime1">
              <a:rPr lang="en-US" smtClean="0"/>
              <a:pPr/>
              <a:t>11/26/2012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95E490-4103-4BE7-9AFB-7574DA60BC9C}" type="datetime1">
              <a:rPr lang="en-US" smtClean="0"/>
              <a:pPr/>
              <a:t>11/26/2012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E4466E-5973-4276-A6C0-8C7A859C126E}" type="datetime1">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D5256A-803A-4E84-8882-F0AB679E7146}" type="datetime1">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361C0A-C8FE-4437-B3CD-626526B0C942}" type="datetime1">
              <a:rPr lang="en-US" smtClean="0"/>
              <a:pPr/>
              <a:t>11/26/2012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B4D484-953E-44CE-99FD-F2DCCC27CB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beulah.org/"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1470025"/>
          </a:xfrm>
        </p:spPr>
        <p:txBody>
          <a:bodyPr/>
          <a:lstStyle/>
          <a:p>
            <a:r>
              <a:rPr lang="en-US" b="1" dirty="0" smtClean="0">
                <a:solidFill>
                  <a:schemeClr val="bg1"/>
                </a:solidFill>
              </a:rPr>
              <a:t>OFFICE OF THE REGISTRAR</a:t>
            </a:r>
            <a:endParaRPr lang="en-US" sz="2400" b="1" dirty="0">
              <a:solidFill>
                <a:schemeClr val="bg1"/>
              </a:solidFill>
            </a:endParaRPr>
          </a:p>
        </p:txBody>
      </p:sp>
      <p:sp>
        <p:nvSpPr>
          <p:cNvPr id="3" name="Subtitle 2"/>
          <p:cNvSpPr>
            <a:spLocks noGrp="1"/>
          </p:cNvSpPr>
          <p:nvPr>
            <p:ph type="subTitle" idx="1"/>
          </p:nvPr>
        </p:nvSpPr>
        <p:spPr>
          <a:xfrm>
            <a:off x="1371600" y="3886200"/>
            <a:ext cx="6400800" cy="1828800"/>
          </a:xfrm>
        </p:spPr>
        <p:txBody>
          <a:bodyPr/>
          <a:lstStyle/>
          <a:p>
            <a:r>
              <a:rPr lang="en-US" sz="2800" b="1" dirty="0">
                <a:solidFill>
                  <a:schemeClr val="bg1"/>
                </a:solidFill>
              </a:rPr>
              <a:t>NEW STUDENT ORIENTATION</a:t>
            </a:r>
          </a:p>
          <a:p>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Grades</a:t>
            </a:r>
            <a:endParaRPr lang="en-US" dirty="0"/>
          </a:p>
        </p:txBody>
      </p:sp>
      <p:sp>
        <p:nvSpPr>
          <p:cNvPr id="3" name="Content Placeholder 2"/>
          <p:cNvSpPr>
            <a:spLocks noGrp="1"/>
          </p:cNvSpPr>
          <p:nvPr>
            <p:ph idx="1"/>
          </p:nvPr>
        </p:nvSpPr>
        <p:spPr/>
        <p:txBody>
          <a:bodyPr/>
          <a:lstStyle/>
          <a:p>
            <a:pPr marL="3175" indent="-3175">
              <a:spcBef>
                <a:spcPts val="0"/>
              </a:spcBef>
              <a:spcAft>
                <a:spcPts val="1800"/>
              </a:spcAft>
              <a:buFont typeface="Monotype Sorts" pitchFamily="2" charset="2"/>
              <a:buNone/>
              <a:defRPr/>
            </a:pPr>
            <a:r>
              <a:rPr lang="en-US" dirty="0"/>
              <a:t>Grades are posted and processed </a:t>
            </a:r>
            <a:r>
              <a:rPr lang="en-US" dirty="0" smtClean="0"/>
              <a:t>one </a:t>
            </a:r>
            <a:r>
              <a:rPr lang="en-US" dirty="0"/>
              <a:t>month after the end of the semester. You will be notified by email when grades are available. You will be able to view your grades and print your grade report from your portal. </a:t>
            </a:r>
          </a:p>
        </p:txBody>
      </p:sp>
      <p:sp>
        <p:nvSpPr>
          <p:cNvPr id="4" name="Slide Number Placeholder 3"/>
          <p:cNvSpPr>
            <a:spLocks noGrp="1"/>
          </p:cNvSpPr>
          <p:nvPr>
            <p:ph type="sldNum" sz="quarter" idx="12"/>
          </p:nvPr>
        </p:nvSpPr>
        <p:spPr/>
        <p:txBody>
          <a:bodyPr/>
          <a:lstStyle/>
          <a:p>
            <a:fld id="{B1B4D484-953E-44CE-99FD-F2DCCC27CBD1}" type="slidenum">
              <a:rPr lang="en-US" smtClean="0"/>
              <a:pPr/>
              <a:t>10</a:t>
            </a:fld>
            <a:endParaRPr lang="en-US"/>
          </a:p>
        </p:txBody>
      </p:sp>
    </p:spTree>
    <p:extLst>
      <p:ext uri="{BB962C8B-B14F-4D97-AF65-F5344CB8AC3E}">
        <p14:creationId xmlns:p14="http://schemas.microsoft.com/office/powerpoint/2010/main" xmlns="" val="37618658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Autofit/>
          </a:bodyPr>
          <a:lstStyle/>
          <a:p>
            <a:r>
              <a:rPr lang="en-US" dirty="0" smtClean="0"/>
              <a:t>Honors</a:t>
            </a:r>
            <a:endParaRPr lang="en-US" sz="2800" dirty="0"/>
          </a:p>
        </p:txBody>
      </p:sp>
      <p:sp>
        <p:nvSpPr>
          <p:cNvPr id="3" name="Content Placeholder 2"/>
          <p:cNvSpPr>
            <a:spLocks noGrp="1"/>
          </p:cNvSpPr>
          <p:nvPr>
            <p:ph idx="1"/>
          </p:nvPr>
        </p:nvSpPr>
        <p:spPr>
          <a:xfrm>
            <a:off x="457200" y="1722437"/>
            <a:ext cx="8229600" cy="4525963"/>
          </a:xfrm>
        </p:spPr>
        <p:txBody>
          <a:bodyPr>
            <a:noAutofit/>
          </a:bodyPr>
          <a:lstStyle/>
          <a:p>
            <a:pPr marL="3175" indent="-3175">
              <a:spcBef>
                <a:spcPts val="0"/>
              </a:spcBef>
              <a:spcAft>
                <a:spcPts val="1800"/>
              </a:spcAft>
              <a:buFont typeface="Monotype Sorts" pitchFamily="2" charset="2"/>
              <a:buNone/>
              <a:defRPr/>
            </a:pPr>
            <a:r>
              <a:rPr lang="en-US" dirty="0"/>
              <a:t>If your grades are exceptional, you might be eligible for an academic honor such as the Dean’s </a:t>
            </a:r>
            <a:r>
              <a:rPr lang="en-US" dirty="0" smtClean="0"/>
              <a:t>List </a:t>
            </a:r>
            <a:r>
              <a:rPr lang="en-US" dirty="0"/>
              <a:t>or the </a:t>
            </a:r>
            <a:r>
              <a:rPr lang="en-US" dirty="0" smtClean="0"/>
              <a:t>President’s List</a:t>
            </a:r>
            <a:r>
              <a:rPr lang="en-US" dirty="0"/>
              <a:t>. If you take at least four classes and your </a:t>
            </a:r>
            <a:r>
              <a:rPr lang="en-US" dirty="0" smtClean="0"/>
              <a:t>GPA (grade point average) is </a:t>
            </a:r>
            <a:r>
              <a:rPr lang="en-US" dirty="0"/>
              <a:t>between 3.5 and 3.99, you are eligible for the Dean’s list.</a:t>
            </a:r>
          </a:p>
          <a:p>
            <a:pPr marL="3175" indent="-3175">
              <a:spcBef>
                <a:spcPts val="0"/>
              </a:spcBef>
              <a:spcAft>
                <a:spcPts val="1800"/>
              </a:spcAft>
              <a:buFont typeface="Monotype Sorts" pitchFamily="2" charset="2"/>
              <a:buNone/>
              <a:defRPr/>
            </a:pPr>
            <a:r>
              <a:rPr lang="en-US" dirty="0"/>
              <a:t>If you take at least four classes and your GPA is </a:t>
            </a:r>
            <a:r>
              <a:rPr lang="en-US" dirty="0" smtClean="0"/>
              <a:t>4.0 </a:t>
            </a:r>
            <a:r>
              <a:rPr lang="en-US" dirty="0"/>
              <a:t>you are eligible for the President's list. </a:t>
            </a:r>
          </a:p>
        </p:txBody>
      </p:sp>
      <p:sp>
        <p:nvSpPr>
          <p:cNvPr id="4" name="Slide Number Placeholder 3"/>
          <p:cNvSpPr>
            <a:spLocks noGrp="1"/>
          </p:cNvSpPr>
          <p:nvPr>
            <p:ph type="sldNum" sz="quarter" idx="12"/>
          </p:nvPr>
        </p:nvSpPr>
        <p:spPr/>
        <p:txBody>
          <a:bodyPr/>
          <a:lstStyle/>
          <a:p>
            <a:fld id="{B1B4D484-953E-44CE-99FD-F2DCCC27CBD1}" type="slidenum">
              <a:rPr lang="en-US" smtClean="0"/>
              <a:pPr/>
              <a:t>11</a:t>
            </a:fld>
            <a:endParaRPr lang="en-US"/>
          </a:p>
        </p:txBody>
      </p:sp>
    </p:spTree>
    <p:extLst>
      <p:ext uri="{BB962C8B-B14F-4D97-AF65-F5344CB8AC3E}">
        <p14:creationId xmlns:p14="http://schemas.microsoft.com/office/powerpoint/2010/main" xmlns="" val="6549933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a:bodyPr>
          <a:lstStyle/>
          <a:p>
            <a:r>
              <a:rPr lang="en-US" sz="4900" dirty="0" smtClean="0"/>
              <a:t>Suggested Freshman Track</a:t>
            </a:r>
            <a:endParaRPr lang="en-US" sz="3100" dirty="0"/>
          </a:p>
        </p:txBody>
      </p:sp>
      <p:sp>
        <p:nvSpPr>
          <p:cNvPr id="3" name="Content Placeholder 2"/>
          <p:cNvSpPr>
            <a:spLocks noGrp="1"/>
          </p:cNvSpPr>
          <p:nvPr>
            <p:ph idx="1"/>
          </p:nvPr>
        </p:nvSpPr>
        <p:spPr/>
        <p:txBody>
          <a:bodyPr>
            <a:normAutofit/>
          </a:bodyPr>
          <a:lstStyle/>
          <a:p>
            <a:pPr marL="3175" indent="-3175">
              <a:spcBef>
                <a:spcPts val="0"/>
              </a:spcBef>
              <a:spcAft>
                <a:spcPts val="1800"/>
              </a:spcAft>
              <a:defRPr/>
            </a:pPr>
            <a:r>
              <a:rPr lang="en-US" sz="2800" dirty="0"/>
              <a:t> Success for College Life &amp; Ministry </a:t>
            </a:r>
            <a:r>
              <a:rPr lang="en-US" sz="2800" dirty="0" err="1"/>
              <a:t>Ath</a:t>
            </a:r>
            <a:r>
              <a:rPr lang="en-US" sz="2800" dirty="0"/>
              <a:t> 115</a:t>
            </a:r>
          </a:p>
          <a:p>
            <a:pPr marL="3175" indent="-3175">
              <a:spcBef>
                <a:spcPts val="0"/>
              </a:spcBef>
              <a:spcAft>
                <a:spcPts val="1800"/>
              </a:spcAft>
              <a:defRPr/>
            </a:pPr>
            <a:r>
              <a:rPr lang="en-US" sz="2800" dirty="0"/>
              <a:t> English Grammar E 101</a:t>
            </a:r>
          </a:p>
          <a:p>
            <a:pPr marL="3175" indent="-3175">
              <a:spcBef>
                <a:spcPts val="0"/>
              </a:spcBef>
              <a:spcAft>
                <a:spcPts val="1800"/>
              </a:spcAft>
              <a:defRPr/>
            </a:pPr>
            <a:r>
              <a:rPr lang="en-US" sz="2800" dirty="0"/>
              <a:t> Old or New Testament Literature Bi 108 / 116</a:t>
            </a:r>
          </a:p>
          <a:p>
            <a:pPr marL="3175" indent="-3175">
              <a:spcBef>
                <a:spcPts val="0"/>
              </a:spcBef>
              <a:spcAft>
                <a:spcPts val="1800"/>
              </a:spcAft>
              <a:defRPr/>
            </a:pPr>
            <a:r>
              <a:rPr lang="en-US" sz="2800" dirty="0"/>
              <a:t> Basic Computers/Word Processing </a:t>
            </a:r>
            <a:r>
              <a:rPr lang="en-US" sz="2800" dirty="0" err="1"/>
              <a:t>Sc</a:t>
            </a:r>
            <a:r>
              <a:rPr lang="en-US" sz="2800" dirty="0"/>
              <a:t> 260</a:t>
            </a:r>
          </a:p>
          <a:p>
            <a:pPr marL="3175" indent="-3175">
              <a:spcBef>
                <a:spcPts val="0"/>
              </a:spcBef>
              <a:spcAft>
                <a:spcPts val="1800"/>
              </a:spcAft>
              <a:defRPr/>
            </a:pPr>
            <a:r>
              <a:rPr lang="en-US" sz="2800" dirty="0"/>
              <a:t> Interpersonal Cross-cultural Communication SS </a:t>
            </a:r>
            <a:r>
              <a:rPr lang="en-US" sz="2800" dirty="0" smtClean="0"/>
              <a:t>112</a:t>
            </a:r>
            <a:endParaRPr lang="en-US" sz="2800"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12</a:t>
            </a:fld>
            <a:endParaRPr lang="en-US"/>
          </a:p>
        </p:txBody>
      </p:sp>
    </p:spTree>
    <p:extLst>
      <p:ext uri="{BB962C8B-B14F-4D97-AF65-F5344CB8AC3E}">
        <p14:creationId xmlns:p14="http://schemas.microsoft.com/office/powerpoint/2010/main" xmlns="" val="11896160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Catalog</a:t>
            </a:r>
            <a:endParaRPr lang="en-US" dirty="0"/>
          </a:p>
        </p:txBody>
      </p:sp>
      <p:sp>
        <p:nvSpPr>
          <p:cNvPr id="3" name="Content Placeholder 2"/>
          <p:cNvSpPr>
            <a:spLocks noGrp="1"/>
          </p:cNvSpPr>
          <p:nvPr>
            <p:ph idx="1"/>
          </p:nvPr>
        </p:nvSpPr>
        <p:spPr>
          <a:xfrm>
            <a:off x="457200" y="1981200"/>
            <a:ext cx="8229600" cy="4144963"/>
          </a:xfrm>
        </p:spPr>
        <p:txBody>
          <a:bodyPr>
            <a:normAutofit/>
          </a:bodyPr>
          <a:lstStyle/>
          <a:p>
            <a:pPr marL="3175" indent="-3175">
              <a:spcBef>
                <a:spcPts val="0"/>
              </a:spcBef>
              <a:spcAft>
                <a:spcPts val="1800"/>
              </a:spcAft>
              <a:buFont typeface="Monotype Sorts" pitchFamily="2" charset="2"/>
              <a:buNone/>
              <a:defRPr/>
            </a:pPr>
            <a:r>
              <a:rPr lang="en-US" dirty="0"/>
              <a:t>The BHU Catalog is posted on the </a:t>
            </a:r>
            <a:r>
              <a:rPr lang="en-US" dirty="0" smtClean="0"/>
              <a:t>website</a:t>
            </a:r>
            <a:r>
              <a:rPr lang="en-US" dirty="0"/>
              <a:t>. We encourage you to read the catalog and contact us if you have any </a:t>
            </a:r>
            <a:r>
              <a:rPr lang="en-US" dirty="0" smtClean="0"/>
              <a:t>questions</a:t>
            </a:r>
            <a:r>
              <a:rPr lang="en-US" dirty="0"/>
              <a:t>.</a:t>
            </a:r>
          </a:p>
        </p:txBody>
      </p:sp>
      <p:sp>
        <p:nvSpPr>
          <p:cNvPr id="4" name="Slide Number Placeholder 3"/>
          <p:cNvSpPr>
            <a:spLocks noGrp="1"/>
          </p:cNvSpPr>
          <p:nvPr>
            <p:ph type="sldNum" sz="quarter" idx="12"/>
          </p:nvPr>
        </p:nvSpPr>
        <p:spPr/>
        <p:txBody>
          <a:bodyPr/>
          <a:lstStyle/>
          <a:p>
            <a:fld id="{B1B4D484-953E-44CE-99FD-F2DCCC27CBD1}" type="slidenum">
              <a:rPr lang="en-US" smtClean="0"/>
              <a:pPr/>
              <a:t>13</a:t>
            </a:fld>
            <a:endParaRPr lang="en-US"/>
          </a:p>
        </p:txBody>
      </p:sp>
    </p:spTree>
    <p:extLst>
      <p:ext uri="{BB962C8B-B14F-4D97-AF65-F5344CB8AC3E}">
        <p14:creationId xmlns:p14="http://schemas.microsoft.com/office/powerpoint/2010/main" xmlns="" val="21812669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Forms</a:t>
            </a:r>
            <a:endParaRPr lang="en-US" dirty="0"/>
          </a:p>
        </p:txBody>
      </p:sp>
      <p:sp>
        <p:nvSpPr>
          <p:cNvPr id="3" name="Content Placeholder 2"/>
          <p:cNvSpPr>
            <a:spLocks noGrp="1"/>
          </p:cNvSpPr>
          <p:nvPr>
            <p:ph idx="1"/>
          </p:nvPr>
        </p:nvSpPr>
        <p:spPr/>
        <p:txBody>
          <a:bodyPr/>
          <a:lstStyle/>
          <a:p>
            <a:pPr marL="3175" indent="-3175">
              <a:spcBef>
                <a:spcPts val="0"/>
              </a:spcBef>
              <a:spcAft>
                <a:spcPts val="1800"/>
              </a:spcAft>
              <a:buFont typeface="Monotype Sorts" pitchFamily="2" charset="2"/>
              <a:buNone/>
              <a:defRPr/>
            </a:pPr>
            <a:r>
              <a:rPr lang="en-US" dirty="0"/>
              <a:t>Withdrawal</a:t>
            </a:r>
          </a:p>
          <a:p>
            <a:pPr marL="3175" indent="-3175">
              <a:spcBef>
                <a:spcPts val="0"/>
              </a:spcBef>
              <a:spcAft>
                <a:spcPts val="1800"/>
              </a:spcAft>
              <a:buFont typeface="Monotype Sorts" pitchFamily="2" charset="2"/>
              <a:buNone/>
              <a:defRPr/>
            </a:pPr>
            <a:r>
              <a:rPr lang="en-US" dirty="0"/>
              <a:t>Transcript Request</a:t>
            </a:r>
          </a:p>
          <a:p>
            <a:pPr marL="3175" indent="-3175">
              <a:spcBef>
                <a:spcPts val="0"/>
              </a:spcBef>
              <a:spcAft>
                <a:spcPts val="1800"/>
              </a:spcAft>
              <a:buFont typeface="Monotype Sorts" pitchFamily="2" charset="2"/>
              <a:buNone/>
              <a:defRPr/>
            </a:pPr>
            <a:r>
              <a:rPr lang="en-US" dirty="0"/>
              <a:t>Change of Major</a:t>
            </a:r>
          </a:p>
          <a:p>
            <a:pPr marL="3175" indent="-3175">
              <a:spcBef>
                <a:spcPts val="0"/>
              </a:spcBef>
              <a:spcAft>
                <a:spcPts val="1800"/>
              </a:spcAft>
              <a:buFont typeface="Monotype Sorts" pitchFamily="2" charset="2"/>
              <a:buNone/>
              <a:defRPr/>
            </a:pPr>
            <a:r>
              <a:rPr lang="en-US" dirty="0"/>
              <a:t>Graduation Application</a:t>
            </a:r>
          </a:p>
          <a:p>
            <a:pPr marL="3175" indent="-3175">
              <a:spcBef>
                <a:spcPts val="0"/>
              </a:spcBef>
              <a:spcAft>
                <a:spcPts val="1800"/>
              </a:spcAft>
              <a:buFont typeface="Monotype Sorts" pitchFamily="2" charset="2"/>
              <a:buNone/>
              <a:defRPr/>
            </a:pPr>
            <a:r>
              <a:rPr lang="en-US" dirty="0" smtClean="0"/>
              <a:t>*All </a:t>
            </a:r>
            <a:r>
              <a:rPr lang="en-US" dirty="0"/>
              <a:t>forms are posted under Academic Forms on the BHU </a:t>
            </a:r>
            <a:r>
              <a:rPr lang="en-US" dirty="0" smtClean="0"/>
              <a:t>website.</a:t>
            </a: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14</a:t>
            </a:fld>
            <a:endParaRPr lang="en-US"/>
          </a:p>
        </p:txBody>
      </p:sp>
    </p:spTree>
    <p:extLst>
      <p:ext uri="{BB962C8B-B14F-4D97-AF65-F5344CB8AC3E}">
        <p14:creationId xmlns:p14="http://schemas.microsoft.com/office/powerpoint/2010/main" xmlns="" val="35896010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Programs / Majors</a:t>
            </a:r>
            <a:endParaRPr lang="en-US" dirty="0"/>
          </a:p>
        </p:txBody>
      </p:sp>
      <p:sp>
        <p:nvSpPr>
          <p:cNvPr id="3" name="Content Placeholder 2"/>
          <p:cNvSpPr>
            <a:spLocks noGrp="1"/>
          </p:cNvSpPr>
          <p:nvPr>
            <p:ph idx="1"/>
          </p:nvPr>
        </p:nvSpPr>
        <p:spPr/>
        <p:txBody>
          <a:bodyPr>
            <a:normAutofit fontScale="92500" lnSpcReduction="10000"/>
          </a:bodyPr>
          <a:lstStyle/>
          <a:p>
            <a:pPr marL="3175" indent="-3175">
              <a:spcBef>
                <a:spcPts val="0"/>
              </a:spcBef>
              <a:spcAft>
                <a:spcPts val="1800"/>
              </a:spcAft>
              <a:buFont typeface="Monotype Sorts" pitchFamily="2" charset="2"/>
              <a:buNone/>
              <a:defRPr/>
            </a:pPr>
            <a:r>
              <a:rPr lang="en-US" dirty="0"/>
              <a:t>Bachelor of Business Administration</a:t>
            </a:r>
          </a:p>
          <a:p>
            <a:pPr marL="3175" indent="-3175">
              <a:spcBef>
                <a:spcPts val="0"/>
              </a:spcBef>
              <a:spcAft>
                <a:spcPts val="1800"/>
              </a:spcAft>
              <a:buFont typeface="Monotype Sorts" pitchFamily="2" charset="2"/>
              <a:buNone/>
              <a:defRPr/>
            </a:pPr>
            <a:r>
              <a:rPr lang="en-US" dirty="0"/>
              <a:t>Bachelor and Master of Arts: Religious Studies</a:t>
            </a:r>
          </a:p>
          <a:p>
            <a:pPr marL="3175" indent="-3175">
              <a:spcBef>
                <a:spcPts val="0"/>
              </a:spcBef>
              <a:spcAft>
                <a:spcPts val="1800"/>
              </a:spcAft>
              <a:buFont typeface="Monotype Sorts" pitchFamily="2" charset="2"/>
              <a:buNone/>
              <a:defRPr/>
            </a:pPr>
            <a:r>
              <a:rPr lang="en-US" dirty="0"/>
              <a:t>Bachelor and Master of Arts: Leadership Studies</a:t>
            </a:r>
          </a:p>
          <a:p>
            <a:pPr marL="3175" indent="-3175">
              <a:spcBef>
                <a:spcPts val="0"/>
              </a:spcBef>
              <a:spcAft>
                <a:spcPts val="1800"/>
              </a:spcAft>
              <a:buFont typeface="Monotype Sorts" pitchFamily="2" charset="2"/>
              <a:buNone/>
              <a:defRPr/>
            </a:pPr>
            <a:r>
              <a:rPr lang="en-US" dirty="0"/>
              <a:t>Master of Divinity</a:t>
            </a:r>
          </a:p>
          <a:p>
            <a:pPr marL="3175" indent="-3175">
              <a:spcBef>
                <a:spcPts val="0"/>
              </a:spcBef>
              <a:spcAft>
                <a:spcPts val="1800"/>
              </a:spcAft>
              <a:buFont typeface="Monotype Sorts" pitchFamily="2" charset="2"/>
              <a:buNone/>
              <a:defRPr/>
            </a:pPr>
            <a:r>
              <a:rPr lang="en-US" dirty="0"/>
              <a:t>Master of Divinity Leadership Concentration</a:t>
            </a:r>
          </a:p>
          <a:p>
            <a:pPr marL="3175" indent="-3175">
              <a:spcBef>
                <a:spcPts val="0"/>
              </a:spcBef>
              <a:spcAft>
                <a:spcPts val="1800"/>
              </a:spcAft>
              <a:buFont typeface="Monotype Sorts" pitchFamily="2" charset="2"/>
              <a:buNone/>
              <a:defRPr/>
            </a:pPr>
            <a:r>
              <a:rPr lang="en-US" dirty="0"/>
              <a:t>Master of Business Administration</a:t>
            </a:r>
          </a:p>
          <a:p>
            <a:pPr marL="3175" indent="-3175">
              <a:spcBef>
                <a:spcPts val="0"/>
              </a:spcBef>
              <a:spcAft>
                <a:spcPts val="1800"/>
              </a:spcAft>
              <a:buFont typeface="Monotype Sorts" pitchFamily="2" charset="2"/>
              <a:buNone/>
              <a:defRPr/>
            </a:pPr>
            <a:r>
              <a:rPr lang="en-US" dirty="0"/>
              <a:t>Doctor of </a:t>
            </a:r>
            <a:r>
              <a:rPr lang="en-US" dirty="0" smtClean="0"/>
              <a:t>Ministry</a:t>
            </a: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15</a:t>
            </a:fld>
            <a:endParaRPr lang="en-US"/>
          </a:p>
        </p:txBody>
      </p:sp>
    </p:spTree>
    <p:extLst>
      <p:ext uri="{BB962C8B-B14F-4D97-AF65-F5344CB8AC3E}">
        <p14:creationId xmlns:p14="http://schemas.microsoft.com/office/powerpoint/2010/main" xmlns="" val="36277952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Absences</a:t>
            </a:r>
            <a:endParaRPr lang="en-US" dirty="0"/>
          </a:p>
        </p:txBody>
      </p:sp>
      <p:sp>
        <p:nvSpPr>
          <p:cNvPr id="3" name="Content Placeholder 2"/>
          <p:cNvSpPr>
            <a:spLocks noGrp="1"/>
          </p:cNvSpPr>
          <p:nvPr>
            <p:ph idx="1"/>
          </p:nvPr>
        </p:nvSpPr>
        <p:spPr>
          <a:xfrm>
            <a:off x="457200" y="2133600"/>
            <a:ext cx="8229600" cy="3992563"/>
          </a:xfrm>
        </p:spPr>
        <p:txBody>
          <a:bodyPr/>
          <a:lstStyle/>
          <a:p>
            <a:pPr marL="3175" indent="-3175">
              <a:spcBef>
                <a:spcPts val="0"/>
              </a:spcBef>
              <a:spcAft>
                <a:spcPts val="1800"/>
              </a:spcAft>
              <a:buFont typeface="Monotype Sorts" pitchFamily="2" charset="2"/>
              <a:buNone/>
              <a:defRPr/>
            </a:pPr>
            <a:r>
              <a:rPr lang="en-US" dirty="0"/>
              <a:t>Attendance is reported by instructors</a:t>
            </a:r>
          </a:p>
          <a:p>
            <a:pPr marL="3175" indent="-3175">
              <a:spcBef>
                <a:spcPts val="0"/>
              </a:spcBef>
              <a:spcAft>
                <a:spcPts val="1800"/>
              </a:spcAft>
              <a:buFont typeface="Monotype Sorts" pitchFamily="2" charset="2"/>
              <a:buNone/>
              <a:defRPr/>
            </a:pPr>
            <a:r>
              <a:rPr lang="en-US" dirty="0"/>
              <a:t>If </a:t>
            </a:r>
            <a:r>
              <a:rPr lang="en-US" dirty="0" smtClean="0"/>
              <a:t>four </a:t>
            </a:r>
            <a:r>
              <a:rPr lang="en-US" dirty="0"/>
              <a:t>classes are missed prior to week </a:t>
            </a:r>
            <a:r>
              <a:rPr lang="en-US" dirty="0" smtClean="0"/>
              <a:t>eight (8) </a:t>
            </a:r>
            <a:r>
              <a:rPr lang="en-US" dirty="0"/>
              <a:t>during Fall/Spring </a:t>
            </a:r>
            <a:r>
              <a:rPr lang="en-US" dirty="0" smtClean="0"/>
              <a:t>semester, you </a:t>
            </a:r>
            <a:r>
              <a:rPr lang="en-US" dirty="0"/>
              <a:t>will be administratively withdrawn. The deadline is week </a:t>
            </a:r>
            <a:r>
              <a:rPr lang="en-US" dirty="0" smtClean="0"/>
              <a:t>four (4) </a:t>
            </a:r>
            <a:r>
              <a:rPr lang="en-US" dirty="0"/>
              <a:t>during the Summer.</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16</a:t>
            </a:fld>
            <a:endParaRPr lang="en-US"/>
          </a:p>
        </p:txBody>
      </p:sp>
    </p:spTree>
    <p:extLst>
      <p:ext uri="{BB962C8B-B14F-4D97-AF65-F5344CB8AC3E}">
        <p14:creationId xmlns:p14="http://schemas.microsoft.com/office/powerpoint/2010/main" xmlns="" val="1990371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FAQs</a:t>
            </a:r>
            <a:endParaRPr lang="en-US" dirty="0"/>
          </a:p>
        </p:txBody>
      </p:sp>
      <p:sp>
        <p:nvSpPr>
          <p:cNvPr id="3" name="Content Placeholder 2"/>
          <p:cNvSpPr>
            <a:spLocks noGrp="1"/>
          </p:cNvSpPr>
          <p:nvPr>
            <p:ph idx="1"/>
          </p:nvPr>
        </p:nvSpPr>
        <p:spPr>
          <a:xfrm>
            <a:off x="381000" y="1371600"/>
            <a:ext cx="8382000" cy="4953000"/>
          </a:xfrm>
        </p:spPr>
        <p:txBody>
          <a:bodyPr>
            <a:normAutofit fontScale="62500" lnSpcReduction="20000"/>
          </a:bodyPr>
          <a:lstStyle/>
          <a:p>
            <a:pPr>
              <a:lnSpc>
                <a:spcPct val="120000"/>
              </a:lnSpc>
              <a:spcBef>
                <a:spcPts val="0"/>
              </a:spcBef>
              <a:buFont typeface="Monotype Sorts" pitchFamily="2" charset="2"/>
              <a:buNone/>
              <a:defRPr/>
            </a:pPr>
            <a:r>
              <a:rPr lang="en-US" b="1" dirty="0" smtClean="0">
                <a:latin typeface="Arial Narrow" pitchFamily="34" charset="0"/>
              </a:rPr>
              <a:t>Frequently Asked Questions:</a:t>
            </a:r>
          </a:p>
          <a:p>
            <a:pPr>
              <a:lnSpc>
                <a:spcPct val="120000"/>
              </a:lnSpc>
              <a:spcBef>
                <a:spcPts val="0"/>
              </a:spcBef>
              <a:buFont typeface="Monotype Sorts" pitchFamily="2" charset="2"/>
              <a:buNone/>
              <a:defRPr/>
            </a:pPr>
            <a:endParaRPr lang="en-US" b="1" dirty="0" smtClean="0">
              <a:latin typeface="Arial Narrow" pitchFamily="34" charset="0"/>
            </a:endParaRPr>
          </a:p>
          <a:p>
            <a:pPr>
              <a:lnSpc>
                <a:spcPct val="120000"/>
              </a:lnSpc>
              <a:spcBef>
                <a:spcPts val="0"/>
              </a:spcBef>
              <a:buFont typeface="Monotype Sorts" pitchFamily="2" charset="2"/>
              <a:buNone/>
              <a:defRPr/>
            </a:pPr>
            <a:r>
              <a:rPr lang="en-US" b="1" dirty="0" smtClean="0">
                <a:latin typeface="Arial Narrow" pitchFamily="34" charset="0"/>
              </a:rPr>
              <a:t>Q</a:t>
            </a:r>
            <a:r>
              <a:rPr lang="en-US" b="1" dirty="0">
                <a:latin typeface="Arial Narrow" pitchFamily="34" charset="0"/>
              </a:rPr>
              <a:t>. 	How do I go about choosing a major?</a:t>
            </a:r>
            <a:endParaRPr lang="en-US" dirty="0">
              <a:latin typeface="Arial Narrow" pitchFamily="34" charset="0"/>
            </a:endParaRPr>
          </a:p>
          <a:p>
            <a:pPr>
              <a:lnSpc>
                <a:spcPct val="120000"/>
              </a:lnSpc>
              <a:spcBef>
                <a:spcPts val="0"/>
              </a:spcBef>
              <a:buFont typeface="Monotype Sorts" pitchFamily="2" charset="2"/>
              <a:buNone/>
              <a:defRPr/>
            </a:pPr>
            <a:r>
              <a:rPr lang="en-US" b="1" i="1" dirty="0">
                <a:latin typeface="Arial Narrow" pitchFamily="34" charset="0"/>
              </a:rPr>
              <a:t>A</a:t>
            </a:r>
            <a:r>
              <a:rPr lang="en-US" b="1" dirty="0">
                <a:latin typeface="Arial Narrow" pitchFamily="34" charset="0"/>
              </a:rPr>
              <a:t>.</a:t>
            </a:r>
            <a:r>
              <a:rPr lang="en-US" i="1" dirty="0">
                <a:latin typeface="Arial Narrow" pitchFamily="34" charset="0"/>
              </a:rPr>
              <a:t> 	Choosing your major is a very important step. You must be guided by your passion, interest, gift, and calling. “What do I want to do for the rest of my life?” Is one question that you should ask yourself.  Also your Advisor will be willing to assist you in choosing the major that is right for you. </a:t>
            </a:r>
            <a:endParaRPr lang="en-US" dirty="0">
              <a:latin typeface="Arial Narrow" pitchFamily="34" charset="0"/>
            </a:endParaRPr>
          </a:p>
          <a:p>
            <a:pPr>
              <a:lnSpc>
                <a:spcPct val="120000"/>
              </a:lnSpc>
              <a:spcBef>
                <a:spcPts val="0"/>
              </a:spcBef>
              <a:buFont typeface="Monotype Sorts" pitchFamily="2" charset="2"/>
              <a:buNone/>
              <a:defRPr/>
            </a:pPr>
            <a:r>
              <a:rPr lang="en-US" dirty="0">
                <a:latin typeface="Arial Narrow" pitchFamily="34" charset="0"/>
              </a:rPr>
              <a:t> </a:t>
            </a:r>
          </a:p>
          <a:p>
            <a:pPr>
              <a:lnSpc>
                <a:spcPct val="120000"/>
              </a:lnSpc>
              <a:spcBef>
                <a:spcPts val="0"/>
              </a:spcBef>
              <a:buFont typeface="Monotype Sorts" pitchFamily="2" charset="2"/>
              <a:buNone/>
              <a:defRPr/>
            </a:pPr>
            <a:r>
              <a:rPr lang="en-US" b="1" dirty="0">
                <a:latin typeface="Arial Narrow" pitchFamily="34" charset="0"/>
              </a:rPr>
              <a:t>Q. 	How can I get more information about the major I’m interested in?</a:t>
            </a:r>
            <a:endParaRPr lang="en-US" dirty="0">
              <a:latin typeface="Arial Narrow" pitchFamily="34" charset="0"/>
            </a:endParaRPr>
          </a:p>
          <a:p>
            <a:pPr>
              <a:lnSpc>
                <a:spcPct val="120000"/>
              </a:lnSpc>
              <a:spcBef>
                <a:spcPts val="0"/>
              </a:spcBef>
              <a:buFont typeface="Monotype Sorts" pitchFamily="2" charset="2"/>
              <a:buNone/>
              <a:defRPr/>
            </a:pPr>
            <a:r>
              <a:rPr lang="en-US" b="1" i="1" dirty="0">
                <a:latin typeface="Arial Narrow" pitchFamily="34" charset="0"/>
              </a:rPr>
              <a:t>A</a:t>
            </a:r>
            <a:r>
              <a:rPr lang="en-US" b="1" dirty="0">
                <a:latin typeface="Arial Narrow" pitchFamily="34" charset="0"/>
              </a:rPr>
              <a:t>.</a:t>
            </a:r>
            <a:r>
              <a:rPr lang="en-US" i="1" dirty="0">
                <a:latin typeface="Arial Narrow" pitchFamily="34" charset="0"/>
              </a:rPr>
              <a:t> 	You can get more information about majors from the General College Catalog or you can contact the Department Chairperson.</a:t>
            </a:r>
            <a:endParaRPr lang="en-US" dirty="0">
              <a:latin typeface="Arial Narrow" pitchFamily="34" charset="0"/>
            </a:endParaRPr>
          </a:p>
          <a:p>
            <a:pPr>
              <a:lnSpc>
                <a:spcPct val="120000"/>
              </a:lnSpc>
              <a:spcBef>
                <a:spcPts val="0"/>
              </a:spcBef>
              <a:buFont typeface="Monotype Sorts" pitchFamily="2" charset="2"/>
              <a:buNone/>
              <a:defRPr/>
            </a:pPr>
            <a:r>
              <a:rPr lang="en-US" dirty="0">
                <a:latin typeface="Arial Narrow" pitchFamily="34" charset="0"/>
              </a:rPr>
              <a:t> </a:t>
            </a:r>
          </a:p>
          <a:p>
            <a:pPr>
              <a:lnSpc>
                <a:spcPct val="120000"/>
              </a:lnSpc>
              <a:spcBef>
                <a:spcPts val="0"/>
              </a:spcBef>
              <a:buFont typeface="Monotype Sorts" pitchFamily="2" charset="2"/>
              <a:buNone/>
              <a:defRPr/>
            </a:pPr>
            <a:r>
              <a:rPr lang="en-US" b="1" dirty="0">
                <a:latin typeface="Arial Narrow" pitchFamily="34" charset="0"/>
              </a:rPr>
              <a:t>Q.  </a:t>
            </a:r>
            <a:r>
              <a:rPr lang="en-US" b="1" dirty="0" smtClean="0">
                <a:latin typeface="Arial Narrow" pitchFamily="34" charset="0"/>
              </a:rPr>
              <a:t>How </a:t>
            </a:r>
            <a:r>
              <a:rPr lang="en-US" b="1" dirty="0">
                <a:latin typeface="Arial Narrow" pitchFamily="34" charset="0"/>
              </a:rPr>
              <a:t>do I change my major after I have already chosen one?</a:t>
            </a:r>
          </a:p>
          <a:p>
            <a:pPr>
              <a:lnSpc>
                <a:spcPct val="120000"/>
              </a:lnSpc>
              <a:spcBef>
                <a:spcPts val="0"/>
              </a:spcBef>
              <a:buFont typeface="Monotype Sorts" pitchFamily="2" charset="2"/>
              <a:buNone/>
              <a:defRPr/>
            </a:pPr>
            <a:r>
              <a:rPr lang="en-US" b="1" i="1" dirty="0">
                <a:latin typeface="Arial Narrow" pitchFamily="34" charset="0"/>
              </a:rPr>
              <a:t>A.	</a:t>
            </a:r>
            <a:r>
              <a:rPr lang="en-US" i="1" dirty="0">
                <a:latin typeface="Arial Narrow" pitchFamily="34" charset="0"/>
              </a:rPr>
              <a:t>Contact a staff member in the Academic office to make this change. You will be required to complete a “Change of Major” form and pay a $50.00 administration fee. </a:t>
            </a:r>
            <a:endParaRPr lang="en-US" dirty="0">
              <a:latin typeface="Arial Narrow" pitchFamily="34" charset="0"/>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17</a:t>
            </a:fld>
            <a:endParaRPr lang="en-US"/>
          </a:p>
        </p:txBody>
      </p:sp>
    </p:spTree>
    <p:extLst>
      <p:ext uri="{BB962C8B-B14F-4D97-AF65-F5344CB8AC3E}">
        <p14:creationId xmlns:p14="http://schemas.microsoft.com/office/powerpoint/2010/main" xmlns="" val="2212676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FAQs</a:t>
            </a:r>
            <a:endParaRPr lang="en-US" dirty="0"/>
          </a:p>
        </p:txBody>
      </p:sp>
      <p:sp>
        <p:nvSpPr>
          <p:cNvPr id="3" name="Content Placeholder 2"/>
          <p:cNvSpPr>
            <a:spLocks noGrp="1"/>
          </p:cNvSpPr>
          <p:nvPr>
            <p:ph idx="1"/>
          </p:nvPr>
        </p:nvSpPr>
        <p:spPr>
          <a:xfrm>
            <a:off x="381000" y="1600200"/>
            <a:ext cx="8229600" cy="4525963"/>
          </a:xfrm>
        </p:spPr>
        <p:txBody>
          <a:bodyPr>
            <a:normAutofit/>
          </a:bodyPr>
          <a:lstStyle/>
          <a:p>
            <a:pPr>
              <a:spcBef>
                <a:spcPts val="0"/>
              </a:spcBef>
              <a:buFont typeface="Monotype Sorts" pitchFamily="2" charset="2"/>
              <a:buNone/>
              <a:defRPr/>
            </a:pPr>
            <a:endParaRPr lang="en-US" sz="2000" dirty="0">
              <a:latin typeface="Arial Narrow" pitchFamily="34" charset="0"/>
            </a:endParaRPr>
          </a:p>
          <a:p>
            <a:pPr>
              <a:spcBef>
                <a:spcPts val="0"/>
              </a:spcBef>
              <a:buFont typeface="Monotype Sorts" pitchFamily="2" charset="2"/>
              <a:buNone/>
              <a:defRPr/>
            </a:pPr>
            <a:r>
              <a:rPr lang="en-US" sz="2000" b="1" dirty="0">
                <a:latin typeface="Arial Narrow" pitchFamily="34" charset="0"/>
              </a:rPr>
              <a:t>Q.  </a:t>
            </a:r>
            <a:r>
              <a:rPr lang="en-US" sz="2000" b="1" dirty="0" smtClean="0">
                <a:latin typeface="Arial Narrow" pitchFamily="34" charset="0"/>
              </a:rPr>
              <a:t>If </a:t>
            </a:r>
            <a:r>
              <a:rPr lang="en-US" sz="2000" b="1" dirty="0">
                <a:latin typeface="Arial Narrow" pitchFamily="34" charset="0"/>
              </a:rPr>
              <a:t>I drop a class, can I get a refund?</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 </a:t>
            </a:r>
            <a:r>
              <a:rPr lang="en-US" sz="2000" i="1" dirty="0">
                <a:latin typeface="Arial Narrow" pitchFamily="34" charset="0"/>
              </a:rPr>
              <a:t> </a:t>
            </a:r>
            <a:r>
              <a:rPr lang="en-US" sz="2000" i="1" dirty="0" smtClean="0">
                <a:latin typeface="Arial Narrow" pitchFamily="34" charset="0"/>
              </a:rPr>
              <a:t>You </a:t>
            </a:r>
            <a:r>
              <a:rPr lang="en-US" sz="2000" i="1" dirty="0">
                <a:latin typeface="Arial Narrow" pitchFamily="34" charset="0"/>
              </a:rPr>
              <a:t>will receive a full refund if the first class session has not taken place. After that time, you are allowed to withdraw by completing an official withdrawal form. However, your refund will be prorated based on the week you withdraw up to five weeks. Even if you have not paid your tuition, you are still obligated to pay the balance on the account if you withdraw from a class after the class has started. </a:t>
            </a:r>
            <a:endParaRPr lang="en-US" sz="2000" dirty="0">
              <a:latin typeface="Arial Narrow" pitchFamily="34" charset="0"/>
            </a:endParaRPr>
          </a:p>
          <a:p>
            <a:pPr>
              <a:spcBef>
                <a:spcPts val="0"/>
              </a:spcBef>
              <a:buFont typeface="Monotype Sorts" pitchFamily="2" charset="2"/>
              <a:buNone/>
              <a:defRPr/>
            </a:pPr>
            <a:r>
              <a:rPr lang="en-US" sz="2000" i="1" dirty="0">
                <a:latin typeface="Arial Narrow" pitchFamily="34" charset="0"/>
              </a:rPr>
              <a:t> </a:t>
            </a:r>
            <a:endParaRPr lang="en-US" sz="2000" dirty="0">
              <a:latin typeface="Arial Narrow" pitchFamily="34" charset="0"/>
            </a:endParaRPr>
          </a:p>
          <a:p>
            <a:pPr>
              <a:spcBef>
                <a:spcPts val="0"/>
              </a:spcBef>
              <a:buFont typeface="Monotype Sorts" pitchFamily="2" charset="2"/>
              <a:buNone/>
              <a:defRPr/>
            </a:pPr>
            <a:r>
              <a:rPr lang="en-US" sz="2000" b="1" dirty="0">
                <a:latin typeface="Arial Narrow" pitchFamily="34" charset="0"/>
              </a:rPr>
              <a:t>Q</a:t>
            </a:r>
            <a:r>
              <a:rPr lang="en-US" sz="2000" b="1" dirty="0" smtClean="0">
                <a:latin typeface="Arial Narrow" pitchFamily="34" charset="0"/>
              </a:rPr>
              <a:t>. </a:t>
            </a:r>
            <a:r>
              <a:rPr lang="en-US" sz="2000" b="1" dirty="0">
                <a:latin typeface="Arial Narrow" pitchFamily="34" charset="0"/>
              </a:rPr>
              <a:t>	What is the withdrawal policy regarding a modular course that does not begin until several weeks into the semester?</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  </a:t>
            </a:r>
            <a:r>
              <a:rPr lang="en-US" sz="2000" i="1" dirty="0" smtClean="0">
                <a:latin typeface="Arial Narrow" pitchFamily="34" charset="0"/>
              </a:rPr>
              <a:t>The </a:t>
            </a:r>
            <a:r>
              <a:rPr lang="en-US" sz="2000" i="1" dirty="0">
                <a:latin typeface="Arial Narrow" pitchFamily="34" charset="0"/>
              </a:rPr>
              <a:t>Withdrawal policy is the same for all courses. No refund after the fifth semester weeks.</a:t>
            </a:r>
            <a:endParaRPr lang="en-US" sz="2000" dirty="0">
              <a:latin typeface="Arial Narrow" pitchFamily="34" charset="0"/>
            </a:endParaRPr>
          </a:p>
          <a:p>
            <a:endParaRPr lang="en-US" sz="2900"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18</a:t>
            </a:fld>
            <a:endParaRPr lang="en-US"/>
          </a:p>
        </p:txBody>
      </p:sp>
    </p:spTree>
    <p:extLst>
      <p:ext uri="{BB962C8B-B14F-4D97-AF65-F5344CB8AC3E}">
        <p14:creationId xmlns:p14="http://schemas.microsoft.com/office/powerpoint/2010/main" xmlns="" val="13834888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FAQs</a:t>
            </a:r>
            <a:endParaRPr lang="en-US" dirty="0"/>
          </a:p>
        </p:txBody>
      </p:sp>
      <p:sp>
        <p:nvSpPr>
          <p:cNvPr id="3" name="Content Placeholder 2"/>
          <p:cNvSpPr>
            <a:spLocks noGrp="1"/>
          </p:cNvSpPr>
          <p:nvPr>
            <p:ph idx="1"/>
          </p:nvPr>
        </p:nvSpPr>
        <p:spPr>
          <a:xfrm>
            <a:off x="381000" y="1143000"/>
            <a:ext cx="8458200" cy="5334000"/>
          </a:xfrm>
        </p:spPr>
        <p:txBody>
          <a:bodyPr>
            <a:noAutofit/>
          </a:bodyPr>
          <a:lstStyle/>
          <a:p>
            <a:pPr>
              <a:spcBef>
                <a:spcPts val="0"/>
              </a:spcBef>
              <a:buFont typeface="Monotype Sorts" pitchFamily="2" charset="2"/>
              <a:buNone/>
              <a:defRPr/>
            </a:pPr>
            <a:r>
              <a:rPr lang="en-US" sz="2000" b="1" dirty="0">
                <a:latin typeface="Arial Narrow" pitchFamily="34" charset="0"/>
              </a:rPr>
              <a:t>Q.   </a:t>
            </a:r>
            <a:r>
              <a:rPr lang="en-US" sz="2000" b="1" dirty="0" smtClean="0">
                <a:latin typeface="Arial Narrow" pitchFamily="34" charset="0"/>
              </a:rPr>
              <a:t>When </a:t>
            </a:r>
            <a:r>
              <a:rPr lang="en-US" sz="2000" b="1" dirty="0">
                <a:latin typeface="Arial Narrow" pitchFamily="34" charset="0"/>
              </a:rPr>
              <a:t>is the last day to withdraw from a class?</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  </a:t>
            </a:r>
            <a:r>
              <a:rPr lang="en-US" sz="2000" i="1" dirty="0">
                <a:latin typeface="Arial Narrow" pitchFamily="34" charset="0"/>
              </a:rPr>
              <a:t> </a:t>
            </a:r>
            <a:r>
              <a:rPr lang="en-US" sz="2000" i="1" dirty="0" smtClean="0">
                <a:latin typeface="Arial Narrow" pitchFamily="34" charset="0"/>
              </a:rPr>
              <a:t>Keep </a:t>
            </a:r>
            <a:r>
              <a:rPr lang="en-US" sz="2000" i="1" dirty="0">
                <a:latin typeface="Arial Narrow" pitchFamily="34" charset="0"/>
              </a:rPr>
              <a:t>in mind that the Withdrawal period and the Drop/Add period is not the same. The date for the last day for the drop/add period is always during registration but prior to the first day of the class. The last date to withdraw is the 12</a:t>
            </a:r>
            <a:r>
              <a:rPr lang="en-US" sz="2000" i="1" baseline="30000" dirty="0">
                <a:latin typeface="Arial Narrow" pitchFamily="34" charset="0"/>
              </a:rPr>
              <a:t>th</a:t>
            </a:r>
            <a:r>
              <a:rPr lang="en-US" sz="2000" i="1" dirty="0">
                <a:latin typeface="Arial Narrow" pitchFamily="34" charset="0"/>
              </a:rPr>
              <a:t> week of the semester. However, after the 5</a:t>
            </a:r>
            <a:r>
              <a:rPr lang="en-US" sz="2000" i="1" baseline="30000" dirty="0">
                <a:latin typeface="Arial Narrow" pitchFamily="34" charset="0"/>
              </a:rPr>
              <a:t>th</a:t>
            </a:r>
            <a:r>
              <a:rPr lang="en-US" sz="2000" i="1" dirty="0">
                <a:latin typeface="Arial Narrow" pitchFamily="34" charset="0"/>
              </a:rPr>
              <a:t> semester week, no refund will be given. It is the student's responsibility to know these deadlines. A withdrawal form must be completed by the student, signed by designated staff and turned in to the Registrar's office by the deadline. If it is not completed (by the deadline), you will receive the grade earned in that class. </a:t>
            </a:r>
            <a:endParaRPr lang="en-US" sz="2000" dirty="0">
              <a:latin typeface="Arial Narrow" pitchFamily="34" charset="0"/>
            </a:endParaRPr>
          </a:p>
          <a:p>
            <a:pPr>
              <a:spcBef>
                <a:spcPts val="0"/>
              </a:spcBef>
              <a:buFont typeface="Monotype Sorts" pitchFamily="2" charset="2"/>
              <a:buNone/>
              <a:defRPr/>
            </a:pPr>
            <a:endParaRPr lang="en-US" sz="2000" dirty="0">
              <a:latin typeface="Arial Narrow" pitchFamily="34" charset="0"/>
            </a:endParaRPr>
          </a:p>
          <a:p>
            <a:pPr>
              <a:spcBef>
                <a:spcPts val="0"/>
              </a:spcBef>
              <a:buFont typeface="Monotype Sorts" pitchFamily="2" charset="2"/>
              <a:buNone/>
              <a:defRPr/>
            </a:pPr>
            <a:r>
              <a:rPr lang="en-US" sz="2000" b="1" dirty="0">
                <a:latin typeface="Arial Narrow" pitchFamily="34" charset="0"/>
              </a:rPr>
              <a:t>Q.   </a:t>
            </a:r>
            <a:r>
              <a:rPr lang="en-US" sz="2000" b="1" dirty="0" smtClean="0">
                <a:latin typeface="Arial Narrow" pitchFamily="34" charset="0"/>
              </a:rPr>
              <a:t>Do </a:t>
            </a:r>
            <a:r>
              <a:rPr lang="en-US" sz="2000" b="1" dirty="0">
                <a:latin typeface="Arial Narrow" pitchFamily="34" charset="0"/>
              </a:rPr>
              <a:t>I need to take 12 credits every semester? </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 </a:t>
            </a:r>
            <a:r>
              <a:rPr lang="en-US" sz="2000" i="1" dirty="0">
                <a:latin typeface="Arial Narrow" pitchFamily="34" charset="0"/>
              </a:rPr>
              <a:t>  </a:t>
            </a:r>
            <a:r>
              <a:rPr lang="en-US" sz="2000" i="1" dirty="0" smtClean="0">
                <a:latin typeface="Arial Narrow" pitchFamily="34" charset="0"/>
              </a:rPr>
              <a:t>There </a:t>
            </a:r>
            <a:r>
              <a:rPr lang="en-US" sz="2000" i="1" dirty="0">
                <a:latin typeface="Arial Narrow" pitchFamily="34" charset="0"/>
              </a:rPr>
              <a:t>is no minimum number of credits for academic reasons. However, to complete your program within 4 years, at least 12 to 16 credit hours must be taken each semester. Twelve credits are considered full-time. </a:t>
            </a:r>
            <a:endParaRPr lang="en-US" sz="2000" dirty="0">
              <a:latin typeface="Arial Narrow" pitchFamily="34" charset="0"/>
            </a:endParaRPr>
          </a:p>
          <a:p>
            <a:pPr>
              <a:spcBef>
                <a:spcPts val="0"/>
              </a:spcBef>
              <a:buFont typeface="Monotype Sorts" pitchFamily="2" charset="2"/>
              <a:buNone/>
              <a:defRPr/>
            </a:pPr>
            <a:endParaRPr lang="en-US" sz="2000" dirty="0">
              <a:latin typeface="Arial Narrow" pitchFamily="34" charset="0"/>
            </a:endParaRPr>
          </a:p>
          <a:p>
            <a:pPr>
              <a:spcBef>
                <a:spcPts val="0"/>
              </a:spcBef>
              <a:buFont typeface="Monotype Sorts" pitchFamily="2" charset="2"/>
              <a:buNone/>
              <a:defRPr/>
            </a:pPr>
            <a:r>
              <a:rPr lang="en-US" sz="2000" b="1" dirty="0">
                <a:latin typeface="Arial Narrow" pitchFamily="34" charset="0"/>
              </a:rPr>
              <a:t>Q.   </a:t>
            </a:r>
            <a:r>
              <a:rPr lang="en-US" sz="2000" b="1" dirty="0" smtClean="0">
                <a:latin typeface="Arial Narrow" pitchFamily="34" charset="0"/>
              </a:rPr>
              <a:t>Is </a:t>
            </a:r>
            <a:r>
              <a:rPr lang="en-US" sz="2000" b="1" dirty="0">
                <a:latin typeface="Arial Narrow" pitchFamily="34" charset="0"/>
              </a:rPr>
              <a:t>it possible to take more than 21 credits?</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a:t>
            </a:r>
            <a:r>
              <a:rPr lang="en-US" sz="2000" i="1" dirty="0">
                <a:latin typeface="Arial Narrow" pitchFamily="34" charset="0"/>
              </a:rPr>
              <a:t>   </a:t>
            </a:r>
            <a:r>
              <a:rPr lang="en-US" sz="2000" i="1" dirty="0" smtClean="0">
                <a:latin typeface="Arial Narrow" pitchFamily="34" charset="0"/>
              </a:rPr>
              <a:t>Yes</a:t>
            </a:r>
            <a:r>
              <a:rPr lang="en-US" sz="2000" i="1" dirty="0">
                <a:latin typeface="Arial Narrow" pitchFamily="34" charset="0"/>
              </a:rPr>
              <a:t>, but only by approval from your academic advisor.</a:t>
            </a:r>
            <a:endParaRPr lang="en-US" sz="2000" dirty="0">
              <a:latin typeface="Arial Narrow" pitchFamily="34" charset="0"/>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19</a:t>
            </a:fld>
            <a:endParaRPr lang="en-US"/>
          </a:p>
        </p:txBody>
      </p:sp>
    </p:spTree>
    <p:extLst>
      <p:ext uri="{BB962C8B-B14F-4D97-AF65-F5344CB8AC3E}">
        <p14:creationId xmlns:p14="http://schemas.microsoft.com/office/powerpoint/2010/main" xmlns="" val="13653210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2971800"/>
          </a:xfrm>
        </p:spPr>
        <p:txBody>
          <a:bodyPr/>
          <a:lstStyle/>
          <a:p>
            <a:r>
              <a:rPr lang="en-US" b="1" dirty="0" smtClean="0">
                <a:solidFill>
                  <a:schemeClr val="bg1"/>
                </a:solidFill>
              </a:rPr>
              <a:t>Welcome to </a:t>
            </a:r>
            <a:br>
              <a:rPr lang="en-US" b="1" dirty="0" smtClean="0">
                <a:solidFill>
                  <a:schemeClr val="bg1"/>
                </a:solidFill>
              </a:rPr>
            </a:br>
            <a:r>
              <a:rPr lang="en-US" b="1" dirty="0" smtClean="0">
                <a:solidFill>
                  <a:schemeClr val="bg1"/>
                </a:solidFill>
              </a:rPr>
              <a:t>BHU &amp; New Student Orientation</a:t>
            </a:r>
            <a:endParaRPr lang="en-US" sz="2400" b="1" dirty="0">
              <a:solidFill>
                <a:schemeClr val="bg1"/>
              </a:solidFill>
            </a:endParaRPr>
          </a:p>
        </p:txBody>
      </p:sp>
    </p:spTree>
    <p:extLst>
      <p:ext uri="{BB962C8B-B14F-4D97-AF65-F5344CB8AC3E}">
        <p14:creationId xmlns:p14="http://schemas.microsoft.com/office/powerpoint/2010/main" xmlns="" val="8401174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FAQs</a:t>
            </a:r>
            <a:endParaRPr lang="en-US" dirty="0"/>
          </a:p>
        </p:txBody>
      </p:sp>
      <p:sp>
        <p:nvSpPr>
          <p:cNvPr id="3" name="Content Placeholder 2"/>
          <p:cNvSpPr>
            <a:spLocks noGrp="1"/>
          </p:cNvSpPr>
          <p:nvPr>
            <p:ph idx="1"/>
          </p:nvPr>
        </p:nvSpPr>
        <p:spPr>
          <a:xfrm>
            <a:off x="457200" y="1447800"/>
            <a:ext cx="8229600" cy="4800600"/>
          </a:xfrm>
        </p:spPr>
        <p:txBody>
          <a:bodyPr>
            <a:noAutofit/>
          </a:bodyPr>
          <a:lstStyle/>
          <a:p>
            <a:pPr>
              <a:spcBef>
                <a:spcPts val="0"/>
              </a:spcBef>
              <a:buFont typeface="Monotype Sorts" pitchFamily="2" charset="2"/>
              <a:buNone/>
              <a:defRPr/>
            </a:pPr>
            <a:r>
              <a:rPr lang="en-US" sz="2000" b="1" dirty="0">
                <a:latin typeface="Arial Narrow" pitchFamily="34" charset="0"/>
              </a:rPr>
              <a:t>Q.   </a:t>
            </a:r>
            <a:r>
              <a:rPr lang="en-US" sz="2000" b="1" dirty="0" smtClean="0">
                <a:latin typeface="Arial Narrow" pitchFamily="34" charset="0"/>
              </a:rPr>
              <a:t>Is </a:t>
            </a:r>
            <a:r>
              <a:rPr lang="en-US" sz="2000" b="1" dirty="0">
                <a:latin typeface="Arial Narrow" pitchFamily="34" charset="0"/>
              </a:rPr>
              <a:t>there an order I should take my classes in?</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 </a:t>
            </a:r>
            <a:r>
              <a:rPr lang="en-US" sz="2000" i="1" dirty="0">
                <a:latin typeface="Arial Narrow" pitchFamily="34" charset="0"/>
              </a:rPr>
              <a:t>  </a:t>
            </a:r>
            <a:r>
              <a:rPr lang="en-US" sz="2000" i="1" dirty="0" smtClean="0">
                <a:latin typeface="Arial Narrow" pitchFamily="34" charset="0"/>
              </a:rPr>
              <a:t>We </a:t>
            </a:r>
            <a:r>
              <a:rPr lang="en-US" sz="2000" i="1" dirty="0">
                <a:latin typeface="Arial Narrow" pitchFamily="34" charset="0"/>
              </a:rPr>
              <a:t>suggest that you take classes based on your classification. Freshman courses fall within the 100 range, Sophomore - 200, Junior - 300 and Senior course - 400.  Also, some of the classes may have prerequisites you must pay attention to.</a:t>
            </a:r>
            <a:endParaRPr lang="en-US" sz="2000" dirty="0">
              <a:latin typeface="Arial Narrow" pitchFamily="34" charset="0"/>
            </a:endParaRPr>
          </a:p>
          <a:p>
            <a:pPr>
              <a:spcBef>
                <a:spcPts val="0"/>
              </a:spcBef>
              <a:buFont typeface="Monotype Sorts" pitchFamily="2" charset="2"/>
              <a:buNone/>
              <a:defRPr/>
            </a:pPr>
            <a:r>
              <a:rPr lang="en-US" sz="2000" i="1" dirty="0">
                <a:latin typeface="Arial Narrow" pitchFamily="34" charset="0"/>
              </a:rPr>
              <a:t> </a:t>
            </a:r>
            <a:endParaRPr lang="en-US" sz="2000" dirty="0">
              <a:latin typeface="Arial Narrow" pitchFamily="34" charset="0"/>
            </a:endParaRPr>
          </a:p>
          <a:p>
            <a:pPr>
              <a:spcBef>
                <a:spcPts val="0"/>
              </a:spcBef>
              <a:buFont typeface="Monotype Sorts" pitchFamily="2" charset="2"/>
              <a:buNone/>
              <a:defRPr/>
            </a:pPr>
            <a:r>
              <a:rPr lang="en-US" sz="2000" b="1" dirty="0">
                <a:latin typeface="Arial Narrow" pitchFamily="34" charset="0"/>
              </a:rPr>
              <a:t>Q.   </a:t>
            </a:r>
            <a:r>
              <a:rPr lang="en-US" sz="2000" b="1" dirty="0" smtClean="0">
                <a:latin typeface="Arial Narrow" pitchFamily="34" charset="0"/>
              </a:rPr>
              <a:t>Why </a:t>
            </a:r>
            <a:r>
              <a:rPr lang="en-US" sz="2000" b="1" dirty="0">
                <a:latin typeface="Arial Narrow" pitchFamily="34" charset="0"/>
              </a:rPr>
              <a:t>do we have to take general education classes in a Bible college?</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 </a:t>
            </a:r>
            <a:r>
              <a:rPr lang="en-US" sz="2000" i="1" dirty="0">
                <a:latin typeface="Arial Narrow" pitchFamily="34" charset="0"/>
              </a:rPr>
              <a:t>  </a:t>
            </a:r>
            <a:r>
              <a:rPr lang="en-US" sz="2000" i="1" dirty="0" smtClean="0">
                <a:latin typeface="Arial Narrow" pitchFamily="34" charset="0"/>
              </a:rPr>
              <a:t>All </a:t>
            </a:r>
            <a:r>
              <a:rPr lang="en-US" sz="2000" i="1" dirty="0">
                <a:latin typeface="Arial Narrow" pitchFamily="34" charset="0"/>
              </a:rPr>
              <a:t>colleges and universities require a broad general education (liberal studies) designed to give all students an academically well-rounded experience in all areas of knowledge. </a:t>
            </a:r>
            <a:endParaRPr lang="en-US" sz="2000" dirty="0">
              <a:latin typeface="Arial Narrow" pitchFamily="34" charset="0"/>
            </a:endParaRPr>
          </a:p>
          <a:p>
            <a:pPr>
              <a:spcBef>
                <a:spcPts val="0"/>
              </a:spcBef>
              <a:buFont typeface="Monotype Sorts" pitchFamily="2" charset="2"/>
              <a:buNone/>
              <a:defRPr/>
            </a:pPr>
            <a:r>
              <a:rPr lang="en-US" sz="2000" dirty="0">
                <a:latin typeface="Arial Narrow" pitchFamily="34" charset="0"/>
              </a:rPr>
              <a:t> </a:t>
            </a:r>
          </a:p>
          <a:p>
            <a:pPr>
              <a:spcBef>
                <a:spcPts val="0"/>
              </a:spcBef>
              <a:buFont typeface="Monotype Sorts" pitchFamily="2" charset="2"/>
              <a:buNone/>
              <a:defRPr/>
            </a:pPr>
            <a:r>
              <a:rPr lang="en-US" sz="2000" b="1" dirty="0">
                <a:latin typeface="Arial Narrow" pitchFamily="34" charset="0"/>
              </a:rPr>
              <a:t>Q.  	Why does everyone need to take English Grammar I and English Composition II?</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 </a:t>
            </a:r>
            <a:r>
              <a:rPr lang="en-US" sz="2000" i="1" dirty="0">
                <a:latin typeface="Arial Narrow" pitchFamily="34" charset="0"/>
              </a:rPr>
              <a:t>  </a:t>
            </a:r>
            <a:r>
              <a:rPr lang="en-US" sz="2000" i="1" dirty="0" smtClean="0">
                <a:latin typeface="Arial Narrow" pitchFamily="34" charset="0"/>
              </a:rPr>
              <a:t>Programs at </a:t>
            </a:r>
            <a:r>
              <a:rPr lang="en-US" sz="2000" i="1" dirty="0">
                <a:latin typeface="Arial Narrow" pitchFamily="34" charset="0"/>
              </a:rPr>
              <a:t>colleges and universities require two semesters of Freshman English. All majors and careers require you to be able to write effectively. A minimum level of competency, however, is expected of all BHU graduates. </a:t>
            </a:r>
            <a:endParaRPr lang="en-US" sz="2000" dirty="0">
              <a:latin typeface="Arial Narrow" pitchFamily="34" charset="0"/>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20</a:t>
            </a:fld>
            <a:endParaRPr lang="en-US"/>
          </a:p>
        </p:txBody>
      </p:sp>
    </p:spTree>
    <p:extLst>
      <p:ext uri="{BB962C8B-B14F-4D97-AF65-F5344CB8AC3E}">
        <p14:creationId xmlns:p14="http://schemas.microsoft.com/office/powerpoint/2010/main" xmlns="" val="37100143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FAQs</a:t>
            </a:r>
            <a:endParaRPr lang="en-US" dirty="0"/>
          </a:p>
        </p:txBody>
      </p:sp>
      <p:sp>
        <p:nvSpPr>
          <p:cNvPr id="3" name="Content Placeholder 2"/>
          <p:cNvSpPr>
            <a:spLocks noGrp="1"/>
          </p:cNvSpPr>
          <p:nvPr>
            <p:ph idx="1"/>
          </p:nvPr>
        </p:nvSpPr>
        <p:spPr/>
        <p:txBody>
          <a:bodyPr>
            <a:normAutofit fontScale="92500"/>
          </a:bodyPr>
          <a:lstStyle/>
          <a:p>
            <a:pPr>
              <a:spcBef>
                <a:spcPts val="0"/>
              </a:spcBef>
              <a:buFont typeface="Monotype Sorts" pitchFamily="2" charset="2"/>
              <a:buNone/>
              <a:defRPr/>
            </a:pPr>
            <a:r>
              <a:rPr lang="en-US" sz="2200" b="1" dirty="0" smtClean="0">
                <a:latin typeface="Arial Narrow" pitchFamily="34" charset="0"/>
              </a:rPr>
              <a:t>Q.  Do all classes require writing papers?</a:t>
            </a:r>
            <a:endParaRPr lang="en-US" sz="2200" dirty="0" smtClean="0">
              <a:latin typeface="Arial Narrow" pitchFamily="34" charset="0"/>
            </a:endParaRPr>
          </a:p>
          <a:p>
            <a:pPr marL="0" indent="0">
              <a:spcBef>
                <a:spcPts val="0"/>
              </a:spcBef>
              <a:buNone/>
              <a:defRPr/>
            </a:pPr>
            <a:r>
              <a:rPr lang="en-US" sz="2200" b="1" i="1" dirty="0" smtClean="0">
                <a:latin typeface="Arial Narrow" pitchFamily="34" charset="0"/>
              </a:rPr>
              <a:t>A.  </a:t>
            </a:r>
            <a:r>
              <a:rPr lang="en-US" sz="2200" i="1" dirty="0" smtClean="0">
                <a:latin typeface="Arial Narrow" pitchFamily="34" charset="0"/>
              </a:rPr>
              <a:t>All </a:t>
            </a:r>
            <a:r>
              <a:rPr lang="en-US" sz="2200" i="1" dirty="0">
                <a:latin typeface="Arial Narrow" pitchFamily="34" charset="0"/>
              </a:rPr>
              <a:t>classes will require some writing. Learning to write well is one of the most  </a:t>
            </a:r>
            <a:r>
              <a:rPr lang="en-US" sz="2200" i="1" dirty="0" smtClean="0">
                <a:latin typeface="Arial Narrow" pitchFamily="34" charset="0"/>
              </a:rPr>
              <a:t>    </a:t>
            </a:r>
          </a:p>
          <a:p>
            <a:pPr marL="0" indent="0">
              <a:spcBef>
                <a:spcPts val="0"/>
              </a:spcBef>
              <a:buNone/>
              <a:defRPr/>
            </a:pPr>
            <a:r>
              <a:rPr lang="en-US" sz="2200" i="1" dirty="0" smtClean="0">
                <a:latin typeface="Arial Narrow" pitchFamily="34" charset="0"/>
              </a:rPr>
              <a:t>     valuable </a:t>
            </a:r>
            <a:r>
              <a:rPr lang="en-US" sz="2200" i="1" dirty="0">
                <a:latin typeface="Arial Narrow" pitchFamily="34" charset="0"/>
              </a:rPr>
              <a:t>skills a student can learn.</a:t>
            </a:r>
          </a:p>
          <a:p>
            <a:pPr marL="0" indent="0">
              <a:spcBef>
                <a:spcPts val="0"/>
              </a:spcBef>
              <a:buNone/>
              <a:defRPr/>
            </a:pPr>
            <a:endParaRPr lang="en-US" sz="2200" b="1" i="1" dirty="0" smtClean="0">
              <a:latin typeface="Arial Narrow" pitchFamily="34" charset="0"/>
            </a:endParaRPr>
          </a:p>
          <a:p>
            <a:pPr>
              <a:spcBef>
                <a:spcPts val="0"/>
              </a:spcBef>
              <a:buFont typeface="Monotype Sorts" pitchFamily="2" charset="2"/>
              <a:buNone/>
              <a:defRPr/>
            </a:pPr>
            <a:r>
              <a:rPr lang="en-US" sz="2200" b="1" dirty="0" smtClean="0">
                <a:latin typeface="Arial Narrow" pitchFamily="34" charset="0"/>
              </a:rPr>
              <a:t>Q.  	Are scholarships available for students at </a:t>
            </a:r>
            <a:r>
              <a:rPr lang="en-US" sz="2200" b="1" i="1" dirty="0" smtClean="0">
                <a:latin typeface="Arial Narrow" pitchFamily="34" charset="0"/>
              </a:rPr>
              <a:t>BHU</a:t>
            </a:r>
            <a:r>
              <a:rPr lang="en-US" sz="2200" b="1" dirty="0" smtClean="0">
                <a:latin typeface="Arial Narrow" pitchFamily="34" charset="0"/>
              </a:rPr>
              <a:t>?</a:t>
            </a:r>
            <a:endParaRPr lang="en-US" sz="2200" dirty="0" smtClean="0">
              <a:latin typeface="Arial Narrow" pitchFamily="34" charset="0"/>
            </a:endParaRPr>
          </a:p>
          <a:p>
            <a:pPr>
              <a:spcBef>
                <a:spcPts val="0"/>
              </a:spcBef>
              <a:buFont typeface="Monotype Sorts" pitchFamily="2" charset="2"/>
              <a:buNone/>
              <a:defRPr/>
            </a:pPr>
            <a:r>
              <a:rPr lang="en-US" sz="2200" b="1" i="1" dirty="0" smtClean="0">
                <a:latin typeface="Arial Narrow" pitchFamily="34" charset="0"/>
              </a:rPr>
              <a:t>A.  </a:t>
            </a:r>
            <a:r>
              <a:rPr lang="en-US" sz="2200" i="1" dirty="0" smtClean="0">
                <a:latin typeface="Arial Narrow" pitchFamily="34" charset="0"/>
              </a:rPr>
              <a:t>	From time to time some scholarships are available. Contact the BHU Financial Aid Office for more information. </a:t>
            </a:r>
            <a:endParaRPr lang="en-US" sz="2200" dirty="0" smtClean="0">
              <a:latin typeface="Arial Narrow" pitchFamily="34" charset="0"/>
            </a:endParaRPr>
          </a:p>
          <a:p>
            <a:pPr>
              <a:spcBef>
                <a:spcPts val="0"/>
              </a:spcBef>
              <a:buFont typeface="Monotype Sorts" pitchFamily="2" charset="2"/>
              <a:buNone/>
              <a:defRPr/>
            </a:pPr>
            <a:r>
              <a:rPr lang="en-US" sz="2200" b="1" dirty="0" smtClean="0">
                <a:latin typeface="Arial Narrow" pitchFamily="34" charset="0"/>
              </a:rPr>
              <a:t> </a:t>
            </a:r>
            <a:endParaRPr lang="en-US" sz="2200" dirty="0" smtClean="0">
              <a:latin typeface="Arial Narrow" pitchFamily="34" charset="0"/>
            </a:endParaRPr>
          </a:p>
          <a:p>
            <a:pPr>
              <a:spcBef>
                <a:spcPts val="0"/>
              </a:spcBef>
              <a:buFont typeface="Monotype Sorts" pitchFamily="2" charset="2"/>
              <a:buNone/>
              <a:defRPr/>
            </a:pPr>
            <a:r>
              <a:rPr lang="en-US" sz="2200" b="1" dirty="0" smtClean="0">
                <a:latin typeface="Arial Narrow" pitchFamily="34" charset="0"/>
              </a:rPr>
              <a:t>Q.  	When do I need to pay the tuition for the new semester?</a:t>
            </a:r>
            <a:endParaRPr lang="en-US" sz="2200" dirty="0" smtClean="0">
              <a:latin typeface="Arial Narrow" pitchFamily="34" charset="0"/>
            </a:endParaRPr>
          </a:p>
          <a:p>
            <a:pPr>
              <a:spcBef>
                <a:spcPts val="0"/>
              </a:spcBef>
              <a:buFont typeface="Monotype Sorts" pitchFamily="2" charset="2"/>
              <a:buNone/>
              <a:defRPr/>
            </a:pPr>
            <a:r>
              <a:rPr lang="en-US" sz="2200" b="1" i="1" dirty="0" smtClean="0">
                <a:latin typeface="Arial Narrow" pitchFamily="34" charset="0"/>
              </a:rPr>
              <a:t>A. </a:t>
            </a:r>
            <a:r>
              <a:rPr lang="en-US" sz="2200" i="1" dirty="0" smtClean="0">
                <a:latin typeface="Arial Narrow" pitchFamily="34" charset="0"/>
              </a:rPr>
              <a:t> 	Students should pay tuition, fees, and other costs by the beginning of classes for the semester.  If financial aid will be covering the costs, arrangements are made for the delay. Usually financial aid is dispersed, for that semester, by the second week of classes. If there are extenuating circumstances as to why this cannot happen, you must make arrangements with the Business Office.</a:t>
            </a:r>
            <a:endParaRPr lang="en-US" sz="2200" dirty="0" smtClean="0">
              <a:latin typeface="Arial Narrow" pitchFamily="34" charset="0"/>
            </a:endParaRPr>
          </a:p>
          <a:p>
            <a:pPr marL="0" indent="0">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21</a:t>
            </a:fld>
            <a:endParaRPr lang="en-US"/>
          </a:p>
        </p:txBody>
      </p:sp>
    </p:spTree>
    <p:extLst>
      <p:ext uri="{BB962C8B-B14F-4D97-AF65-F5344CB8AC3E}">
        <p14:creationId xmlns:p14="http://schemas.microsoft.com/office/powerpoint/2010/main" xmlns="" val="1737051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FAQs</a:t>
            </a:r>
            <a:endParaRPr lang="en-US" dirty="0"/>
          </a:p>
        </p:txBody>
      </p:sp>
      <p:sp>
        <p:nvSpPr>
          <p:cNvPr id="3" name="Content Placeholder 2"/>
          <p:cNvSpPr>
            <a:spLocks noGrp="1"/>
          </p:cNvSpPr>
          <p:nvPr>
            <p:ph idx="1"/>
          </p:nvPr>
        </p:nvSpPr>
        <p:spPr>
          <a:xfrm>
            <a:off x="457200" y="1646237"/>
            <a:ext cx="8229600" cy="4525963"/>
          </a:xfrm>
        </p:spPr>
        <p:txBody>
          <a:bodyPr>
            <a:noAutofit/>
          </a:bodyPr>
          <a:lstStyle/>
          <a:p>
            <a:pPr>
              <a:spcBef>
                <a:spcPts val="0"/>
              </a:spcBef>
              <a:buFont typeface="Monotype Sorts" pitchFamily="2" charset="2"/>
              <a:buNone/>
              <a:defRPr/>
            </a:pPr>
            <a:r>
              <a:rPr lang="en-US" sz="2000" b="1" dirty="0">
                <a:latin typeface="Arial Narrow" pitchFamily="34" charset="0"/>
              </a:rPr>
              <a:t>Q. 	I am a transfer student; will I receive credit for coursework previously taken at the university level? </a:t>
            </a:r>
          </a:p>
          <a:p>
            <a:pPr>
              <a:spcBef>
                <a:spcPts val="0"/>
              </a:spcBef>
              <a:buFont typeface="Monotype Sorts" pitchFamily="2" charset="2"/>
              <a:buNone/>
              <a:defRPr/>
            </a:pPr>
            <a:r>
              <a:rPr lang="en-US" sz="2000" b="1" i="1" dirty="0" smtClean="0">
                <a:latin typeface="Arial Narrow" pitchFamily="34" charset="0"/>
              </a:rPr>
              <a:t>A</a:t>
            </a:r>
            <a:r>
              <a:rPr lang="en-US" sz="2000" i="1" dirty="0" smtClean="0">
                <a:latin typeface="Arial Narrow" pitchFamily="34" charset="0"/>
              </a:rPr>
              <a:t>. 	Yes</a:t>
            </a:r>
            <a:r>
              <a:rPr lang="en-US" sz="2000" i="1" dirty="0">
                <a:latin typeface="Arial Narrow" pitchFamily="34" charset="0"/>
              </a:rPr>
              <a:t>. You may receive credit if your transfers are from an accredited institution. An official transcript must be submitted</a:t>
            </a:r>
            <a:r>
              <a:rPr lang="en-US" sz="2000" i="1" dirty="0" smtClean="0">
                <a:latin typeface="Arial Narrow" pitchFamily="34" charset="0"/>
              </a:rPr>
              <a:t>.</a:t>
            </a:r>
          </a:p>
          <a:p>
            <a:pPr>
              <a:spcBef>
                <a:spcPts val="0"/>
              </a:spcBef>
              <a:buFont typeface="Monotype Sorts" pitchFamily="2" charset="2"/>
              <a:buNone/>
              <a:defRPr/>
            </a:pPr>
            <a:endParaRPr lang="en-US" sz="2000" dirty="0">
              <a:latin typeface="Arial Narrow" pitchFamily="34" charset="0"/>
            </a:endParaRPr>
          </a:p>
          <a:p>
            <a:pPr>
              <a:spcBef>
                <a:spcPts val="0"/>
              </a:spcBef>
              <a:buFont typeface="Monotype Sorts" pitchFamily="2" charset="2"/>
              <a:buNone/>
              <a:defRPr/>
            </a:pPr>
            <a:r>
              <a:rPr lang="en-US" sz="2000" b="1" dirty="0">
                <a:latin typeface="Arial Narrow" pitchFamily="34" charset="0"/>
              </a:rPr>
              <a:t>Q. 	Can I register for my classes before I arrive at BHU? </a:t>
            </a:r>
            <a:endParaRPr lang="en-US" sz="2000" dirty="0">
              <a:latin typeface="Arial Narrow" pitchFamily="34" charset="0"/>
            </a:endParaRPr>
          </a:p>
          <a:p>
            <a:pPr marL="0" indent="0">
              <a:spcBef>
                <a:spcPts val="0"/>
              </a:spcBef>
              <a:buNone/>
              <a:defRPr/>
            </a:pPr>
            <a:r>
              <a:rPr lang="en-US" sz="2000" b="1" i="1" dirty="0" smtClean="0">
                <a:latin typeface="Arial Narrow" pitchFamily="34" charset="0"/>
              </a:rPr>
              <a:t>A.  </a:t>
            </a:r>
            <a:r>
              <a:rPr lang="en-US" sz="2000" i="1" dirty="0" smtClean="0">
                <a:latin typeface="Arial Narrow" pitchFamily="34" charset="0"/>
              </a:rPr>
              <a:t>The </a:t>
            </a:r>
            <a:r>
              <a:rPr lang="en-US" sz="2000" i="1" dirty="0">
                <a:latin typeface="Arial Narrow" pitchFamily="34" charset="0"/>
              </a:rPr>
              <a:t>registration process follows approval of your application and the assignment of </a:t>
            </a:r>
          </a:p>
          <a:p>
            <a:pPr marL="0" indent="0">
              <a:spcBef>
                <a:spcPts val="0"/>
              </a:spcBef>
              <a:buNone/>
              <a:defRPr/>
            </a:pPr>
            <a:r>
              <a:rPr lang="en-US" sz="2000" i="1" dirty="0">
                <a:latin typeface="Arial Narrow" pitchFamily="34" charset="0"/>
              </a:rPr>
              <a:t> </a:t>
            </a:r>
            <a:r>
              <a:rPr lang="en-US" sz="2000" i="1" dirty="0" smtClean="0">
                <a:latin typeface="Arial Narrow" pitchFamily="34" charset="0"/>
              </a:rPr>
              <a:t>     a </a:t>
            </a:r>
            <a:r>
              <a:rPr lang="en-US" sz="2000" i="1" dirty="0">
                <a:latin typeface="Arial Narrow" pitchFamily="34" charset="0"/>
              </a:rPr>
              <a:t>student ID number. You will not be able to register prior to BHU offers online </a:t>
            </a:r>
            <a:r>
              <a:rPr lang="en-US" sz="2000" i="1" dirty="0" smtClean="0">
                <a:latin typeface="Arial Narrow" pitchFamily="34" charset="0"/>
              </a:rPr>
              <a:t>     </a:t>
            </a:r>
          </a:p>
          <a:p>
            <a:pPr marL="0" indent="0">
              <a:spcBef>
                <a:spcPts val="0"/>
              </a:spcBef>
              <a:buNone/>
              <a:defRPr/>
            </a:pPr>
            <a:r>
              <a:rPr lang="en-US" sz="2000" i="1" dirty="0">
                <a:latin typeface="Arial Narrow" pitchFamily="34" charset="0"/>
              </a:rPr>
              <a:t> </a:t>
            </a:r>
            <a:r>
              <a:rPr lang="en-US" sz="2000" i="1" dirty="0" smtClean="0">
                <a:latin typeface="Arial Narrow" pitchFamily="34" charset="0"/>
              </a:rPr>
              <a:t>     registration</a:t>
            </a:r>
            <a:r>
              <a:rPr lang="en-US" sz="2000" i="1" dirty="0">
                <a:latin typeface="Arial Narrow" pitchFamily="34" charset="0"/>
              </a:rPr>
              <a:t>, which may be accessed via the BHU website (</a:t>
            </a:r>
            <a:r>
              <a:rPr lang="en-US" sz="2000" i="1" dirty="0">
                <a:latin typeface="Arial Narrow" pitchFamily="34" charset="0"/>
                <a:hlinkClick r:id="rId3"/>
              </a:rPr>
              <a:t>www.beulah.org</a:t>
            </a:r>
            <a:r>
              <a:rPr lang="en-US" sz="2000" i="1" dirty="0">
                <a:latin typeface="Arial Narrow" pitchFamily="34" charset="0"/>
              </a:rPr>
              <a:t>).</a:t>
            </a:r>
          </a:p>
          <a:p>
            <a:pPr marL="0" indent="0">
              <a:spcBef>
                <a:spcPts val="0"/>
              </a:spcBef>
              <a:buNone/>
              <a:defRPr/>
            </a:pPr>
            <a:endParaRPr lang="en-US" sz="2000" b="1" i="1" dirty="0">
              <a:latin typeface="Arial Narrow" pitchFamily="34" charset="0"/>
            </a:endParaRPr>
          </a:p>
          <a:p>
            <a:pPr>
              <a:spcBef>
                <a:spcPts val="0"/>
              </a:spcBef>
              <a:buFont typeface="Monotype Sorts" pitchFamily="2" charset="2"/>
              <a:buNone/>
              <a:defRPr/>
            </a:pPr>
            <a:r>
              <a:rPr lang="en-US" sz="2000" b="1" dirty="0">
                <a:latin typeface="Arial Narrow" pitchFamily="34" charset="0"/>
              </a:rPr>
              <a:t>Q. 	Is BHU accredited? </a:t>
            </a:r>
            <a:endParaRPr lang="en-US" sz="2000" dirty="0">
              <a:latin typeface="Arial Narrow" pitchFamily="34" charset="0"/>
            </a:endParaRPr>
          </a:p>
          <a:p>
            <a:pPr>
              <a:spcBef>
                <a:spcPts val="0"/>
              </a:spcBef>
              <a:buFont typeface="Monotype Sorts" pitchFamily="2" charset="2"/>
              <a:buNone/>
              <a:defRPr/>
            </a:pPr>
            <a:r>
              <a:rPr lang="en-US" sz="2000" b="1" dirty="0">
                <a:latin typeface="Arial Narrow" pitchFamily="34" charset="0"/>
              </a:rPr>
              <a:t>A. 	</a:t>
            </a:r>
            <a:r>
              <a:rPr lang="en-US" sz="2000" i="1" dirty="0">
                <a:latin typeface="Arial Narrow" pitchFamily="34" charset="0"/>
              </a:rPr>
              <a:t>Yes, BHU is accredited by Transnational Association of Christian Colleges and Schools (TRACS) and Association for Biblical Higher </a:t>
            </a:r>
            <a:r>
              <a:rPr lang="en-US" sz="2000" i="1" dirty="0" smtClean="0">
                <a:latin typeface="Arial Narrow" pitchFamily="34" charset="0"/>
              </a:rPr>
              <a:t>Education (ABHE.) </a:t>
            </a:r>
            <a:r>
              <a:rPr lang="en-US" sz="2000" i="1" dirty="0">
                <a:latin typeface="Arial Narrow" pitchFamily="34" charset="0"/>
              </a:rPr>
              <a:t>BHU is also recognized by the Council of Higher Education (CHEA). </a:t>
            </a:r>
            <a:endParaRPr lang="en-US" sz="2000" dirty="0">
              <a:latin typeface="Arial Narrow" pitchFamily="34" charset="0"/>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22</a:t>
            </a:fld>
            <a:endParaRPr lang="en-US"/>
          </a:p>
        </p:txBody>
      </p:sp>
    </p:spTree>
    <p:extLst>
      <p:ext uri="{BB962C8B-B14F-4D97-AF65-F5344CB8AC3E}">
        <p14:creationId xmlns:p14="http://schemas.microsoft.com/office/powerpoint/2010/main" xmlns="" val="35024047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FAQs</a:t>
            </a:r>
            <a:endParaRPr lang="en-US" dirty="0"/>
          </a:p>
        </p:txBody>
      </p:sp>
      <p:sp>
        <p:nvSpPr>
          <p:cNvPr id="3" name="Content Placeholder 2"/>
          <p:cNvSpPr>
            <a:spLocks noGrp="1"/>
          </p:cNvSpPr>
          <p:nvPr>
            <p:ph idx="1"/>
          </p:nvPr>
        </p:nvSpPr>
        <p:spPr>
          <a:xfrm>
            <a:off x="457200" y="1600200"/>
            <a:ext cx="8229600" cy="4648200"/>
          </a:xfrm>
        </p:spPr>
        <p:txBody>
          <a:bodyPr>
            <a:noAutofit/>
          </a:bodyPr>
          <a:lstStyle/>
          <a:p>
            <a:pPr>
              <a:spcBef>
                <a:spcPts val="0"/>
              </a:spcBef>
              <a:buFont typeface="Monotype Sorts" pitchFamily="2" charset="2"/>
              <a:buNone/>
              <a:defRPr/>
            </a:pPr>
            <a:r>
              <a:rPr lang="en-US" sz="2000" b="1" dirty="0">
                <a:latin typeface="Arial Narrow" pitchFamily="34" charset="0"/>
              </a:rPr>
              <a:t>Q. 	How many international students attend BHU? </a:t>
            </a:r>
            <a:endParaRPr lang="en-US" sz="2000" dirty="0">
              <a:latin typeface="Arial Narrow" pitchFamily="34" charset="0"/>
            </a:endParaRPr>
          </a:p>
          <a:p>
            <a:pPr>
              <a:spcBef>
                <a:spcPts val="0"/>
              </a:spcBef>
              <a:buFont typeface="Monotype Sorts" pitchFamily="2" charset="2"/>
              <a:buNone/>
              <a:defRPr/>
            </a:pPr>
            <a:r>
              <a:rPr lang="en-US" sz="2000" b="1" i="1" dirty="0">
                <a:latin typeface="Arial Narrow" pitchFamily="34" charset="0"/>
              </a:rPr>
              <a:t>A. 	</a:t>
            </a:r>
            <a:r>
              <a:rPr lang="en-US" sz="2000" i="1" dirty="0">
                <a:latin typeface="Arial Narrow" pitchFamily="34" charset="0"/>
              </a:rPr>
              <a:t>Currently, about 20 percent of the total enrollment is made up of students from about 27 countries. </a:t>
            </a:r>
            <a:endParaRPr lang="en-US" sz="2000" dirty="0">
              <a:latin typeface="Arial Narrow" pitchFamily="34" charset="0"/>
            </a:endParaRPr>
          </a:p>
          <a:p>
            <a:pPr>
              <a:spcBef>
                <a:spcPts val="0"/>
              </a:spcBef>
              <a:buFont typeface="Monotype Sorts" pitchFamily="2" charset="2"/>
              <a:buNone/>
              <a:defRPr/>
            </a:pPr>
            <a:endParaRPr lang="en-US" sz="2000" dirty="0">
              <a:latin typeface="Arial Narrow" pitchFamily="34" charset="0"/>
            </a:endParaRPr>
          </a:p>
          <a:p>
            <a:pPr>
              <a:spcBef>
                <a:spcPts val="0"/>
              </a:spcBef>
              <a:buFont typeface="Monotype Sorts" pitchFamily="2" charset="2"/>
              <a:buNone/>
              <a:defRPr/>
            </a:pPr>
            <a:r>
              <a:rPr lang="en-US" sz="2000" b="1" dirty="0">
                <a:latin typeface="Arial Narrow" pitchFamily="34" charset="0"/>
              </a:rPr>
              <a:t>Q. 	Can I arrange to have a tour of the campus?</a:t>
            </a:r>
            <a:r>
              <a:rPr lang="en-US" sz="2000" dirty="0">
                <a:latin typeface="Arial Narrow" pitchFamily="34" charset="0"/>
              </a:rPr>
              <a:t> </a:t>
            </a:r>
          </a:p>
          <a:p>
            <a:pPr>
              <a:spcBef>
                <a:spcPts val="0"/>
              </a:spcBef>
              <a:buFont typeface="Monotype Sorts" pitchFamily="2" charset="2"/>
              <a:buNone/>
              <a:defRPr/>
            </a:pPr>
            <a:r>
              <a:rPr lang="en-US" sz="2000" b="1" i="1" dirty="0">
                <a:latin typeface="Arial Narrow" pitchFamily="34" charset="0"/>
              </a:rPr>
              <a:t>A.</a:t>
            </a:r>
            <a:r>
              <a:rPr lang="en-US" sz="2000" i="1" dirty="0">
                <a:latin typeface="Arial Narrow" pitchFamily="34" charset="0"/>
              </a:rPr>
              <a:t> </a:t>
            </a:r>
            <a:r>
              <a:rPr lang="en-US" sz="2000" dirty="0">
                <a:latin typeface="Arial Narrow" pitchFamily="34" charset="0"/>
              </a:rPr>
              <a:t>	</a:t>
            </a:r>
            <a:r>
              <a:rPr lang="en-US" sz="2000" i="1" dirty="0">
                <a:latin typeface="Arial Narrow" pitchFamily="34" charset="0"/>
              </a:rPr>
              <a:t>You are welcome to tour our campus at any time between the hours of 8:30am and 3:30pm. It is best to make an appointment with John </a:t>
            </a:r>
            <a:r>
              <a:rPr lang="en-US" sz="2000" i="1" dirty="0" err="1">
                <a:latin typeface="Arial Narrow" pitchFamily="34" charset="0"/>
              </a:rPr>
              <a:t>Dreher</a:t>
            </a:r>
            <a:r>
              <a:rPr lang="en-US" sz="2000" i="1" dirty="0">
                <a:latin typeface="Arial Narrow" pitchFamily="34" charset="0"/>
              </a:rPr>
              <a:t>, Director of Admissions</a:t>
            </a:r>
            <a:r>
              <a:rPr lang="en-US" sz="2000" dirty="0">
                <a:latin typeface="Arial Narrow" pitchFamily="34" charset="0"/>
              </a:rPr>
              <a:t>. </a:t>
            </a:r>
          </a:p>
          <a:p>
            <a:pPr>
              <a:spcBef>
                <a:spcPts val="0"/>
              </a:spcBef>
              <a:buFont typeface="Monotype Sorts" pitchFamily="2" charset="2"/>
              <a:buNone/>
              <a:defRPr/>
            </a:pPr>
            <a:endParaRPr lang="en-US" sz="2000" dirty="0">
              <a:latin typeface="Arial Narrow" pitchFamily="34" charset="0"/>
            </a:endParaRPr>
          </a:p>
          <a:p>
            <a:pPr marL="0" indent="0">
              <a:spcBef>
                <a:spcPts val="0"/>
              </a:spcBef>
              <a:buNone/>
              <a:defRPr/>
            </a:pPr>
            <a:r>
              <a:rPr lang="en-US" sz="2000" b="1" dirty="0" smtClean="0">
                <a:latin typeface="Arial Narrow" pitchFamily="34" charset="0"/>
              </a:rPr>
              <a:t>Q.  When </a:t>
            </a:r>
            <a:r>
              <a:rPr lang="en-US" sz="2000" b="1" dirty="0">
                <a:latin typeface="Arial Narrow" pitchFamily="34" charset="0"/>
              </a:rPr>
              <a:t>should I apply to BHU and what is the application deadline? </a:t>
            </a:r>
            <a:endParaRPr lang="en-US" sz="2000" dirty="0">
              <a:latin typeface="Arial Narrow" pitchFamily="34" charset="0"/>
            </a:endParaRPr>
          </a:p>
          <a:p>
            <a:pPr marL="0" indent="0">
              <a:spcBef>
                <a:spcPts val="0"/>
              </a:spcBef>
              <a:buNone/>
              <a:defRPr/>
            </a:pPr>
            <a:r>
              <a:rPr lang="en-US" sz="2000" b="1" i="1" dirty="0" smtClean="0">
                <a:latin typeface="Arial Narrow" pitchFamily="34" charset="0"/>
              </a:rPr>
              <a:t>A.  </a:t>
            </a:r>
            <a:r>
              <a:rPr lang="en-US" sz="2000" i="1" dirty="0" smtClean="0">
                <a:latin typeface="Arial Narrow" pitchFamily="34" charset="0"/>
              </a:rPr>
              <a:t>You </a:t>
            </a:r>
            <a:r>
              <a:rPr lang="en-US" sz="2000" i="1" dirty="0">
                <a:latin typeface="Arial Narrow" pitchFamily="34" charset="0"/>
              </a:rPr>
              <a:t>may submit your application for admission up to twelve months in advance of </a:t>
            </a:r>
            <a:endParaRPr lang="en-US" sz="2000" i="1" dirty="0" smtClean="0">
              <a:latin typeface="Arial Narrow" pitchFamily="34" charset="0"/>
            </a:endParaRPr>
          </a:p>
          <a:p>
            <a:pPr marL="0" indent="0">
              <a:spcBef>
                <a:spcPts val="0"/>
              </a:spcBef>
              <a:buNone/>
              <a:defRPr/>
            </a:pPr>
            <a:r>
              <a:rPr lang="en-US" sz="2000" i="1" dirty="0" smtClean="0">
                <a:latin typeface="Arial Narrow" pitchFamily="34" charset="0"/>
              </a:rPr>
              <a:t>      the </a:t>
            </a:r>
            <a:r>
              <a:rPr lang="en-US" sz="2000" i="1" dirty="0">
                <a:latin typeface="Arial Narrow" pitchFamily="34" charset="0"/>
              </a:rPr>
              <a:t>semester in which you wish to begin your studies at BHU. To meet our </a:t>
            </a:r>
            <a:endParaRPr lang="en-US" sz="2000" i="1" dirty="0" smtClean="0">
              <a:latin typeface="Arial Narrow" pitchFamily="34" charset="0"/>
            </a:endParaRPr>
          </a:p>
          <a:p>
            <a:pPr marL="0" indent="0">
              <a:spcBef>
                <a:spcPts val="0"/>
              </a:spcBef>
              <a:buNone/>
              <a:defRPr/>
            </a:pPr>
            <a:r>
              <a:rPr lang="en-US" sz="2000" i="1" dirty="0">
                <a:latin typeface="Arial Narrow" pitchFamily="34" charset="0"/>
              </a:rPr>
              <a:t> </a:t>
            </a:r>
            <a:r>
              <a:rPr lang="en-US" sz="2000" i="1" dirty="0" smtClean="0">
                <a:latin typeface="Arial Narrow" pitchFamily="34" charset="0"/>
              </a:rPr>
              <a:t>     application deadline</a:t>
            </a:r>
            <a:r>
              <a:rPr lang="en-US" sz="2000" i="1" dirty="0">
                <a:latin typeface="Arial Narrow" pitchFamily="34" charset="0"/>
              </a:rPr>
              <a:t>, we strongly recommend that you apply as soon as possible, </a:t>
            </a:r>
            <a:endParaRPr lang="en-US" sz="2000" i="1" dirty="0" smtClean="0">
              <a:latin typeface="Arial Narrow" pitchFamily="34" charset="0"/>
            </a:endParaRPr>
          </a:p>
          <a:p>
            <a:pPr marL="0" indent="0">
              <a:spcBef>
                <a:spcPts val="0"/>
              </a:spcBef>
              <a:buNone/>
              <a:defRPr/>
            </a:pPr>
            <a:r>
              <a:rPr lang="en-US" sz="2000" i="1" dirty="0">
                <a:latin typeface="Arial Narrow" pitchFamily="34" charset="0"/>
              </a:rPr>
              <a:t> </a:t>
            </a:r>
            <a:r>
              <a:rPr lang="en-US" sz="2000" i="1" dirty="0" smtClean="0">
                <a:latin typeface="Arial Narrow" pitchFamily="34" charset="0"/>
              </a:rPr>
              <a:t>     as </a:t>
            </a:r>
            <a:r>
              <a:rPr lang="en-US" sz="2000" i="1" dirty="0">
                <a:latin typeface="Arial Narrow" pitchFamily="34" charset="0"/>
              </a:rPr>
              <a:t>we receive a high </a:t>
            </a:r>
            <a:r>
              <a:rPr lang="en-US" sz="2000" i="1" dirty="0" smtClean="0">
                <a:latin typeface="Arial Narrow" pitchFamily="34" charset="0"/>
              </a:rPr>
              <a:t>volume </a:t>
            </a:r>
            <a:r>
              <a:rPr lang="en-US" sz="2000" i="1" dirty="0">
                <a:latin typeface="Arial Narrow" pitchFamily="34" charset="0"/>
              </a:rPr>
              <a:t>of applications throughout the year. You should not </a:t>
            </a:r>
            <a:endParaRPr lang="en-US" sz="2000" i="1" dirty="0" smtClean="0">
              <a:latin typeface="Arial Narrow" pitchFamily="34" charset="0"/>
            </a:endParaRPr>
          </a:p>
          <a:p>
            <a:pPr marL="0" indent="0">
              <a:spcBef>
                <a:spcPts val="0"/>
              </a:spcBef>
              <a:buNone/>
              <a:defRPr/>
            </a:pPr>
            <a:r>
              <a:rPr lang="en-US" sz="2000" i="1" dirty="0">
                <a:latin typeface="Arial Narrow" pitchFamily="34" charset="0"/>
              </a:rPr>
              <a:t> </a:t>
            </a:r>
            <a:r>
              <a:rPr lang="en-US" sz="2000" i="1" dirty="0" smtClean="0">
                <a:latin typeface="Arial Narrow" pitchFamily="34" charset="0"/>
              </a:rPr>
              <a:t>     wait </a:t>
            </a:r>
            <a:r>
              <a:rPr lang="en-US" sz="2000" i="1" dirty="0">
                <a:latin typeface="Arial Narrow" pitchFamily="34" charset="0"/>
              </a:rPr>
              <a:t>too close to the deadlines </a:t>
            </a:r>
            <a:r>
              <a:rPr lang="en-US" sz="2000" i="1" dirty="0" smtClean="0">
                <a:latin typeface="Arial Narrow" pitchFamily="34" charset="0"/>
              </a:rPr>
              <a:t>below </a:t>
            </a:r>
            <a:r>
              <a:rPr lang="en-US" sz="2000" i="1" dirty="0">
                <a:latin typeface="Arial Narrow" pitchFamily="34" charset="0"/>
              </a:rPr>
              <a:t>to submit your application.</a:t>
            </a:r>
            <a:r>
              <a:rPr lang="en-US" sz="2000" dirty="0">
                <a:latin typeface="Arial Narrow" pitchFamily="34" charset="0"/>
              </a:rPr>
              <a:t> </a:t>
            </a:r>
          </a:p>
        </p:txBody>
      </p:sp>
      <p:sp>
        <p:nvSpPr>
          <p:cNvPr id="4" name="Slide Number Placeholder 3"/>
          <p:cNvSpPr>
            <a:spLocks noGrp="1"/>
          </p:cNvSpPr>
          <p:nvPr>
            <p:ph type="sldNum" sz="quarter" idx="12"/>
          </p:nvPr>
        </p:nvSpPr>
        <p:spPr/>
        <p:txBody>
          <a:bodyPr/>
          <a:lstStyle/>
          <a:p>
            <a:fld id="{B1B4D484-953E-44CE-99FD-F2DCCC27CBD1}" type="slidenum">
              <a:rPr lang="en-US" smtClean="0"/>
              <a:pPr/>
              <a:t>23</a:t>
            </a:fld>
            <a:endParaRPr lang="en-US"/>
          </a:p>
        </p:txBody>
      </p:sp>
    </p:spTree>
    <p:extLst>
      <p:ext uri="{BB962C8B-B14F-4D97-AF65-F5344CB8AC3E}">
        <p14:creationId xmlns:p14="http://schemas.microsoft.com/office/powerpoint/2010/main" xmlns="" val="22130700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Contact List</a:t>
            </a:r>
            <a:endParaRPr lang="en-US" dirty="0"/>
          </a:p>
        </p:txBody>
      </p:sp>
      <p:sp>
        <p:nvSpPr>
          <p:cNvPr id="3" name="Content Placeholder 2"/>
          <p:cNvSpPr>
            <a:spLocks noGrp="1"/>
          </p:cNvSpPr>
          <p:nvPr>
            <p:ph idx="1"/>
          </p:nvPr>
        </p:nvSpPr>
        <p:spPr>
          <a:xfrm>
            <a:off x="457200" y="1600200"/>
            <a:ext cx="8229600" cy="4648200"/>
          </a:xfrm>
        </p:spPr>
        <p:txBody>
          <a:bodyPr>
            <a:noAutofit/>
          </a:bodyPr>
          <a:lstStyle/>
          <a:p>
            <a:pPr marL="0" indent="0">
              <a:spcAft>
                <a:spcPts val="1200"/>
              </a:spcAft>
              <a:buNone/>
              <a:defRPr/>
            </a:pPr>
            <a:r>
              <a:rPr lang="en-US" sz="2000" dirty="0">
                <a:latin typeface="Arial Narrow" pitchFamily="34" charset="0"/>
              </a:rPr>
              <a:t>Grades, college transcripts, withdrawals, drops, additions and changes – Ext. 141, 104</a:t>
            </a:r>
          </a:p>
          <a:p>
            <a:pPr marL="0" indent="0">
              <a:spcAft>
                <a:spcPts val="1200"/>
              </a:spcAft>
              <a:buNone/>
              <a:defRPr/>
            </a:pPr>
            <a:r>
              <a:rPr lang="en-US" sz="2000" dirty="0">
                <a:latin typeface="Arial Narrow" pitchFamily="34" charset="0"/>
              </a:rPr>
              <a:t>High School transcripts – Ext. 117</a:t>
            </a:r>
          </a:p>
          <a:p>
            <a:pPr marL="0" indent="0">
              <a:spcAft>
                <a:spcPts val="1200"/>
              </a:spcAft>
              <a:buNone/>
              <a:defRPr/>
            </a:pPr>
            <a:r>
              <a:rPr lang="en-US" sz="2000" dirty="0">
                <a:latin typeface="Arial Narrow" pitchFamily="34" charset="0"/>
              </a:rPr>
              <a:t>Advising - Contact the Faculty Office – Ext. 103</a:t>
            </a:r>
          </a:p>
          <a:p>
            <a:pPr marL="0" indent="0">
              <a:spcAft>
                <a:spcPts val="1200"/>
              </a:spcAft>
              <a:buNone/>
              <a:defRPr/>
            </a:pPr>
            <a:r>
              <a:rPr lang="en-US" sz="2000" dirty="0">
                <a:latin typeface="Arial Narrow" pitchFamily="34" charset="0"/>
              </a:rPr>
              <a:t>Financial Aid contact – Ext. 105, 106, 107, or 124</a:t>
            </a:r>
          </a:p>
          <a:p>
            <a:pPr marL="0" indent="0">
              <a:spcAft>
                <a:spcPts val="1200"/>
              </a:spcAft>
              <a:buNone/>
              <a:defRPr/>
            </a:pPr>
            <a:r>
              <a:rPr lang="en-US" sz="2000" dirty="0">
                <a:latin typeface="Arial Narrow" pitchFamily="34" charset="0"/>
              </a:rPr>
              <a:t>Business Office concerns, payments, challenges with payments – Ext. 106, 120, 121</a:t>
            </a:r>
          </a:p>
          <a:p>
            <a:pPr marL="0" indent="0">
              <a:spcAft>
                <a:spcPts val="1200"/>
              </a:spcAft>
              <a:buNone/>
              <a:defRPr/>
            </a:pPr>
            <a:r>
              <a:rPr lang="en-US" sz="2000" dirty="0">
                <a:latin typeface="Arial Narrow" pitchFamily="34" charset="0"/>
              </a:rPr>
              <a:t>Personal challenges, housing, college challenges – Ext. 122, 159</a:t>
            </a:r>
          </a:p>
          <a:p>
            <a:pPr marL="0" indent="0">
              <a:spcAft>
                <a:spcPts val="1200"/>
              </a:spcAft>
              <a:buNone/>
              <a:defRPr/>
            </a:pPr>
            <a:r>
              <a:rPr lang="en-US" sz="2000" dirty="0">
                <a:latin typeface="Arial Narrow" pitchFamily="34" charset="0"/>
              </a:rPr>
              <a:t>Contributions, tithes, offering to BHU – Ext. 128</a:t>
            </a:r>
          </a:p>
        </p:txBody>
      </p:sp>
      <p:sp>
        <p:nvSpPr>
          <p:cNvPr id="4" name="Slide Number Placeholder 3"/>
          <p:cNvSpPr>
            <a:spLocks noGrp="1"/>
          </p:cNvSpPr>
          <p:nvPr>
            <p:ph type="sldNum" sz="quarter" idx="12"/>
          </p:nvPr>
        </p:nvSpPr>
        <p:spPr/>
        <p:txBody>
          <a:bodyPr/>
          <a:lstStyle/>
          <a:p>
            <a:fld id="{B1B4D484-953E-44CE-99FD-F2DCCC27CBD1}" type="slidenum">
              <a:rPr lang="en-US" smtClean="0"/>
              <a:pPr/>
              <a:t>24</a:t>
            </a:fld>
            <a:endParaRPr lang="en-US"/>
          </a:p>
        </p:txBody>
      </p:sp>
    </p:spTree>
    <p:extLst>
      <p:ext uri="{BB962C8B-B14F-4D97-AF65-F5344CB8AC3E}">
        <p14:creationId xmlns:p14="http://schemas.microsoft.com/office/powerpoint/2010/main" xmlns="" val="26099429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Overview of Registrar Services</a:t>
            </a:r>
            <a:endParaRPr lang="en-US" dirty="0"/>
          </a:p>
        </p:txBody>
      </p:sp>
      <p:sp>
        <p:nvSpPr>
          <p:cNvPr id="3" name="Content Placeholder 2"/>
          <p:cNvSpPr>
            <a:spLocks noGrp="1"/>
          </p:cNvSpPr>
          <p:nvPr>
            <p:ph idx="1"/>
          </p:nvPr>
        </p:nvSpPr>
        <p:spPr/>
        <p:txBody>
          <a:bodyPr/>
          <a:lstStyle/>
          <a:p>
            <a:pPr>
              <a:defRPr/>
            </a:pPr>
            <a:r>
              <a:rPr lang="en-US" dirty="0"/>
              <a:t>Registration Training and Assistance</a:t>
            </a:r>
          </a:p>
          <a:p>
            <a:pPr>
              <a:defRPr/>
            </a:pPr>
            <a:r>
              <a:rPr lang="en-US" dirty="0"/>
              <a:t>Transfer Credit Evaluation</a:t>
            </a:r>
          </a:p>
          <a:p>
            <a:pPr>
              <a:defRPr/>
            </a:pPr>
            <a:r>
              <a:rPr lang="en-US" dirty="0"/>
              <a:t>Grading Process and Procedure</a:t>
            </a:r>
          </a:p>
          <a:p>
            <a:pPr>
              <a:defRPr/>
            </a:pPr>
            <a:r>
              <a:rPr lang="en-US" dirty="0"/>
              <a:t>Meeting </a:t>
            </a:r>
            <a:r>
              <a:rPr lang="en-US" dirty="0" smtClean="0"/>
              <a:t>Course Requirements</a:t>
            </a:r>
            <a:endParaRPr lang="en-US" dirty="0"/>
          </a:p>
          <a:p>
            <a:pPr>
              <a:defRPr/>
            </a:pPr>
            <a:r>
              <a:rPr lang="en-US" dirty="0"/>
              <a:t>Degree Audits</a:t>
            </a:r>
          </a:p>
          <a:p>
            <a:pPr>
              <a:defRPr/>
            </a:pPr>
            <a:r>
              <a:rPr lang="en-US" dirty="0"/>
              <a:t>Honors</a:t>
            </a:r>
          </a:p>
          <a:p>
            <a:pPr>
              <a:defRPr/>
            </a:pPr>
            <a:r>
              <a:rPr lang="en-US" dirty="0"/>
              <a:t>Academic Advising	</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3</a:t>
            </a:fld>
            <a:endParaRPr lang="en-US"/>
          </a:p>
        </p:txBody>
      </p:sp>
    </p:spTree>
    <p:extLst>
      <p:ext uri="{BB962C8B-B14F-4D97-AF65-F5344CB8AC3E}">
        <p14:creationId xmlns:p14="http://schemas.microsoft.com/office/powerpoint/2010/main" xmlns="" val="33252228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a:bodyPr>
          <a:lstStyle/>
          <a:p>
            <a:r>
              <a:rPr lang="en-US" dirty="0" smtClean="0"/>
              <a:t>Overview of Registrar Services </a:t>
            </a:r>
            <a:r>
              <a:rPr lang="en-US" sz="2800" dirty="0" smtClean="0"/>
              <a:t>(cont.)</a:t>
            </a:r>
            <a:endParaRPr lang="en-US" sz="2800" dirty="0"/>
          </a:p>
        </p:txBody>
      </p:sp>
      <p:sp>
        <p:nvSpPr>
          <p:cNvPr id="3" name="Content Placeholder 2"/>
          <p:cNvSpPr>
            <a:spLocks noGrp="1"/>
          </p:cNvSpPr>
          <p:nvPr>
            <p:ph idx="1"/>
          </p:nvPr>
        </p:nvSpPr>
        <p:spPr/>
        <p:txBody>
          <a:bodyPr>
            <a:normAutofit/>
          </a:bodyPr>
          <a:lstStyle/>
          <a:p>
            <a:pPr>
              <a:defRPr/>
            </a:pPr>
            <a:r>
              <a:rPr lang="en-US" dirty="0"/>
              <a:t>Class Withdrawals</a:t>
            </a:r>
          </a:p>
          <a:p>
            <a:pPr>
              <a:defRPr/>
            </a:pPr>
            <a:r>
              <a:rPr lang="en-US" dirty="0"/>
              <a:t>Semester Schedule</a:t>
            </a:r>
          </a:p>
          <a:p>
            <a:pPr>
              <a:defRPr/>
            </a:pPr>
            <a:r>
              <a:rPr lang="en-US" dirty="0"/>
              <a:t>Catalog</a:t>
            </a:r>
          </a:p>
          <a:p>
            <a:pPr>
              <a:defRPr/>
            </a:pPr>
            <a:r>
              <a:rPr lang="en-US" dirty="0"/>
              <a:t>Academic Forms</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4</a:t>
            </a:fld>
            <a:endParaRPr lang="en-US"/>
          </a:p>
        </p:txBody>
      </p:sp>
    </p:spTree>
    <p:extLst>
      <p:ext uri="{BB962C8B-B14F-4D97-AF65-F5344CB8AC3E}">
        <p14:creationId xmlns:p14="http://schemas.microsoft.com/office/powerpoint/2010/main" xmlns="" val="16853683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Registration</a:t>
            </a:r>
            <a:endParaRPr lang="en-US" dirty="0"/>
          </a:p>
        </p:txBody>
      </p:sp>
      <p:sp>
        <p:nvSpPr>
          <p:cNvPr id="3" name="Content Placeholder 2"/>
          <p:cNvSpPr>
            <a:spLocks noGrp="1"/>
          </p:cNvSpPr>
          <p:nvPr>
            <p:ph idx="1"/>
          </p:nvPr>
        </p:nvSpPr>
        <p:spPr/>
        <p:txBody>
          <a:bodyPr/>
          <a:lstStyle/>
          <a:p>
            <a:pPr marL="3175" indent="-3175">
              <a:spcBef>
                <a:spcPts val="0"/>
              </a:spcBef>
              <a:spcAft>
                <a:spcPts val="1800"/>
              </a:spcAft>
              <a:buFont typeface="Monotype Sorts" pitchFamily="2" charset="2"/>
              <a:buNone/>
              <a:defRPr/>
            </a:pPr>
            <a:r>
              <a:rPr lang="en-US" dirty="0"/>
              <a:t>	Registration is online and the dates coincide with the three semesters—Fall, Spring, Summer. Registration dates are posted on the calendar, in the schedule, and a mass student email is sent to inform students of the dates.</a:t>
            </a:r>
          </a:p>
          <a:p>
            <a:pPr marL="3175" indent="-3175">
              <a:spcBef>
                <a:spcPts val="0"/>
              </a:spcBef>
              <a:spcAft>
                <a:spcPts val="1800"/>
              </a:spcAft>
              <a:buFont typeface="Monotype Sorts" pitchFamily="2" charset="2"/>
              <a:buNone/>
              <a:defRPr/>
            </a:pPr>
            <a:r>
              <a:rPr lang="en-US" dirty="0"/>
              <a:t>A course schedule is posted on the </a:t>
            </a:r>
            <a:r>
              <a:rPr lang="en-US" dirty="0" smtClean="0"/>
              <a:t>website </a:t>
            </a:r>
            <a:r>
              <a:rPr lang="en-US" dirty="0"/>
              <a:t>approximately one month before the scheduled registration dates. </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5</a:t>
            </a:fld>
            <a:endParaRPr lang="en-US"/>
          </a:p>
        </p:txBody>
      </p:sp>
    </p:spTree>
    <p:extLst>
      <p:ext uri="{BB962C8B-B14F-4D97-AF65-F5344CB8AC3E}">
        <p14:creationId xmlns:p14="http://schemas.microsoft.com/office/powerpoint/2010/main" xmlns="" val="2092478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Transfer Credit Evaluation</a:t>
            </a:r>
            <a:endParaRPr lang="en-US" dirty="0"/>
          </a:p>
        </p:txBody>
      </p:sp>
      <p:sp>
        <p:nvSpPr>
          <p:cNvPr id="3" name="Content Placeholder 2"/>
          <p:cNvSpPr>
            <a:spLocks noGrp="1"/>
          </p:cNvSpPr>
          <p:nvPr>
            <p:ph idx="1"/>
          </p:nvPr>
        </p:nvSpPr>
        <p:spPr/>
        <p:txBody>
          <a:bodyPr>
            <a:normAutofit/>
          </a:bodyPr>
          <a:lstStyle/>
          <a:p>
            <a:pPr marL="3175" indent="-3175">
              <a:spcBef>
                <a:spcPts val="0"/>
              </a:spcBef>
              <a:spcAft>
                <a:spcPts val="1800"/>
              </a:spcAft>
              <a:buFont typeface="Monotype Sorts" pitchFamily="2" charset="2"/>
              <a:buNone/>
              <a:defRPr/>
            </a:pPr>
            <a:r>
              <a:rPr lang="en-US" dirty="0"/>
              <a:t>	Students who have attended an accredited college may submit a transcript for review. Some courses may be transferable. Transfer courses are governed by the program/major choice. All transfer courses may not be needed to meet requirements of your major choice. </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6</a:t>
            </a:fld>
            <a:endParaRPr lang="en-US"/>
          </a:p>
        </p:txBody>
      </p:sp>
    </p:spTree>
    <p:extLst>
      <p:ext uri="{BB962C8B-B14F-4D97-AF65-F5344CB8AC3E}">
        <p14:creationId xmlns:p14="http://schemas.microsoft.com/office/powerpoint/2010/main" xmlns="" val="8207698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Meeting Course Requirements</a:t>
            </a:r>
            <a:endParaRPr lang="en-US" dirty="0"/>
          </a:p>
        </p:txBody>
      </p:sp>
      <p:sp>
        <p:nvSpPr>
          <p:cNvPr id="3" name="Content Placeholder 2"/>
          <p:cNvSpPr>
            <a:spLocks noGrp="1"/>
          </p:cNvSpPr>
          <p:nvPr>
            <p:ph idx="1"/>
          </p:nvPr>
        </p:nvSpPr>
        <p:spPr/>
        <p:txBody>
          <a:bodyPr>
            <a:normAutofit/>
          </a:bodyPr>
          <a:lstStyle/>
          <a:p>
            <a:pPr marL="3175" indent="-3175">
              <a:spcBef>
                <a:spcPts val="0"/>
              </a:spcBef>
              <a:spcAft>
                <a:spcPts val="1800"/>
              </a:spcAft>
              <a:buFont typeface="Monotype Sorts" pitchFamily="2" charset="2"/>
              <a:buNone/>
              <a:defRPr/>
            </a:pPr>
            <a:r>
              <a:rPr lang="en-US" dirty="0"/>
              <a:t>The student is responsible for meeting all course requirements and maintaining accurate course/credit details. </a:t>
            </a:r>
          </a:p>
          <a:p>
            <a:pPr marL="3175" indent="-3175">
              <a:spcBef>
                <a:spcPts val="0"/>
              </a:spcBef>
              <a:spcAft>
                <a:spcPts val="1800"/>
              </a:spcAft>
              <a:buFont typeface="Monotype Sorts" pitchFamily="2" charset="2"/>
              <a:buNone/>
              <a:defRPr/>
            </a:pPr>
            <a:r>
              <a:rPr lang="en-US" dirty="0"/>
              <a:t>You may access the Student Portal to view your academic status. </a:t>
            </a:r>
          </a:p>
          <a:p>
            <a:pPr marL="3175" indent="-3175">
              <a:spcBef>
                <a:spcPts val="0"/>
              </a:spcBef>
              <a:spcAft>
                <a:spcPts val="1800"/>
              </a:spcAft>
              <a:buFont typeface="Monotype Sorts" pitchFamily="2" charset="2"/>
              <a:buNone/>
              <a:defRPr/>
            </a:pPr>
            <a:r>
              <a:rPr lang="en-US" dirty="0"/>
              <a:t>Access the </a:t>
            </a:r>
            <a:r>
              <a:rPr lang="en-US" dirty="0" smtClean="0"/>
              <a:t>portal </a:t>
            </a:r>
            <a:r>
              <a:rPr lang="en-US" dirty="0"/>
              <a:t>and click on </a:t>
            </a:r>
            <a:r>
              <a:rPr lang="en-US" dirty="0" smtClean="0"/>
              <a:t>“Degree </a:t>
            </a:r>
            <a:r>
              <a:rPr lang="en-US" dirty="0"/>
              <a:t>Audit Details.”</a:t>
            </a:r>
          </a:p>
          <a:p>
            <a:pPr>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7</a:t>
            </a:fld>
            <a:endParaRPr lang="en-US"/>
          </a:p>
        </p:txBody>
      </p:sp>
    </p:spTree>
    <p:extLst>
      <p:ext uri="{BB962C8B-B14F-4D97-AF65-F5344CB8AC3E}">
        <p14:creationId xmlns:p14="http://schemas.microsoft.com/office/powerpoint/2010/main" xmlns="" val="36315862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Semester Schedule</a:t>
            </a:r>
            <a:endParaRPr lang="en-US" dirty="0"/>
          </a:p>
        </p:txBody>
      </p:sp>
      <p:sp>
        <p:nvSpPr>
          <p:cNvPr id="3" name="Content Placeholder 2"/>
          <p:cNvSpPr>
            <a:spLocks noGrp="1"/>
          </p:cNvSpPr>
          <p:nvPr>
            <p:ph idx="1"/>
          </p:nvPr>
        </p:nvSpPr>
        <p:spPr/>
        <p:txBody>
          <a:bodyPr>
            <a:normAutofit/>
          </a:bodyPr>
          <a:lstStyle/>
          <a:p>
            <a:pPr marL="3175" indent="-3175">
              <a:spcBef>
                <a:spcPts val="0"/>
              </a:spcBef>
              <a:spcAft>
                <a:spcPts val="1800"/>
              </a:spcAft>
              <a:buFont typeface="Monotype Sorts" pitchFamily="2" charset="2"/>
              <a:buNone/>
              <a:defRPr/>
            </a:pPr>
            <a:r>
              <a:rPr lang="en-US" dirty="0"/>
              <a:t>The semester course schedule will be posted for viewing prior to registration. This is the schedule you will use to choose your classes. Once registration opens, you are required to register online through your Student Portal.</a:t>
            </a:r>
          </a:p>
          <a:p>
            <a:pPr marL="3175" indent="-3175">
              <a:spcBef>
                <a:spcPts val="0"/>
              </a:spcBef>
              <a:spcAft>
                <a:spcPts val="1800"/>
              </a:spcAft>
              <a:buFont typeface="Monotype Sorts" pitchFamily="2" charset="2"/>
              <a:buNone/>
              <a:defRPr/>
            </a:pPr>
            <a:r>
              <a:rPr lang="en-US" dirty="0"/>
              <a:t>A complete registration tutorial is available to assist you. </a:t>
            </a:r>
          </a:p>
          <a:p>
            <a:pPr>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8</a:t>
            </a:fld>
            <a:endParaRPr lang="en-US"/>
          </a:p>
        </p:txBody>
      </p:sp>
    </p:spTree>
    <p:extLst>
      <p:ext uri="{BB962C8B-B14F-4D97-AF65-F5344CB8AC3E}">
        <p14:creationId xmlns:p14="http://schemas.microsoft.com/office/powerpoint/2010/main" xmlns="" val="8658610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Class Withdrawal</a:t>
            </a:r>
            <a:endParaRPr lang="en-US" dirty="0"/>
          </a:p>
        </p:txBody>
      </p:sp>
      <p:sp>
        <p:nvSpPr>
          <p:cNvPr id="3" name="Content Placeholder 2"/>
          <p:cNvSpPr>
            <a:spLocks noGrp="1"/>
          </p:cNvSpPr>
          <p:nvPr>
            <p:ph idx="1"/>
          </p:nvPr>
        </p:nvSpPr>
        <p:spPr/>
        <p:txBody>
          <a:bodyPr>
            <a:normAutofit/>
          </a:bodyPr>
          <a:lstStyle/>
          <a:p>
            <a:pPr marL="3175" indent="-3175">
              <a:spcBef>
                <a:spcPts val="0"/>
              </a:spcBef>
              <a:spcAft>
                <a:spcPts val="1800"/>
              </a:spcAft>
              <a:buFont typeface="Monotype Sorts" pitchFamily="2" charset="2"/>
              <a:buNone/>
              <a:defRPr/>
            </a:pPr>
            <a:r>
              <a:rPr lang="en-US" dirty="0"/>
              <a:t>Withdrawals are not automatic. To withdraw from a course, the student must submit an official notice to the Registrar’s Office to avoid additional charges. </a:t>
            </a:r>
          </a:p>
          <a:p>
            <a:pPr marL="3175" indent="-3175">
              <a:spcBef>
                <a:spcPts val="0"/>
              </a:spcBef>
              <a:spcAft>
                <a:spcPts val="1800"/>
              </a:spcAft>
              <a:buFont typeface="Monotype Sorts" pitchFamily="2" charset="2"/>
              <a:buNone/>
              <a:defRPr/>
            </a:pPr>
            <a:r>
              <a:rPr lang="en-US" dirty="0"/>
              <a:t>Refunds are processed on a prorated basis up to the eighth week of the semester. A withdrawal form is available on the BHU </a:t>
            </a:r>
            <a:r>
              <a:rPr lang="en-US" dirty="0" smtClean="0"/>
              <a:t>website</a:t>
            </a:r>
            <a:r>
              <a:rPr lang="en-US" dirty="0"/>
              <a:t>.</a:t>
            </a:r>
          </a:p>
          <a:p>
            <a:pPr>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9</a:t>
            </a:fld>
            <a:endParaRPr lang="en-US"/>
          </a:p>
        </p:txBody>
      </p:sp>
    </p:spTree>
    <p:extLst>
      <p:ext uri="{BB962C8B-B14F-4D97-AF65-F5344CB8AC3E}">
        <p14:creationId xmlns:p14="http://schemas.microsoft.com/office/powerpoint/2010/main" xmlns="" val="25796788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TotalTime>
  <Words>621</Words>
  <Application>Microsoft Office PowerPoint</Application>
  <PresentationFormat>On-screen Show (4:3)</PresentationFormat>
  <Paragraphs>163</Paragraphs>
  <Slides>24</Slides>
  <Notes>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OFFICE OF THE REGISTRAR</vt:lpstr>
      <vt:lpstr>Welcome to  BHU &amp; New Student Orientation</vt:lpstr>
      <vt:lpstr>Overview of Registrar Services</vt:lpstr>
      <vt:lpstr>Overview of Registrar Services (cont.)</vt:lpstr>
      <vt:lpstr>Registration</vt:lpstr>
      <vt:lpstr>Transfer Credit Evaluation</vt:lpstr>
      <vt:lpstr>Meeting Course Requirements</vt:lpstr>
      <vt:lpstr>Semester Schedule</vt:lpstr>
      <vt:lpstr>Class Withdrawal</vt:lpstr>
      <vt:lpstr>Grades</vt:lpstr>
      <vt:lpstr>Honors</vt:lpstr>
      <vt:lpstr>Suggested Freshman Track</vt:lpstr>
      <vt:lpstr>Catalog</vt:lpstr>
      <vt:lpstr>Forms</vt:lpstr>
      <vt:lpstr>Programs / Majors</vt:lpstr>
      <vt:lpstr>Absences</vt:lpstr>
      <vt:lpstr>FAQs</vt:lpstr>
      <vt:lpstr>FAQs</vt:lpstr>
      <vt:lpstr>FAQs</vt:lpstr>
      <vt:lpstr>FAQs</vt:lpstr>
      <vt:lpstr>FAQs</vt:lpstr>
      <vt:lpstr>FAQs</vt:lpstr>
      <vt:lpstr>FAQs</vt:lpstr>
      <vt:lpstr>Contact List</vt:lpstr>
    </vt:vector>
  </TitlesOfParts>
  <Company>BHU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Marcelo Silva</dc:creator>
  <cp:lastModifiedBy>shawn adams</cp:lastModifiedBy>
  <cp:revision>17</cp:revision>
  <dcterms:created xsi:type="dcterms:W3CDTF">2012-10-30T21:11:01Z</dcterms:created>
  <dcterms:modified xsi:type="dcterms:W3CDTF">2012-11-26T18:15:16Z</dcterms:modified>
</cp:coreProperties>
</file>