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81" r:id="rId20"/>
    <p:sldId id="274" r:id="rId21"/>
    <p:sldId id="275" r:id="rId22"/>
    <p:sldId id="276" r:id="rId23"/>
    <p:sldId id="277" r:id="rId24"/>
    <p:sldId id="279" r:id="rId25"/>
    <p:sldId id="278" r:id="rId26"/>
    <p:sldId id="280"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7" d="100"/>
          <a:sy n="47" d="100"/>
        </p:scale>
        <p:origin x="-182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E75925-2DEE-4CF5-B0C1-87AFF1E94C95}" type="datetimeFigureOut">
              <a:rPr lang="en-US" smtClean="0"/>
              <a:pPr/>
              <a:t>10/29/2012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DA0C52-DD7C-4EA4-8718-B9E6EA842FB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E75925-2DEE-4CF5-B0C1-87AFF1E94C95}" type="datetimeFigureOut">
              <a:rPr lang="en-US" smtClean="0"/>
              <a:pPr/>
              <a:t>10/29/2012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DA0C52-DD7C-4EA4-8718-B9E6EA842FB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E75925-2DEE-4CF5-B0C1-87AFF1E94C95}" type="datetimeFigureOut">
              <a:rPr lang="en-US" smtClean="0"/>
              <a:pPr/>
              <a:t>10/29/2012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DA0C52-DD7C-4EA4-8718-B9E6EA842FB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E75925-2DEE-4CF5-B0C1-87AFF1E94C95}" type="datetimeFigureOut">
              <a:rPr lang="en-US" smtClean="0"/>
              <a:pPr/>
              <a:t>10/29/2012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DA0C52-DD7C-4EA4-8718-B9E6EA842FB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E75925-2DEE-4CF5-B0C1-87AFF1E94C95}" type="datetimeFigureOut">
              <a:rPr lang="en-US" smtClean="0"/>
              <a:pPr/>
              <a:t>10/29/2012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DA0C52-DD7C-4EA4-8718-B9E6EA842FB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E75925-2DEE-4CF5-B0C1-87AFF1E94C95}" type="datetimeFigureOut">
              <a:rPr lang="en-US" smtClean="0"/>
              <a:pPr/>
              <a:t>10/29/2012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DA0C52-DD7C-4EA4-8718-B9E6EA842FB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E75925-2DEE-4CF5-B0C1-87AFF1E94C95}" type="datetimeFigureOut">
              <a:rPr lang="en-US" smtClean="0"/>
              <a:pPr/>
              <a:t>10/29/2012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DA0C52-DD7C-4EA4-8718-B9E6EA842FB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E75925-2DEE-4CF5-B0C1-87AFF1E94C95}" type="datetimeFigureOut">
              <a:rPr lang="en-US" smtClean="0"/>
              <a:pPr/>
              <a:t>10/29/2012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DA0C52-DD7C-4EA4-8718-B9E6EA842FB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E75925-2DEE-4CF5-B0C1-87AFF1E94C95}" type="datetimeFigureOut">
              <a:rPr lang="en-US" smtClean="0"/>
              <a:pPr/>
              <a:t>10/29/2012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DA0C52-DD7C-4EA4-8718-B9E6EA842FB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E75925-2DEE-4CF5-B0C1-87AFF1E94C95}" type="datetimeFigureOut">
              <a:rPr lang="en-US" smtClean="0"/>
              <a:pPr/>
              <a:t>10/29/2012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DA0C52-DD7C-4EA4-8718-B9E6EA842FB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E75925-2DEE-4CF5-B0C1-87AFF1E94C95}" type="datetimeFigureOut">
              <a:rPr lang="en-US" smtClean="0"/>
              <a:pPr/>
              <a:t>10/29/2012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DA0C52-DD7C-4EA4-8718-B9E6EA842FB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75925-2DEE-4CF5-B0C1-87AFF1E94C95}" type="datetimeFigureOut">
              <a:rPr lang="en-US" smtClean="0"/>
              <a:pPr/>
              <a:t>10/29/2012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A0C52-DD7C-4EA4-8718-B9E6EA842FB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mark.hardgrove@beulah.org"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press.uchicago.edu/books/turabian/turabian_citationguide.html" TargetMode="External"/><Relationship Id="rId2" Type="http://schemas.openxmlformats.org/officeDocument/2006/relationships/hyperlink" Target="http://www.apastyle.org/index.aspx?__utma=12968039.2059666489.1339601740.1340044818.1340119183.4&amp;__utmb=12968039.7.10.1340119183&amp;__utmc=12968039&amp;__utmx=-&amp;__utmz=12968039.1340044818.3.3.utmcsr=google|utmccn=(organic)|utmcmd=organic|utmctr=basic%20proble"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838200"/>
            <a:ext cx="7772400" cy="1470025"/>
          </a:xfrm>
        </p:spPr>
        <p:txBody>
          <a:bodyPr/>
          <a:lstStyle/>
          <a:p>
            <a:r>
              <a:rPr lang="en-US" dirty="0" smtClean="0"/>
              <a:t>New Student Orientation</a:t>
            </a:r>
            <a:endParaRPr lang="en-US" dirty="0"/>
          </a:p>
        </p:txBody>
      </p:sp>
      <p:sp>
        <p:nvSpPr>
          <p:cNvPr id="3" name="Subtitle 2"/>
          <p:cNvSpPr>
            <a:spLocks noGrp="1"/>
          </p:cNvSpPr>
          <p:nvPr>
            <p:ph type="subTitle" idx="1"/>
          </p:nvPr>
        </p:nvSpPr>
        <p:spPr>
          <a:xfrm>
            <a:off x="1371600" y="3505200"/>
            <a:ext cx="6400800" cy="2133600"/>
          </a:xfrm>
        </p:spPr>
        <p:txBody>
          <a:bodyPr>
            <a:normAutofit/>
          </a:bodyPr>
          <a:lstStyle/>
          <a:p>
            <a:r>
              <a:rPr lang="en-US" sz="2800" dirty="0" smtClean="0"/>
              <a:t>Mark E. Hardgrove, PhD, DMin, MDiv</a:t>
            </a:r>
          </a:p>
          <a:p>
            <a:r>
              <a:rPr lang="en-US" sz="2800" dirty="0" smtClean="0"/>
              <a:t>Chair, Division of Graduate Studies</a:t>
            </a:r>
          </a:p>
          <a:p>
            <a:r>
              <a:rPr lang="en-US" sz="2800" dirty="0" smtClean="0"/>
              <a:t>Email: </a:t>
            </a:r>
            <a:r>
              <a:rPr lang="en-US" sz="2800" dirty="0" smtClean="0">
                <a:hlinkClick r:id="rId2"/>
              </a:rPr>
              <a:t>mark.hardgrove@beulah.org</a:t>
            </a:r>
            <a:endParaRPr lang="en-US" sz="2800" dirty="0" smtClean="0"/>
          </a:p>
          <a:p>
            <a:r>
              <a:rPr lang="en-US" sz="2800" dirty="0" smtClean="0"/>
              <a:t>Office Phone: </a:t>
            </a:r>
            <a:r>
              <a:rPr lang="en-US" sz="2800" dirty="0"/>
              <a:t>404-564-5280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Advanced Standing</a:t>
            </a:r>
            <a:endParaRPr lang="en-US" dirty="0"/>
          </a:p>
        </p:txBody>
      </p:sp>
      <p:sp>
        <p:nvSpPr>
          <p:cNvPr id="3" name="Content Placeholder 2"/>
          <p:cNvSpPr>
            <a:spLocks noGrp="1"/>
          </p:cNvSpPr>
          <p:nvPr>
            <p:ph idx="1"/>
          </p:nvPr>
        </p:nvSpPr>
        <p:spPr>
          <a:xfrm>
            <a:off x="457200" y="1143000"/>
            <a:ext cx="8305800" cy="5257800"/>
          </a:xfrm>
        </p:spPr>
        <p:txBody>
          <a:bodyPr>
            <a:normAutofit fontScale="62500" lnSpcReduction="20000"/>
          </a:bodyPr>
          <a:lstStyle/>
          <a:p>
            <a:pPr marL="0" indent="0">
              <a:buNone/>
            </a:pPr>
            <a:r>
              <a:rPr lang="en-US" dirty="0" smtClean="0"/>
              <a:t>In the MDiv degree programs the students </a:t>
            </a:r>
            <a:r>
              <a:rPr lang="en-US" b="1" dirty="0" smtClean="0"/>
              <a:t>may</a:t>
            </a:r>
            <a:r>
              <a:rPr lang="en-US" dirty="0" smtClean="0"/>
              <a:t> receive </a:t>
            </a:r>
            <a:r>
              <a:rPr lang="en-US" b="1" dirty="0" smtClean="0"/>
              <a:t>up to 21 credit hours </a:t>
            </a:r>
            <a:r>
              <a:rPr lang="en-US" dirty="0" smtClean="0"/>
              <a:t>of advanced standing if they have completed classes at the undergraduate level which are comparable to any seven (7) the following classes: </a:t>
            </a:r>
          </a:p>
          <a:p>
            <a:pPr marL="0" indent="0">
              <a:buNone/>
            </a:pPr>
            <a:endParaRPr lang="en-US" dirty="0" smtClean="0"/>
          </a:p>
          <a:p>
            <a:pPr marL="857250" indent="0">
              <a:buNone/>
            </a:pPr>
            <a:r>
              <a:rPr lang="en-US" dirty="0" smtClean="0"/>
              <a:t>Bi 501 Old Testament</a:t>
            </a:r>
          </a:p>
          <a:p>
            <a:pPr marL="857250" indent="0">
              <a:buNone/>
            </a:pPr>
            <a:r>
              <a:rPr lang="en-US" dirty="0" smtClean="0"/>
              <a:t>Bi 502 New Testament</a:t>
            </a:r>
          </a:p>
          <a:p>
            <a:pPr marL="857250" indent="0">
              <a:buNone/>
            </a:pPr>
            <a:r>
              <a:rPr lang="en-US" dirty="0" err="1" smtClean="0"/>
              <a:t>Th</a:t>
            </a:r>
            <a:r>
              <a:rPr lang="en-US" dirty="0" smtClean="0"/>
              <a:t> 503 Systematic Theology I</a:t>
            </a:r>
          </a:p>
          <a:p>
            <a:pPr marL="857250" indent="0">
              <a:buNone/>
            </a:pPr>
            <a:r>
              <a:rPr lang="en-US" dirty="0" err="1" smtClean="0"/>
              <a:t>Th</a:t>
            </a:r>
            <a:r>
              <a:rPr lang="en-US" dirty="0" smtClean="0"/>
              <a:t> 513 Systematic Theology II</a:t>
            </a:r>
          </a:p>
          <a:p>
            <a:pPr marL="857250" indent="0">
              <a:buNone/>
            </a:pPr>
            <a:r>
              <a:rPr lang="en-US" dirty="0" err="1" smtClean="0"/>
              <a:t>Th</a:t>
            </a:r>
            <a:r>
              <a:rPr lang="en-US" dirty="0" smtClean="0"/>
              <a:t> 610 Holy Spirit Throughout the Bible</a:t>
            </a:r>
          </a:p>
          <a:p>
            <a:pPr marL="857250" indent="0">
              <a:buNone/>
            </a:pPr>
            <a:r>
              <a:rPr lang="en-US" dirty="0" smtClean="0"/>
              <a:t>A </a:t>
            </a:r>
            <a:r>
              <a:rPr lang="en-US" dirty="0" err="1" smtClean="0"/>
              <a:t>Th</a:t>
            </a:r>
            <a:r>
              <a:rPr lang="en-US" dirty="0" smtClean="0"/>
              <a:t> 612 Introduction to Evangelism</a:t>
            </a:r>
          </a:p>
          <a:p>
            <a:pPr marL="857250" indent="0">
              <a:buNone/>
            </a:pPr>
            <a:r>
              <a:rPr lang="en-US" dirty="0" smtClean="0"/>
              <a:t>Bi 601 Interpretation of the Old Testament</a:t>
            </a:r>
          </a:p>
          <a:p>
            <a:pPr marL="857250" indent="0">
              <a:buNone/>
            </a:pPr>
            <a:r>
              <a:rPr lang="en-US" dirty="0" smtClean="0"/>
              <a:t>Bi 602 Interpretation of the New Testament</a:t>
            </a:r>
          </a:p>
          <a:p>
            <a:pPr marL="857250" indent="0">
              <a:buNone/>
            </a:pPr>
            <a:r>
              <a:rPr lang="en-US" dirty="0" smtClean="0"/>
              <a:t>A </a:t>
            </a:r>
            <a:r>
              <a:rPr lang="en-US" dirty="0" err="1" smtClean="0"/>
              <a:t>Th</a:t>
            </a:r>
            <a:r>
              <a:rPr lang="en-US" dirty="0" smtClean="0"/>
              <a:t> 610 Introduction to World Missions</a:t>
            </a:r>
          </a:p>
          <a:p>
            <a:pPr marL="0" indent="0">
              <a:buNone/>
            </a:pPr>
            <a:endParaRPr lang="en-US" dirty="0" smtClean="0"/>
          </a:p>
          <a:p>
            <a:pPr marL="0" indent="0">
              <a:buNone/>
            </a:pPr>
            <a:r>
              <a:rPr lang="en-US" b="1" dirty="0" smtClean="0"/>
              <a:t>However, </a:t>
            </a:r>
            <a:r>
              <a:rPr lang="en-US" dirty="0" smtClean="0"/>
              <a:t>in addition to being comparable, the student must have earned a grade of at least a B-.</a:t>
            </a:r>
            <a:endParaRPr lang="en-US"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a:t>
            </a:r>
            <a:endParaRPr lang="en-US" dirty="0"/>
          </a:p>
        </p:txBody>
      </p:sp>
      <p:sp>
        <p:nvSpPr>
          <p:cNvPr id="3" name="Content Placeholder 2"/>
          <p:cNvSpPr>
            <a:spLocks noGrp="1"/>
          </p:cNvSpPr>
          <p:nvPr>
            <p:ph idx="1"/>
          </p:nvPr>
        </p:nvSpPr>
        <p:spPr/>
        <p:txBody>
          <a:bodyPr/>
          <a:lstStyle/>
          <a:p>
            <a:pPr marL="0" indent="0">
              <a:buNone/>
            </a:pPr>
            <a:r>
              <a:rPr lang="en-US" dirty="0" smtClean="0"/>
              <a:t>At the graduate level the writing requirements are greater than they were at the undergraduate level.  There are more papers, and they are usually longer than research papers at the undergraduate level.  This is why it is imperative that the student take A </a:t>
            </a:r>
            <a:r>
              <a:rPr lang="en-US" dirty="0" err="1" smtClean="0"/>
              <a:t>Th</a:t>
            </a:r>
            <a:r>
              <a:rPr lang="en-US" dirty="0" smtClean="0"/>
              <a:t> 609 (Research Writing) the first semester in the MA program, or A </a:t>
            </a:r>
            <a:r>
              <a:rPr lang="en-US" dirty="0" err="1" smtClean="0"/>
              <a:t>Th</a:t>
            </a:r>
            <a:r>
              <a:rPr lang="en-US" dirty="0" smtClean="0"/>
              <a:t> 613 Theological Research Writing in the MDiv program.</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Writing</a:t>
            </a:r>
            <a:endParaRPr lang="en-US" dirty="0"/>
          </a:p>
        </p:txBody>
      </p:sp>
      <p:sp>
        <p:nvSpPr>
          <p:cNvPr id="3" name="Content Placeholder 2"/>
          <p:cNvSpPr>
            <a:spLocks noGrp="1"/>
          </p:cNvSpPr>
          <p:nvPr>
            <p:ph idx="1"/>
          </p:nvPr>
        </p:nvSpPr>
        <p:spPr/>
        <p:txBody>
          <a:bodyPr/>
          <a:lstStyle/>
          <a:p>
            <a:pPr>
              <a:buNone/>
            </a:pPr>
            <a:r>
              <a:rPr lang="en-US" dirty="0" smtClean="0"/>
              <a:t>At BHU we use Turabian 7</a:t>
            </a:r>
            <a:r>
              <a:rPr lang="en-US" baseline="30000" dirty="0" smtClean="0"/>
              <a:t>th</a:t>
            </a:r>
            <a:r>
              <a:rPr lang="en-US" dirty="0" smtClean="0"/>
              <a:t> Edition, with footnote citation of sources to format all Bible, Theology, and Applied Theology courses.</a:t>
            </a:r>
          </a:p>
          <a:p>
            <a:pPr>
              <a:buNone/>
            </a:pPr>
            <a:r>
              <a:rPr lang="en-US" dirty="0" smtClean="0"/>
              <a:t>We use APA 6</a:t>
            </a:r>
            <a:r>
              <a:rPr lang="en-US" baseline="30000" dirty="0" smtClean="0"/>
              <a:t>th</a:t>
            </a:r>
            <a:r>
              <a:rPr lang="en-US" dirty="0" smtClean="0"/>
              <a:t> Edition to format all MBA and Leadership course research papers.</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a:t>
            </a:r>
            <a:endParaRPr lang="en-US" dirty="0"/>
          </a:p>
        </p:txBody>
      </p:sp>
      <p:sp>
        <p:nvSpPr>
          <p:cNvPr id="3" name="Content Placeholder 2"/>
          <p:cNvSpPr>
            <a:spLocks noGrp="1"/>
          </p:cNvSpPr>
          <p:nvPr>
            <p:ph idx="1"/>
          </p:nvPr>
        </p:nvSpPr>
        <p:spPr/>
        <p:txBody>
          <a:bodyPr/>
          <a:lstStyle/>
          <a:p>
            <a:pPr>
              <a:buNone/>
            </a:pPr>
            <a:r>
              <a:rPr lang="en-US" dirty="0" smtClean="0"/>
              <a:t>Two great internet sources for students to be familiar with can be found at the following hyperlink locations:</a:t>
            </a:r>
          </a:p>
          <a:p>
            <a:pPr marL="0" indent="0" algn="ctr">
              <a:buNone/>
            </a:pPr>
            <a:r>
              <a:rPr lang="en-US" sz="4400" dirty="0" smtClean="0">
                <a:hlinkClick r:id="rId2"/>
              </a:rPr>
              <a:t>APA</a:t>
            </a:r>
            <a:endParaRPr lang="en-US" sz="4400" dirty="0" smtClean="0"/>
          </a:p>
          <a:p>
            <a:pPr marL="0" indent="0" algn="ctr">
              <a:buNone/>
            </a:pPr>
            <a:r>
              <a:rPr lang="en-US" sz="4400" dirty="0"/>
              <a:t>&amp;</a:t>
            </a:r>
            <a:endParaRPr lang="en-US" sz="4400" dirty="0" smtClean="0"/>
          </a:p>
          <a:p>
            <a:pPr marL="0" indent="0" algn="ctr">
              <a:buNone/>
            </a:pPr>
            <a:r>
              <a:rPr lang="en-US" sz="4400" dirty="0" smtClean="0">
                <a:hlinkClick r:id="rId3"/>
              </a:rPr>
              <a:t>Turabian</a:t>
            </a:r>
            <a:endParaRPr lang="en-US" sz="4400" dirty="0" smtClean="0"/>
          </a:p>
          <a:p>
            <a:pPr>
              <a:buNone/>
            </a:pP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Student Advising</a:t>
            </a:r>
            <a:endParaRPr lang="en-US" dirty="0"/>
          </a:p>
        </p:txBody>
      </p:sp>
      <p:sp>
        <p:nvSpPr>
          <p:cNvPr id="3" name="Content Placeholder 2"/>
          <p:cNvSpPr>
            <a:spLocks noGrp="1"/>
          </p:cNvSpPr>
          <p:nvPr>
            <p:ph idx="1"/>
          </p:nvPr>
        </p:nvSpPr>
        <p:spPr>
          <a:xfrm>
            <a:off x="457200" y="1143000"/>
            <a:ext cx="8229600" cy="4983163"/>
          </a:xfrm>
        </p:spPr>
        <p:txBody>
          <a:bodyPr/>
          <a:lstStyle/>
          <a:p>
            <a:pPr marL="0" indent="0">
              <a:buNone/>
            </a:pPr>
            <a:r>
              <a:rPr lang="en-US" dirty="0" smtClean="0"/>
              <a:t>There is nothing more frustrating for the faculty than to have a student come to the office with a graduation application only to find that while the student has completed the requisite hours for degree completion, they do not have the hours in the correct courses required in various elective categories.  Inevitably the reason is that the student did not seek advising when choosing courses, or did not use the graduate catalog as a guide in course selection.</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Student Advising</a:t>
            </a:r>
            <a:endParaRPr lang="en-US" dirty="0"/>
          </a:p>
        </p:txBody>
      </p:sp>
      <p:sp>
        <p:nvSpPr>
          <p:cNvPr id="3" name="Content Placeholder 2"/>
          <p:cNvSpPr>
            <a:spLocks noGrp="1"/>
          </p:cNvSpPr>
          <p:nvPr>
            <p:ph idx="1"/>
          </p:nvPr>
        </p:nvSpPr>
        <p:spPr>
          <a:xfrm>
            <a:off x="685800" y="1143000"/>
            <a:ext cx="8001000" cy="4983163"/>
          </a:xfrm>
        </p:spPr>
        <p:txBody>
          <a:bodyPr>
            <a:normAutofit/>
          </a:bodyPr>
          <a:lstStyle/>
          <a:p>
            <a:pPr marL="0" indent="0">
              <a:buNone/>
            </a:pPr>
            <a:endParaRPr lang="en-US" sz="3600" dirty="0" smtClean="0"/>
          </a:p>
          <a:p>
            <a:pPr marL="0" indent="0">
              <a:buNone/>
            </a:pPr>
            <a:endParaRPr lang="en-US" sz="3600" dirty="0"/>
          </a:p>
          <a:p>
            <a:pPr marL="0" indent="0">
              <a:buNone/>
            </a:pPr>
            <a:r>
              <a:rPr lang="en-US" sz="3600" dirty="0" smtClean="0">
                <a:effectLst>
                  <a:outerShdw blurRad="38100" dist="38100" dir="2700000" algn="tl">
                    <a:srgbClr val="000000">
                      <a:alpha val="43137"/>
                    </a:srgbClr>
                  </a:outerShdw>
                </a:effectLst>
              </a:rPr>
              <a:t>The best course of action is to make an appointment through the faculty office to meet with a fulltime faculty member for advising BEFORE registering for classes.</a:t>
            </a:r>
            <a:endParaRPr lang="en-US" sz="36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Offerings</a:t>
            </a:r>
            <a:endParaRPr lang="en-US" dirty="0"/>
          </a:p>
        </p:txBody>
      </p:sp>
      <p:sp>
        <p:nvSpPr>
          <p:cNvPr id="3" name="Content Placeholder 2"/>
          <p:cNvSpPr>
            <a:spLocks noGrp="1"/>
          </p:cNvSpPr>
          <p:nvPr>
            <p:ph idx="1"/>
          </p:nvPr>
        </p:nvSpPr>
        <p:spPr/>
        <p:txBody>
          <a:bodyPr/>
          <a:lstStyle/>
          <a:p>
            <a:pPr marL="0" indent="0">
              <a:buNone/>
            </a:pPr>
            <a:r>
              <a:rPr lang="en-US" dirty="0" smtClean="0"/>
              <a:t>Typically the core classes follow a strict rotation between Fall and Spring Semesters.  However, electives can usually be found during all semesters (Fall, Spring, and Summer).  Therefore it is advisable to focus first on the core classes and take the electives as needed when core classes are not available or cannot be fit into the student’s schedule.</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Offerings</a:t>
            </a:r>
            <a:endParaRPr lang="en-US" dirty="0"/>
          </a:p>
        </p:txBody>
      </p:sp>
      <p:sp>
        <p:nvSpPr>
          <p:cNvPr id="3" name="Content Placeholder 2"/>
          <p:cNvSpPr>
            <a:spLocks noGrp="1"/>
          </p:cNvSpPr>
          <p:nvPr>
            <p:ph idx="1"/>
          </p:nvPr>
        </p:nvSpPr>
        <p:spPr/>
        <p:txBody>
          <a:bodyPr>
            <a:normAutofit fontScale="85000" lnSpcReduction="20000"/>
          </a:bodyPr>
          <a:lstStyle/>
          <a:p>
            <a:pPr marL="0" indent="0">
              <a:lnSpc>
                <a:spcPct val="110000"/>
              </a:lnSpc>
              <a:buNone/>
            </a:pPr>
            <a:r>
              <a:rPr lang="en-US" sz="3300" b="1" dirty="0" smtClean="0"/>
              <a:t>Classes at BHU are offered in four formats (one class per day for day or evening classes):</a:t>
            </a:r>
          </a:p>
          <a:p>
            <a:pPr marL="0" indent="0">
              <a:lnSpc>
                <a:spcPct val="110000"/>
              </a:lnSpc>
              <a:buNone/>
            </a:pPr>
            <a:endParaRPr lang="en-US" sz="1100" b="1" dirty="0" smtClean="0"/>
          </a:p>
          <a:p>
            <a:pPr marL="685800">
              <a:lnSpc>
                <a:spcPct val="110000"/>
              </a:lnSpc>
              <a:buNone/>
            </a:pPr>
            <a:r>
              <a:rPr lang="en-US" b="1" dirty="0" smtClean="0"/>
              <a:t>Day </a:t>
            </a:r>
            <a:r>
              <a:rPr lang="en-US" dirty="0" smtClean="0"/>
              <a:t>Schedule</a:t>
            </a:r>
          </a:p>
          <a:p>
            <a:pPr marL="685800">
              <a:buNone/>
            </a:pPr>
            <a:r>
              <a:rPr lang="en-US" b="1" dirty="0" smtClean="0"/>
              <a:t>Evening </a:t>
            </a:r>
            <a:r>
              <a:rPr lang="en-US" dirty="0" smtClean="0"/>
              <a:t>Schedule</a:t>
            </a:r>
          </a:p>
          <a:p>
            <a:pPr marL="685800">
              <a:buNone/>
            </a:pPr>
            <a:r>
              <a:rPr lang="en-US" b="1" dirty="0" smtClean="0"/>
              <a:t>Modular</a:t>
            </a:r>
            <a:r>
              <a:rPr lang="en-US" dirty="0" smtClean="0"/>
              <a:t>: Three weekends (Friday-Saturday) during the semester-usually one weekend a month for three months</a:t>
            </a:r>
          </a:p>
          <a:p>
            <a:pPr marL="685800">
              <a:buNone/>
            </a:pPr>
            <a:r>
              <a:rPr lang="en-US" b="1" dirty="0" smtClean="0"/>
              <a:t>Online</a:t>
            </a:r>
          </a:p>
          <a:p>
            <a:pPr marL="0" indent="0">
              <a:buNone/>
            </a:pPr>
            <a:endParaRPr lang="en-US" sz="1300" dirty="0" smtClean="0"/>
          </a:p>
          <a:p>
            <a:pPr marL="0" indent="0">
              <a:buNone/>
            </a:pPr>
            <a:r>
              <a:rPr lang="en-US" dirty="0" smtClean="0"/>
              <a:t>Not every class is offered in all three formats, but there are options for the students in these four formats.</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Minimum Grade Point Average </a:t>
            </a:r>
            <a:endParaRPr lang="en-US" dirty="0"/>
          </a:p>
        </p:txBody>
      </p:sp>
      <p:sp>
        <p:nvSpPr>
          <p:cNvPr id="3" name="Content Placeholder 2"/>
          <p:cNvSpPr>
            <a:spLocks noGrp="1"/>
          </p:cNvSpPr>
          <p:nvPr>
            <p:ph idx="1"/>
          </p:nvPr>
        </p:nvSpPr>
        <p:spPr/>
        <p:txBody>
          <a:bodyPr>
            <a:normAutofit/>
          </a:bodyPr>
          <a:lstStyle/>
          <a:p>
            <a:pPr marL="0" indent="0">
              <a:buNone/>
            </a:pPr>
            <a:endParaRPr lang="en-US" sz="3600" dirty="0" smtClean="0"/>
          </a:p>
          <a:p>
            <a:pPr marL="0" indent="0">
              <a:buNone/>
            </a:pPr>
            <a:r>
              <a:rPr lang="en-US" sz="3600" dirty="0" smtClean="0"/>
              <a:t>In the MA and MDiv programs the student must maintain a GPA of at least 2.25 to remain in the program.</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Load</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sz="3600" dirty="0" smtClean="0"/>
              <a:t>A full load in the graduate program begins with 2 classes (6 credit hours) and any course loads exceeding 3 classes (9 credit hours) must be approved by the chair graduate division.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Degrees</a:t>
            </a:r>
            <a:endParaRPr lang="en-US" dirty="0"/>
          </a:p>
        </p:txBody>
      </p:sp>
      <p:sp>
        <p:nvSpPr>
          <p:cNvPr id="3" name="Content Placeholder 2"/>
          <p:cNvSpPr>
            <a:spLocks noGrp="1"/>
          </p:cNvSpPr>
          <p:nvPr>
            <p:ph idx="1"/>
          </p:nvPr>
        </p:nvSpPr>
        <p:spPr/>
        <p:txBody>
          <a:bodyPr>
            <a:noAutofit/>
          </a:bodyPr>
          <a:lstStyle/>
          <a:p>
            <a:r>
              <a:rPr lang="en-US" sz="2800" b="1" dirty="0" smtClean="0"/>
              <a:t>MA – Religious Studies	42 Credit Hours</a:t>
            </a:r>
          </a:p>
          <a:p>
            <a:r>
              <a:rPr lang="en-US" sz="2800" b="1" dirty="0" smtClean="0"/>
              <a:t>MA – Leadership Studies	42 Credit Hours</a:t>
            </a:r>
          </a:p>
          <a:p>
            <a:r>
              <a:rPr lang="en-US" sz="2800" b="1" dirty="0" smtClean="0"/>
              <a:t>MDiv 				90 Credit Hours</a:t>
            </a:r>
          </a:p>
          <a:p>
            <a:r>
              <a:rPr lang="en-US" sz="2800" b="1" dirty="0" smtClean="0"/>
              <a:t>MDiv – Leadership		102 Credit Hours</a:t>
            </a:r>
          </a:p>
          <a:p>
            <a:r>
              <a:rPr lang="en-US" sz="2800" b="1" dirty="0" smtClean="0"/>
              <a:t>MBA 				40 Credit Hours</a:t>
            </a:r>
          </a:p>
          <a:p>
            <a:r>
              <a:rPr lang="en-US" sz="2800" b="1" dirty="0" smtClean="0"/>
              <a:t>DMin				36 Credit Hours</a:t>
            </a:r>
            <a:endParaRPr lang="en-US" sz="28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Capstone Course</a:t>
            </a:r>
            <a:endParaRPr lang="en-US" dirty="0"/>
          </a:p>
        </p:txBody>
      </p:sp>
      <p:sp>
        <p:nvSpPr>
          <p:cNvPr id="3" name="Content Placeholder 2"/>
          <p:cNvSpPr>
            <a:spLocks noGrp="1"/>
          </p:cNvSpPr>
          <p:nvPr>
            <p:ph idx="1"/>
          </p:nvPr>
        </p:nvSpPr>
        <p:spPr>
          <a:xfrm>
            <a:off x="457200" y="1600200"/>
            <a:ext cx="8229600" cy="4724400"/>
          </a:xfrm>
        </p:spPr>
        <p:txBody>
          <a:bodyPr>
            <a:normAutofit fontScale="85000" lnSpcReduction="10000"/>
          </a:bodyPr>
          <a:lstStyle/>
          <a:p>
            <a:pPr algn="ctr">
              <a:buNone/>
            </a:pPr>
            <a:r>
              <a:rPr lang="en-US" b="1" dirty="0"/>
              <a:t>Capstone Courses (LS 698, </a:t>
            </a:r>
            <a:r>
              <a:rPr lang="en-US" b="1" dirty="0" smtClean="0"/>
              <a:t>A </a:t>
            </a:r>
            <a:r>
              <a:rPr lang="en-US" b="1" dirty="0" err="1" smtClean="0"/>
              <a:t>Th</a:t>
            </a:r>
            <a:r>
              <a:rPr lang="en-US" b="1" dirty="0" smtClean="0"/>
              <a:t> </a:t>
            </a:r>
            <a:r>
              <a:rPr lang="en-US" b="1" dirty="0"/>
              <a:t>698, </a:t>
            </a:r>
            <a:r>
              <a:rPr lang="en-US" b="1" dirty="0" smtClean="0"/>
              <a:t>A </a:t>
            </a:r>
            <a:r>
              <a:rPr lang="en-US" b="1" dirty="0" err="1" smtClean="0"/>
              <a:t>Th</a:t>
            </a:r>
            <a:r>
              <a:rPr lang="en-US" b="1" dirty="0" smtClean="0"/>
              <a:t> </a:t>
            </a:r>
            <a:r>
              <a:rPr lang="en-US" b="1" dirty="0"/>
              <a:t>699)</a:t>
            </a:r>
            <a:endParaRPr lang="en-US" dirty="0"/>
          </a:p>
          <a:p>
            <a:pPr marL="0" indent="0">
              <a:buNone/>
            </a:pPr>
            <a:r>
              <a:rPr lang="en-US" dirty="0"/>
              <a:t>During the last semester of study before graduation from each program of study, and before being awarded a degree, the student will be required to complete this course in which the student produces a substantial writing assignment (generally 50-60 pages).  This research paper will demonstrate comprehension and synthesis of the material covered over the course of the program of study and will address an area of interest, ministry, or future employment context, relating biblical concepts to ministry or leadership topics.  A grade of C or better must be achieved in this course to earn a degree.</a:t>
            </a:r>
          </a:p>
          <a:p>
            <a:pPr marL="0" indent="0">
              <a:buNone/>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Doctor of Ministry (</a:t>
            </a:r>
            <a:r>
              <a:rPr lang="en-US" dirty="0" err="1" smtClean="0"/>
              <a:t>Dmin</a:t>
            </a:r>
            <a:r>
              <a:rPr lang="en-US" dirty="0" smtClean="0"/>
              <a:t>)</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b="1" dirty="0" smtClean="0"/>
              <a:t>Note: </a:t>
            </a:r>
            <a:r>
              <a:rPr lang="en-US" dirty="0" smtClean="0"/>
              <a:t>The prerequisite degree for entering the DMin program is the MDiv degree or the equivalent. </a:t>
            </a:r>
          </a:p>
          <a:p>
            <a:pPr marL="0" indent="0" algn="ctr">
              <a:buNone/>
            </a:pPr>
            <a:r>
              <a:rPr lang="en-US" b="1" dirty="0" smtClean="0"/>
              <a:t>Program Structure</a:t>
            </a:r>
          </a:p>
          <a:p>
            <a:r>
              <a:rPr lang="en-US" dirty="0" smtClean="0"/>
              <a:t>Core Curriculum				18</a:t>
            </a:r>
          </a:p>
          <a:p>
            <a:r>
              <a:rPr lang="en-US" dirty="0" smtClean="0"/>
              <a:t>Context-Based Covenant Groups		  3</a:t>
            </a:r>
          </a:p>
          <a:p>
            <a:r>
              <a:rPr lang="en-US" dirty="0" smtClean="0"/>
              <a:t>Project and Dissertation			  6</a:t>
            </a:r>
          </a:p>
          <a:p>
            <a:r>
              <a:rPr lang="en-US" dirty="0" smtClean="0"/>
              <a:t>DMin Electives					  9</a:t>
            </a:r>
          </a:p>
          <a:p>
            <a:r>
              <a:rPr lang="en-US" dirty="0" smtClean="0"/>
              <a:t>	Total Hours					36</a:t>
            </a:r>
          </a:p>
          <a:p>
            <a:pPr marL="0" indent="0" algn="ctr">
              <a:buNone/>
            </a:pPr>
            <a:endParaRPr lang="en-US"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DMin</a:t>
            </a:r>
            <a:endParaRPr lang="en-US" dirty="0"/>
          </a:p>
        </p:txBody>
      </p:sp>
      <p:sp>
        <p:nvSpPr>
          <p:cNvPr id="3" name="Content Placeholder 2"/>
          <p:cNvSpPr>
            <a:spLocks noGrp="1"/>
          </p:cNvSpPr>
          <p:nvPr>
            <p:ph idx="1"/>
          </p:nvPr>
        </p:nvSpPr>
        <p:spPr>
          <a:xfrm>
            <a:off x="457200" y="1371600"/>
            <a:ext cx="8229600" cy="5181600"/>
          </a:xfrm>
        </p:spPr>
        <p:txBody>
          <a:bodyPr>
            <a:normAutofit fontScale="62500" lnSpcReduction="20000"/>
          </a:bodyPr>
          <a:lstStyle/>
          <a:p>
            <a:pPr marL="0" indent="0">
              <a:buNone/>
            </a:pPr>
            <a:r>
              <a:rPr lang="en-US" dirty="0" smtClean="0"/>
              <a:t>The DMin degree is a hybrid program consisting of three residencies, online instruction, and elective courses.  The Core Courses are completed in three Fall Semesters:</a:t>
            </a:r>
          </a:p>
          <a:p>
            <a:pPr>
              <a:buNone/>
            </a:pPr>
            <a:endParaRPr lang="en-US" b="1" dirty="0" smtClean="0"/>
          </a:p>
          <a:p>
            <a:pPr>
              <a:buNone/>
            </a:pPr>
            <a:r>
              <a:rPr lang="en-US" b="1" dirty="0" smtClean="0"/>
              <a:t>First Year</a:t>
            </a:r>
          </a:p>
          <a:p>
            <a:pPr>
              <a:spcBef>
                <a:spcPts val="0"/>
              </a:spcBef>
            </a:pPr>
            <a:r>
              <a:rPr lang="en-US" dirty="0" smtClean="0"/>
              <a:t>DM 901  Doctor of Ministry Orientation and Assessment</a:t>
            </a:r>
          </a:p>
          <a:p>
            <a:r>
              <a:rPr lang="en-US" dirty="0" smtClean="0"/>
              <a:t>DM 902  Foundations for Ministry Leadership: Scripture, History, and</a:t>
            </a:r>
          </a:p>
          <a:p>
            <a:pPr>
              <a:buNone/>
            </a:pPr>
            <a:r>
              <a:rPr lang="en-US" dirty="0" smtClean="0"/>
              <a:t>		      Theology</a:t>
            </a:r>
          </a:p>
          <a:p>
            <a:pPr>
              <a:spcBef>
                <a:spcPts val="1200"/>
              </a:spcBef>
              <a:buNone/>
            </a:pPr>
            <a:r>
              <a:rPr lang="en-US" b="1" dirty="0" smtClean="0"/>
              <a:t>Second Year</a:t>
            </a:r>
          </a:p>
          <a:p>
            <a:pPr>
              <a:spcBef>
                <a:spcPts val="0"/>
              </a:spcBef>
            </a:pPr>
            <a:r>
              <a:rPr lang="en-US" dirty="0" smtClean="0"/>
              <a:t>DM 903  Executive Coaching for Transformational Ministry</a:t>
            </a:r>
          </a:p>
          <a:p>
            <a:pPr>
              <a:spcBef>
                <a:spcPts val="0"/>
              </a:spcBef>
            </a:pPr>
            <a:r>
              <a:rPr lang="en-US" dirty="0" smtClean="0"/>
              <a:t>DM 904  Leadership and Peacemaking: Conflict and Reconciliation</a:t>
            </a:r>
          </a:p>
          <a:p>
            <a:pPr>
              <a:buNone/>
            </a:pPr>
            <a:endParaRPr lang="en-US" b="1" dirty="0" smtClean="0"/>
          </a:p>
          <a:p>
            <a:pPr>
              <a:buNone/>
            </a:pPr>
            <a:r>
              <a:rPr lang="en-US" b="1" dirty="0" smtClean="0"/>
              <a:t>Third Year</a:t>
            </a:r>
          </a:p>
          <a:p>
            <a:pPr>
              <a:spcBef>
                <a:spcPts val="0"/>
              </a:spcBef>
            </a:pPr>
            <a:r>
              <a:rPr lang="en-US" dirty="0" smtClean="0"/>
              <a:t>DM 906  Leading Worship and Discipleship: Equipping a People, </a:t>
            </a:r>
          </a:p>
          <a:p>
            <a:pPr>
              <a:spcBef>
                <a:spcPts val="0"/>
              </a:spcBef>
              <a:buNone/>
            </a:pPr>
            <a:r>
              <a:rPr lang="en-US" dirty="0" smtClean="0"/>
              <a:t>                       Communicating the Word</a:t>
            </a:r>
          </a:p>
          <a:p>
            <a:pPr>
              <a:spcBef>
                <a:spcPts val="0"/>
              </a:spcBef>
            </a:pPr>
            <a:r>
              <a:rPr lang="en-US" dirty="0" smtClean="0"/>
              <a:t>DM 909  Holistic Mission: Evangelism, Justice, and Mercy Ministries with </a:t>
            </a:r>
          </a:p>
          <a:p>
            <a:pPr>
              <a:spcBef>
                <a:spcPts val="0"/>
              </a:spcBef>
              <a:buNone/>
            </a:pPr>
            <a:r>
              <a:rPr lang="en-US" dirty="0" smtClean="0"/>
              <a:t>                       Global Awareness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DMin</a:t>
            </a:r>
            <a:endParaRPr lang="en-US" dirty="0"/>
          </a:p>
        </p:txBody>
      </p:sp>
      <p:sp>
        <p:nvSpPr>
          <p:cNvPr id="3" name="Content Placeholder 2"/>
          <p:cNvSpPr>
            <a:spLocks noGrp="1"/>
          </p:cNvSpPr>
          <p:nvPr>
            <p:ph idx="1"/>
          </p:nvPr>
        </p:nvSpPr>
        <p:spPr/>
        <p:txBody>
          <a:bodyPr/>
          <a:lstStyle/>
          <a:p>
            <a:pPr>
              <a:buNone/>
            </a:pPr>
            <a:r>
              <a:rPr lang="en-US" b="1" dirty="0" smtClean="0"/>
              <a:t>Electives  9 credits</a:t>
            </a:r>
          </a:p>
          <a:p>
            <a:pPr>
              <a:buNone/>
            </a:pPr>
            <a:r>
              <a:rPr lang="en-US" dirty="0" smtClean="0"/>
              <a:t>	Elective courses in the student's area of focus [up to 9 hours may be transferred and applied to the electives if they are from an accredited school and meet the requirements of the student’s focus of study and program structure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DMin</a:t>
            </a:r>
            <a:endParaRPr lang="en-US" dirty="0"/>
          </a:p>
        </p:txBody>
      </p:sp>
      <p:sp>
        <p:nvSpPr>
          <p:cNvPr id="3" name="Content Placeholder 2"/>
          <p:cNvSpPr>
            <a:spLocks noGrp="1"/>
          </p:cNvSpPr>
          <p:nvPr>
            <p:ph idx="1"/>
          </p:nvPr>
        </p:nvSpPr>
        <p:spPr>
          <a:xfrm>
            <a:off x="304800" y="1600200"/>
            <a:ext cx="8534400" cy="4525963"/>
          </a:xfrm>
        </p:spPr>
        <p:txBody>
          <a:bodyPr>
            <a:normAutofit/>
          </a:bodyPr>
          <a:lstStyle/>
          <a:p>
            <a:pPr marL="0" indent="0">
              <a:buNone/>
            </a:pPr>
            <a:r>
              <a:rPr lang="en-US" dirty="0" smtClean="0"/>
              <a:t>In addition to the core courses and 9 credit hours of electives, the student will produce a doctoral dissertation.   </a:t>
            </a:r>
          </a:p>
          <a:p>
            <a:pPr marL="0" indent="0">
              <a:buNone/>
            </a:pPr>
            <a:endParaRPr lang="en-US" dirty="0" smtClean="0"/>
          </a:p>
          <a:p>
            <a:pPr>
              <a:buNone/>
            </a:pPr>
            <a:r>
              <a:rPr lang="en-US" sz="2400" dirty="0" smtClean="0"/>
              <a:t>DM 931  Doctor of Ministry Project/Dissertation 	   – 1 credit</a:t>
            </a:r>
          </a:p>
          <a:p>
            <a:pPr>
              <a:buNone/>
            </a:pPr>
            <a:r>
              <a:rPr lang="en-US" sz="2400" dirty="0" smtClean="0"/>
              <a:t>DM 932  Doctor of Ministry Project/Dissertation 	   – 1 credit</a:t>
            </a:r>
          </a:p>
          <a:p>
            <a:pPr>
              <a:buNone/>
            </a:pPr>
            <a:r>
              <a:rPr lang="en-US" sz="2400" dirty="0" smtClean="0"/>
              <a:t>DM 933  Doctor of Ministry Project/Dissertation 	   – 1 credit</a:t>
            </a:r>
          </a:p>
          <a:p>
            <a:pPr>
              <a:buNone/>
            </a:pPr>
            <a:r>
              <a:rPr lang="en-US" sz="2400" dirty="0" smtClean="0"/>
              <a:t>DM 934   Completed Doctor of Ministry Dissertation   – 3 credits</a:t>
            </a:r>
          </a:p>
          <a:p>
            <a:pPr>
              <a:buNone/>
            </a:pPr>
            <a:r>
              <a:rPr lang="en-US" sz="2600" b="1" dirty="0" smtClean="0"/>
              <a:t>						</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DMin</a:t>
            </a:r>
            <a:endParaRPr lang="en-US" dirty="0"/>
          </a:p>
        </p:txBody>
      </p:sp>
      <p:sp>
        <p:nvSpPr>
          <p:cNvPr id="3" name="Content Placeholder 2"/>
          <p:cNvSpPr>
            <a:spLocks noGrp="1"/>
          </p:cNvSpPr>
          <p:nvPr>
            <p:ph idx="1"/>
          </p:nvPr>
        </p:nvSpPr>
        <p:spPr/>
        <p:txBody>
          <a:bodyPr/>
          <a:lstStyle/>
          <a:p>
            <a:pPr>
              <a:buNone/>
            </a:pPr>
            <a:r>
              <a:rPr lang="en-US" b="1" dirty="0" smtClean="0"/>
              <a:t>Project/Dissertation Colloquium Process</a:t>
            </a:r>
            <a:endParaRPr lang="en-US" dirty="0" smtClean="0"/>
          </a:p>
          <a:p>
            <a:pPr>
              <a:buNone/>
            </a:pPr>
            <a:r>
              <a:rPr lang="en-US" dirty="0" smtClean="0"/>
              <a:t>	At two junctures in the student’s project/thesis a colloquium of faculty and students will be used to evaluate and approve the student’s proposals and work.</a:t>
            </a:r>
          </a:p>
          <a:p>
            <a:pPr>
              <a:buNone/>
            </a:pP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Notes</a:t>
            </a:r>
            <a:endParaRPr lang="en-US" dirty="0"/>
          </a:p>
        </p:txBody>
      </p:sp>
      <p:sp>
        <p:nvSpPr>
          <p:cNvPr id="3" name="Content Placeholder 2"/>
          <p:cNvSpPr>
            <a:spLocks noGrp="1"/>
          </p:cNvSpPr>
          <p:nvPr>
            <p:ph idx="1"/>
          </p:nvPr>
        </p:nvSpPr>
        <p:spPr/>
        <p:txBody>
          <a:bodyPr/>
          <a:lstStyle/>
          <a:p>
            <a:pPr>
              <a:buNone/>
            </a:pPr>
            <a:r>
              <a:rPr lang="en-US" dirty="0" smtClean="0"/>
              <a:t>	Once a student earns a Master of Arts in either Leadership or Religious Studies, the student may continue his or her studies in pursuit of the MDiv and the 42 hours of the MA program may transfer into the MDiv program.  However, a student may not receive duel credit for the same course (transfer and advanced standing).  A student may not earn the MDiv and then ask to also receive the MA.</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Degree Requirements</a:t>
            </a:r>
            <a:endParaRPr lang="en-US" dirty="0"/>
          </a:p>
        </p:txBody>
      </p:sp>
      <p:sp>
        <p:nvSpPr>
          <p:cNvPr id="3" name="Content Placeholder 2"/>
          <p:cNvSpPr>
            <a:spLocks noGrp="1"/>
          </p:cNvSpPr>
          <p:nvPr>
            <p:ph idx="1"/>
          </p:nvPr>
        </p:nvSpPr>
        <p:spPr>
          <a:xfrm>
            <a:off x="381000" y="1600200"/>
            <a:ext cx="8534400" cy="4648200"/>
          </a:xfrm>
        </p:spPr>
        <p:txBody>
          <a:bodyPr>
            <a:normAutofit fontScale="85000" lnSpcReduction="20000"/>
          </a:bodyPr>
          <a:lstStyle/>
          <a:p>
            <a:pPr>
              <a:buNone/>
            </a:pPr>
            <a:r>
              <a:rPr lang="en-US" b="1" dirty="0" smtClean="0"/>
              <a:t>MA – Religious Studies Core Courses (27 credit hours)</a:t>
            </a:r>
          </a:p>
          <a:p>
            <a:pPr>
              <a:lnSpc>
                <a:spcPct val="120000"/>
              </a:lnSpc>
              <a:spcBef>
                <a:spcPts val="0"/>
              </a:spcBef>
              <a:buNone/>
              <a:tabLst>
                <a:tab pos="1371600" algn="l"/>
              </a:tabLst>
            </a:pPr>
            <a:r>
              <a:rPr lang="en-US" sz="3100" dirty="0" smtClean="0"/>
              <a:t>A </a:t>
            </a:r>
            <a:r>
              <a:rPr lang="en-US" sz="3100" dirty="0" err="1" smtClean="0"/>
              <a:t>Th</a:t>
            </a:r>
            <a:r>
              <a:rPr lang="en-US" sz="3100" dirty="0" smtClean="0"/>
              <a:t> 609 	Research Writing in Religious Studies </a:t>
            </a:r>
          </a:p>
          <a:p>
            <a:pPr marL="0" indent="0">
              <a:lnSpc>
                <a:spcPct val="120000"/>
              </a:lnSpc>
              <a:spcBef>
                <a:spcPts val="0"/>
              </a:spcBef>
              <a:buNone/>
            </a:pPr>
            <a:r>
              <a:rPr lang="en-US" sz="3100" b="1" i="1" dirty="0" smtClean="0">
                <a:solidFill>
                  <a:srgbClr val="C00000"/>
                </a:solidFill>
              </a:rPr>
              <a:t>(A </a:t>
            </a:r>
            <a:r>
              <a:rPr lang="en-US" sz="3100" b="1" i="1" dirty="0" err="1" smtClean="0">
                <a:solidFill>
                  <a:srgbClr val="C00000"/>
                </a:solidFill>
              </a:rPr>
              <a:t>Th</a:t>
            </a:r>
            <a:r>
              <a:rPr lang="en-US" sz="3100" b="1" i="1" dirty="0" smtClean="0">
                <a:solidFill>
                  <a:srgbClr val="C00000"/>
                </a:solidFill>
              </a:rPr>
              <a:t> 609 must be taken the first semester of enrollment)</a:t>
            </a:r>
            <a:endParaRPr lang="en-US" sz="3100" b="1" dirty="0" smtClean="0">
              <a:solidFill>
                <a:srgbClr val="C00000"/>
              </a:solidFill>
            </a:endParaRPr>
          </a:p>
          <a:p>
            <a:pPr marL="0" indent="0">
              <a:lnSpc>
                <a:spcPct val="120000"/>
              </a:lnSpc>
              <a:spcBef>
                <a:spcPts val="0"/>
              </a:spcBef>
              <a:buNone/>
              <a:tabLst>
                <a:tab pos="1314450" algn="l"/>
              </a:tabLst>
            </a:pPr>
            <a:r>
              <a:rPr lang="en-US" sz="3100" dirty="0" smtClean="0"/>
              <a:t>Bi 501 	Old Testament</a:t>
            </a:r>
            <a:br>
              <a:rPr lang="en-US" sz="3100" dirty="0" smtClean="0"/>
            </a:br>
            <a:r>
              <a:rPr lang="en-US" sz="3100" dirty="0" smtClean="0"/>
              <a:t>Bi 502 	New Testament </a:t>
            </a:r>
            <a:br>
              <a:rPr lang="en-US" sz="3100" dirty="0" smtClean="0"/>
            </a:br>
            <a:r>
              <a:rPr lang="en-US" sz="3100" dirty="0" err="1" smtClean="0"/>
              <a:t>Th</a:t>
            </a:r>
            <a:r>
              <a:rPr lang="en-US" sz="3100" dirty="0" smtClean="0"/>
              <a:t> 503 	Systematic Theology I</a:t>
            </a:r>
            <a:br>
              <a:rPr lang="en-US" sz="3100" dirty="0" smtClean="0"/>
            </a:br>
            <a:r>
              <a:rPr lang="en-US" sz="3100" dirty="0" err="1" smtClean="0"/>
              <a:t>Th</a:t>
            </a:r>
            <a:r>
              <a:rPr lang="en-US" sz="3100" dirty="0" smtClean="0"/>
              <a:t> 513 	Systematic Theology II</a:t>
            </a:r>
            <a:br>
              <a:rPr lang="en-US" sz="3100" dirty="0" smtClean="0"/>
            </a:br>
            <a:r>
              <a:rPr lang="en-US" sz="3100" dirty="0" err="1" smtClean="0"/>
              <a:t>Th</a:t>
            </a:r>
            <a:r>
              <a:rPr lang="en-US" sz="3100" dirty="0" smtClean="0"/>
              <a:t> 601 	History of Christian Thought I</a:t>
            </a:r>
            <a:br>
              <a:rPr lang="en-US" sz="3100" dirty="0" smtClean="0"/>
            </a:br>
            <a:r>
              <a:rPr lang="en-US" sz="3100" dirty="0" err="1" smtClean="0"/>
              <a:t>Th</a:t>
            </a:r>
            <a:r>
              <a:rPr lang="en-US" sz="3100" dirty="0" smtClean="0"/>
              <a:t> 602 	History of Christian Thought II</a:t>
            </a:r>
          </a:p>
          <a:p>
            <a:pPr marL="0" indent="0">
              <a:lnSpc>
                <a:spcPct val="120000"/>
              </a:lnSpc>
              <a:spcBef>
                <a:spcPts val="0"/>
              </a:spcBef>
              <a:buNone/>
              <a:tabLst>
                <a:tab pos="1314450" algn="l"/>
              </a:tabLst>
            </a:pPr>
            <a:r>
              <a:rPr lang="en-US" sz="3100" dirty="0" err="1" smtClean="0"/>
              <a:t>Th</a:t>
            </a:r>
            <a:r>
              <a:rPr lang="en-US" sz="3100" dirty="0" smtClean="0"/>
              <a:t> 607	Hermeneutics</a:t>
            </a:r>
          </a:p>
          <a:p>
            <a:pPr marL="0" indent="0">
              <a:lnSpc>
                <a:spcPct val="120000"/>
              </a:lnSpc>
              <a:spcBef>
                <a:spcPts val="0"/>
              </a:spcBef>
              <a:buNone/>
              <a:tabLst>
                <a:tab pos="1314450" algn="l"/>
              </a:tabLst>
            </a:pPr>
            <a:r>
              <a:rPr lang="en-US" sz="3100" dirty="0" smtClean="0"/>
              <a:t>A </a:t>
            </a:r>
            <a:r>
              <a:rPr lang="en-US" sz="3100" dirty="0" err="1" smtClean="0"/>
              <a:t>Th</a:t>
            </a:r>
            <a:r>
              <a:rPr lang="en-US" sz="3100" dirty="0" smtClean="0"/>
              <a:t> 698	Capstone Course </a:t>
            </a:r>
          </a:p>
          <a:p>
            <a:pPr>
              <a:buNone/>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Degree Requirements</a:t>
            </a:r>
            <a:endParaRPr lang="en-US" dirty="0"/>
          </a:p>
        </p:txBody>
      </p:sp>
      <p:sp>
        <p:nvSpPr>
          <p:cNvPr id="3" name="Content Placeholder 2"/>
          <p:cNvSpPr>
            <a:spLocks noGrp="1"/>
          </p:cNvSpPr>
          <p:nvPr>
            <p:ph idx="1"/>
          </p:nvPr>
        </p:nvSpPr>
        <p:spPr>
          <a:xfrm>
            <a:off x="381000" y="1524000"/>
            <a:ext cx="8382000" cy="4525963"/>
          </a:xfrm>
        </p:spPr>
        <p:txBody>
          <a:bodyPr>
            <a:normAutofit/>
          </a:bodyPr>
          <a:lstStyle/>
          <a:p>
            <a:pPr>
              <a:buNone/>
            </a:pPr>
            <a:r>
              <a:rPr lang="en-US" b="1" dirty="0" smtClean="0"/>
              <a:t>MA – Religious Studies Electives </a:t>
            </a:r>
            <a:r>
              <a:rPr lang="en-US" sz="2800" b="1" dirty="0" smtClean="0"/>
              <a:t>(15 credit hours)</a:t>
            </a:r>
            <a:endParaRPr lang="en-US" b="1" dirty="0" smtClean="0"/>
          </a:p>
          <a:p>
            <a:pPr indent="0">
              <a:buNone/>
            </a:pPr>
            <a:r>
              <a:rPr lang="en-US" dirty="0" smtClean="0"/>
              <a:t>In addition to the core courses, the student must take an additional </a:t>
            </a:r>
            <a:r>
              <a:rPr lang="en-US" b="1" dirty="0" smtClean="0"/>
              <a:t>9 credit hours </a:t>
            </a:r>
            <a:r>
              <a:rPr lang="en-US" dirty="0" smtClean="0"/>
              <a:t>(3 classes) of </a:t>
            </a:r>
            <a:r>
              <a:rPr lang="en-US" b="1" dirty="0" smtClean="0"/>
              <a:t>Bi courses</a:t>
            </a:r>
            <a:r>
              <a:rPr lang="en-US" dirty="0" smtClean="0"/>
              <a:t>, as the Bible elective.</a:t>
            </a:r>
          </a:p>
          <a:p>
            <a:pPr indent="0">
              <a:buNone/>
            </a:pPr>
            <a:r>
              <a:rPr lang="en-US" dirty="0" smtClean="0"/>
              <a:t>Also, the student must take an additional </a:t>
            </a:r>
            <a:r>
              <a:rPr lang="en-US" b="1" dirty="0" smtClean="0"/>
              <a:t>6 credit hours </a:t>
            </a:r>
            <a:r>
              <a:rPr lang="en-US" dirty="0" smtClean="0"/>
              <a:t>(2 classes) in any religious field </a:t>
            </a:r>
            <a:r>
              <a:rPr lang="en-US" b="1" dirty="0" smtClean="0"/>
              <a:t>(Bi, A </a:t>
            </a:r>
            <a:r>
              <a:rPr lang="en-US" b="1" dirty="0" err="1" smtClean="0"/>
              <a:t>Th</a:t>
            </a:r>
            <a:r>
              <a:rPr lang="en-US" b="1" dirty="0" smtClean="0"/>
              <a:t>, </a:t>
            </a:r>
            <a:r>
              <a:rPr lang="en-US" b="1" dirty="0" err="1" smtClean="0"/>
              <a:t>Th</a:t>
            </a:r>
            <a:r>
              <a:rPr lang="en-US" b="1" dirty="0" smtClean="0"/>
              <a:t>, L or Mi).  </a:t>
            </a:r>
            <a:r>
              <a:rPr lang="en-US" dirty="0" smtClean="0"/>
              <a:t>LS classes cannot be used to fulfill these electives.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 Standing</a:t>
            </a:r>
            <a:endParaRPr lang="en-US" dirty="0"/>
          </a:p>
        </p:txBody>
      </p:sp>
      <p:sp>
        <p:nvSpPr>
          <p:cNvPr id="3" name="Content Placeholder 2"/>
          <p:cNvSpPr>
            <a:spLocks noGrp="1"/>
          </p:cNvSpPr>
          <p:nvPr>
            <p:ph idx="1"/>
          </p:nvPr>
        </p:nvSpPr>
        <p:spPr>
          <a:xfrm>
            <a:off x="457200" y="1600200"/>
            <a:ext cx="8382000" cy="4525963"/>
          </a:xfrm>
        </p:spPr>
        <p:txBody>
          <a:bodyPr>
            <a:normAutofit/>
          </a:bodyPr>
          <a:lstStyle/>
          <a:p>
            <a:pPr marL="0" indent="0">
              <a:buNone/>
            </a:pPr>
            <a:r>
              <a:rPr lang="en-US" dirty="0" smtClean="0"/>
              <a:t>In both MA degree programs, the students </a:t>
            </a:r>
            <a:r>
              <a:rPr lang="en-US" b="1" dirty="0" smtClean="0"/>
              <a:t>may</a:t>
            </a:r>
            <a:r>
              <a:rPr lang="en-US" dirty="0" smtClean="0"/>
              <a:t> receive </a:t>
            </a:r>
            <a:r>
              <a:rPr lang="en-US" b="1" dirty="0" smtClean="0"/>
              <a:t>up to 9 credit hours </a:t>
            </a:r>
            <a:r>
              <a:rPr lang="en-US" dirty="0" smtClean="0"/>
              <a:t>of advanced standing if they have completed classes at the undergraduate level which are comparable to: </a:t>
            </a:r>
          </a:p>
          <a:p>
            <a:pPr marL="0" indent="0">
              <a:buNone/>
            </a:pPr>
            <a:r>
              <a:rPr lang="en-US" dirty="0" smtClean="0"/>
              <a:t>Bi 501 Old Testament; Bi 502 New Testament; or </a:t>
            </a:r>
            <a:r>
              <a:rPr lang="en-US" dirty="0" err="1" smtClean="0"/>
              <a:t>Th</a:t>
            </a:r>
            <a:r>
              <a:rPr lang="en-US" dirty="0" smtClean="0"/>
              <a:t> 503 Systematic Theology I.</a:t>
            </a:r>
          </a:p>
          <a:p>
            <a:pPr marL="0" indent="0">
              <a:buNone/>
            </a:pPr>
            <a:r>
              <a:rPr lang="en-US" b="1" dirty="0" smtClean="0"/>
              <a:t>However, </a:t>
            </a:r>
            <a:r>
              <a:rPr lang="en-US" dirty="0" smtClean="0"/>
              <a:t>in addition to being comparable, the student must have earned a grade of at least a B-.</a:t>
            </a:r>
            <a:endParaRPr lang="en-US"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Degree Requirements</a:t>
            </a:r>
            <a:endParaRPr lang="en-US" dirty="0"/>
          </a:p>
        </p:txBody>
      </p:sp>
      <p:sp>
        <p:nvSpPr>
          <p:cNvPr id="3" name="Content Placeholder 2"/>
          <p:cNvSpPr>
            <a:spLocks noGrp="1"/>
          </p:cNvSpPr>
          <p:nvPr>
            <p:ph idx="1"/>
          </p:nvPr>
        </p:nvSpPr>
        <p:spPr>
          <a:xfrm>
            <a:off x="381000" y="1600200"/>
            <a:ext cx="8458200" cy="4525963"/>
          </a:xfrm>
        </p:spPr>
        <p:txBody>
          <a:bodyPr>
            <a:normAutofit fontScale="92500" lnSpcReduction="20000"/>
          </a:bodyPr>
          <a:lstStyle/>
          <a:p>
            <a:pPr>
              <a:buNone/>
            </a:pPr>
            <a:r>
              <a:rPr lang="en-US" sz="2900" b="1" dirty="0" smtClean="0"/>
              <a:t>MA – Leadership Studies Core Courses</a:t>
            </a:r>
            <a:r>
              <a:rPr lang="en-US" b="1" dirty="0" smtClean="0"/>
              <a:t> </a:t>
            </a:r>
            <a:r>
              <a:rPr lang="en-US" sz="2600" b="1" dirty="0" smtClean="0"/>
              <a:t>(27 credit hours)</a:t>
            </a:r>
          </a:p>
          <a:p>
            <a:pPr marL="0" indent="0">
              <a:buNone/>
              <a:tabLst>
                <a:tab pos="1028700" algn="l"/>
              </a:tabLst>
            </a:pPr>
            <a:r>
              <a:rPr lang="en-US" sz="2800" dirty="0" smtClean="0"/>
              <a:t>A </a:t>
            </a:r>
            <a:r>
              <a:rPr lang="en-US" sz="2800" dirty="0" err="1" smtClean="0"/>
              <a:t>Th</a:t>
            </a:r>
            <a:r>
              <a:rPr lang="en-US" sz="2800" dirty="0" smtClean="0"/>
              <a:t> 609 Research Writing in Religious Studies </a:t>
            </a:r>
          </a:p>
          <a:p>
            <a:pPr marL="0" indent="0">
              <a:buNone/>
              <a:tabLst>
                <a:tab pos="1028700" algn="l"/>
              </a:tabLst>
            </a:pPr>
            <a:r>
              <a:rPr lang="en-US" sz="2800" b="1" i="1" dirty="0" smtClean="0">
                <a:solidFill>
                  <a:srgbClr val="C00000"/>
                </a:solidFill>
              </a:rPr>
              <a:t>(A </a:t>
            </a:r>
            <a:r>
              <a:rPr lang="en-US" sz="2800" b="1" i="1" dirty="0" err="1" smtClean="0">
                <a:solidFill>
                  <a:srgbClr val="C00000"/>
                </a:solidFill>
              </a:rPr>
              <a:t>Th</a:t>
            </a:r>
            <a:r>
              <a:rPr lang="en-US" sz="2800" b="1" i="1" dirty="0" smtClean="0">
                <a:solidFill>
                  <a:srgbClr val="C00000"/>
                </a:solidFill>
              </a:rPr>
              <a:t> 609 must be taken the first semester of enrollment)</a:t>
            </a:r>
            <a:endParaRPr lang="en-US" sz="2800" b="1" dirty="0" smtClean="0">
              <a:solidFill>
                <a:srgbClr val="C00000"/>
              </a:solidFill>
            </a:endParaRPr>
          </a:p>
          <a:p>
            <a:pPr marL="0" indent="0">
              <a:buNone/>
              <a:tabLst>
                <a:tab pos="1028700" algn="l"/>
              </a:tabLst>
            </a:pPr>
            <a:r>
              <a:rPr lang="en-US" sz="2800" dirty="0" smtClean="0"/>
              <a:t>Bi 501 	Old Testament</a:t>
            </a:r>
          </a:p>
          <a:p>
            <a:pPr marL="0" indent="0">
              <a:buNone/>
              <a:tabLst>
                <a:tab pos="1028700" algn="l"/>
              </a:tabLst>
            </a:pPr>
            <a:r>
              <a:rPr lang="en-US" sz="2800" dirty="0" smtClean="0"/>
              <a:t>Bi 502 	New Testament</a:t>
            </a:r>
          </a:p>
          <a:p>
            <a:pPr marL="0" indent="0">
              <a:buNone/>
              <a:tabLst>
                <a:tab pos="1028700" algn="l"/>
              </a:tabLst>
            </a:pPr>
            <a:r>
              <a:rPr lang="en-US" sz="2800" dirty="0" err="1" smtClean="0"/>
              <a:t>Th</a:t>
            </a:r>
            <a:r>
              <a:rPr lang="en-US" sz="2800" dirty="0" smtClean="0"/>
              <a:t> 503 	Systematic Theology I</a:t>
            </a:r>
          </a:p>
          <a:p>
            <a:pPr marL="0" indent="0">
              <a:buNone/>
              <a:tabLst>
                <a:tab pos="1028700" algn="l"/>
              </a:tabLst>
            </a:pPr>
            <a:r>
              <a:rPr lang="en-US" sz="2800" dirty="0" err="1" smtClean="0"/>
              <a:t>Th</a:t>
            </a:r>
            <a:r>
              <a:rPr lang="en-US" sz="2800" dirty="0" smtClean="0"/>
              <a:t> 513 	Systematic Theology II</a:t>
            </a:r>
          </a:p>
          <a:p>
            <a:pPr marL="0" indent="0">
              <a:buNone/>
              <a:tabLst>
                <a:tab pos="1028700" algn="l"/>
              </a:tabLst>
            </a:pPr>
            <a:r>
              <a:rPr lang="en-US" sz="2800" dirty="0" err="1" smtClean="0"/>
              <a:t>Th</a:t>
            </a:r>
            <a:r>
              <a:rPr lang="en-US" sz="2800" dirty="0" smtClean="0"/>
              <a:t> 601 	History of Christian Thought I</a:t>
            </a:r>
          </a:p>
          <a:p>
            <a:pPr marL="0" indent="0">
              <a:buNone/>
              <a:tabLst>
                <a:tab pos="1028700" algn="l"/>
              </a:tabLst>
            </a:pPr>
            <a:r>
              <a:rPr lang="en-US" sz="2800" dirty="0" err="1" smtClean="0"/>
              <a:t>Th</a:t>
            </a:r>
            <a:r>
              <a:rPr lang="en-US" sz="2800" dirty="0" smtClean="0"/>
              <a:t> 602 	History of Christian Thought II</a:t>
            </a:r>
          </a:p>
          <a:p>
            <a:pPr marL="0" indent="0">
              <a:buNone/>
              <a:tabLst>
                <a:tab pos="1028700" algn="l"/>
              </a:tabLst>
            </a:pPr>
            <a:r>
              <a:rPr lang="en-US" sz="2800" dirty="0" err="1" smtClean="0"/>
              <a:t>Th</a:t>
            </a:r>
            <a:r>
              <a:rPr lang="en-US" sz="2800" dirty="0" smtClean="0"/>
              <a:t> 607	Hermeneutics</a:t>
            </a:r>
          </a:p>
          <a:p>
            <a:pPr marL="0" indent="0">
              <a:buNone/>
              <a:tabLst>
                <a:tab pos="1028700" algn="l"/>
              </a:tabLst>
            </a:pPr>
            <a:r>
              <a:rPr lang="en-US" sz="2800" dirty="0" smtClean="0"/>
              <a:t>LS 698	Capstone Course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Degree Requirements</a:t>
            </a:r>
            <a:endParaRPr lang="en-US" dirty="0"/>
          </a:p>
        </p:txBody>
      </p:sp>
      <p:sp>
        <p:nvSpPr>
          <p:cNvPr id="3" name="Content Placeholder 2"/>
          <p:cNvSpPr>
            <a:spLocks noGrp="1"/>
          </p:cNvSpPr>
          <p:nvPr>
            <p:ph idx="1"/>
          </p:nvPr>
        </p:nvSpPr>
        <p:spPr/>
        <p:txBody>
          <a:bodyPr/>
          <a:lstStyle/>
          <a:p>
            <a:pPr>
              <a:buNone/>
            </a:pPr>
            <a:r>
              <a:rPr lang="en-US" b="1" dirty="0" smtClean="0"/>
              <a:t>MA – Leadership Studies Electives</a:t>
            </a:r>
          </a:p>
          <a:p>
            <a:pPr indent="0">
              <a:buNone/>
            </a:pPr>
            <a:r>
              <a:rPr lang="en-US" dirty="0" smtClean="0"/>
              <a:t>In addition to the core courses, the student must take an additional 15 credit hours (5 courses) of LS classes.  Any 5 LS classes will qualify as fulfillment of this elective requirement.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Degree Requirements</a:t>
            </a:r>
            <a:br>
              <a:rPr lang="en-US" dirty="0" smtClean="0"/>
            </a:br>
            <a:r>
              <a:rPr lang="en-US" sz="3100" b="1" dirty="0" smtClean="0"/>
              <a:t>MDiv Core Courses (51 credit hours)</a:t>
            </a:r>
            <a:endParaRPr lang="en-US" sz="3100" dirty="0"/>
          </a:p>
        </p:txBody>
      </p:sp>
      <p:sp>
        <p:nvSpPr>
          <p:cNvPr id="3" name="Content Placeholder 2"/>
          <p:cNvSpPr>
            <a:spLocks noGrp="1"/>
          </p:cNvSpPr>
          <p:nvPr>
            <p:ph idx="1"/>
          </p:nvPr>
        </p:nvSpPr>
        <p:spPr>
          <a:xfrm>
            <a:off x="381000" y="1524000"/>
            <a:ext cx="8458200" cy="5105400"/>
          </a:xfrm>
        </p:spPr>
        <p:txBody>
          <a:bodyPr numCol="1">
            <a:noAutofit/>
          </a:bodyPr>
          <a:lstStyle/>
          <a:p>
            <a:pPr marL="1085850" indent="-971550">
              <a:lnSpc>
                <a:spcPct val="120000"/>
              </a:lnSpc>
              <a:spcBef>
                <a:spcPts val="0"/>
              </a:spcBef>
              <a:buNone/>
            </a:pPr>
            <a:r>
              <a:rPr lang="en-US" sz="1600" b="1" dirty="0" smtClean="0"/>
              <a:t>Bi </a:t>
            </a:r>
            <a:r>
              <a:rPr lang="en-US" sz="1600" b="1" dirty="0"/>
              <a:t>501 	Old </a:t>
            </a:r>
            <a:r>
              <a:rPr lang="en-US" sz="1600" b="1" dirty="0" smtClean="0"/>
              <a:t>Testament</a:t>
            </a:r>
          </a:p>
          <a:p>
            <a:pPr marL="1085850" indent="-971550">
              <a:lnSpc>
                <a:spcPct val="120000"/>
              </a:lnSpc>
              <a:spcBef>
                <a:spcPts val="0"/>
              </a:spcBef>
              <a:buNone/>
            </a:pPr>
            <a:r>
              <a:rPr lang="en-US" sz="1600" b="1" dirty="0" smtClean="0"/>
              <a:t>Bi </a:t>
            </a:r>
            <a:r>
              <a:rPr lang="en-US" sz="1600" b="1" dirty="0"/>
              <a:t>502 	New </a:t>
            </a:r>
            <a:r>
              <a:rPr lang="en-US" sz="1600" b="1" dirty="0" smtClean="0"/>
              <a:t>Testament</a:t>
            </a:r>
          </a:p>
          <a:p>
            <a:pPr marL="1085850" indent="-971550">
              <a:lnSpc>
                <a:spcPct val="120000"/>
              </a:lnSpc>
              <a:spcBef>
                <a:spcPts val="0"/>
              </a:spcBef>
              <a:buNone/>
            </a:pPr>
            <a:r>
              <a:rPr lang="en-US" sz="1600" b="1" dirty="0" err="1" smtClean="0"/>
              <a:t>Th</a:t>
            </a:r>
            <a:r>
              <a:rPr lang="en-US" sz="1600" b="1" dirty="0" smtClean="0"/>
              <a:t> </a:t>
            </a:r>
            <a:r>
              <a:rPr lang="en-US" sz="1600" b="1" dirty="0"/>
              <a:t>503 	Systematic Theology </a:t>
            </a:r>
            <a:r>
              <a:rPr lang="en-US" sz="1600" b="1" dirty="0" smtClean="0"/>
              <a:t>I</a:t>
            </a:r>
          </a:p>
          <a:p>
            <a:pPr marL="1085850" indent="-971550">
              <a:lnSpc>
                <a:spcPct val="120000"/>
              </a:lnSpc>
              <a:spcBef>
                <a:spcPts val="0"/>
              </a:spcBef>
              <a:buNone/>
            </a:pPr>
            <a:r>
              <a:rPr lang="en-US" sz="1600" b="1" dirty="0" err="1" smtClean="0"/>
              <a:t>Th</a:t>
            </a:r>
            <a:r>
              <a:rPr lang="en-US" sz="1600" b="1" dirty="0" smtClean="0"/>
              <a:t> </a:t>
            </a:r>
            <a:r>
              <a:rPr lang="en-US" sz="1600" b="1" dirty="0"/>
              <a:t>513 	Systematic Theology </a:t>
            </a:r>
            <a:r>
              <a:rPr lang="en-US" sz="1600" b="1" dirty="0" smtClean="0"/>
              <a:t>II</a:t>
            </a:r>
          </a:p>
          <a:p>
            <a:pPr marL="1085850" indent="-971550">
              <a:lnSpc>
                <a:spcPct val="120000"/>
              </a:lnSpc>
              <a:spcBef>
                <a:spcPts val="0"/>
              </a:spcBef>
              <a:buNone/>
            </a:pPr>
            <a:r>
              <a:rPr lang="en-US" sz="1600" b="1" dirty="0" err="1" smtClean="0"/>
              <a:t>Th</a:t>
            </a:r>
            <a:r>
              <a:rPr lang="en-US" sz="1600" b="1" dirty="0" smtClean="0"/>
              <a:t> </a:t>
            </a:r>
            <a:r>
              <a:rPr lang="en-US" sz="1600" b="1" dirty="0"/>
              <a:t>601 	History of Christian Thought </a:t>
            </a:r>
            <a:r>
              <a:rPr lang="en-US" sz="1600" b="1" dirty="0" smtClean="0"/>
              <a:t>I</a:t>
            </a:r>
          </a:p>
          <a:p>
            <a:pPr marL="1085850" indent="-971550">
              <a:lnSpc>
                <a:spcPct val="120000"/>
              </a:lnSpc>
              <a:spcBef>
                <a:spcPts val="0"/>
              </a:spcBef>
              <a:buNone/>
            </a:pPr>
            <a:r>
              <a:rPr lang="en-US" sz="1600" b="1" dirty="0" err="1" smtClean="0"/>
              <a:t>Th</a:t>
            </a:r>
            <a:r>
              <a:rPr lang="en-US" sz="1600" b="1" dirty="0" smtClean="0"/>
              <a:t> </a:t>
            </a:r>
            <a:r>
              <a:rPr lang="en-US" sz="1600" b="1" dirty="0"/>
              <a:t>602 	History of Christian Thought </a:t>
            </a:r>
            <a:r>
              <a:rPr lang="en-US" sz="1600" b="1" dirty="0" smtClean="0"/>
              <a:t>II</a:t>
            </a:r>
          </a:p>
          <a:p>
            <a:pPr marL="1085850" indent="-971550">
              <a:lnSpc>
                <a:spcPct val="120000"/>
              </a:lnSpc>
              <a:spcBef>
                <a:spcPts val="0"/>
              </a:spcBef>
              <a:buNone/>
            </a:pPr>
            <a:r>
              <a:rPr lang="en-US" sz="1600" b="1" dirty="0" smtClean="0"/>
              <a:t>A </a:t>
            </a:r>
            <a:r>
              <a:rPr lang="en-US" sz="1600" b="1" dirty="0" err="1" smtClean="0"/>
              <a:t>Th</a:t>
            </a:r>
            <a:r>
              <a:rPr lang="en-US" sz="1600" b="1" dirty="0" smtClean="0"/>
              <a:t> </a:t>
            </a:r>
            <a:r>
              <a:rPr lang="en-US" sz="1600" b="1" dirty="0"/>
              <a:t>601 	Introduction to Pastoral </a:t>
            </a:r>
            <a:r>
              <a:rPr lang="en-US" sz="1600" b="1" dirty="0" smtClean="0"/>
              <a:t>Care</a:t>
            </a:r>
          </a:p>
          <a:p>
            <a:pPr marL="1085850" indent="-971550">
              <a:lnSpc>
                <a:spcPct val="120000"/>
              </a:lnSpc>
              <a:spcBef>
                <a:spcPts val="0"/>
              </a:spcBef>
              <a:buNone/>
            </a:pPr>
            <a:r>
              <a:rPr lang="en-US" sz="1600" b="1" dirty="0" smtClean="0"/>
              <a:t>A </a:t>
            </a:r>
            <a:r>
              <a:rPr lang="en-US" sz="1600" b="1" dirty="0" err="1" smtClean="0"/>
              <a:t>Th</a:t>
            </a:r>
            <a:r>
              <a:rPr lang="en-US" sz="1600" b="1" dirty="0" smtClean="0"/>
              <a:t> </a:t>
            </a:r>
            <a:r>
              <a:rPr lang="en-US" sz="1600" b="1" dirty="0"/>
              <a:t>610 	Introduction to </a:t>
            </a:r>
            <a:r>
              <a:rPr lang="en-US" sz="1600" b="1" dirty="0" smtClean="0"/>
              <a:t>World Missions</a:t>
            </a:r>
          </a:p>
          <a:p>
            <a:pPr marL="1085850" indent="-971550">
              <a:lnSpc>
                <a:spcPct val="120000"/>
              </a:lnSpc>
              <a:spcBef>
                <a:spcPts val="0"/>
              </a:spcBef>
              <a:buNone/>
            </a:pPr>
            <a:r>
              <a:rPr lang="en-US" sz="1600" b="1" dirty="0" smtClean="0"/>
              <a:t>A </a:t>
            </a:r>
            <a:r>
              <a:rPr lang="en-US" sz="1600" b="1" dirty="0" err="1" smtClean="0"/>
              <a:t>Th</a:t>
            </a:r>
            <a:r>
              <a:rPr lang="en-US" sz="1600" b="1" dirty="0" smtClean="0"/>
              <a:t> </a:t>
            </a:r>
            <a:r>
              <a:rPr lang="en-US" sz="1600" b="1" dirty="0"/>
              <a:t>611 	Ethics of Pastoral </a:t>
            </a:r>
            <a:r>
              <a:rPr lang="en-US" sz="1600" b="1" dirty="0" smtClean="0"/>
              <a:t>Leadership</a:t>
            </a:r>
          </a:p>
          <a:p>
            <a:pPr marL="1085850" indent="-971550">
              <a:lnSpc>
                <a:spcPct val="120000"/>
              </a:lnSpc>
              <a:spcBef>
                <a:spcPts val="0"/>
              </a:spcBef>
              <a:buNone/>
            </a:pPr>
            <a:r>
              <a:rPr lang="en-US" sz="1600" b="1" dirty="0" smtClean="0"/>
              <a:t>A </a:t>
            </a:r>
            <a:r>
              <a:rPr lang="en-US" sz="1600" b="1" dirty="0" err="1" smtClean="0"/>
              <a:t>Th</a:t>
            </a:r>
            <a:r>
              <a:rPr lang="en-US" sz="1600" b="1" dirty="0" smtClean="0"/>
              <a:t> </a:t>
            </a:r>
            <a:r>
              <a:rPr lang="en-US" sz="1600" b="1" dirty="0"/>
              <a:t>612 	Introduction to Evangelism </a:t>
            </a:r>
            <a:endParaRPr lang="en-US" sz="1600" b="1" dirty="0" smtClean="0"/>
          </a:p>
          <a:p>
            <a:pPr marL="1085850" indent="-971550">
              <a:lnSpc>
                <a:spcPct val="120000"/>
              </a:lnSpc>
              <a:spcBef>
                <a:spcPts val="0"/>
              </a:spcBef>
              <a:buNone/>
            </a:pPr>
            <a:r>
              <a:rPr lang="en-US" sz="1600" b="1" dirty="0" smtClean="0"/>
              <a:t>A </a:t>
            </a:r>
            <a:r>
              <a:rPr lang="en-US" sz="1600" b="1" dirty="0" err="1" smtClean="0"/>
              <a:t>Th</a:t>
            </a:r>
            <a:r>
              <a:rPr lang="en-US" sz="1600" b="1" dirty="0" smtClean="0"/>
              <a:t> </a:t>
            </a:r>
            <a:r>
              <a:rPr lang="en-US" sz="1600" b="1" dirty="0"/>
              <a:t>613 	Theological Research </a:t>
            </a:r>
            <a:r>
              <a:rPr lang="en-US" sz="1600" b="1" dirty="0" smtClean="0"/>
              <a:t>and Writing</a:t>
            </a:r>
          </a:p>
          <a:p>
            <a:pPr marL="1085850" indent="-971550">
              <a:lnSpc>
                <a:spcPct val="120000"/>
              </a:lnSpc>
              <a:spcBef>
                <a:spcPts val="0"/>
              </a:spcBef>
              <a:buNone/>
            </a:pPr>
            <a:r>
              <a:rPr lang="en-US" sz="1600" b="1" dirty="0" smtClean="0"/>
              <a:t>A </a:t>
            </a:r>
            <a:r>
              <a:rPr lang="en-US" sz="1600" b="1" dirty="0" err="1" smtClean="0"/>
              <a:t>Th</a:t>
            </a:r>
            <a:r>
              <a:rPr lang="en-US" sz="1600" b="1" dirty="0" smtClean="0"/>
              <a:t> </a:t>
            </a:r>
            <a:r>
              <a:rPr lang="en-US" sz="1600" b="1" dirty="0"/>
              <a:t>614 	Spiritual </a:t>
            </a:r>
            <a:r>
              <a:rPr lang="en-US" sz="1600" b="1" dirty="0" smtClean="0"/>
              <a:t>Formation</a:t>
            </a:r>
          </a:p>
          <a:p>
            <a:pPr marL="1085850" indent="-971550">
              <a:lnSpc>
                <a:spcPct val="120000"/>
              </a:lnSpc>
              <a:spcBef>
                <a:spcPts val="0"/>
              </a:spcBef>
              <a:buNone/>
            </a:pPr>
            <a:r>
              <a:rPr lang="en-US" sz="1600" b="1" dirty="0" smtClean="0"/>
              <a:t>Bi </a:t>
            </a:r>
            <a:r>
              <a:rPr lang="en-US" sz="1600" b="1" dirty="0"/>
              <a:t>615 	Early Hebrew </a:t>
            </a:r>
            <a:r>
              <a:rPr lang="en-US" sz="1600" b="1" dirty="0" smtClean="0"/>
              <a:t>History</a:t>
            </a:r>
          </a:p>
          <a:p>
            <a:pPr marL="1085850" indent="-971550">
              <a:lnSpc>
                <a:spcPct val="120000"/>
              </a:lnSpc>
              <a:spcBef>
                <a:spcPts val="0"/>
              </a:spcBef>
              <a:buNone/>
            </a:pPr>
            <a:r>
              <a:rPr lang="en-US" sz="1600" b="1" dirty="0" smtClean="0"/>
              <a:t>Bi </a:t>
            </a:r>
            <a:r>
              <a:rPr lang="en-US" sz="1600" b="1" dirty="0"/>
              <a:t>616 	Biblical Wisdom </a:t>
            </a:r>
            <a:r>
              <a:rPr lang="en-US" sz="1600" b="1" dirty="0" smtClean="0"/>
              <a:t>Literature</a:t>
            </a:r>
          </a:p>
          <a:p>
            <a:pPr marL="1085850" indent="-971550">
              <a:lnSpc>
                <a:spcPct val="120000"/>
              </a:lnSpc>
              <a:spcBef>
                <a:spcPts val="0"/>
              </a:spcBef>
              <a:buNone/>
            </a:pPr>
            <a:r>
              <a:rPr lang="en-US" sz="1600" b="1" dirty="0" err="1" smtClean="0"/>
              <a:t>Th</a:t>
            </a:r>
            <a:r>
              <a:rPr lang="en-US" sz="1600" b="1" dirty="0" smtClean="0"/>
              <a:t> </a:t>
            </a:r>
            <a:r>
              <a:rPr lang="en-US" sz="1600" b="1" dirty="0"/>
              <a:t>610 	Holy Spirit Throughout the </a:t>
            </a:r>
            <a:r>
              <a:rPr lang="en-US" sz="1600" b="1" dirty="0" smtClean="0"/>
              <a:t>Bible</a:t>
            </a:r>
          </a:p>
          <a:p>
            <a:pPr marL="1085850" indent="-971550">
              <a:lnSpc>
                <a:spcPct val="120000"/>
              </a:lnSpc>
              <a:spcBef>
                <a:spcPts val="0"/>
              </a:spcBef>
              <a:buNone/>
            </a:pPr>
            <a:r>
              <a:rPr lang="en-US" sz="1600" b="1" dirty="0" err="1" smtClean="0"/>
              <a:t>Th</a:t>
            </a:r>
            <a:r>
              <a:rPr lang="en-US" sz="1600" b="1" dirty="0" smtClean="0"/>
              <a:t> </a:t>
            </a:r>
            <a:r>
              <a:rPr lang="en-US" sz="1600" b="1" dirty="0"/>
              <a:t>607	Hermeneutics </a:t>
            </a:r>
            <a:r>
              <a:rPr lang="en-US" sz="1600" b="1" dirty="0" smtClean="0"/>
              <a:t>(Bi 501 and Bi 502 are prerequisites for this course) </a:t>
            </a:r>
            <a:endParaRPr lang="en-US" sz="1600" b="1" dirty="0"/>
          </a:p>
          <a:p>
            <a:pPr marL="1085850" indent="-971550">
              <a:lnSpc>
                <a:spcPct val="120000"/>
              </a:lnSpc>
              <a:spcBef>
                <a:spcPts val="0"/>
              </a:spcBef>
              <a:buNone/>
            </a:pPr>
            <a:r>
              <a:rPr lang="en-US" sz="1600" b="1" dirty="0" smtClean="0"/>
              <a:t>A </a:t>
            </a:r>
            <a:r>
              <a:rPr lang="en-US" sz="1600" b="1" dirty="0" err="1" smtClean="0"/>
              <a:t>Th</a:t>
            </a:r>
            <a:r>
              <a:rPr lang="en-US" sz="1600" b="1" dirty="0" smtClean="0"/>
              <a:t> </a:t>
            </a:r>
            <a:r>
              <a:rPr lang="en-US" sz="1600" b="1" dirty="0"/>
              <a:t>699 	MDiv Capstone </a:t>
            </a:r>
            <a:r>
              <a:rPr lang="en-US" sz="1600" b="1" dirty="0" smtClean="0"/>
              <a:t>Course (taken the final semester of study prior to graduation)</a:t>
            </a:r>
            <a:endParaRPr lang="en-US" sz="16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Degree Requirements</a:t>
            </a:r>
            <a:br>
              <a:rPr lang="en-US" dirty="0" smtClean="0"/>
            </a:br>
            <a:r>
              <a:rPr lang="en-US" sz="3100" b="1" dirty="0" smtClean="0"/>
              <a:t>MDiv Electives (39 credit hours)</a:t>
            </a:r>
            <a:endParaRPr lang="en-US" sz="3100" dirty="0"/>
          </a:p>
        </p:txBody>
      </p:sp>
      <p:sp>
        <p:nvSpPr>
          <p:cNvPr id="3" name="Content Placeholder 2"/>
          <p:cNvSpPr>
            <a:spLocks noGrp="1"/>
          </p:cNvSpPr>
          <p:nvPr>
            <p:ph idx="1"/>
          </p:nvPr>
        </p:nvSpPr>
        <p:spPr>
          <a:xfrm>
            <a:off x="381000" y="1524000"/>
            <a:ext cx="8458200" cy="5105400"/>
          </a:xfrm>
        </p:spPr>
        <p:txBody>
          <a:bodyPr numCol="1">
            <a:noAutofit/>
          </a:bodyPr>
          <a:lstStyle/>
          <a:p>
            <a:pPr>
              <a:spcBef>
                <a:spcPts val="0"/>
              </a:spcBef>
              <a:buNone/>
            </a:pPr>
            <a:r>
              <a:rPr lang="en-US" sz="2400" b="1" dirty="0" smtClean="0"/>
              <a:t>2 Biblical Language Courses Are Required</a:t>
            </a:r>
            <a:endParaRPr lang="en-US" sz="2400" dirty="0" smtClean="0"/>
          </a:p>
          <a:p>
            <a:pPr>
              <a:spcBef>
                <a:spcPts val="0"/>
              </a:spcBef>
              <a:tabLst>
                <a:tab pos="1085850" algn="l"/>
              </a:tabLst>
            </a:pPr>
            <a:r>
              <a:rPr lang="en-US" sz="2000" dirty="0" smtClean="0"/>
              <a:t>L 605 	Hebrew 1</a:t>
            </a:r>
          </a:p>
          <a:p>
            <a:pPr>
              <a:spcBef>
                <a:spcPts val="0"/>
              </a:spcBef>
              <a:tabLst>
                <a:tab pos="1085850" algn="l"/>
              </a:tabLst>
            </a:pPr>
            <a:r>
              <a:rPr lang="en-US" sz="2000" dirty="0" smtClean="0"/>
              <a:t>L 606 	Hebrew 2</a:t>
            </a:r>
          </a:p>
          <a:p>
            <a:pPr>
              <a:spcBef>
                <a:spcPts val="0"/>
              </a:spcBef>
              <a:tabLst>
                <a:tab pos="1085850" algn="l"/>
              </a:tabLst>
            </a:pPr>
            <a:r>
              <a:rPr lang="en-US" sz="2000" dirty="0" smtClean="0"/>
              <a:t>L 607 	Greek 1</a:t>
            </a:r>
          </a:p>
          <a:p>
            <a:pPr>
              <a:spcBef>
                <a:spcPts val="0"/>
              </a:spcBef>
              <a:tabLst>
                <a:tab pos="1085850" algn="l"/>
              </a:tabLst>
            </a:pPr>
            <a:r>
              <a:rPr lang="en-US" sz="2000" dirty="0" smtClean="0"/>
              <a:t>L 608	Greek 2</a:t>
            </a:r>
          </a:p>
          <a:p>
            <a:pPr>
              <a:spcBef>
                <a:spcPts val="0"/>
              </a:spcBef>
              <a:buNone/>
              <a:tabLst>
                <a:tab pos="1085850" algn="l"/>
              </a:tabLst>
            </a:pPr>
            <a:endParaRPr lang="en-US" sz="1050" dirty="0" smtClean="0"/>
          </a:p>
          <a:p>
            <a:pPr>
              <a:spcBef>
                <a:spcPts val="0"/>
              </a:spcBef>
              <a:buNone/>
            </a:pPr>
            <a:r>
              <a:rPr lang="en-US" sz="2400" b="1" i="1" dirty="0" smtClean="0"/>
              <a:t>Electives</a:t>
            </a:r>
            <a:endParaRPr lang="en-US" sz="2400" dirty="0" smtClean="0"/>
          </a:p>
          <a:p>
            <a:pPr>
              <a:spcBef>
                <a:spcPts val="0"/>
              </a:spcBef>
            </a:pPr>
            <a:r>
              <a:rPr lang="en-US" sz="2000" dirty="0" smtClean="0"/>
              <a:t>Need </a:t>
            </a:r>
            <a:r>
              <a:rPr lang="en-US" sz="2000" b="1" dirty="0" smtClean="0"/>
              <a:t>12 credit hours (4 classes) of Bi (Bible) </a:t>
            </a:r>
            <a:r>
              <a:rPr lang="en-US" sz="2000" dirty="0" smtClean="0"/>
              <a:t>Courses that are not included in the Core Courses</a:t>
            </a:r>
          </a:p>
          <a:p>
            <a:pPr>
              <a:spcBef>
                <a:spcPts val="0"/>
              </a:spcBef>
            </a:pPr>
            <a:r>
              <a:rPr lang="en-US" sz="2000" dirty="0" smtClean="0"/>
              <a:t>Need </a:t>
            </a:r>
            <a:r>
              <a:rPr lang="en-US" sz="2000" b="1" dirty="0" smtClean="0"/>
              <a:t>12 credit hours (4 classes) of LS (Leadership) </a:t>
            </a:r>
            <a:r>
              <a:rPr lang="en-US" sz="2000" dirty="0" smtClean="0"/>
              <a:t>Courses</a:t>
            </a:r>
          </a:p>
          <a:p>
            <a:pPr>
              <a:spcBef>
                <a:spcPts val="0"/>
              </a:spcBef>
            </a:pPr>
            <a:r>
              <a:rPr lang="en-US" sz="2000" dirty="0" smtClean="0"/>
              <a:t>Need </a:t>
            </a:r>
            <a:r>
              <a:rPr lang="en-US" sz="2000" b="1" dirty="0" smtClean="0"/>
              <a:t>9 credit hours (3 classes) of additional Elective Courses </a:t>
            </a:r>
            <a:r>
              <a:rPr lang="en-US" sz="2000" dirty="0" smtClean="0"/>
              <a:t>(may be A </a:t>
            </a:r>
            <a:r>
              <a:rPr lang="en-US" sz="2000" dirty="0" err="1" smtClean="0"/>
              <a:t>Th</a:t>
            </a:r>
            <a:r>
              <a:rPr lang="en-US" sz="2000" dirty="0" smtClean="0"/>
              <a:t>, Bi, LS, MI, or TH)</a:t>
            </a:r>
            <a:r>
              <a:rPr lang="en-US" sz="2000" b="1" dirty="0"/>
              <a:t> </a:t>
            </a:r>
            <a:endParaRPr lang="en-US" sz="2000" b="1" dirty="0" smtClean="0"/>
          </a:p>
          <a:p>
            <a:pPr>
              <a:spcBef>
                <a:spcPts val="0"/>
              </a:spcBef>
              <a:buNone/>
            </a:pPr>
            <a:endParaRPr lang="en-US" sz="2000" b="1" dirty="0"/>
          </a:p>
          <a:p>
            <a:pPr>
              <a:spcBef>
                <a:spcPts val="0"/>
              </a:spcBef>
              <a:buNone/>
            </a:pPr>
            <a:r>
              <a:rPr lang="en-US" sz="2000" b="1" dirty="0" smtClean="0"/>
              <a:t>Note: </a:t>
            </a:r>
            <a:r>
              <a:rPr lang="en-US" sz="2000" dirty="0" smtClean="0"/>
              <a:t>If a student is seeking an MDiv with a concentration in leadership, then the student will need to take  </a:t>
            </a:r>
            <a:r>
              <a:rPr lang="en-US" sz="2000" b="1" dirty="0" smtClean="0"/>
              <a:t>24 credit hours (8 classes) of LS (Leadership Courses)</a:t>
            </a:r>
            <a:endParaRPr lang="en-US" sz="20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710</TotalTime>
  <Words>1097</Words>
  <Application>Microsoft Office PowerPoint</Application>
  <PresentationFormat>On-screen Show (4:3)</PresentationFormat>
  <Paragraphs>163</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New Student Orientation</vt:lpstr>
      <vt:lpstr>The Degrees</vt:lpstr>
      <vt:lpstr>The Degree Requirements</vt:lpstr>
      <vt:lpstr>Degree Requirements</vt:lpstr>
      <vt:lpstr>Advanced Standing</vt:lpstr>
      <vt:lpstr>The Degree Requirements</vt:lpstr>
      <vt:lpstr>Degree Requirements</vt:lpstr>
      <vt:lpstr>Degree Requirements MDiv Core Courses (51 credit hours)</vt:lpstr>
      <vt:lpstr>Degree Requirements MDiv Electives (39 credit hours)</vt:lpstr>
      <vt:lpstr>Advanced Standing</vt:lpstr>
      <vt:lpstr>Writing</vt:lpstr>
      <vt:lpstr>Writing</vt:lpstr>
      <vt:lpstr>Writing</vt:lpstr>
      <vt:lpstr>Student Advising</vt:lpstr>
      <vt:lpstr>Student Advising</vt:lpstr>
      <vt:lpstr>Course Offerings</vt:lpstr>
      <vt:lpstr>Course Offerings</vt:lpstr>
      <vt:lpstr>Minimum Grade Point Average </vt:lpstr>
      <vt:lpstr>Course Load</vt:lpstr>
      <vt:lpstr>Capstone Course</vt:lpstr>
      <vt:lpstr>Doctor of Ministry (Dmin)</vt:lpstr>
      <vt:lpstr>DMin</vt:lpstr>
      <vt:lpstr>DMin</vt:lpstr>
      <vt:lpstr>DMin</vt:lpstr>
      <vt:lpstr>DMin</vt:lpstr>
      <vt:lpstr>Notes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Student Orientation</dc:title>
  <dc:creator>mark hardgrove</dc:creator>
  <cp:lastModifiedBy>shawn adams</cp:lastModifiedBy>
  <cp:revision>31</cp:revision>
  <dcterms:created xsi:type="dcterms:W3CDTF">2012-10-23T13:41:29Z</dcterms:created>
  <dcterms:modified xsi:type="dcterms:W3CDTF">2012-10-29T14:54:41Z</dcterms:modified>
</cp:coreProperties>
</file>