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1" r:id="rId27"/>
    <p:sldId id="284" r:id="rId28"/>
    <p:sldId id="285" r:id="rId29"/>
    <p:sldId id="286" r:id="rId30"/>
    <p:sldId id="287" r:id="rId31"/>
    <p:sldId id="290" r:id="rId32"/>
    <p:sldId id="292"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801BD8-7ED8-4A0B-A97A-7A6D960B34AA}" type="datetimeFigureOut">
              <a:rPr lang="en-US" smtClean="0"/>
              <a:t>10/7/2017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C49B37-A5CB-4605-97B2-C846E2C51A43}" type="slidenum">
              <a:rPr lang="en-US" smtClean="0"/>
              <a:t>‹#›</a:t>
            </a:fld>
            <a:endParaRPr lang="en-US" dirty="0"/>
          </a:p>
        </p:txBody>
      </p:sp>
    </p:spTree>
    <p:extLst>
      <p:ext uri="{BB962C8B-B14F-4D97-AF65-F5344CB8AC3E}">
        <p14:creationId xmlns:p14="http://schemas.microsoft.com/office/powerpoint/2010/main" val="265293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49B37-A5CB-4605-97B2-C846E2C51A43}" type="slidenum">
              <a:rPr lang="en-US" smtClean="0"/>
              <a:t>31</a:t>
            </a:fld>
            <a:endParaRPr lang="en-US" dirty="0"/>
          </a:p>
        </p:txBody>
      </p:sp>
    </p:spTree>
    <p:extLst>
      <p:ext uri="{BB962C8B-B14F-4D97-AF65-F5344CB8AC3E}">
        <p14:creationId xmlns:p14="http://schemas.microsoft.com/office/powerpoint/2010/main" val="4160149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388FC-4B68-4FE4-A000-C000FBE6C9F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4388FC-4B68-4FE4-A000-C000FBE6C9F0}"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45E8C-4813-47EF-81E7-87E699EC69D0}" type="datetimeFigureOut">
              <a:rPr lang="en-US" smtClean="0"/>
              <a:t>10/7/2017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388FC-4B68-4FE4-A000-C000FBE6C9F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4545E8C-4813-47EF-81E7-87E699EC69D0}" type="datetimeFigureOut">
              <a:rPr lang="en-US" smtClean="0"/>
              <a:t>10/7/2017</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84388FC-4B68-4FE4-A000-C000FBE6C9F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HILLARY CLINTON</a:t>
            </a:r>
            <a:endParaRPr lang="en-US" dirty="0"/>
          </a:p>
        </p:txBody>
      </p:sp>
      <p:sp>
        <p:nvSpPr>
          <p:cNvPr id="3" name="Subtitle 2"/>
          <p:cNvSpPr>
            <a:spLocks noGrp="1"/>
          </p:cNvSpPr>
          <p:nvPr>
            <p:ph type="subTitle" idx="1"/>
          </p:nvPr>
        </p:nvSpPr>
        <p:spPr>
          <a:xfrm>
            <a:off x="1371600" y="3505200"/>
            <a:ext cx="6400800" cy="1447800"/>
          </a:xfrm>
        </p:spPr>
        <p:txBody>
          <a:bodyPr>
            <a:normAutofit/>
          </a:bodyPr>
          <a:lstStyle/>
          <a:p>
            <a:r>
              <a:rPr lang="en-US" dirty="0" smtClean="0">
                <a:latin typeface="Times New Roman" pitchFamily="18" charset="0"/>
                <a:cs typeface="Times New Roman" pitchFamily="18" charset="0"/>
              </a:rPr>
              <a:t>Angela Mathis</a:t>
            </a:r>
          </a:p>
          <a:p>
            <a:r>
              <a:rPr lang="en-US" dirty="0" smtClean="0">
                <a:latin typeface="Times New Roman" pitchFamily="18" charset="0"/>
                <a:cs typeface="Times New Roman" pitchFamily="18" charset="0"/>
              </a:rPr>
              <a:t>Beulah Heights University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6537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9342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286000"/>
            <a:ext cx="6400800" cy="3200401"/>
          </a:xfrm>
        </p:spPr>
        <p:txBody>
          <a:bodyPr>
            <a:normAutofit lnSpcReduction="10000"/>
          </a:bodyPr>
          <a:lstStyle/>
          <a:p>
            <a:pPr indent="0">
              <a:buNone/>
            </a:pPr>
            <a:r>
              <a:rPr lang="en-GB" dirty="0"/>
              <a:t>During her college years, she was an aggressive leader as shown by the time she organized a strike that was conducted for two days after Martin Luther King Jr. was </a:t>
            </a:r>
            <a:r>
              <a:rPr lang="en-GB" dirty="0" smtClean="0"/>
              <a:t>assassinated.  At </a:t>
            </a:r>
            <a:r>
              <a:rPr lang="en-GB" dirty="0"/>
              <a:t>this time of life, some of the students had started thinking that she might be the first elected United States female </a:t>
            </a:r>
            <a:r>
              <a:rPr lang="en-GB" dirty="0" smtClean="0"/>
              <a:t>president.  She </a:t>
            </a:r>
            <a:r>
              <a:rPr lang="en-GB" dirty="0"/>
              <a:t>acquired departmental honors in her Bachelor of Arts where she had majored in political </a:t>
            </a:r>
            <a:r>
              <a:rPr lang="en-GB" dirty="0" smtClean="0"/>
              <a:t>science.  She </a:t>
            </a:r>
            <a:r>
              <a:rPr lang="en-GB" dirty="0"/>
              <a:t>met her husband Bill Clinton, a law student at Yale Law School and got her degree in 1973 (McGinley, 2009). </a:t>
            </a:r>
            <a:endParaRPr lang="en-US" dirty="0"/>
          </a:p>
        </p:txBody>
      </p:sp>
    </p:spTree>
    <p:extLst>
      <p:ext uri="{BB962C8B-B14F-4D97-AF65-F5344CB8AC3E}">
        <p14:creationId xmlns:p14="http://schemas.microsoft.com/office/powerpoint/2010/main" val="172920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866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133600"/>
            <a:ext cx="6400800" cy="3733800"/>
          </a:xfrm>
        </p:spPr>
        <p:txBody>
          <a:bodyPr>
            <a:normAutofit fontScale="92500" lnSpcReduction="20000"/>
          </a:bodyPr>
          <a:lstStyle/>
          <a:p>
            <a:pPr indent="0">
              <a:buNone/>
            </a:pPr>
            <a:r>
              <a:rPr lang="en-GB" sz="1900" dirty="0"/>
              <a:t>Hillary political career strengthened when she became the first lady of Arkansas after the election of Bill Clinton as the </a:t>
            </a:r>
            <a:r>
              <a:rPr lang="en-GB" sz="1900" dirty="0" smtClean="0"/>
              <a:t>governor.  After </a:t>
            </a:r>
            <a:r>
              <a:rPr lang="en-GB" sz="1900" dirty="0"/>
              <a:t>successful years of serving as the governor, Bill Clinton finally decided to be a presidential candidate in the 1992 elections where Bill and Rodham had a successful </a:t>
            </a:r>
            <a:r>
              <a:rPr lang="en-GB" sz="1900" dirty="0" smtClean="0"/>
              <a:t>campaign.  In </a:t>
            </a:r>
            <a:r>
              <a:rPr lang="en-GB" sz="1900" dirty="0"/>
              <a:t>the history of the US, Hillary Clinton is the forty-second first lady because her husband headed the nation for two terms from the year 1993 to </a:t>
            </a:r>
            <a:r>
              <a:rPr lang="en-GB" sz="1900" dirty="0" smtClean="0"/>
              <a:t>2000.  After </a:t>
            </a:r>
            <a:r>
              <a:rPr lang="en-GB" sz="1900" dirty="0"/>
              <a:t>her tenure as the first lady, she was in the senatorial race of the year 2000. Following a victorious campaign, Rodham served two terms as senator until </a:t>
            </a:r>
            <a:r>
              <a:rPr lang="en-GB" sz="1900" dirty="0" smtClean="0"/>
              <a:t>2007.</a:t>
            </a:r>
            <a:endParaRPr lang="en-US" sz="1900" dirty="0"/>
          </a:p>
          <a:p>
            <a:pPr indent="0">
              <a:buNone/>
            </a:pPr>
            <a:endParaRPr lang="en-US" dirty="0"/>
          </a:p>
        </p:txBody>
      </p:sp>
    </p:spTree>
    <p:extLst>
      <p:ext uri="{BB962C8B-B14F-4D97-AF65-F5344CB8AC3E}">
        <p14:creationId xmlns:p14="http://schemas.microsoft.com/office/powerpoint/2010/main" val="3325704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70866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057400"/>
            <a:ext cx="6400800" cy="3505201"/>
          </a:xfrm>
        </p:spPr>
        <p:txBody>
          <a:bodyPr>
            <a:noAutofit/>
          </a:bodyPr>
          <a:lstStyle/>
          <a:p>
            <a:pPr indent="0">
              <a:buNone/>
            </a:pPr>
            <a:r>
              <a:rPr lang="en-GB" dirty="0"/>
              <a:t>In 2008, Rodham was a candidate for the presidential elections where she became third after Obama and </a:t>
            </a:r>
            <a:r>
              <a:rPr lang="en-GB" dirty="0" smtClean="0"/>
              <a:t>Edwards.  She </a:t>
            </a:r>
            <a:r>
              <a:rPr lang="en-GB" dirty="0"/>
              <a:t>is the first woman to have been nominated by a key political party in the primaries of the race to the White </a:t>
            </a:r>
            <a:r>
              <a:rPr lang="en-GB" dirty="0" smtClean="0"/>
              <a:t>House.  Rodham </a:t>
            </a:r>
            <a:r>
              <a:rPr lang="en-GB" dirty="0"/>
              <a:t>leadership journey has continued as in 2016 she took part in the presidential elections where she lost to her close political rival, Donald </a:t>
            </a:r>
            <a:r>
              <a:rPr lang="en-GB" dirty="0" smtClean="0"/>
              <a:t>Trump.  Throughout </a:t>
            </a:r>
            <a:r>
              <a:rPr lang="en-GB" dirty="0"/>
              <a:t>Hillary’s career, she has turned out to be an ethically driven </a:t>
            </a:r>
            <a:r>
              <a:rPr lang="en-GB" dirty="0" smtClean="0"/>
              <a:t>leader.  Despite </a:t>
            </a:r>
            <a:r>
              <a:rPr lang="en-GB" dirty="0"/>
              <a:t>challenges that Hillary faced in a male-dominated world of politics, she has managed to overcome all of them. </a:t>
            </a:r>
            <a:endParaRPr lang="en-US" dirty="0"/>
          </a:p>
        </p:txBody>
      </p:sp>
    </p:spTree>
    <p:extLst>
      <p:ext uri="{BB962C8B-B14F-4D97-AF65-F5344CB8AC3E}">
        <p14:creationId xmlns:p14="http://schemas.microsoft.com/office/powerpoint/2010/main" val="325531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Moral and ethical leadership principles </a:t>
            </a:r>
            <a:endParaRPr lang="en-US" dirty="0"/>
          </a:p>
        </p:txBody>
      </p:sp>
      <p:sp>
        <p:nvSpPr>
          <p:cNvPr id="3" name="Content Placeholder 2"/>
          <p:cNvSpPr>
            <a:spLocks noGrp="1"/>
          </p:cNvSpPr>
          <p:nvPr>
            <p:ph idx="1"/>
          </p:nvPr>
        </p:nvSpPr>
        <p:spPr>
          <a:xfrm>
            <a:off x="1371600" y="2133600"/>
            <a:ext cx="6400800" cy="3733800"/>
          </a:xfrm>
        </p:spPr>
        <p:txBody>
          <a:bodyPr>
            <a:normAutofit fontScale="55000" lnSpcReduction="20000"/>
          </a:bodyPr>
          <a:lstStyle/>
          <a:p>
            <a:pPr indent="0">
              <a:buNone/>
            </a:pPr>
            <a:r>
              <a:rPr lang="en-GB" sz="3300" dirty="0" smtClean="0"/>
              <a:t>There are </a:t>
            </a:r>
            <a:r>
              <a:rPr lang="en-GB" sz="3300" dirty="0"/>
              <a:t>different types of leadership </a:t>
            </a:r>
            <a:r>
              <a:rPr lang="en-GB" sz="3300" dirty="0" smtClean="0"/>
              <a:t>perspectives.  This </a:t>
            </a:r>
            <a:r>
              <a:rPr lang="en-GB" sz="3300" dirty="0"/>
              <a:t>section, however, intends to tackle the moral and ethical leadership perspective and the principles that govern </a:t>
            </a:r>
            <a:r>
              <a:rPr lang="en-GB" sz="3300" dirty="0" smtClean="0"/>
              <a:t>it.  Moral </a:t>
            </a:r>
            <a:r>
              <a:rPr lang="en-GB" sz="3300" dirty="0"/>
              <a:t>leadership is leading per what is right according to the culture, values, and beliefs of a community, and is accepted by </a:t>
            </a:r>
            <a:r>
              <a:rPr lang="en-GB" sz="3300" dirty="0" smtClean="0"/>
              <a:t>society.  Ethical </a:t>
            </a:r>
            <a:r>
              <a:rPr lang="en-GB" sz="3300" dirty="0"/>
              <a:t>leaders focus on the long-term goals which may be unpopular, unprofitable, and inconvenient in the short term making them face considerable opposition (Rhode, </a:t>
            </a:r>
            <a:r>
              <a:rPr lang="en-GB" sz="3300" dirty="0" smtClean="0"/>
              <a:t>2006).  Moral </a:t>
            </a:r>
            <a:r>
              <a:rPr lang="en-GB" sz="3300" dirty="0"/>
              <a:t>leaders exhibit a level of integrity that proves their trustworthiness which results to coordination and cooperation from their followers. </a:t>
            </a:r>
            <a:endParaRPr lang="en-US" sz="3300" dirty="0"/>
          </a:p>
          <a:p>
            <a:pPr indent="0">
              <a:buNone/>
            </a:pPr>
            <a:endParaRPr lang="en-US" dirty="0"/>
          </a:p>
        </p:txBody>
      </p:sp>
    </p:spTree>
    <p:extLst>
      <p:ext uri="{BB962C8B-B14F-4D97-AF65-F5344CB8AC3E}">
        <p14:creationId xmlns:p14="http://schemas.microsoft.com/office/powerpoint/2010/main" val="3163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057400"/>
            <a:ext cx="6400800" cy="3962400"/>
          </a:xfrm>
        </p:spPr>
        <p:txBody>
          <a:bodyPr>
            <a:normAutofit fontScale="92500" lnSpcReduction="10000"/>
          </a:bodyPr>
          <a:lstStyle/>
          <a:p>
            <a:pPr indent="0">
              <a:buNone/>
            </a:pPr>
            <a:r>
              <a:rPr lang="en-GB" dirty="0"/>
              <a:t>Integrity denotes perfection and a state of being whole. In leadership and sociology, it refers to the moral uprightness and honesty that those in authority hold as pertains their duties to their </a:t>
            </a:r>
            <a:r>
              <a:rPr lang="en-GB" dirty="0" smtClean="0"/>
              <a:t>subjects.  It </a:t>
            </a:r>
            <a:r>
              <a:rPr lang="en-GB" dirty="0"/>
              <a:t>speaks to transparency and purity of </a:t>
            </a:r>
            <a:r>
              <a:rPr lang="en-GB" dirty="0" smtClean="0"/>
              <a:t>intentions.  A </a:t>
            </a:r>
            <a:r>
              <a:rPr lang="en-GB" dirty="0"/>
              <a:t>moral leader has to possess the honesty that brings about trust from their subjects and an absence of </a:t>
            </a:r>
            <a:r>
              <a:rPr lang="en-GB" dirty="0" smtClean="0"/>
              <a:t>hypocrisy.  It </a:t>
            </a:r>
            <a:r>
              <a:rPr lang="en-GB" dirty="0"/>
              <a:t>is the character of consistency of values and actions as well as values and expectations (Tichy &amp; McGill, </a:t>
            </a:r>
            <a:r>
              <a:rPr lang="en-GB" dirty="0" smtClean="0"/>
              <a:t>2003).  It </a:t>
            </a:r>
            <a:r>
              <a:rPr lang="en-GB" dirty="0"/>
              <a:t>is a commitment to doing what is right, for the right reasons, even in areas where external bodies require no accountability. Integral leaders resist corruption and strive to serve the interests of their people before </a:t>
            </a:r>
            <a:r>
              <a:rPr lang="en-GB" dirty="0" smtClean="0"/>
              <a:t>theirs.</a:t>
            </a:r>
            <a:endParaRPr lang="en-US" dirty="0"/>
          </a:p>
        </p:txBody>
      </p:sp>
    </p:spTree>
    <p:extLst>
      <p:ext uri="{BB962C8B-B14F-4D97-AF65-F5344CB8AC3E}">
        <p14:creationId xmlns:p14="http://schemas.microsoft.com/office/powerpoint/2010/main" val="2864258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Hillary Clinton’s leadership has persevered tough </a:t>
            </a:r>
            <a:r>
              <a:rPr lang="en-GB" dirty="0" smtClean="0"/>
              <a:t>times.  Her </a:t>
            </a:r>
            <a:r>
              <a:rPr lang="en-GB" dirty="0"/>
              <a:t>integrity has been put into question on many occasions, and she has successfully overcome the storms in her </a:t>
            </a:r>
            <a:r>
              <a:rPr lang="en-GB" dirty="0" smtClean="0"/>
              <a:t>career.  In </a:t>
            </a:r>
            <a:r>
              <a:rPr lang="en-GB" dirty="0"/>
              <a:t>the 1970s and ‘80s, Hillary and Bill Clinton took part in an investment project that later went south and brought their integrity to </a:t>
            </a:r>
            <a:r>
              <a:rPr lang="en-GB" dirty="0" smtClean="0"/>
              <a:t>question.  The </a:t>
            </a:r>
            <a:r>
              <a:rPr lang="en-GB" dirty="0"/>
              <a:t>white-water scandal challenged the moral stand of Hillary because of her active role in the acquisition and sale of property that proved to be corrupt and a misappropriation of funds. </a:t>
            </a:r>
            <a:endParaRPr lang="en-US" dirty="0"/>
          </a:p>
        </p:txBody>
      </p:sp>
    </p:spTree>
    <p:extLst>
      <p:ext uri="{BB962C8B-B14F-4D97-AF65-F5344CB8AC3E}">
        <p14:creationId xmlns:p14="http://schemas.microsoft.com/office/powerpoint/2010/main" val="3058623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dirty="0"/>
              <a:t>Hillary allowed the investigation bureau to conduct an investigation that sought to make a connection between her role and her interests in the </a:t>
            </a:r>
            <a:r>
              <a:rPr lang="en-GB" dirty="0" smtClean="0"/>
              <a:t>case.  She </a:t>
            </a:r>
            <a:r>
              <a:rPr lang="en-GB" dirty="0"/>
              <a:t>initially appeared to keep details of the case away from the </a:t>
            </a:r>
            <a:r>
              <a:rPr lang="en-GB" dirty="0" smtClean="0"/>
              <a:t>investigation.  However</a:t>
            </a:r>
            <a:r>
              <a:rPr lang="en-GB" dirty="0"/>
              <a:t>, Hillary explained that Hillary overestimated the zone of privacy in her sharing of </a:t>
            </a:r>
            <a:r>
              <a:rPr lang="en-GB" dirty="0" smtClean="0"/>
              <a:t>information.  She </a:t>
            </a:r>
            <a:r>
              <a:rPr lang="en-GB" dirty="0"/>
              <a:t>shows integrity in her </a:t>
            </a:r>
            <a:r>
              <a:rPr lang="en-GB" dirty="0" err="1" smtClean="0"/>
              <a:t>demeanor</a:t>
            </a:r>
            <a:r>
              <a:rPr lang="en-GB" dirty="0" smtClean="0"/>
              <a:t> </a:t>
            </a:r>
            <a:r>
              <a:rPr lang="en-GB" dirty="0"/>
              <a:t>since she was protecting the privacy of those involved in the purchase of the </a:t>
            </a:r>
            <a:r>
              <a:rPr lang="en-GB" dirty="0" smtClean="0"/>
              <a:t>property.  She </a:t>
            </a:r>
            <a:r>
              <a:rPr lang="en-GB" dirty="0"/>
              <a:t>later testified before the grand jury, opening herself up to scrutiny, which then found nothing substantial to convict her of a criminal offense. </a:t>
            </a:r>
            <a:endParaRPr lang="en-US" dirty="0"/>
          </a:p>
          <a:p>
            <a:pPr indent="0">
              <a:buNone/>
            </a:pPr>
            <a:endParaRPr lang="en-US" dirty="0"/>
          </a:p>
        </p:txBody>
      </p:sp>
    </p:spTree>
    <p:extLst>
      <p:ext uri="{BB962C8B-B14F-4D97-AF65-F5344CB8AC3E}">
        <p14:creationId xmlns:p14="http://schemas.microsoft.com/office/powerpoint/2010/main" val="429189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09800"/>
            <a:ext cx="6400800" cy="3657600"/>
          </a:xfrm>
        </p:spPr>
        <p:txBody>
          <a:bodyPr>
            <a:normAutofit fontScale="92500"/>
          </a:bodyPr>
          <a:lstStyle/>
          <a:p>
            <a:pPr indent="0">
              <a:buNone/>
            </a:pPr>
            <a:r>
              <a:rPr lang="en-GB" sz="1900" dirty="0"/>
              <a:t>During her time as the U.S Secretary of State, Hillary Clinton had to ensure her integrity was intact in her representation of the American </a:t>
            </a:r>
            <a:r>
              <a:rPr lang="en-GB" sz="1900" dirty="0" smtClean="0"/>
              <a:t>government.  More </a:t>
            </a:r>
            <a:r>
              <a:rPr lang="en-GB" sz="1900" dirty="0"/>
              <a:t>than once, she had to take responsibility for the actions of the state especially in situations that proved emotional to American </a:t>
            </a:r>
            <a:r>
              <a:rPr lang="en-GB" sz="1900" dirty="0" smtClean="0"/>
              <a:t>citizens.  One </a:t>
            </a:r>
            <a:r>
              <a:rPr lang="en-GB" sz="1900" dirty="0"/>
              <a:t>such incident is her account of the Benghazi </a:t>
            </a:r>
            <a:r>
              <a:rPr lang="en-GB" sz="1900" dirty="0" smtClean="0"/>
              <a:t>attacks.  These </a:t>
            </a:r>
            <a:r>
              <a:rPr lang="en-GB" sz="1900" dirty="0"/>
              <a:t>attacks were an act of terrorism of American people in Libya, within the compound of property owned by the American </a:t>
            </a:r>
            <a:r>
              <a:rPr lang="en-GB" sz="1900" dirty="0" smtClean="0"/>
              <a:t>government.  Her </a:t>
            </a:r>
            <a:r>
              <a:rPr lang="en-GB" sz="1900" dirty="0"/>
              <a:t>integrity as a leader was tested on this occasion. </a:t>
            </a:r>
            <a:endParaRPr lang="en-US" sz="1900" dirty="0"/>
          </a:p>
          <a:p>
            <a:pPr indent="0">
              <a:buNone/>
            </a:pPr>
            <a:endParaRPr lang="en-US" dirty="0"/>
          </a:p>
        </p:txBody>
      </p:sp>
    </p:spTree>
    <p:extLst>
      <p:ext uri="{BB962C8B-B14F-4D97-AF65-F5344CB8AC3E}">
        <p14:creationId xmlns:p14="http://schemas.microsoft.com/office/powerpoint/2010/main" val="4143570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62000"/>
          </a:xfrm>
        </p:spPr>
        <p:txBody>
          <a:bodyPr>
            <a:normAutofit/>
          </a:bodyPr>
          <a:lstStyle/>
          <a:p>
            <a:r>
              <a:rPr lang="en-US" dirty="0" smtClean="0"/>
              <a:t>integrity</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Hillary was accused by the state department that she had failed in her duties as secretary of state and that she had severed her communications with the officials in Libya, leading to an attack that took among others, Chris Stevens whom she cared </a:t>
            </a:r>
            <a:r>
              <a:rPr lang="en-GB" dirty="0" smtClean="0"/>
              <a:t>for.  She </a:t>
            </a:r>
            <a:r>
              <a:rPr lang="en-GB" dirty="0"/>
              <a:t>testified before a grand jury regarding her actions and the consequences of the </a:t>
            </a:r>
            <a:r>
              <a:rPr lang="en-GB" dirty="0" smtClean="0"/>
              <a:t>attacks.  Her </a:t>
            </a:r>
            <a:r>
              <a:rPr lang="en-GB" dirty="0"/>
              <a:t>testimony provided insight to her transparency as a leader with moral </a:t>
            </a:r>
            <a:r>
              <a:rPr lang="en-GB" dirty="0" smtClean="0"/>
              <a:t>standing.  Her </a:t>
            </a:r>
            <a:r>
              <a:rPr lang="en-GB" dirty="0"/>
              <a:t>methods of communication were brought to question in this investigation. </a:t>
            </a:r>
            <a:endParaRPr lang="en-US" dirty="0"/>
          </a:p>
        </p:txBody>
      </p:sp>
    </p:spTree>
    <p:extLst>
      <p:ext uri="{BB962C8B-B14F-4D97-AF65-F5344CB8AC3E}">
        <p14:creationId xmlns:p14="http://schemas.microsoft.com/office/powerpoint/2010/main" val="1434304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a:bodyPr>
          <a:lstStyle/>
          <a:p>
            <a:r>
              <a:rPr lang="en-US" dirty="0" smtClean="0"/>
              <a:t>integrity</a:t>
            </a:r>
            <a:endParaRPr lang="en-US" dirty="0"/>
          </a:p>
        </p:txBody>
      </p:sp>
      <p:sp>
        <p:nvSpPr>
          <p:cNvPr id="3" name="Content Placeholder 2"/>
          <p:cNvSpPr>
            <a:spLocks noGrp="1"/>
          </p:cNvSpPr>
          <p:nvPr>
            <p:ph idx="1"/>
          </p:nvPr>
        </p:nvSpPr>
        <p:spPr/>
        <p:txBody>
          <a:bodyPr/>
          <a:lstStyle/>
          <a:p>
            <a:pPr indent="0">
              <a:buNone/>
            </a:pPr>
            <a:r>
              <a:rPr lang="en-GB" dirty="0"/>
              <a:t>However, she was later acquitted of all misconduct and disregard of duties concerning her relationship with the Libyan officials. She later resigned from her role as secretary of state in </a:t>
            </a:r>
            <a:r>
              <a:rPr lang="en-GB" dirty="0" smtClean="0"/>
              <a:t>2013.  The </a:t>
            </a:r>
            <a:r>
              <a:rPr lang="en-GB" dirty="0"/>
              <a:t>fact that Hillary opened herself to the investigation process and was found innocent shows her integrity as a leader. </a:t>
            </a:r>
            <a:endParaRPr lang="en-US" dirty="0"/>
          </a:p>
        </p:txBody>
      </p:sp>
    </p:spTree>
    <p:extLst>
      <p:ext uri="{BB962C8B-B14F-4D97-AF65-F5344CB8AC3E}">
        <p14:creationId xmlns:p14="http://schemas.microsoft.com/office/powerpoint/2010/main" val="3949818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371600" y="2286000"/>
            <a:ext cx="6400800" cy="3200401"/>
          </a:xfrm>
        </p:spPr>
        <p:txBody>
          <a:bodyPr>
            <a:noAutofit/>
          </a:bodyPr>
          <a:lstStyle/>
          <a:p>
            <a:pPr indent="0">
              <a:buNone/>
            </a:pPr>
            <a:r>
              <a:rPr lang="en-GB" dirty="0"/>
              <a:t>Leading is the process of directing and guiding a group of people towards the attainment of a pre-set </a:t>
            </a:r>
            <a:r>
              <a:rPr lang="en-GB" dirty="0" smtClean="0"/>
              <a:t>goal.  Leadership </a:t>
            </a:r>
            <a:r>
              <a:rPr lang="en-GB" dirty="0"/>
              <a:t>is a crucial component of the growth, development, and well-being of any environment (Winston &amp; Patterson, </a:t>
            </a:r>
            <a:r>
              <a:rPr lang="en-GB" dirty="0" smtClean="0"/>
              <a:t>2006).  Most </a:t>
            </a:r>
            <a:r>
              <a:rPr lang="en-GB" dirty="0"/>
              <a:t>personalities in different fields and surroundings present arguments and theories that explain their opinions on what constitutes </a:t>
            </a:r>
            <a:r>
              <a:rPr lang="en-GB" dirty="0" smtClean="0"/>
              <a:t>leadership.  Two </a:t>
            </a:r>
            <a:r>
              <a:rPr lang="en-GB" dirty="0"/>
              <a:t>of the most contrasting vices include the argument </a:t>
            </a:r>
            <a:r>
              <a:rPr lang="en-GB" dirty="0" smtClean="0"/>
              <a:t>that ‘leaders </a:t>
            </a:r>
            <a:r>
              <a:rPr lang="en-GB" dirty="0"/>
              <a:t>are born, not made’ and ‘leaders are made, not born.' </a:t>
            </a:r>
            <a:endParaRPr lang="en-US" dirty="0"/>
          </a:p>
        </p:txBody>
      </p:sp>
    </p:spTree>
    <p:extLst>
      <p:ext uri="{BB962C8B-B14F-4D97-AF65-F5344CB8AC3E}">
        <p14:creationId xmlns:p14="http://schemas.microsoft.com/office/powerpoint/2010/main" val="2382245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209800"/>
            <a:ext cx="6400800" cy="3733800"/>
          </a:xfrm>
        </p:spPr>
        <p:txBody>
          <a:bodyPr>
            <a:noAutofit/>
          </a:bodyPr>
          <a:lstStyle/>
          <a:p>
            <a:pPr indent="0">
              <a:buNone/>
            </a:pPr>
            <a:r>
              <a:rPr lang="en-GB" dirty="0"/>
              <a:t>For any leader to be considered successful, they should prioritize the </a:t>
            </a:r>
            <a:r>
              <a:rPr lang="en-GB" dirty="0" smtClean="0"/>
              <a:t>community.  First</a:t>
            </a:r>
            <a:r>
              <a:rPr lang="en-GB" dirty="0"/>
              <a:t>, most leaders are natured by their community that is the reason as to why they need to give back to the community by offering support to the society as a </a:t>
            </a:r>
            <a:r>
              <a:rPr lang="en-GB" dirty="0" smtClean="0"/>
              <a:t>whole.  They </a:t>
            </a:r>
            <a:r>
              <a:rPr lang="en-GB" dirty="0"/>
              <a:t>need to uphold the culture of the people and obey the stipulated rules and regulations (Nanjundeswaraswamy &amp; Swamy, </a:t>
            </a:r>
            <a:r>
              <a:rPr lang="en-GB" dirty="0" smtClean="0"/>
              <a:t>2014).  In </a:t>
            </a:r>
            <a:r>
              <a:rPr lang="en-GB" dirty="0"/>
              <a:t>this case, Hillary was brought up in Chicago by middle-class </a:t>
            </a:r>
            <a:r>
              <a:rPr lang="en-GB" dirty="0" smtClean="0"/>
              <a:t>parents.  </a:t>
            </a:r>
            <a:endParaRPr lang="en-US" dirty="0"/>
          </a:p>
        </p:txBody>
      </p:sp>
    </p:spTree>
    <p:extLst>
      <p:ext uri="{BB962C8B-B14F-4D97-AF65-F5344CB8AC3E}">
        <p14:creationId xmlns:p14="http://schemas.microsoft.com/office/powerpoint/2010/main" val="1163058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Her father, Hugh, is a Navy veteran of the World War 2 and also operated a small business to take care of his </a:t>
            </a:r>
            <a:r>
              <a:rPr lang="en-GB" dirty="0" smtClean="0"/>
              <a:t>family.  Hillary </a:t>
            </a:r>
            <a:r>
              <a:rPr lang="en-GB" dirty="0"/>
              <a:t>would help her dad run the business when she was young, and it is through this that she gained experience of how the real world </a:t>
            </a:r>
            <a:r>
              <a:rPr lang="en-GB" dirty="0" smtClean="0"/>
              <a:t>operates.  Her </a:t>
            </a:r>
            <a:r>
              <a:rPr lang="en-GB" dirty="0"/>
              <a:t>mother, Dorothy, had been abandoned by her parents at a tender age thus was left with her relatives to take care of her which they did not do to the </a:t>
            </a:r>
            <a:r>
              <a:rPr lang="en-GB" dirty="0" smtClean="0"/>
              <a:t>latter.  It </a:t>
            </a:r>
            <a:r>
              <a:rPr lang="en-GB" dirty="0"/>
              <a:t>was from this experience that she learned how to take care of herself by doing house help jobs to cater for her high school fee. </a:t>
            </a:r>
            <a:endParaRPr lang="en-US" dirty="0"/>
          </a:p>
        </p:txBody>
      </p:sp>
    </p:spTree>
    <p:extLst>
      <p:ext uri="{BB962C8B-B14F-4D97-AF65-F5344CB8AC3E}">
        <p14:creationId xmlns:p14="http://schemas.microsoft.com/office/powerpoint/2010/main" val="3180299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 </a:t>
            </a:r>
            <a:endParaRPr lang="en-US" dirty="0"/>
          </a:p>
        </p:txBody>
      </p:sp>
      <p:sp>
        <p:nvSpPr>
          <p:cNvPr id="3" name="Content Placeholder 2"/>
          <p:cNvSpPr>
            <a:spLocks noGrp="1"/>
          </p:cNvSpPr>
          <p:nvPr>
            <p:ph idx="1"/>
          </p:nvPr>
        </p:nvSpPr>
        <p:spPr>
          <a:xfrm>
            <a:off x="1371600" y="2209800"/>
            <a:ext cx="6400800" cy="4038600"/>
          </a:xfrm>
        </p:spPr>
        <p:txBody>
          <a:bodyPr>
            <a:normAutofit fontScale="70000" lnSpcReduction="20000"/>
          </a:bodyPr>
          <a:lstStyle/>
          <a:p>
            <a:pPr indent="0">
              <a:buNone/>
            </a:pPr>
            <a:r>
              <a:rPr lang="en-GB" sz="2400" dirty="0"/>
              <a:t>From her mother’s experience, Hillary was brought up with love and attention and the spirit of helping the needy </a:t>
            </a:r>
            <a:r>
              <a:rPr lang="en-GB" sz="2400" dirty="0" smtClean="0"/>
              <a:t>people.  Hillary </a:t>
            </a:r>
            <a:r>
              <a:rPr lang="en-GB" sz="2400" dirty="0"/>
              <a:t>received a different up bring that of her </a:t>
            </a:r>
            <a:r>
              <a:rPr lang="en-GB" sz="2400" dirty="0" smtClean="0"/>
              <a:t>mother.  She </a:t>
            </a:r>
            <a:r>
              <a:rPr lang="en-GB" sz="2400" dirty="0"/>
              <a:t>was taken to a public school and joined the Girl Guide movement and also became a </a:t>
            </a:r>
            <a:r>
              <a:rPr lang="en-GB" sz="2400" dirty="0" smtClean="0"/>
              <a:t>Brownie.  Her </a:t>
            </a:r>
            <a:r>
              <a:rPr lang="en-GB" sz="2400" dirty="0"/>
              <a:t>mother introduced her to Christianity by taking her to church and teaching her Sunday </a:t>
            </a:r>
            <a:r>
              <a:rPr lang="en-GB" sz="2400" dirty="0" smtClean="0"/>
              <a:t>school.  The </a:t>
            </a:r>
            <a:r>
              <a:rPr lang="en-GB" sz="2400" dirty="0"/>
              <a:t>society helped shape her by showing her what is right and wrong and what is accepted by the </a:t>
            </a:r>
            <a:r>
              <a:rPr lang="en-GB" sz="2400" dirty="0" smtClean="0"/>
              <a:t>community.  It </a:t>
            </a:r>
            <a:r>
              <a:rPr lang="en-GB" sz="2400" dirty="0"/>
              <a:t>was in the church that other youth ministers inspired </a:t>
            </a:r>
            <a:r>
              <a:rPr lang="en-GB" sz="2400" dirty="0" smtClean="0"/>
              <a:t>her.  On one </a:t>
            </a:r>
            <a:r>
              <a:rPr lang="en-GB" sz="2400" dirty="0"/>
              <a:t>of her church trips, she got a chance to watch and listen to Martin Luther King Jr. address a crowd which inspired her and sparked her passion for social justice.  </a:t>
            </a:r>
            <a:endParaRPr lang="en-US" sz="2400" dirty="0"/>
          </a:p>
          <a:p>
            <a:pPr indent="0">
              <a:buNone/>
            </a:pPr>
            <a:endParaRPr lang="en-US" dirty="0"/>
          </a:p>
        </p:txBody>
      </p:sp>
    </p:spTree>
    <p:extLst>
      <p:ext uri="{BB962C8B-B14F-4D97-AF65-F5344CB8AC3E}">
        <p14:creationId xmlns:p14="http://schemas.microsoft.com/office/powerpoint/2010/main" val="2920832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Hillary served the community by being a role model to other young girls and women who wanted to join politics or start big investments. The milestones she has achieved and her ambitions in leadership indicate that women have the opportunity to lead this great nation. She has served different positions starting with being a lawyer, a first lady, senator, and secretary of the state among </a:t>
            </a:r>
            <a:r>
              <a:rPr lang="en-GB" dirty="0" smtClean="0"/>
              <a:t>others.  From </a:t>
            </a:r>
            <a:r>
              <a:rPr lang="en-GB" dirty="0"/>
              <a:t>her service and commendable job in the different positions, she was a source of inspiration to other young girls who had different dreams and visions. </a:t>
            </a:r>
            <a:endParaRPr lang="en-US" dirty="0"/>
          </a:p>
        </p:txBody>
      </p:sp>
    </p:spTree>
    <p:extLst>
      <p:ext uri="{BB962C8B-B14F-4D97-AF65-F5344CB8AC3E}">
        <p14:creationId xmlns:p14="http://schemas.microsoft.com/office/powerpoint/2010/main" val="996201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Service to the community</a:t>
            </a:r>
            <a:endParaRPr lang="en-US" dirty="0"/>
          </a:p>
        </p:txBody>
      </p:sp>
      <p:sp>
        <p:nvSpPr>
          <p:cNvPr id="3" name="Content Placeholder 2"/>
          <p:cNvSpPr>
            <a:spLocks noGrp="1"/>
          </p:cNvSpPr>
          <p:nvPr>
            <p:ph idx="1"/>
          </p:nvPr>
        </p:nvSpPr>
        <p:spPr>
          <a:xfrm>
            <a:off x="1371600" y="2209800"/>
            <a:ext cx="6400800" cy="3962400"/>
          </a:xfrm>
        </p:spPr>
        <p:txBody>
          <a:bodyPr>
            <a:normAutofit fontScale="77500" lnSpcReduction="20000"/>
          </a:bodyPr>
          <a:lstStyle/>
          <a:p>
            <a:pPr indent="0">
              <a:buNone/>
            </a:pPr>
            <a:r>
              <a:rPr lang="en-GB" sz="2200" dirty="0"/>
              <a:t>As a first lady, she served as a good example of a wife to her husband, Bill Clinton and a mother to her child, Chelsea Victoria </a:t>
            </a:r>
            <a:r>
              <a:rPr lang="en-GB" sz="2200" dirty="0" smtClean="0"/>
              <a:t>Clinton.  She </a:t>
            </a:r>
            <a:r>
              <a:rPr lang="en-GB" sz="2200" dirty="0"/>
              <a:t>believed in marriage, and </a:t>
            </a:r>
            <a:r>
              <a:rPr lang="en-GB" sz="2200" dirty="0" smtClean="0"/>
              <a:t>this gave </a:t>
            </a:r>
            <a:r>
              <a:rPr lang="en-GB" sz="2200" dirty="0"/>
              <a:t>hope to those women who were in marriages. At one time there was a scandal in the state house, Lewinsky scandal, which replicated </a:t>
            </a:r>
            <a:r>
              <a:rPr lang="en-GB" sz="2200" dirty="0" smtClean="0"/>
              <a:t>her </a:t>
            </a:r>
            <a:r>
              <a:rPr lang="en-GB" sz="2200" dirty="0"/>
              <a:t>husband to having an </a:t>
            </a:r>
            <a:r>
              <a:rPr lang="en-GB" sz="2200" dirty="0" smtClean="0"/>
              <a:t>affair.  Hillary </a:t>
            </a:r>
            <a:r>
              <a:rPr lang="en-GB" sz="2200" dirty="0"/>
              <a:t>defended her husband which was a good moral lesson to the rest of the </a:t>
            </a:r>
            <a:r>
              <a:rPr lang="en-GB" sz="2200" dirty="0" smtClean="0"/>
              <a:t>world.  She </a:t>
            </a:r>
            <a:r>
              <a:rPr lang="en-GB" sz="2200" dirty="0"/>
              <a:t>advocated for equal rights for both genders and equal opportunities for the girl </a:t>
            </a:r>
            <a:r>
              <a:rPr lang="en-GB" sz="2200" dirty="0" smtClean="0"/>
              <a:t>child.  As </a:t>
            </a:r>
            <a:r>
              <a:rPr lang="en-GB" sz="2200" dirty="0"/>
              <a:t>a first lady, she also chaired different task forces that came up with endorsements that helped reform Arkansas's public schools and also contributed to reform the healthcare sector.</a:t>
            </a:r>
            <a:endParaRPr lang="en-US" sz="2200" dirty="0"/>
          </a:p>
          <a:p>
            <a:pPr indent="0">
              <a:buNone/>
            </a:pPr>
            <a:endParaRPr lang="en-US" dirty="0"/>
          </a:p>
        </p:txBody>
      </p:sp>
    </p:spTree>
    <p:extLst>
      <p:ext uri="{BB962C8B-B14F-4D97-AF65-F5344CB8AC3E}">
        <p14:creationId xmlns:p14="http://schemas.microsoft.com/office/powerpoint/2010/main" val="308933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a:xfrm>
            <a:off x="1371600" y="2286000"/>
            <a:ext cx="6400800" cy="3505200"/>
          </a:xfrm>
        </p:spPr>
        <p:txBody>
          <a:bodyPr>
            <a:noAutofit/>
          </a:bodyPr>
          <a:lstStyle/>
          <a:p>
            <a:pPr indent="0">
              <a:buNone/>
            </a:pPr>
            <a:r>
              <a:rPr lang="en-GB" dirty="0"/>
              <a:t>The base of this principle is the aspect of performing more than one is expected to do or rather putting extra effort towards accomplishing the assigned task and progressing further through observing the stipulated laws established by the concerned legal authorities’ bodies. Her passionate actions in and out of power have endeared her to the nation, and she has achieved much more than other officials selected by the </a:t>
            </a:r>
            <a:r>
              <a:rPr lang="en-GB" dirty="0" smtClean="0"/>
              <a:t>citizens.  Hillary </a:t>
            </a:r>
            <a:r>
              <a:rPr lang="en-GB" dirty="0"/>
              <a:t>advocated for women equality not only in the United States but also throughout the whole </a:t>
            </a:r>
            <a:r>
              <a:rPr lang="en-GB" dirty="0" smtClean="0"/>
              <a:t>world.  </a:t>
            </a:r>
            <a:endParaRPr lang="en-US" dirty="0"/>
          </a:p>
        </p:txBody>
      </p:sp>
    </p:spTree>
    <p:extLst>
      <p:ext uri="{BB962C8B-B14F-4D97-AF65-F5344CB8AC3E}">
        <p14:creationId xmlns:p14="http://schemas.microsoft.com/office/powerpoint/2010/main" val="4212707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p:txBody>
          <a:bodyPr/>
          <a:lstStyle/>
          <a:p>
            <a:pPr indent="0">
              <a:buNone/>
            </a:pPr>
            <a:r>
              <a:rPr lang="en-GB" dirty="0"/>
              <a:t>She was a leader who was worldly emulated by other women leaders from other nations throughout the continents for her excellent leadership </a:t>
            </a:r>
            <a:r>
              <a:rPr lang="en-GB" dirty="0" smtClean="0"/>
              <a:t>skills.  That </a:t>
            </a:r>
            <a:r>
              <a:rPr lang="en-GB" dirty="0"/>
              <a:t>was evidently shown in her actions of composition towards them since she did a lot to ensure that women got their rights to have equal health care </a:t>
            </a:r>
            <a:r>
              <a:rPr lang="en-GB" dirty="0" smtClean="0"/>
              <a:t>.  She made sure </a:t>
            </a:r>
            <a:r>
              <a:rPr lang="en-GB" dirty="0"/>
              <a:t>that they could access the right to health facilities as their male colleagues.</a:t>
            </a:r>
            <a:endParaRPr lang="en-US" dirty="0"/>
          </a:p>
          <a:p>
            <a:pPr indent="0">
              <a:buNone/>
            </a:pPr>
            <a:endParaRPr lang="en-US" dirty="0"/>
          </a:p>
        </p:txBody>
      </p:sp>
    </p:spTree>
    <p:extLst>
      <p:ext uri="{BB962C8B-B14F-4D97-AF65-F5344CB8AC3E}">
        <p14:creationId xmlns:p14="http://schemas.microsoft.com/office/powerpoint/2010/main" val="276472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Doing more than the minimum</a:t>
            </a:r>
            <a:endParaRPr lang="en-US" dirty="0"/>
          </a:p>
        </p:txBody>
      </p:sp>
      <p:sp>
        <p:nvSpPr>
          <p:cNvPr id="3" name="Content Placeholder 2"/>
          <p:cNvSpPr>
            <a:spLocks noGrp="1"/>
          </p:cNvSpPr>
          <p:nvPr>
            <p:ph idx="1"/>
          </p:nvPr>
        </p:nvSpPr>
        <p:spPr>
          <a:xfrm>
            <a:off x="1371600" y="2133600"/>
            <a:ext cx="6400800" cy="3810000"/>
          </a:xfrm>
        </p:spPr>
        <p:txBody>
          <a:bodyPr>
            <a:normAutofit fontScale="92500"/>
          </a:bodyPr>
          <a:lstStyle/>
          <a:p>
            <a:pPr indent="0">
              <a:buNone/>
            </a:pPr>
            <a:r>
              <a:rPr lang="en-GB" dirty="0"/>
              <a:t>She intervened by doing these because the female gender was considered to be more of the minority group and that they were to be treated differently as compared to males since they were well-thought-out to be inferior in the </a:t>
            </a:r>
            <a:r>
              <a:rPr lang="en-GB" dirty="0" smtClean="0"/>
              <a:t>society.  She </a:t>
            </a:r>
            <a:r>
              <a:rPr lang="en-GB" dirty="0"/>
              <a:t>did these by taking hospital covers for millions of women’s who were in need of medical </a:t>
            </a:r>
            <a:r>
              <a:rPr lang="en-GB" dirty="0" smtClean="0"/>
              <a:t>help.  She </a:t>
            </a:r>
            <a:r>
              <a:rPr lang="en-GB" dirty="0"/>
              <a:t>also institutionalized laws that protected women who were sexually assaulted by their husbands, and in the cases of college students, she advocated ways in which the male gender was to be executed in an event they violated the rights of their female colleagues.</a:t>
            </a:r>
            <a:endParaRPr lang="en-US" dirty="0"/>
          </a:p>
          <a:p>
            <a:pPr indent="0">
              <a:buNone/>
            </a:pPr>
            <a:endParaRPr lang="en-US" dirty="0"/>
          </a:p>
        </p:txBody>
      </p:sp>
    </p:spTree>
    <p:extLst>
      <p:ext uri="{BB962C8B-B14F-4D97-AF65-F5344CB8AC3E}">
        <p14:creationId xmlns:p14="http://schemas.microsoft.com/office/powerpoint/2010/main" val="1365614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286000"/>
            <a:ext cx="6400800" cy="3886200"/>
          </a:xfrm>
        </p:spPr>
        <p:txBody>
          <a:bodyPr>
            <a:normAutofit/>
          </a:bodyPr>
          <a:lstStyle/>
          <a:p>
            <a:pPr indent="0">
              <a:buNone/>
            </a:pPr>
            <a:r>
              <a:rPr lang="en-GB" dirty="0"/>
              <a:t>The proverbial ‘Respect is earned’ applies to all aspects of life, leadership </a:t>
            </a:r>
            <a:r>
              <a:rPr lang="en-GB" dirty="0" smtClean="0"/>
              <a:t>included.  Democracy </a:t>
            </a:r>
            <a:r>
              <a:rPr lang="en-GB" dirty="0"/>
              <a:t>demands accountability on the side of the leaders as they serve their subjects. The subjects cannot respect a leader who does not give results in their work and does not put their resources into proper </a:t>
            </a:r>
            <a:r>
              <a:rPr lang="en-GB" dirty="0" smtClean="0"/>
              <a:t>use.  In </a:t>
            </a:r>
            <a:r>
              <a:rPr lang="en-GB" dirty="0"/>
              <a:t>political leadership, it is easy to get out of control and disrespect others in their speech and </a:t>
            </a:r>
            <a:r>
              <a:rPr lang="en-GB" dirty="0" smtClean="0"/>
              <a:t>actions.  Moral </a:t>
            </a:r>
            <a:r>
              <a:rPr lang="en-GB" dirty="0"/>
              <a:t>leaders show </a:t>
            </a:r>
            <a:r>
              <a:rPr lang="en-GB" dirty="0" smtClean="0"/>
              <a:t>respect </a:t>
            </a:r>
            <a:r>
              <a:rPr lang="en-GB" dirty="0"/>
              <a:t>to others, no matter the positions they hold in the hierarchy of power and </a:t>
            </a:r>
            <a:r>
              <a:rPr lang="en-GB" dirty="0" smtClean="0"/>
              <a:t>regardless of </a:t>
            </a:r>
            <a:r>
              <a:rPr lang="en-GB" dirty="0"/>
              <a:t>their opinions. </a:t>
            </a:r>
            <a:endParaRPr lang="en-US" dirty="0"/>
          </a:p>
          <a:p>
            <a:pPr indent="0">
              <a:buNone/>
            </a:pPr>
            <a:endParaRPr lang="en-US" dirty="0"/>
          </a:p>
        </p:txBody>
      </p:sp>
    </p:spTree>
    <p:extLst>
      <p:ext uri="{BB962C8B-B14F-4D97-AF65-F5344CB8AC3E}">
        <p14:creationId xmlns:p14="http://schemas.microsoft.com/office/powerpoint/2010/main" val="891850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133600"/>
            <a:ext cx="6400800" cy="4191000"/>
          </a:xfrm>
        </p:spPr>
        <p:txBody>
          <a:bodyPr>
            <a:normAutofit fontScale="77500" lnSpcReduction="20000"/>
          </a:bodyPr>
          <a:lstStyle/>
          <a:p>
            <a:pPr indent="0">
              <a:buNone/>
            </a:pPr>
            <a:r>
              <a:rPr lang="en-GB" sz="2100" dirty="0"/>
              <a:t>During the 2016 campaign and elections, Hillary Clinton kept her cool and avoided abusive words in her description of her opposes in the campaign trail. In her concession speech, she said that she had congratulated President-Elect Donald Trump and expressed her confidence in his ability to govern the country diligently and with </a:t>
            </a:r>
            <a:r>
              <a:rPr lang="en-GB" sz="2100" dirty="0" smtClean="0"/>
              <a:t>purpose.  She </a:t>
            </a:r>
            <a:r>
              <a:rPr lang="en-GB" sz="2100" dirty="0"/>
              <a:t>concentrated on her experiences on the campaign trail and voiced her disappointment and that of her supporters in the results of the elections but pointed no fingers to the person who became </a:t>
            </a:r>
            <a:r>
              <a:rPr lang="en-GB" sz="2100" dirty="0" smtClean="0"/>
              <a:t>victorious.  Hillary </a:t>
            </a:r>
            <a:r>
              <a:rPr lang="en-GB" sz="2100" dirty="0"/>
              <a:t>also insisted on the sovereignty of the citizens of America and the role they play in shaping </a:t>
            </a:r>
            <a:r>
              <a:rPr lang="en-GB" sz="2100" dirty="0" smtClean="0"/>
              <a:t>democracy.  She </a:t>
            </a:r>
            <a:r>
              <a:rPr lang="en-GB" sz="2100" dirty="0"/>
              <a:t>insisted on the fact that the country is greater than each person and that her campaign was never about her, but about deciding what was best for the USA at that time. </a:t>
            </a:r>
            <a:endParaRPr lang="en-US" sz="2100" dirty="0"/>
          </a:p>
          <a:p>
            <a:pPr indent="0">
              <a:buNone/>
            </a:pPr>
            <a:endParaRPr lang="en-US" dirty="0"/>
          </a:p>
        </p:txBody>
      </p:sp>
    </p:spTree>
    <p:extLst>
      <p:ext uri="{BB962C8B-B14F-4D97-AF65-F5344CB8AC3E}">
        <p14:creationId xmlns:p14="http://schemas.microsoft.com/office/powerpoint/2010/main" val="352416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indent="0">
              <a:buNone/>
            </a:pPr>
            <a:r>
              <a:rPr lang="en-GB" dirty="0" smtClean="0"/>
              <a:t>The </a:t>
            </a:r>
            <a:r>
              <a:rPr lang="en-GB" dirty="0"/>
              <a:t>former suggests that leaders have their skills engraved in their DNA and that the environment or societies have no bearing on the king of a leader a person becomes (Steinhoff, 2015).  The latter provides a contrasting view that appreciates the influence of community and the environment on the skills and qualities a leader possesses.</a:t>
            </a:r>
            <a:endParaRPr lang="en-US" dirty="0"/>
          </a:p>
          <a:p>
            <a:pPr indent="0">
              <a:buNone/>
            </a:pPr>
            <a:endParaRPr lang="en-US" dirty="0"/>
          </a:p>
        </p:txBody>
      </p:sp>
    </p:spTree>
    <p:extLst>
      <p:ext uri="{BB962C8B-B14F-4D97-AF65-F5344CB8AC3E}">
        <p14:creationId xmlns:p14="http://schemas.microsoft.com/office/powerpoint/2010/main" val="4126528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respect</a:t>
            </a:r>
            <a:endParaRPr lang="en-US" dirty="0"/>
          </a:p>
        </p:txBody>
      </p:sp>
      <p:sp>
        <p:nvSpPr>
          <p:cNvPr id="3" name="Content Placeholder 2"/>
          <p:cNvSpPr>
            <a:spLocks noGrp="1"/>
          </p:cNvSpPr>
          <p:nvPr>
            <p:ph idx="1"/>
          </p:nvPr>
        </p:nvSpPr>
        <p:spPr>
          <a:xfrm>
            <a:off x="1371600" y="2286000"/>
            <a:ext cx="6400800" cy="3886200"/>
          </a:xfrm>
        </p:spPr>
        <p:txBody>
          <a:bodyPr>
            <a:normAutofit fontScale="77500" lnSpcReduction="20000"/>
          </a:bodyPr>
          <a:lstStyle/>
          <a:p>
            <a:pPr indent="0">
              <a:buNone/>
            </a:pPr>
            <a:r>
              <a:rPr lang="en-GB" sz="2100" dirty="0"/>
              <a:t>In the setting of marriage and family life, respect is paramount. Leaders are judged based on their behaviors in the most private of matters (American Psychological Association, </a:t>
            </a:r>
            <a:r>
              <a:rPr lang="en-GB" sz="2100" dirty="0" smtClean="0"/>
              <a:t>2010).  The </a:t>
            </a:r>
            <a:r>
              <a:rPr lang="en-GB" sz="2100" dirty="0"/>
              <a:t>personal life of Hillary and Bill Clinton was almost public as their every move became an issue of public </a:t>
            </a:r>
            <a:r>
              <a:rPr lang="en-GB" sz="2100" dirty="0" smtClean="0"/>
              <a:t>record.  One </a:t>
            </a:r>
            <a:r>
              <a:rPr lang="en-GB" sz="2100" dirty="0"/>
              <a:t>of the instances that Hillary’s moral standing was questioned in her relationship with Bill </a:t>
            </a:r>
            <a:r>
              <a:rPr lang="en-GB" sz="2100" dirty="0" smtClean="0"/>
              <a:t>Clinton.  When </a:t>
            </a:r>
            <a:r>
              <a:rPr lang="en-GB" sz="2100" dirty="0"/>
              <a:t>the affair with Monica Lewinsky came to the public knowledge, Hillary took a stand next to her husband of twenty-three </a:t>
            </a:r>
            <a:r>
              <a:rPr lang="en-GB" sz="2100" dirty="0" smtClean="0"/>
              <a:t>years.  She </a:t>
            </a:r>
            <a:r>
              <a:rPr lang="en-GB" sz="2100" dirty="0"/>
              <a:t>blamed the fling on work pressure and expressed her frustration as a wife and </a:t>
            </a:r>
            <a:r>
              <a:rPr lang="en-GB" sz="2100" dirty="0" smtClean="0"/>
              <a:t>partner.   However</a:t>
            </a:r>
            <a:r>
              <a:rPr lang="en-GB" sz="2100" dirty="0"/>
              <a:t>, she presented an argument that the issues in their personal lives did not affect Bill’s ability to serve diligently as the president. </a:t>
            </a:r>
            <a:endParaRPr lang="en-US" sz="2100" dirty="0"/>
          </a:p>
          <a:p>
            <a:pPr indent="0">
              <a:buNone/>
            </a:pPr>
            <a:endParaRPr lang="en-US" dirty="0"/>
          </a:p>
        </p:txBody>
      </p:sp>
    </p:spTree>
    <p:extLst>
      <p:ext uri="{BB962C8B-B14F-4D97-AF65-F5344CB8AC3E}">
        <p14:creationId xmlns:p14="http://schemas.microsoft.com/office/powerpoint/2010/main" val="4092526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onald Trump Winning P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7912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54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illary clinton accepting responsibilty charts and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705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75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52600"/>
            <a:ext cx="6400800" cy="381000"/>
          </a:xfrm>
        </p:spPr>
        <p:txBody>
          <a:bodyPr>
            <a:normAutofit fontScale="90000"/>
          </a:bodyPr>
          <a:lstStyle/>
          <a:p>
            <a:r>
              <a:rPr lang="en-US" dirty="0" smtClean="0"/>
              <a:t>ACCEPTING BLAME AND GIVING CREDIT</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GB" dirty="0"/>
              <a:t>Hillary was the first born to her family and had two brothers, Hugh and Tony.  She learned to take responsibility at a tender age where at times her mother would leave her to take care of her younger siblings.  During this period she was also taught the </a:t>
            </a:r>
            <a:r>
              <a:rPr lang="en-GB" dirty="0" smtClean="0"/>
              <a:t>virtues of </a:t>
            </a:r>
            <a:r>
              <a:rPr lang="en-GB" dirty="0"/>
              <a:t>responsibility and accountability.  Her mother being a stout Christian did not tolerate any negligence, this shaped her to be a great leader.  Being a disciplined girl, she became the favorite student to her teachers in Park Ridge.  </a:t>
            </a:r>
            <a:endParaRPr lang="en-US" dirty="0"/>
          </a:p>
        </p:txBody>
      </p:sp>
    </p:spTree>
    <p:extLst>
      <p:ext uri="{BB962C8B-B14F-4D97-AF65-F5344CB8AC3E}">
        <p14:creationId xmlns:p14="http://schemas.microsoft.com/office/powerpoint/2010/main" val="130193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6400800" cy="457200"/>
          </a:xfrm>
        </p:spPr>
        <p:txBody>
          <a:bodyPr>
            <a:normAutofit fontScale="90000"/>
          </a:bodyPr>
          <a:lstStyle/>
          <a:p>
            <a:r>
              <a:rPr lang="en-US" dirty="0" smtClean="0"/>
              <a:t>ACCEPTING BLAME AND GIVING CREDIT </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sz="1600" dirty="0"/>
              <a:t>Another dilemma that Hillary faced throughout her career as the secretary of state was the email scandal.  She used her private network to send emails which were work-related.  Her emails were not subject to subpoenas by the Congress and were protected from scrutiny by the </a:t>
            </a:r>
            <a:r>
              <a:rPr lang="en-GB" sz="1600" dirty="0" smtClean="0"/>
              <a:t>constitution.  Nevertheless</a:t>
            </a:r>
            <a:r>
              <a:rPr lang="en-GB" sz="1600" dirty="0"/>
              <a:t>, she had the courtesy to explain to the public on her reasons as to why she used the private network.  She agreed to turn over 30,490 work-related messages to the agency and admitted to deleting 31,830 emails she deemed personal.  This explanation may have fallen short to the ears of the public especially those skeptical of her intentions and the facilitation of her law background in keeping her government emails from scrutiny.  </a:t>
            </a:r>
            <a:endParaRPr lang="en-US" sz="1600" dirty="0"/>
          </a:p>
        </p:txBody>
      </p:sp>
    </p:spTree>
    <p:extLst>
      <p:ext uri="{BB962C8B-B14F-4D97-AF65-F5344CB8AC3E}">
        <p14:creationId xmlns:p14="http://schemas.microsoft.com/office/powerpoint/2010/main" val="187045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6400800" cy="1143000"/>
          </a:xfrm>
        </p:spPr>
        <p:txBody>
          <a:bodyPr>
            <a:normAutofit fontScale="90000"/>
          </a:bodyPr>
          <a:lstStyle/>
          <a:p>
            <a:r>
              <a:rPr lang="en-US" dirty="0" smtClean="0"/>
              <a:t>Accepting blame and giving credit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715" y="2362200"/>
            <a:ext cx="5867400" cy="326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877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lstStyle/>
          <a:p>
            <a:r>
              <a:rPr lang="en-US" dirty="0" smtClean="0"/>
              <a:t>aLIGNMENT</a:t>
            </a:r>
            <a:endParaRPr lang="en-US" dirty="0"/>
          </a:p>
        </p:txBody>
      </p:sp>
      <p:sp>
        <p:nvSpPr>
          <p:cNvPr id="5" name="Rectangle 4"/>
          <p:cNvSpPr/>
          <p:nvPr/>
        </p:nvSpPr>
        <p:spPr>
          <a:xfrm>
            <a:off x="1600200" y="2285999"/>
            <a:ext cx="5715000" cy="3139321"/>
          </a:xfrm>
          <a:prstGeom prst="rect">
            <a:avLst/>
          </a:prstGeom>
        </p:spPr>
        <p:txBody>
          <a:bodyPr wrap="square">
            <a:spAutoFit/>
          </a:bodyPr>
          <a:lstStyle/>
          <a:p>
            <a:r>
              <a:rPr lang="en-GB" dirty="0"/>
              <a:t>Alignment is where a leader goes hand in hand with the vision, goals, and mission that he or she has.  As early as a child, she did not want to lose focus of what she wanted to be, and that is a successful leader who could be an example to others (Fairholm, 2009).  Rodham started showing signs of someone who would make up a great political career early.  She knew she had some tough objectives to accomplish right from when she was young.  For instance, as she studied her postgraduate, Rodham had a task of staff attorney for a foundation that had just been built, Children’s Defense Fund located in Cambridge, Massachusetts. </a:t>
            </a:r>
            <a:endParaRPr lang="en-US" dirty="0"/>
          </a:p>
        </p:txBody>
      </p:sp>
    </p:spTree>
    <p:extLst>
      <p:ext uri="{BB962C8B-B14F-4D97-AF65-F5344CB8AC3E}">
        <p14:creationId xmlns:p14="http://schemas.microsoft.com/office/powerpoint/2010/main" val="137321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838200"/>
          </a:xfrm>
        </p:spPr>
        <p:txBody>
          <a:bodyPr>
            <a:normAutofit fontScale="90000"/>
          </a:bodyPr>
          <a:lstStyle/>
          <a:p>
            <a:r>
              <a:rPr lang="en-US" dirty="0" smtClean="0"/>
              <a:t>SENSITIVITY AND UNDERSTANDING </a:t>
            </a:r>
            <a:endParaRPr lang="en-US" dirty="0"/>
          </a:p>
        </p:txBody>
      </p:sp>
      <p:sp>
        <p:nvSpPr>
          <p:cNvPr id="3" name="Rectangle 2"/>
          <p:cNvSpPr/>
          <p:nvPr/>
        </p:nvSpPr>
        <p:spPr>
          <a:xfrm>
            <a:off x="1524000" y="2286000"/>
            <a:ext cx="5943600" cy="3693319"/>
          </a:xfrm>
          <a:prstGeom prst="rect">
            <a:avLst/>
          </a:prstGeom>
        </p:spPr>
        <p:txBody>
          <a:bodyPr wrap="square">
            <a:spAutoFit/>
          </a:bodyPr>
          <a:lstStyle/>
          <a:p>
            <a:r>
              <a:rPr lang="en-GB" dirty="0"/>
              <a:t>Leaders are chosen by people to serve the people it is therefore important for any leader to possess these traits.  Ethical sensitivity can be described as the ability of an individual to identify problems, reason them out, and try to develop a solution while at the same time think of the consequences of the solution (Mabey, 2012).  Ethical understanding is almost similar to moral sensitivity for it is through understanding that one will be able to make a right judgment.  Hillary Clinton, in this case, can be described as an ethically sensitive and understanding leader in the sense that since her </a:t>
            </a:r>
            <a:r>
              <a:rPr lang="en-GB" dirty="0" smtClean="0"/>
              <a:t>childhood.  Her </a:t>
            </a:r>
            <a:r>
              <a:rPr lang="en-GB" dirty="0"/>
              <a:t>father always told her that she should not let her gender define her path nor should it limit her life. </a:t>
            </a:r>
            <a:endParaRPr lang="en-US" dirty="0"/>
          </a:p>
          <a:p>
            <a:endParaRPr lang="en-US" dirty="0"/>
          </a:p>
        </p:txBody>
      </p:sp>
    </p:spTree>
    <p:extLst>
      <p:ext uri="{BB962C8B-B14F-4D97-AF65-F5344CB8AC3E}">
        <p14:creationId xmlns:p14="http://schemas.microsoft.com/office/powerpoint/2010/main" val="2160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858000" cy="685800"/>
          </a:xfrm>
        </p:spPr>
        <p:txBody>
          <a:bodyPr>
            <a:normAutofit/>
          </a:bodyPr>
          <a:lstStyle/>
          <a:p>
            <a:r>
              <a:rPr lang="en-US" dirty="0" smtClean="0"/>
              <a:t>LEADING WITH PURPOSE</a:t>
            </a:r>
            <a:endParaRPr lang="en-US" dirty="0"/>
          </a:p>
        </p:txBody>
      </p:sp>
      <p:sp>
        <p:nvSpPr>
          <p:cNvPr id="3" name="Rectangle 2"/>
          <p:cNvSpPr/>
          <p:nvPr/>
        </p:nvSpPr>
        <p:spPr>
          <a:xfrm>
            <a:off x="1447800" y="2362200"/>
            <a:ext cx="6248400" cy="3139321"/>
          </a:xfrm>
          <a:prstGeom prst="rect">
            <a:avLst/>
          </a:prstGeom>
        </p:spPr>
        <p:txBody>
          <a:bodyPr wrap="square">
            <a:spAutoFit/>
          </a:bodyPr>
          <a:lstStyle/>
          <a:p>
            <a:r>
              <a:rPr lang="en-GB" dirty="0"/>
              <a:t>A leader must be committed to aligning their life purpose with their mission.  For Hillary to make sure that she attained her dream in her political career, she had to make sure that she built a team which was focused, inspired and moving ahead.  Hillary had to make sure that she was engaged in the team’s spirit for successful projects (Hollensbe, Wookey, Hickey, &amp; George, 2014).  Even in the harsh world of politics, Hillary had to ensure to turn good intentions into great </a:t>
            </a:r>
            <a:r>
              <a:rPr lang="en-GB" dirty="0" smtClean="0"/>
              <a:t>outcomes.  On </a:t>
            </a:r>
            <a:r>
              <a:rPr lang="en-GB" dirty="0"/>
              <a:t>any road to success, there are many challenges in which a leader should make it safe to fail to overcome the failure.  One of the objectives that Hillary expressed is </a:t>
            </a:r>
            <a:r>
              <a:rPr lang="en-GB" dirty="0" smtClean="0"/>
              <a:t>a healthcare </a:t>
            </a:r>
            <a:r>
              <a:rPr lang="en-GB" dirty="0"/>
              <a:t>plan that she introduced when she first became the first lady in 1993.</a:t>
            </a:r>
            <a:endParaRPr lang="en-US" dirty="0"/>
          </a:p>
        </p:txBody>
      </p:sp>
    </p:spTree>
    <p:extLst>
      <p:ext uri="{BB962C8B-B14F-4D97-AF65-F5344CB8AC3E}">
        <p14:creationId xmlns:p14="http://schemas.microsoft.com/office/powerpoint/2010/main" val="2767101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a:t>
            </a:r>
            <a:endParaRPr lang="en-US" dirty="0"/>
          </a:p>
        </p:txBody>
      </p:sp>
      <p:sp>
        <p:nvSpPr>
          <p:cNvPr id="3" name="Rectangle 2"/>
          <p:cNvSpPr/>
          <p:nvPr/>
        </p:nvSpPr>
        <p:spPr>
          <a:xfrm>
            <a:off x="1560286" y="2286000"/>
            <a:ext cx="5562600" cy="3693319"/>
          </a:xfrm>
          <a:prstGeom prst="rect">
            <a:avLst/>
          </a:prstGeom>
        </p:spPr>
        <p:txBody>
          <a:bodyPr wrap="square">
            <a:spAutoFit/>
          </a:bodyPr>
          <a:lstStyle/>
          <a:p>
            <a:r>
              <a:rPr lang="en-GB" dirty="0"/>
              <a:t>A leader, especially one holding public office needs to be approachable in her conduct.  Humility is an aspect that attracts subjects to a leader.  Political leaders represent the interest of the citizens in government, and they need to connect directly to their citizens to do so.  Humility is the state of holding one's opinions too little or modest importance.  Humble leaders do not insist on the necessity of their views over those of others.  Hillary has always </a:t>
            </a:r>
            <a:r>
              <a:rPr lang="en-GB" dirty="0" smtClean="0"/>
              <a:t>shown humility </a:t>
            </a:r>
            <a:r>
              <a:rPr lang="en-GB" dirty="0"/>
              <a:t>in her approach to issues and interactions with different </a:t>
            </a:r>
            <a:r>
              <a:rPr lang="en-GB" dirty="0" smtClean="0"/>
              <a:t>people.  She has also had a concern </a:t>
            </a:r>
            <a:r>
              <a:rPr lang="en-GB" dirty="0"/>
              <a:t>about the misuse of money </a:t>
            </a:r>
            <a:r>
              <a:rPr lang="en-GB" dirty="0" smtClean="0"/>
              <a:t>which allows </a:t>
            </a:r>
            <a:r>
              <a:rPr lang="en-GB" dirty="0"/>
              <a:t>her to serve people diligently, shunning corruption at all costs.</a:t>
            </a:r>
            <a:endParaRPr lang="en-US" dirty="0"/>
          </a:p>
          <a:p>
            <a:endParaRPr lang="en-US" dirty="0"/>
          </a:p>
        </p:txBody>
      </p:sp>
    </p:spTree>
    <p:extLst>
      <p:ext uri="{BB962C8B-B14F-4D97-AF65-F5344CB8AC3E}">
        <p14:creationId xmlns:p14="http://schemas.microsoft.com/office/powerpoint/2010/main" val="119614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6858000" cy="685800"/>
          </a:xfrm>
        </p:spPr>
        <p:txBody>
          <a:bodyPr>
            <a:normAutofit/>
          </a:bodyPr>
          <a:lstStyle/>
          <a:p>
            <a:r>
              <a:rPr lang="en-US" dirty="0" smtClean="0"/>
              <a:t>WORLD OF LEADERSHIP</a:t>
            </a:r>
            <a:endParaRPr lang="en-US" dirty="0"/>
          </a:p>
        </p:txBody>
      </p:sp>
      <p:sp>
        <p:nvSpPr>
          <p:cNvPr id="3" name="Content Placeholder 2"/>
          <p:cNvSpPr>
            <a:spLocks noGrp="1"/>
          </p:cNvSpPr>
          <p:nvPr>
            <p:ph idx="1"/>
          </p:nvPr>
        </p:nvSpPr>
        <p:spPr/>
        <p:txBody>
          <a:bodyPr/>
          <a:lstStyle/>
          <a:p>
            <a:pPr indent="0">
              <a:buNone/>
            </a:pPr>
            <a:r>
              <a:rPr lang="en-GB" dirty="0"/>
              <a:t>The world of leadership is </a:t>
            </a:r>
            <a:r>
              <a:rPr lang="en-GB" dirty="0" smtClean="0"/>
              <a:t>divided </a:t>
            </a:r>
            <a:r>
              <a:rPr lang="en-GB" dirty="0"/>
              <a:t>into two perspectives based on geographical location.  Leaders from different parts of the world depict different views on how a leader should behave in their interaction with </a:t>
            </a:r>
            <a:r>
              <a:rPr lang="en-GB" dirty="0" smtClean="0"/>
              <a:t>subjects.  New </a:t>
            </a:r>
            <a:r>
              <a:rPr lang="en-GB" dirty="0"/>
              <a:t>leaders draw lessons from their predecessors and emulate the character traits they </a:t>
            </a:r>
            <a:r>
              <a:rPr lang="en-GB" dirty="0" smtClean="0"/>
              <a:t>have.  One </a:t>
            </a:r>
            <a:r>
              <a:rPr lang="en-GB" dirty="0"/>
              <a:t>of these views is associated with the USA leadership while the other leans towards European leaders.</a:t>
            </a:r>
            <a:endParaRPr lang="en-US" dirty="0"/>
          </a:p>
        </p:txBody>
      </p:sp>
    </p:spTree>
    <p:extLst>
      <p:ext uri="{BB962C8B-B14F-4D97-AF65-F5344CB8AC3E}">
        <p14:creationId xmlns:p14="http://schemas.microsoft.com/office/powerpoint/2010/main" val="2830137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Rectangle 2"/>
          <p:cNvSpPr/>
          <p:nvPr/>
        </p:nvSpPr>
        <p:spPr>
          <a:xfrm>
            <a:off x="1582057" y="2286000"/>
            <a:ext cx="5791200" cy="3416320"/>
          </a:xfrm>
          <a:prstGeom prst="rect">
            <a:avLst/>
          </a:prstGeom>
        </p:spPr>
        <p:txBody>
          <a:bodyPr wrap="square">
            <a:spAutoFit/>
          </a:bodyPr>
          <a:lstStyle/>
          <a:p>
            <a:r>
              <a:rPr lang="en-GB" dirty="0"/>
              <a:t>"You want me to tell you what my husband </a:t>
            </a:r>
            <a:r>
              <a:rPr lang="en-GB" dirty="0" smtClean="0"/>
              <a:t>thinks?  My </a:t>
            </a:r>
            <a:r>
              <a:rPr lang="en-GB" dirty="0"/>
              <a:t>husband is not the secretary of state; I </a:t>
            </a:r>
            <a:r>
              <a:rPr lang="en-GB" dirty="0" smtClean="0"/>
              <a:t>am.  If </a:t>
            </a:r>
            <a:r>
              <a:rPr lang="en-GB" dirty="0"/>
              <a:t>you want my opinion, I will tell you my </a:t>
            </a:r>
            <a:r>
              <a:rPr lang="en-GB" dirty="0" smtClean="0"/>
              <a:t>opinion.  I </a:t>
            </a:r>
            <a:r>
              <a:rPr lang="en-GB" dirty="0"/>
              <a:t>am not going to be channeling my husband."  These words were an answer to a student in Africa who asked what her husband thought of a Chinese contract in the continent.  Her strong vocal stand in this matter spoke to her integrity as a leader and the ability to separate her personal affairs from her duties as the secretary of state.  Within this essay is evidence that Hillary has served as a moral leader, and has upheld ethics in her demeanor.  Despite challenges she has faced, her honesty and purity of intentions always shine through the darkness</a:t>
            </a:r>
            <a:r>
              <a:rPr lang="en-GB" dirty="0" smtClean="0"/>
              <a:t>.  </a:t>
            </a:r>
            <a:endParaRPr lang="en-US" dirty="0"/>
          </a:p>
        </p:txBody>
      </p:sp>
    </p:spTree>
    <p:extLst>
      <p:ext uri="{BB962C8B-B14F-4D97-AF65-F5344CB8AC3E}">
        <p14:creationId xmlns:p14="http://schemas.microsoft.com/office/powerpoint/2010/main" val="229481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a:xfrm>
            <a:off x="1371600" y="1828800"/>
            <a:ext cx="6400800" cy="3886200"/>
          </a:xfrm>
        </p:spPr>
        <p:txBody>
          <a:bodyPr>
            <a:normAutofit/>
          </a:bodyPr>
          <a:lstStyle/>
          <a:p>
            <a:pPr indent="0">
              <a:buNone/>
            </a:pPr>
            <a:endParaRPr lang="en-US" dirty="0" smtClean="0"/>
          </a:p>
          <a:p>
            <a:pPr indent="0">
              <a:buNone/>
            </a:pPr>
            <a:r>
              <a:rPr lang="en-US" dirty="0" smtClean="0"/>
              <a:t>ABC News. Who is most likely to win.  Washington Post Poll.</a:t>
            </a:r>
          </a:p>
          <a:p>
            <a:pPr indent="0">
              <a:buNone/>
            </a:pPr>
            <a:r>
              <a:rPr lang="en-US" dirty="0" smtClean="0"/>
              <a:t>AFP. U S election: Clinton vs. Trump? The prospect of a Hillary 	Clinton-Donald Trump matchup in November is edging 	closer. </a:t>
            </a:r>
          </a:p>
          <a:p>
            <a:pPr indent="0">
              <a:buNone/>
            </a:pPr>
            <a:r>
              <a:rPr lang="en-US" dirty="0" smtClean="0"/>
              <a:t>American </a:t>
            </a:r>
            <a:r>
              <a:rPr lang="en-US" dirty="0"/>
              <a:t>Psychological Association. (2010). </a:t>
            </a:r>
            <a:r>
              <a:rPr lang="en-US" i="1" dirty="0"/>
              <a:t>APA Manual (Publication </a:t>
            </a:r>
            <a:r>
              <a:rPr lang="en-US" i="1" dirty="0" smtClean="0"/>
              <a:t>	manual </a:t>
            </a:r>
            <a:r>
              <a:rPr lang="en-US" i="1" dirty="0"/>
              <a:t>of </a:t>
            </a:r>
            <a:r>
              <a:rPr lang="en-US" i="1" dirty="0" smtClean="0"/>
              <a:t>the </a:t>
            </a:r>
            <a:r>
              <a:rPr lang="en-US" i="1" dirty="0"/>
              <a:t>American Psychological Association)</a:t>
            </a:r>
            <a:r>
              <a:rPr lang="en-US" dirty="0"/>
              <a:t> (6th ed.). </a:t>
            </a:r>
            <a:r>
              <a:rPr lang="en-US" dirty="0" smtClean="0"/>
              <a:t>	Washington</a:t>
            </a:r>
            <a:r>
              <a:rPr lang="en-US" dirty="0"/>
              <a:t>, DC: </a:t>
            </a:r>
            <a:r>
              <a:rPr lang="en-US" dirty="0" smtClean="0"/>
              <a:t>Author.</a:t>
            </a:r>
          </a:p>
          <a:p>
            <a:pPr indent="0">
              <a:buNone/>
            </a:pPr>
            <a:endParaRPr lang="en-US" dirty="0"/>
          </a:p>
          <a:p>
            <a:pPr indent="0">
              <a:buNone/>
            </a:pPr>
            <a:endParaRPr lang="en-US" dirty="0"/>
          </a:p>
          <a:p>
            <a:pPr indent="0">
              <a:buNone/>
            </a:pPr>
            <a:endParaRPr lang="en-US" dirty="0"/>
          </a:p>
        </p:txBody>
      </p:sp>
    </p:spTree>
    <p:extLst>
      <p:ext uri="{BB962C8B-B14F-4D97-AF65-F5344CB8AC3E}">
        <p14:creationId xmlns:p14="http://schemas.microsoft.com/office/powerpoint/2010/main" val="1281604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371600" y="2209800"/>
            <a:ext cx="6400800" cy="3276601"/>
          </a:xfrm>
        </p:spPr>
        <p:txBody>
          <a:bodyPr>
            <a:noAutofit/>
          </a:bodyPr>
          <a:lstStyle/>
          <a:p>
            <a:pPr indent="0">
              <a:buNone/>
            </a:pPr>
            <a:r>
              <a:rPr lang="en-US" dirty="0"/>
              <a:t>Chuang, S. F. (2013). Essential skills for leadership effectiveness in 	diverse workplace development. </a:t>
            </a:r>
            <a:r>
              <a:rPr lang="en-US" i="1" dirty="0"/>
              <a:t>Online Journal for Workforce 	Education and Development V</a:t>
            </a:r>
            <a:r>
              <a:rPr lang="en-US" dirty="0"/>
              <a:t>, </a:t>
            </a:r>
            <a:r>
              <a:rPr lang="en-US" i="1" dirty="0"/>
              <a:t>6</a:t>
            </a:r>
            <a:r>
              <a:rPr lang="en-US" dirty="0"/>
              <a:t>(1), 1-24</a:t>
            </a:r>
            <a:r>
              <a:rPr lang="en-US" dirty="0" smtClean="0"/>
              <a:t>.</a:t>
            </a:r>
          </a:p>
          <a:p>
            <a:pPr indent="0">
              <a:buNone/>
            </a:pPr>
            <a:r>
              <a:rPr lang="en-US" dirty="0" smtClean="0"/>
              <a:t>Comey, J. Breakdown of emails by F.B.I. director, James B. Comey. </a:t>
            </a:r>
            <a:endParaRPr lang="en-US" dirty="0"/>
          </a:p>
          <a:p>
            <a:pPr indent="0">
              <a:buNone/>
            </a:pPr>
            <a:r>
              <a:rPr lang="en-US" dirty="0" smtClean="0"/>
              <a:t>Fairholm</a:t>
            </a:r>
            <a:r>
              <a:rPr lang="en-US" dirty="0"/>
              <a:t>, M. R. (2009). Leadership and Organizational Strategy. </a:t>
            </a:r>
            <a:r>
              <a:rPr lang="en-US" i="1" dirty="0"/>
              <a:t>The </a:t>
            </a:r>
            <a:r>
              <a:rPr lang="en-US" i="1" dirty="0" smtClean="0"/>
              <a:t>	Innovation </a:t>
            </a:r>
            <a:r>
              <a:rPr lang="en-US" i="1" dirty="0"/>
              <a:t>Journal</a:t>
            </a:r>
            <a:r>
              <a:rPr lang="en-US" dirty="0"/>
              <a:t>, </a:t>
            </a:r>
            <a:r>
              <a:rPr lang="en-US" i="1" dirty="0"/>
              <a:t>14</a:t>
            </a:r>
            <a:r>
              <a:rPr lang="en-US" dirty="0"/>
              <a:t>(1), 1-16.</a:t>
            </a:r>
          </a:p>
          <a:p>
            <a:pPr indent="0">
              <a:buNone/>
            </a:pPr>
            <a:endParaRPr lang="en-US" dirty="0"/>
          </a:p>
          <a:p>
            <a:pPr indent="0">
              <a:buNone/>
            </a:pPr>
            <a:endParaRPr lang="en-US" dirty="0"/>
          </a:p>
          <a:p>
            <a:pPr indent="0">
              <a:buNone/>
            </a:pPr>
            <a:endParaRPr lang="en-US" dirty="0"/>
          </a:p>
        </p:txBody>
      </p:sp>
    </p:spTree>
    <p:extLst>
      <p:ext uri="{BB962C8B-B14F-4D97-AF65-F5344CB8AC3E}">
        <p14:creationId xmlns:p14="http://schemas.microsoft.com/office/powerpoint/2010/main" val="3419011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2286000"/>
            <a:ext cx="6400800" cy="3352800"/>
          </a:xfrm>
        </p:spPr>
        <p:txBody>
          <a:bodyPr>
            <a:normAutofit/>
          </a:bodyPr>
          <a:lstStyle/>
          <a:p>
            <a:pPr indent="0">
              <a:buNone/>
            </a:pPr>
            <a:r>
              <a:rPr lang="en-GB" dirty="0" smtClean="0"/>
              <a:t>Hollensbe</a:t>
            </a:r>
            <a:r>
              <a:rPr lang="en-GB" dirty="0"/>
              <a:t>, E., Wookey, C., Hickey, L., &amp; George, G. (2014). From the 	Editors Organizations with Purpose. </a:t>
            </a:r>
            <a:r>
              <a:rPr lang="en-GB" i="1" dirty="0"/>
              <a:t>Academy of Management 	Journal </a:t>
            </a:r>
            <a:r>
              <a:rPr lang="en-GB" dirty="0"/>
              <a:t>, </a:t>
            </a:r>
            <a:r>
              <a:rPr lang="en-GB" i="1" dirty="0"/>
              <a:t>57</a:t>
            </a:r>
            <a:r>
              <a:rPr lang="en-GB" dirty="0"/>
              <a:t>(5), 1227-1234.</a:t>
            </a:r>
          </a:p>
          <a:p>
            <a:pPr indent="0">
              <a:buNone/>
            </a:pPr>
            <a:r>
              <a:rPr lang="en-US" dirty="0" smtClean="0"/>
              <a:t>Mabey</a:t>
            </a:r>
            <a:r>
              <a:rPr lang="en-US" dirty="0"/>
              <a:t>, C. (2012). Leadership Development in Organizations: </a:t>
            </a:r>
            <a:r>
              <a:rPr lang="en-US" dirty="0" smtClean="0"/>
              <a:t>	Multiple Discourses </a:t>
            </a:r>
            <a:r>
              <a:rPr lang="en-US" dirty="0"/>
              <a:t>and Diverse Practice. </a:t>
            </a:r>
            <a:r>
              <a:rPr lang="en-US" i="1" dirty="0"/>
              <a:t>International  </a:t>
            </a:r>
            <a:r>
              <a:rPr lang="en-US" i="1" dirty="0" smtClean="0"/>
              <a:t>	Journal </a:t>
            </a:r>
            <a:r>
              <a:rPr lang="en-US" i="1" dirty="0"/>
              <a:t> </a:t>
            </a:r>
            <a:r>
              <a:rPr lang="en-US" i="1" dirty="0" smtClean="0"/>
              <a:t>of </a:t>
            </a:r>
            <a:r>
              <a:rPr lang="en-US" i="1" dirty="0"/>
              <a:t>Management Services</a:t>
            </a:r>
            <a:r>
              <a:rPr lang="en-US" dirty="0"/>
              <a:t>, </a:t>
            </a:r>
            <a:r>
              <a:rPr lang="en-US" i="1" dirty="0"/>
              <a:t>15</a:t>
            </a:r>
            <a:r>
              <a:rPr lang="en-US" dirty="0"/>
              <a:t>(4), 359-380</a:t>
            </a:r>
            <a:r>
              <a:rPr lang="en-US" dirty="0" smtClean="0"/>
              <a:t>.</a:t>
            </a:r>
            <a:endParaRPr lang="en-US" dirty="0"/>
          </a:p>
        </p:txBody>
      </p:sp>
    </p:spTree>
    <p:extLst>
      <p:ext uri="{BB962C8B-B14F-4D97-AF65-F5344CB8AC3E}">
        <p14:creationId xmlns:p14="http://schemas.microsoft.com/office/powerpoint/2010/main" val="468724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1752600"/>
            <a:ext cx="6400800" cy="4419600"/>
          </a:xfrm>
        </p:spPr>
        <p:txBody>
          <a:bodyPr>
            <a:normAutofit/>
          </a:bodyPr>
          <a:lstStyle/>
          <a:p>
            <a:pPr indent="0">
              <a:buNone/>
            </a:pPr>
            <a:endParaRPr lang="en-US" dirty="0" smtClean="0"/>
          </a:p>
          <a:p>
            <a:pPr indent="0">
              <a:buNone/>
            </a:pPr>
            <a:r>
              <a:rPr lang="en-US" dirty="0"/>
              <a:t>McGinley, A. C. (2009). Hillary Clinton, Sarah Palin, and Michelle 	Obama: Performing Gender, Race, and Class on the 	Campaign Trail. </a:t>
            </a:r>
            <a:r>
              <a:rPr lang="en-US" i="1" dirty="0"/>
              <a:t>Scholarly Commons @ UNLV Law</a:t>
            </a:r>
            <a:r>
              <a:rPr lang="en-US" dirty="0"/>
              <a:t>, </a:t>
            </a:r>
            <a:r>
              <a:rPr lang="en-US" i="1" dirty="0"/>
              <a:t>86</a:t>
            </a:r>
            <a:r>
              <a:rPr lang="en-US" dirty="0"/>
              <a:t>(1), 	709-725.</a:t>
            </a:r>
          </a:p>
          <a:p>
            <a:pPr indent="0">
              <a:buNone/>
            </a:pPr>
            <a:r>
              <a:rPr lang="en-US" dirty="0" smtClean="0"/>
              <a:t>Nanjundeswaraswamy</a:t>
            </a:r>
            <a:r>
              <a:rPr lang="en-US" dirty="0"/>
              <a:t>, T. S., &amp; Swamy, D. R. (2014). Leadership 	styles. </a:t>
            </a:r>
            <a:r>
              <a:rPr lang="en-US" i="1" dirty="0"/>
              <a:t>Advances In Management</a:t>
            </a:r>
            <a:r>
              <a:rPr lang="en-US" dirty="0"/>
              <a:t>, </a:t>
            </a:r>
            <a:r>
              <a:rPr lang="en-US" i="1" dirty="0"/>
              <a:t>7</a:t>
            </a:r>
            <a:r>
              <a:rPr lang="en-US" dirty="0"/>
              <a:t>(2), 1-7.</a:t>
            </a:r>
          </a:p>
          <a:p>
            <a:pPr indent="0">
              <a:buNone/>
            </a:pPr>
            <a:r>
              <a:rPr lang="en-US" dirty="0" smtClean="0"/>
              <a:t>Rhode</a:t>
            </a:r>
            <a:r>
              <a:rPr lang="en-US" dirty="0"/>
              <a:t>, D. L. (2006). </a:t>
            </a:r>
            <a:r>
              <a:rPr lang="en-US" i="1" dirty="0"/>
              <a:t>Moral leadership: The theory and practice of power, </a:t>
            </a:r>
            <a:r>
              <a:rPr lang="en-US" i="1" dirty="0" smtClean="0"/>
              <a:t>	judgment</a:t>
            </a:r>
            <a:r>
              <a:rPr lang="en-US" i="1" dirty="0"/>
              <a:t>, and policy</a:t>
            </a:r>
            <a:r>
              <a:rPr lang="en-US" dirty="0"/>
              <a:t>. San Fransisco, CA: Jossey-Bass.</a:t>
            </a:r>
          </a:p>
          <a:p>
            <a:pPr indent="0">
              <a:buNone/>
            </a:pPr>
            <a:endParaRPr lang="en-US" dirty="0"/>
          </a:p>
        </p:txBody>
      </p:sp>
    </p:spTree>
    <p:extLst>
      <p:ext uri="{BB962C8B-B14F-4D97-AF65-F5344CB8AC3E}">
        <p14:creationId xmlns:p14="http://schemas.microsoft.com/office/powerpoint/2010/main" val="2783719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1371600" y="2209800"/>
            <a:ext cx="6400800" cy="3733800"/>
          </a:xfrm>
        </p:spPr>
        <p:txBody>
          <a:bodyPr>
            <a:normAutofit/>
          </a:bodyPr>
          <a:lstStyle/>
          <a:p>
            <a:pPr indent="0">
              <a:buNone/>
            </a:pPr>
            <a:r>
              <a:rPr lang="en-US" dirty="0"/>
              <a:t>Steinhoff, L. R. (2015). Natural Born Leaders: Use of a Self-	Assessment Tool and Benefits to Coaching and </a:t>
            </a:r>
            <a:r>
              <a:rPr lang="en-US" dirty="0" smtClean="0"/>
              <a:t>	Development</a:t>
            </a:r>
            <a:r>
              <a:rPr lang="en-US" dirty="0"/>
              <a:t>. </a:t>
            </a:r>
            <a:r>
              <a:rPr lang="en-US" i="1" dirty="0"/>
              <a:t>Journal of Practical Consulting</a:t>
            </a:r>
            <a:r>
              <a:rPr lang="en-US" dirty="0"/>
              <a:t>, </a:t>
            </a:r>
            <a:r>
              <a:rPr lang="en-US" i="1" dirty="0"/>
              <a:t>5</a:t>
            </a:r>
            <a:r>
              <a:rPr lang="en-US" dirty="0"/>
              <a:t>(2), 19-28.</a:t>
            </a:r>
          </a:p>
          <a:p>
            <a:pPr indent="0">
              <a:buNone/>
            </a:pPr>
            <a:r>
              <a:rPr lang="en-US" dirty="0" smtClean="0"/>
              <a:t>Tichy</a:t>
            </a:r>
            <a:r>
              <a:rPr lang="en-US" dirty="0"/>
              <a:t>, N. M., &amp; McGill, A. (2003). </a:t>
            </a:r>
            <a:r>
              <a:rPr lang="en-US" i="1" dirty="0"/>
              <a:t>The ethical challenge: How to lead with 	unyielding integrity</a:t>
            </a:r>
            <a:r>
              <a:rPr lang="en-US" dirty="0"/>
              <a:t>.</a:t>
            </a:r>
          </a:p>
          <a:p>
            <a:pPr indent="0">
              <a:buNone/>
            </a:pPr>
            <a:r>
              <a:rPr lang="en-US" dirty="0"/>
              <a:t>Winston, B. E., &amp; Patterson, K. (2006). An Integrative Definition of 	Leadership. </a:t>
            </a:r>
            <a:r>
              <a:rPr lang="en-US" i="1" dirty="0"/>
              <a:t>International Journal of Leadership Studies</a:t>
            </a:r>
            <a:r>
              <a:rPr lang="en-US" dirty="0"/>
              <a:t>, </a:t>
            </a:r>
            <a:r>
              <a:rPr lang="en-US" i="1" dirty="0"/>
              <a:t>1</a:t>
            </a:r>
            <a:r>
              <a:rPr lang="en-US" dirty="0"/>
              <a:t>(2), 6-	66.</a:t>
            </a:r>
          </a:p>
          <a:p>
            <a:pPr indent="0">
              <a:buNone/>
            </a:pPr>
            <a:endParaRPr lang="en-US" dirty="0"/>
          </a:p>
        </p:txBody>
      </p:sp>
    </p:spTree>
    <p:extLst>
      <p:ext uri="{BB962C8B-B14F-4D97-AF65-F5344CB8AC3E}">
        <p14:creationId xmlns:p14="http://schemas.microsoft.com/office/powerpoint/2010/main" val="190245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858000" cy="685800"/>
          </a:xfrm>
        </p:spPr>
        <p:txBody>
          <a:bodyPr>
            <a:normAutofit/>
          </a:bodyPr>
          <a:lstStyle/>
          <a:p>
            <a:r>
              <a:rPr lang="en-US" dirty="0" smtClean="0"/>
              <a:t>VIEWS OF LEADERSHIP</a:t>
            </a:r>
            <a:endParaRPr lang="en-US" dirty="0"/>
          </a:p>
        </p:txBody>
      </p:sp>
      <p:sp>
        <p:nvSpPr>
          <p:cNvPr id="3" name="Content Placeholder 2"/>
          <p:cNvSpPr>
            <a:spLocks noGrp="1"/>
          </p:cNvSpPr>
          <p:nvPr>
            <p:ph idx="1"/>
          </p:nvPr>
        </p:nvSpPr>
        <p:spPr>
          <a:xfrm>
            <a:off x="1371600" y="2286000"/>
            <a:ext cx="6400800" cy="3429000"/>
          </a:xfrm>
        </p:spPr>
        <p:txBody>
          <a:bodyPr>
            <a:normAutofit fontScale="85000" lnSpcReduction="20000"/>
          </a:bodyPr>
          <a:lstStyle/>
          <a:p>
            <a:pPr indent="0">
              <a:buNone/>
            </a:pPr>
            <a:r>
              <a:rPr lang="en-GB" sz="2100" dirty="0"/>
              <a:t>The USA view is academic and approaches leaders as a social influence that takes into consideration the input of their subjects as they make decisions.  These kinds of leaders enlist the support of their people in the accomplishment of </a:t>
            </a:r>
            <a:r>
              <a:rPr lang="en-GB" sz="2100" dirty="0" smtClean="0"/>
              <a:t>tasks.  However</a:t>
            </a:r>
            <a:r>
              <a:rPr lang="en-GB" sz="2100" dirty="0"/>
              <a:t>, they do so at will and make decisions not swayed by others when they feel they are </a:t>
            </a:r>
            <a:r>
              <a:rPr lang="en-GB" sz="2100" dirty="0" smtClean="0"/>
              <a:t>right.  The </a:t>
            </a:r>
            <a:r>
              <a:rPr lang="en-GB" sz="2100" dirty="0"/>
              <a:t>alternative perspective is non-academic and approaches leaders as people who are moved by communication and the advice of their subjects as well as their search for personal </a:t>
            </a:r>
            <a:r>
              <a:rPr lang="en-GB" sz="2100" dirty="0" smtClean="0"/>
              <a:t>power.  However</a:t>
            </a:r>
            <a:r>
              <a:rPr lang="en-GB" sz="2100" dirty="0"/>
              <a:t>, their regard for community and societal influence shadows their gains. </a:t>
            </a:r>
            <a:endParaRPr lang="en-US" sz="2100" dirty="0"/>
          </a:p>
          <a:p>
            <a:pPr indent="0">
              <a:buNone/>
            </a:pPr>
            <a:endParaRPr lang="en-US" sz="2100" dirty="0"/>
          </a:p>
        </p:txBody>
      </p:sp>
    </p:spTree>
    <p:extLst>
      <p:ext uri="{BB962C8B-B14F-4D97-AF65-F5344CB8AC3E}">
        <p14:creationId xmlns:p14="http://schemas.microsoft.com/office/powerpoint/2010/main" val="1054832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RESPONSIBILITY</a:t>
            </a:r>
            <a:endParaRPr lang="en-US" dirty="0"/>
          </a:p>
        </p:txBody>
      </p:sp>
      <p:sp>
        <p:nvSpPr>
          <p:cNvPr id="3" name="Content Placeholder 2"/>
          <p:cNvSpPr>
            <a:spLocks noGrp="1"/>
          </p:cNvSpPr>
          <p:nvPr>
            <p:ph idx="1"/>
          </p:nvPr>
        </p:nvSpPr>
        <p:spPr>
          <a:xfrm>
            <a:off x="1371600" y="2057400"/>
            <a:ext cx="6400800" cy="3429001"/>
          </a:xfrm>
        </p:spPr>
        <p:txBody>
          <a:bodyPr>
            <a:noAutofit/>
          </a:bodyPr>
          <a:lstStyle/>
          <a:p>
            <a:pPr indent="0">
              <a:buNone/>
            </a:pPr>
            <a:r>
              <a:rPr lang="en-GB" dirty="0" smtClean="0"/>
              <a:t>Despite </a:t>
            </a:r>
            <a:r>
              <a:rPr lang="en-GB" dirty="0"/>
              <a:t>the views and principles that leaders hold, leaders have a moral responsibility to their </a:t>
            </a:r>
            <a:r>
              <a:rPr lang="en-GB" dirty="0" smtClean="0"/>
              <a:t>subjects.  Ethics </a:t>
            </a:r>
            <a:r>
              <a:rPr lang="en-GB" dirty="0"/>
              <a:t>and morals are some of the essential principle areas that leaders take into consideration as they prime themselves to appeal to their </a:t>
            </a:r>
            <a:r>
              <a:rPr lang="en-GB" dirty="0" smtClean="0"/>
              <a:t>people.  They </a:t>
            </a:r>
            <a:r>
              <a:rPr lang="en-GB" dirty="0"/>
              <a:t>have to hold values that show they have the best interests of their subjects at heart (Chuang, </a:t>
            </a:r>
            <a:r>
              <a:rPr lang="en-GB" dirty="0" smtClean="0"/>
              <a:t>2013).  Additionally</a:t>
            </a:r>
            <a:r>
              <a:rPr lang="en-GB" dirty="0"/>
              <a:t>, those in authority should have respect for the rights accorded to their subjects by the </a:t>
            </a:r>
            <a:r>
              <a:rPr lang="en-GB" dirty="0" smtClean="0"/>
              <a:t>law.  This </a:t>
            </a:r>
            <a:r>
              <a:rPr lang="en-GB" dirty="0"/>
              <a:t>essay will discuss the moral and ethical leadership principles demonstrated by the life and contributions of Hillary Rodham Clinton a living legend. </a:t>
            </a:r>
            <a:endParaRPr lang="en-US" dirty="0"/>
          </a:p>
          <a:p>
            <a:pPr indent="0">
              <a:buNone/>
            </a:pPr>
            <a:endParaRPr lang="en-US" dirty="0"/>
          </a:p>
        </p:txBody>
      </p:sp>
    </p:spTree>
    <p:extLst>
      <p:ext uri="{BB962C8B-B14F-4D97-AF65-F5344CB8AC3E}">
        <p14:creationId xmlns:p14="http://schemas.microsoft.com/office/powerpoint/2010/main" val="249304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69342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p:txBody>
          <a:bodyPr/>
          <a:lstStyle/>
          <a:p>
            <a:pPr indent="0">
              <a:buNone/>
            </a:pPr>
            <a:r>
              <a:rPr lang="en-GB" dirty="0"/>
              <a:t>Hillary Diane Rodham, born on October 26th, 1947, in Chicago, Illinois is the oldest in a family of </a:t>
            </a:r>
            <a:r>
              <a:rPr lang="en-GB" dirty="0" smtClean="0"/>
              <a:t>five.  Her </a:t>
            </a:r>
            <a:r>
              <a:rPr lang="en-GB" dirty="0"/>
              <a:t>upbringing is based on the guidelines of a United Methodist </a:t>
            </a:r>
            <a:r>
              <a:rPr lang="en-GB" dirty="0" smtClean="0"/>
              <a:t>family.  At </a:t>
            </a:r>
            <a:r>
              <a:rPr lang="en-GB" dirty="0"/>
              <a:t>age three, her family moved to Park Ridge, a suburb in the state of </a:t>
            </a:r>
            <a:r>
              <a:rPr lang="en-GB" dirty="0" smtClean="0"/>
              <a:t>Chicago.  Hugh </a:t>
            </a:r>
            <a:r>
              <a:rPr lang="en-GB" dirty="0"/>
              <a:t>Ellsworth Rodham, Hillary’s father, operated a textile business which was doing well while her mother Dorothy Emma Howell was a homemaker. </a:t>
            </a:r>
            <a:endParaRPr lang="en-US" dirty="0"/>
          </a:p>
        </p:txBody>
      </p:sp>
    </p:spTree>
    <p:extLst>
      <p:ext uri="{BB962C8B-B14F-4D97-AF65-F5344CB8AC3E}">
        <p14:creationId xmlns:p14="http://schemas.microsoft.com/office/powerpoint/2010/main" val="206307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p:txBody>
          <a:bodyPr/>
          <a:lstStyle/>
          <a:p>
            <a:pPr indent="0">
              <a:buNone/>
            </a:pPr>
            <a:r>
              <a:rPr lang="en-GB" dirty="0"/>
              <a:t>As a kid, Hillary was the most loved understudy of her instructors at the government-funded schools that she went to in Park </a:t>
            </a:r>
            <a:r>
              <a:rPr lang="en-GB" dirty="0" smtClean="0"/>
              <a:t>Ridge.  Maine </a:t>
            </a:r>
            <a:r>
              <a:rPr lang="en-GB" dirty="0"/>
              <a:t>East High School is the institution she joined after her junior </a:t>
            </a:r>
            <a:r>
              <a:rPr lang="en-GB" dirty="0" smtClean="0"/>
              <a:t>school.  In </a:t>
            </a:r>
            <a:r>
              <a:rPr lang="en-GB" dirty="0"/>
              <a:t>high school, her membership involved the organization’s newspaper and the students’ </a:t>
            </a:r>
            <a:r>
              <a:rPr lang="en-GB" dirty="0" smtClean="0"/>
              <a:t>association.  From </a:t>
            </a:r>
            <a:r>
              <a:rPr lang="en-GB" dirty="0"/>
              <a:t>the school newspaper, she was voted into the National </a:t>
            </a:r>
            <a:r>
              <a:rPr lang="en-GB" dirty="0" smtClean="0"/>
              <a:t>Honor </a:t>
            </a:r>
            <a:r>
              <a:rPr lang="en-GB" dirty="0"/>
              <a:t>of Society. </a:t>
            </a:r>
            <a:endParaRPr lang="en-US" dirty="0"/>
          </a:p>
        </p:txBody>
      </p:sp>
    </p:spTree>
    <p:extLst>
      <p:ext uri="{BB962C8B-B14F-4D97-AF65-F5344CB8AC3E}">
        <p14:creationId xmlns:p14="http://schemas.microsoft.com/office/powerpoint/2010/main" val="2319219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85800"/>
          </a:xfrm>
        </p:spPr>
        <p:txBody>
          <a:bodyPr>
            <a:normAutofit/>
          </a:bodyPr>
          <a:lstStyle/>
          <a:p>
            <a:r>
              <a:rPr lang="en-US" dirty="0" smtClean="0"/>
              <a:t>Background of hillary</a:t>
            </a:r>
            <a:endParaRPr lang="en-US" dirty="0"/>
          </a:p>
        </p:txBody>
      </p:sp>
      <p:sp>
        <p:nvSpPr>
          <p:cNvPr id="3" name="Content Placeholder 2"/>
          <p:cNvSpPr>
            <a:spLocks noGrp="1"/>
          </p:cNvSpPr>
          <p:nvPr>
            <p:ph idx="1"/>
          </p:nvPr>
        </p:nvSpPr>
        <p:spPr>
          <a:xfrm>
            <a:off x="1371600" y="2133600"/>
            <a:ext cx="6400800" cy="3352801"/>
          </a:xfrm>
        </p:spPr>
        <p:txBody>
          <a:bodyPr>
            <a:noAutofit/>
          </a:bodyPr>
          <a:lstStyle/>
          <a:p>
            <a:pPr indent="0">
              <a:buNone/>
            </a:pPr>
            <a:r>
              <a:rPr lang="en-GB" dirty="0"/>
              <a:t>She started her leadership skills in her early life where she became class vice president during the junior year, but later she lost it in the senior </a:t>
            </a:r>
            <a:r>
              <a:rPr lang="en-GB" dirty="0" smtClean="0"/>
              <a:t>class.  After </a:t>
            </a:r>
            <a:r>
              <a:rPr lang="en-GB" dirty="0"/>
              <a:t>high school, she joined Wellesley College where she enrolled in political </a:t>
            </a:r>
            <a:r>
              <a:rPr lang="en-GB" dirty="0" smtClean="0"/>
              <a:t>science.  Clinton </a:t>
            </a:r>
            <a:r>
              <a:rPr lang="en-GB" dirty="0"/>
              <a:t>continued exercising leadership skills as a president of Wellesley Young </a:t>
            </a:r>
            <a:r>
              <a:rPr lang="en-GB" dirty="0" smtClean="0"/>
              <a:t>Republicans.  During </a:t>
            </a:r>
            <a:r>
              <a:rPr lang="en-GB" dirty="0"/>
              <a:t>her junior year, Hillary Clinton was a supporter of Eugene McCarthy, a Democrat who was against the presidential </a:t>
            </a:r>
            <a:r>
              <a:rPr lang="en-GB" dirty="0" smtClean="0"/>
              <a:t>war.  From </a:t>
            </a:r>
            <a:r>
              <a:rPr lang="en-GB" dirty="0"/>
              <a:t>early 1968 to mid-1969, she was the head of the government at Wellesley.</a:t>
            </a:r>
            <a:endParaRPr lang="en-US" dirty="0"/>
          </a:p>
          <a:p>
            <a:pPr indent="0">
              <a:buNone/>
            </a:pPr>
            <a:endParaRPr lang="en-US" dirty="0"/>
          </a:p>
        </p:txBody>
      </p:sp>
    </p:spTree>
    <p:extLst>
      <p:ext uri="{BB962C8B-B14F-4D97-AF65-F5344CB8AC3E}">
        <p14:creationId xmlns:p14="http://schemas.microsoft.com/office/powerpoint/2010/main" val="847561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4502</TotalTime>
  <Words>3954</Words>
  <Application>Microsoft Office PowerPoint</Application>
  <PresentationFormat>On-screen Show (4:3)</PresentationFormat>
  <Paragraphs>100</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Couture</vt:lpstr>
      <vt:lpstr>HILLARY CLINTON</vt:lpstr>
      <vt:lpstr>INTRODUCTION</vt:lpstr>
      <vt:lpstr>INTRODUCTION </vt:lpstr>
      <vt:lpstr>WORLD OF LEADERSHIP</vt:lpstr>
      <vt:lpstr>VIEWS OF LEADERSHIP</vt:lpstr>
      <vt:lpstr>MORAL RESPONSIBILITY</vt:lpstr>
      <vt:lpstr>BACKGROUND OF HILLARY</vt:lpstr>
      <vt:lpstr>Background of hillary</vt:lpstr>
      <vt:lpstr>Background of hillary</vt:lpstr>
      <vt:lpstr>Background of hillary</vt:lpstr>
      <vt:lpstr>Background of hillary</vt:lpstr>
      <vt:lpstr>Background of hillary</vt:lpstr>
      <vt:lpstr>Moral and ethical leadership principles </vt:lpstr>
      <vt:lpstr>integrity</vt:lpstr>
      <vt:lpstr>integrity</vt:lpstr>
      <vt:lpstr>integrity</vt:lpstr>
      <vt:lpstr>integrity</vt:lpstr>
      <vt:lpstr>integrity</vt:lpstr>
      <vt:lpstr>integrity</vt:lpstr>
      <vt:lpstr>Service to the community</vt:lpstr>
      <vt:lpstr>Service to the community</vt:lpstr>
      <vt:lpstr>Service to the community </vt:lpstr>
      <vt:lpstr>Service to the community</vt:lpstr>
      <vt:lpstr>Service to the community</vt:lpstr>
      <vt:lpstr>Doing more than the minimum</vt:lpstr>
      <vt:lpstr>Doing more than the minimum</vt:lpstr>
      <vt:lpstr>Doing more than the minimum</vt:lpstr>
      <vt:lpstr>Mutual respect</vt:lpstr>
      <vt:lpstr>Mutual respect</vt:lpstr>
      <vt:lpstr>Mutual respect</vt:lpstr>
      <vt:lpstr>PowerPoint Presentation</vt:lpstr>
      <vt:lpstr>PowerPoint Presentation</vt:lpstr>
      <vt:lpstr>ACCEPTING BLAME AND GIVING CREDIT</vt:lpstr>
      <vt:lpstr>ACCEPTING BLAME AND GIVING CREDIT </vt:lpstr>
      <vt:lpstr>Accepting blame and giving credit</vt:lpstr>
      <vt:lpstr>aLIGNMENT</vt:lpstr>
      <vt:lpstr>SENSITIVITY AND UNDERSTANDING </vt:lpstr>
      <vt:lpstr>LEADING WITH PURPOSE</vt:lpstr>
      <vt:lpstr>HUMILITY</vt:lpstr>
      <vt:lpstr>conclusion</vt:lpstr>
      <vt:lpstr>references</vt:lpstr>
      <vt:lpstr>references</vt:lpstr>
      <vt:lpstr>References</vt:lpstr>
      <vt:lpstr>references</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HILLARY CLINTON</dc:title>
  <dc:creator>owner</dc:creator>
  <cp:lastModifiedBy>owner</cp:lastModifiedBy>
  <cp:revision>37</cp:revision>
  <dcterms:created xsi:type="dcterms:W3CDTF">2017-10-03T18:05:38Z</dcterms:created>
  <dcterms:modified xsi:type="dcterms:W3CDTF">2017-10-07T19:55:44Z</dcterms:modified>
</cp:coreProperties>
</file>