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97" r:id="rId5"/>
    <p:sldId id="298" r:id="rId6"/>
    <p:sldId id="299" r:id="rId7"/>
    <p:sldId id="300" r:id="rId8"/>
    <p:sldId id="301" r:id="rId9"/>
    <p:sldId id="261" r:id="rId10"/>
    <p:sldId id="262" r:id="rId11"/>
    <p:sldId id="264" r:id="rId12"/>
    <p:sldId id="257" r:id="rId13"/>
    <p:sldId id="265" r:id="rId14"/>
    <p:sldId id="269" r:id="rId15"/>
    <p:sldId id="270" r:id="rId16"/>
    <p:sldId id="267" r:id="rId17"/>
    <p:sldId id="271" r:id="rId18"/>
    <p:sldId id="266" r:id="rId19"/>
    <p:sldId id="272" r:id="rId20"/>
    <p:sldId id="268" r:id="rId21"/>
    <p:sldId id="273" r:id="rId22"/>
    <p:sldId id="274" r:id="rId23"/>
    <p:sldId id="276" r:id="rId24"/>
    <p:sldId id="277" r:id="rId25"/>
    <p:sldId id="275" r:id="rId26"/>
    <p:sldId id="278" r:id="rId27"/>
    <p:sldId id="279" r:id="rId28"/>
    <p:sldId id="288" r:id="rId29"/>
    <p:sldId id="280" r:id="rId30"/>
    <p:sldId id="287" r:id="rId31"/>
    <p:sldId id="281" r:id="rId32"/>
    <p:sldId id="282" r:id="rId33"/>
    <p:sldId id="283" r:id="rId34"/>
    <p:sldId id="284" r:id="rId35"/>
    <p:sldId id="285" r:id="rId36"/>
    <p:sldId id="289" r:id="rId37"/>
    <p:sldId id="290" r:id="rId38"/>
    <p:sldId id="291" r:id="rId39"/>
    <p:sldId id="292" r:id="rId40"/>
    <p:sldId id="293" r:id="rId41"/>
    <p:sldId id="294" r:id="rId42"/>
    <p:sldId id="295" r:id="rId43"/>
    <p:sldId id="296" r:id="rId44"/>
    <p:sldId id="302" r:id="rId45"/>
    <p:sldId id="303"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631434C-116C-494D-B280-BEE49FD91BD1}">
          <p14:sldIdLst>
            <p14:sldId id="258"/>
            <p14:sldId id="259"/>
            <p14:sldId id="260"/>
            <p14:sldId id="297"/>
            <p14:sldId id="298"/>
            <p14:sldId id="299"/>
            <p14:sldId id="300"/>
            <p14:sldId id="301"/>
            <p14:sldId id="261"/>
            <p14:sldId id="262"/>
            <p14:sldId id="264"/>
          </p14:sldIdLst>
        </p14:section>
        <p14:section name="Untitled Section" id="{67431497-6549-49A0-AB22-46B856E901D5}">
          <p14:sldIdLst>
            <p14:sldId id="257"/>
            <p14:sldId id="265"/>
            <p14:sldId id="269"/>
            <p14:sldId id="270"/>
            <p14:sldId id="267"/>
            <p14:sldId id="271"/>
            <p14:sldId id="266"/>
            <p14:sldId id="272"/>
            <p14:sldId id="268"/>
            <p14:sldId id="273"/>
            <p14:sldId id="274"/>
            <p14:sldId id="276"/>
            <p14:sldId id="277"/>
            <p14:sldId id="275"/>
            <p14:sldId id="278"/>
            <p14:sldId id="279"/>
            <p14:sldId id="288"/>
            <p14:sldId id="280"/>
            <p14:sldId id="287"/>
            <p14:sldId id="281"/>
            <p14:sldId id="282"/>
            <p14:sldId id="283"/>
            <p14:sldId id="284"/>
            <p14:sldId id="285"/>
            <p14:sldId id="289"/>
            <p14:sldId id="290"/>
            <p14:sldId id="291"/>
            <p14:sldId id="292"/>
            <p14:sldId id="293"/>
            <p14:sldId id="294"/>
            <p14:sldId id="295"/>
            <p14:sldId id="296"/>
            <p14:sldId id="302"/>
            <p14:sldId id="30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4660"/>
  </p:normalViewPr>
  <p:slideViewPr>
    <p:cSldViewPr snapToGrid="0">
      <p:cViewPr varScale="1">
        <p:scale>
          <a:sx n="79" d="100"/>
          <a:sy n="79" d="100"/>
        </p:scale>
        <p:origin x="120" y="2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1A325-D76E-42E9-940E-D6361E96F0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2708EF5-B5DA-4181-9387-798DEE6777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C3A8A80-4648-43E5-B019-1C9960726A5C}"/>
              </a:ext>
            </a:extLst>
          </p:cNvPr>
          <p:cNvSpPr>
            <a:spLocks noGrp="1"/>
          </p:cNvSpPr>
          <p:nvPr>
            <p:ph type="dt" sz="half" idx="10"/>
          </p:nvPr>
        </p:nvSpPr>
        <p:spPr/>
        <p:txBody>
          <a:bodyPr/>
          <a:lstStyle/>
          <a:p>
            <a:fld id="{F07D3982-63E5-4C9A-B060-A529927B9BC7}" type="datetimeFigureOut">
              <a:rPr lang="en-US" smtClean="0"/>
              <a:t>1/10/2018</a:t>
            </a:fld>
            <a:endParaRPr lang="en-US"/>
          </a:p>
        </p:txBody>
      </p:sp>
      <p:sp>
        <p:nvSpPr>
          <p:cNvPr id="5" name="Footer Placeholder 4">
            <a:extLst>
              <a:ext uri="{FF2B5EF4-FFF2-40B4-BE49-F238E27FC236}">
                <a16:creationId xmlns:a16="http://schemas.microsoft.com/office/drawing/2014/main" id="{3981503F-1BDE-42F3-86AD-58337A5741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4DD80D-8330-4E09-8E51-BFA646B24A85}"/>
              </a:ext>
            </a:extLst>
          </p:cNvPr>
          <p:cNvSpPr>
            <a:spLocks noGrp="1"/>
          </p:cNvSpPr>
          <p:nvPr>
            <p:ph type="sldNum" sz="quarter" idx="12"/>
          </p:nvPr>
        </p:nvSpPr>
        <p:spPr/>
        <p:txBody>
          <a:bodyPr/>
          <a:lstStyle/>
          <a:p>
            <a:fld id="{2AB97A69-BB4C-471D-9B83-7675260258A1}" type="slidenum">
              <a:rPr lang="en-US" smtClean="0"/>
              <a:t>‹#›</a:t>
            </a:fld>
            <a:endParaRPr lang="en-US"/>
          </a:p>
        </p:txBody>
      </p:sp>
    </p:spTree>
    <p:extLst>
      <p:ext uri="{BB962C8B-B14F-4D97-AF65-F5344CB8AC3E}">
        <p14:creationId xmlns:p14="http://schemas.microsoft.com/office/powerpoint/2010/main" val="3199979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96622-C550-4162-990A-66C61CD543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4B27307-A714-4A2C-B054-55CB316648E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8CA0D5-04F4-448F-8533-545EF2729EA9}"/>
              </a:ext>
            </a:extLst>
          </p:cNvPr>
          <p:cNvSpPr>
            <a:spLocks noGrp="1"/>
          </p:cNvSpPr>
          <p:nvPr>
            <p:ph type="dt" sz="half" idx="10"/>
          </p:nvPr>
        </p:nvSpPr>
        <p:spPr/>
        <p:txBody>
          <a:bodyPr/>
          <a:lstStyle/>
          <a:p>
            <a:fld id="{F07D3982-63E5-4C9A-B060-A529927B9BC7}" type="datetimeFigureOut">
              <a:rPr lang="en-US" smtClean="0"/>
              <a:t>1/10/2018</a:t>
            </a:fld>
            <a:endParaRPr lang="en-US"/>
          </a:p>
        </p:txBody>
      </p:sp>
      <p:sp>
        <p:nvSpPr>
          <p:cNvPr id="5" name="Footer Placeholder 4">
            <a:extLst>
              <a:ext uri="{FF2B5EF4-FFF2-40B4-BE49-F238E27FC236}">
                <a16:creationId xmlns:a16="http://schemas.microsoft.com/office/drawing/2014/main" id="{94AA53DC-7D27-46CA-BED1-EC692E57D1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891C7A-7F71-4008-AEAB-B60D94A16F18}"/>
              </a:ext>
            </a:extLst>
          </p:cNvPr>
          <p:cNvSpPr>
            <a:spLocks noGrp="1"/>
          </p:cNvSpPr>
          <p:nvPr>
            <p:ph type="sldNum" sz="quarter" idx="12"/>
          </p:nvPr>
        </p:nvSpPr>
        <p:spPr/>
        <p:txBody>
          <a:bodyPr/>
          <a:lstStyle/>
          <a:p>
            <a:fld id="{2AB97A69-BB4C-471D-9B83-7675260258A1}" type="slidenum">
              <a:rPr lang="en-US" smtClean="0"/>
              <a:t>‹#›</a:t>
            </a:fld>
            <a:endParaRPr lang="en-US"/>
          </a:p>
        </p:txBody>
      </p:sp>
    </p:spTree>
    <p:extLst>
      <p:ext uri="{BB962C8B-B14F-4D97-AF65-F5344CB8AC3E}">
        <p14:creationId xmlns:p14="http://schemas.microsoft.com/office/powerpoint/2010/main" val="2627412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79547F-C886-4218-91B2-D6FA25B1C1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28FF88-6BC5-4A10-8F68-631CADCFAD2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3D405C-69E2-4EA5-BBF2-29A79385DF19}"/>
              </a:ext>
            </a:extLst>
          </p:cNvPr>
          <p:cNvSpPr>
            <a:spLocks noGrp="1"/>
          </p:cNvSpPr>
          <p:nvPr>
            <p:ph type="dt" sz="half" idx="10"/>
          </p:nvPr>
        </p:nvSpPr>
        <p:spPr/>
        <p:txBody>
          <a:bodyPr/>
          <a:lstStyle/>
          <a:p>
            <a:fld id="{F07D3982-63E5-4C9A-B060-A529927B9BC7}" type="datetimeFigureOut">
              <a:rPr lang="en-US" smtClean="0"/>
              <a:t>1/10/2018</a:t>
            </a:fld>
            <a:endParaRPr lang="en-US"/>
          </a:p>
        </p:txBody>
      </p:sp>
      <p:sp>
        <p:nvSpPr>
          <p:cNvPr id="5" name="Footer Placeholder 4">
            <a:extLst>
              <a:ext uri="{FF2B5EF4-FFF2-40B4-BE49-F238E27FC236}">
                <a16:creationId xmlns:a16="http://schemas.microsoft.com/office/drawing/2014/main" id="{7486DC5F-B979-4AAD-99A9-A9CA4E908E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7F4E15-9D02-4AA4-9776-D12CB1726FB7}"/>
              </a:ext>
            </a:extLst>
          </p:cNvPr>
          <p:cNvSpPr>
            <a:spLocks noGrp="1"/>
          </p:cNvSpPr>
          <p:nvPr>
            <p:ph type="sldNum" sz="quarter" idx="12"/>
          </p:nvPr>
        </p:nvSpPr>
        <p:spPr/>
        <p:txBody>
          <a:bodyPr/>
          <a:lstStyle/>
          <a:p>
            <a:fld id="{2AB97A69-BB4C-471D-9B83-7675260258A1}" type="slidenum">
              <a:rPr lang="en-US" smtClean="0"/>
              <a:t>‹#›</a:t>
            </a:fld>
            <a:endParaRPr lang="en-US"/>
          </a:p>
        </p:txBody>
      </p:sp>
    </p:spTree>
    <p:extLst>
      <p:ext uri="{BB962C8B-B14F-4D97-AF65-F5344CB8AC3E}">
        <p14:creationId xmlns:p14="http://schemas.microsoft.com/office/powerpoint/2010/main" val="521207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9D85F-39ED-48A5-A736-5E964B70D7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BC834D-5034-4176-B12F-14E1BE82AA2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099F92-C613-4B10-AD8B-0F18B4B4AFBF}"/>
              </a:ext>
            </a:extLst>
          </p:cNvPr>
          <p:cNvSpPr>
            <a:spLocks noGrp="1"/>
          </p:cNvSpPr>
          <p:nvPr>
            <p:ph type="dt" sz="half" idx="10"/>
          </p:nvPr>
        </p:nvSpPr>
        <p:spPr/>
        <p:txBody>
          <a:bodyPr/>
          <a:lstStyle/>
          <a:p>
            <a:fld id="{F07D3982-63E5-4C9A-B060-A529927B9BC7}" type="datetimeFigureOut">
              <a:rPr lang="en-US" smtClean="0"/>
              <a:t>1/10/2018</a:t>
            </a:fld>
            <a:endParaRPr lang="en-US"/>
          </a:p>
        </p:txBody>
      </p:sp>
      <p:sp>
        <p:nvSpPr>
          <p:cNvPr id="5" name="Footer Placeholder 4">
            <a:extLst>
              <a:ext uri="{FF2B5EF4-FFF2-40B4-BE49-F238E27FC236}">
                <a16:creationId xmlns:a16="http://schemas.microsoft.com/office/drawing/2014/main" id="{2CC48C2F-31BD-488E-A788-7C7E0B5F0E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C36E9E-7D32-4A55-9030-8B01AA302507}"/>
              </a:ext>
            </a:extLst>
          </p:cNvPr>
          <p:cNvSpPr>
            <a:spLocks noGrp="1"/>
          </p:cNvSpPr>
          <p:nvPr>
            <p:ph type="sldNum" sz="quarter" idx="12"/>
          </p:nvPr>
        </p:nvSpPr>
        <p:spPr/>
        <p:txBody>
          <a:bodyPr/>
          <a:lstStyle/>
          <a:p>
            <a:fld id="{2AB97A69-BB4C-471D-9B83-7675260258A1}" type="slidenum">
              <a:rPr lang="en-US" smtClean="0"/>
              <a:t>‹#›</a:t>
            </a:fld>
            <a:endParaRPr lang="en-US"/>
          </a:p>
        </p:txBody>
      </p:sp>
    </p:spTree>
    <p:extLst>
      <p:ext uri="{BB962C8B-B14F-4D97-AF65-F5344CB8AC3E}">
        <p14:creationId xmlns:p14="http://schemas.microsoft.com/office/powerpoint/2010/main" val="2269417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C74C7-1079-4525-9C15-7A2B2FCF0F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B67254-2D8B-4629-A75B-386A4B8294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9AE9FBA-4A98-47C2-8D7D-BC90E2276D09}"/>
              </a:ext>
            </a:extLst>
          </p:cNvPr>
          <p:cNvSpPr>
            <a:spLocks noGrp="1"/>
          </p:cNvSpPr>
          <p:nvPr>
            <p:ph type="dt" sz="half" idx="10"/>
          </p:nvPr>
        </p:nvSpPr>
        <p:spPr/>
        <p:txBody>
          <a:bodyPr/>
          <a:lstStyle/>
          <a:p>
            <a:fld id="{F07D3982-63E5-4C9A-B060-A529927B9BC7}" type="datetimeFigureOut">
              <a:rPr lang="en-US" smtClean="0"/>
              <a:t>1/10/2018</a:t>
            </a:fld>
            <a:endParaRPr lang="en-US"/>
          </a:p>
        </p:txBody>
      </p:sp>
      <p:sp>
        <p:nvSpPr>
          <p:cNvPr id="5" name="Footer Placeholder 4">
            <a:extLst>
              <a:ext uri="{FF2B5EF4-FFF2-40B4-BE49-F238E27FC236}">
                <a16:creationId xmlns:a16="http://schemas.microsoft.com/office/drawing/2014/main" id="{E247BC35-7186-4256-87A2-9B1011E5FF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285ED2-86F0-4133-A2E1-F5051DFAA60D}"/>
              </a:ext>
            </a:extLst>
          </p:cNvPr>
          <p:cNvSpPr>
            <a:spLocks noGrp="1"/>
          </p:cNvSpPr>
          <p:nvPr>
            <p:ph type="sldNum" sz="quarter" idx="12"/>
          </p:nvPr>
        </p:nvSpPr>
        <p:spPr/>
        <p:txBody>
          <a:bodyPr/>
          <a:lstStyle/>
          <a:p>
            <a:fld id="{2AB97A69-BB4C-471D-9B83-7675260258A1}" type="slidenum">
              <a:rPr lang="en-US" smtClean="0"/>
              <a:t>‹#›</a:t>
            </a:fld>
            <a:endParaRPr lang="en-US"/>
          </a:p>
        </p:txBody>
      </p:sp>
    </p:spTree>
    <p:extLst>
      <p:ext uri="{BB962C8B-B14F-4D97-AF65-F5344CB8AC3E}">
        <p14:creationId xmlns:p14="http://schemas.microsoft.com/office/powerpoint/2010/main" val="2594407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35E3F-2351-40D2-BD45-797451210E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20A0E6-180E-458E-8D37-E8E7750B7C8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BB7B2E-F552-46A6-8ADC-AFD076D7BB7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5F03A4-92F5-483B-9B45-17A9A4F4058E}"/>
              </a:ext>
            </a:extLst>
          </p:cNvPr>
          <p:cNvSpPr>
            <a:spLocks noGrp="1"/>
          </p:cNvSpPr>
          <p:nvPr>
            <p:ph type="dt" sz="half" idx="10"/>
          </p:nvPr>
        </p:nvSpPr>
        <p:spPr/>
        <p:txBody>
          <a:bodyPr/>
          <a:lstStyle/>
          <a:p>
            <a:fld id="{F07D3982-63E5-4C9A-B060-A529927B9BC7}" type="datetimeFigureOut">
              <a:rPr lang="en-US" smtClean="0"/>
              <a:t>1/10/2018</a:t>
            </a:fld>
            <a:endParaRPr lang="en-US"/>
          </a:p>
        </p:txBody>
      </p:sp>
      <p:sp>
        <p:nvSpPr>
          <p:cNvPr id="6" name="Footer Placeholder 5">
            <a:extLst>
              <a:ext uri="{FF2B5EF4-FFF2-40B4-BE49-F238E27FC236}">
                <a16:creationId xmlns:a16="http://schemas.microsoft.com/office/drawing/2014/main" id="{7C456DAE-3D5B-4A7F-B545-EB699FEE1C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18378E-4A76-4976-83DA-AFBB982F540F}"/>
              </a:ext>
            </a:extLst>
          </p:cNvPr>
          <p:cNvSpPr>
            <a:spLocks noGrp="1"/>
          </p:cNvSpPr>
          <p:nvPr>
            <p:ph type="sldNum" sz="quarter" idx="12"/>
          </p:nvPr>
        </p:nvSpPr>
        <p:spPr/>
        <p:txBody>
          <a:bodyPr/>
          <a:lstStyle/>
          <a:p>
            <a:fld id="{2AB97A69-BB4C-471D-9B83-7675260258A1}" type="slidenum">
              <a:rPr lang="en-US" smtClean="0"/>
              <a:t>‹#›</a:t>
            </a:fld>
            <a:endParaRPr lang="en-US"/>
          </a:p>
        </p:txBody>
      </p:sp>
    </p:spTree>
    <p:extLst>
      <p:ext uri="{BB962C8B-B14F-4D97-AF65-F5344CB8AC3E}">
        <p14:creationId xmlns:p14="http://schemas.microsoft.com/office/powerpoint/2010/main" val="2563343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8665C-A1E3-44C2-8305-BFFCD8EB4DA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903ACB-A346-4E0B-A3D9-DF5B4CF40C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670B8B8-2947-4232-BE61-EB590478C91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6345B5-2268-4080-B908-A40DB849D2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E4ACD65-0E8E-42DA-BD40-2589E82BE24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E17CFC-D6F3-442A-888D-AFB2A5F9B13A}"/>
              </a:ext>
            </a:extLst>
          </p:cNvPr>
          <p:cNvSpPr>
            <a:spLocks noGrp="1"/>
          </p:cNvSpPr>
          <p:nvPr>
            <p:ph type="dt" sz="half" idx="10"/>
          </p:nvPr>
        </p:nvSpPr>
        <p:spPr/>
        <p:txBody>
          <a:bodyPr/>
          <a:lstStyle/>
          <a:p>
            <a:fld id="{F07D3982-63E5-4C9A-B060-A529927B9BC7}" type="datetimeFigureOut">
              <a:rPr lang="en-US" smtClean="0"/>
              <a:t>1/10/2018</a:t>
            </a:fld>
            <a:endParaRPr lang="en-US"/>
          </a:p>
        </p:txBody>
      </p:sp>
      <p:sp>
        <p:nvSpPr>
          <p:cNvPr id="8" name="Footer Placeholder 7">
            <a:extLst>
              <a:ext uri="{FF2B5EF4-FFF2-40B4-BE49-F238E27FC236}">
                <a16:creationId xmlns:a16="http://schemas.microsoft.com/office/drawing/2014/main" id="{5BE23A7D-0543-45DB-B506-71956108A4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3A0A0DC-FCD0-40D6-9AA9-1D68CEF83A3E}"/>
              </a:ext>
            </a:extLst>
          </p:cNvPr>
          <p:cNvSpPr>
            <a:spLocks noGrp="1"/>
          </p:cNvSpPr>
          <p:nvPr>
            <p:ph type="sldNum" sz="quarter" idx="12"/>
          </p:nvPr>
        </p:nvSpPr>
        <p:spPr/>
        <p:txBody>
          <a:bodyPr/>
          <a:lstStyle/>
          <a:p>
            <a:fld id="{2AB97A69-BB4C-471D-9B83-7675260258A1}" type="slidenum">
              <a:rPr lang="en-US" smtClean="0"/>
              <a:t>‹#›</a:t>
            </a:fld>
            <a:endParaRPr lang="en-US"/>
          </a:p>
        </p:txBody>
      </p:sp>
    </p:spTree>
    <p:extLst>
      <p:ext uri="{BB962C8B-B14F-4D97-AF65-F5344CB8AC3E}">
        <p14:creationId xmlns:p14="http://schemas.microsoft.com/office/powerpoint/2010/main" val="2377622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21D9E-AC93-464E-B40D-9576B779B2E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80C9FF-02A4-4519-92DE-C495C06CC989}"/>
              </a:ext>
            </a:extLst>
          </p:cNvPr>
          <p:cNvSpPr>
            <a:spLocks noGrp="1"/>
          </p:cNvSpPr>
          <p:nvPr>
            <p:ph type="dt" sz="half" idx="10"/>
          </p:nvPr>
        </p:nvSpPr>
        <p:spPr/>
        <p:txBody>
          <a:bodyPr/>
          <a:lstStyle/>
          <a:p>
            <a:fld id="{F07D3982-63E5-4C9A-B060-A529927B9BC7}" type="datetimeFigureOut">
              <a:rPr lang="en-US" smtClean="0"/>
              <a:t>1/10/2018</a:t>
            </a:fld>
            <a:endParaRPr lang="en-US"/>
          </a:p>
        </p:txBody>
      </p:sp>
      <p:sp>
        <p:nvSpPr>
          <p:cNvPr id="4" name="Footer Placeholder 3">
            <a:extLst>
              <a:ext uri="{FF2B5EF4-FFF2-40B4-BE49-F238E27FC236}">
                <a16:creationId xmlns:a16="http://schemas.microsoft.com/office/drawing/2014/main" id="{E8F00D16-2AAE-4421-BDB3-DF5746E911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84AA1E3-7C18-4202-9C57-4C93BE39BAB8}"/>
              </a:ext>
            </a:extLst>
          </p:cNvPr>
          <p:cNvSpPr>
            <a:spLocks noGrp="1"/>
          </p:cNvSpPr>
          <p:nvPr>
            <p:ph type="sldNum" sz="quarter" idx="12"/>
          </p:nvPr>
        </p:nvSpPr>
        <p:spPr/>
        <p:txBody>
          <a:bodyPr/>
          <a:lstStyle/>
          <a:p>
            <a:fld id="{2AB97A69-BB4C-471D-9B83-7675260258A1}" type="slidenum">
              <a:rPr lang="en-US" smtClean="0"/>
              <a:t>‹#›</a:t>
            </a:fld>
            <a:endParaRPr lang="en-US"/>
          </a:p>
        </p:txBody>
      </p:sp>
    </p:spTree>
    <p:extLst>
      <p:ext uri="{BB962C8B-B14F-4D97-AF65-F5344CB8AC3E}">
        <p14:creationId xmlns:p14="http://schemas.microsoft.com/office/powerpoint/2010/main" val="3525052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E18B69-B5DF-4385-8818-45EFFCF1AE4D}"/>
              </a:ext>
            </a:extLst>
          </p:cNvPr>
          <p:cNvSpPr>
            <a:spLocks noGrp="1"/>
          </p:cNvSpPr>
          <p:nvPr>
            <p:ph type="dt" sz="half" idx="10"/>
          </p:nvPr>
        </p:nvSpPr>
        <p:spPr/>
        <p:txBody>
          <a:bodyPr/>
          <a:lstStyle/>
          <a:p>
            <a:fld id="{F07D3982-63E5-4C9A-B060-A529927B9BC7}" type="datetimeFigureOut">
              <a:rPr lang="en-US" smtClean="0"/>
              <a:t>1/10/2018</a:t>
            </a:fld>
            <a:endParaRPr lang="en-US"/>
          </a:p>
        </p:txBody>
      </p:sp>
      <p:sp>
        <p:nvSpPr>
          <p:cNvPr id="3" name="Footer Placeholder 2">
            <a:extLst>
              <a:ext uri="{FF2B5EF4-FFF2-40B4-BE49-F238E27FC236}">
                <a16:creationId xmlns:a16="http://schemas.microsoft.com/office/drawing/2014/main" id="{384D98EE-A08F-41EA-AD37-12D8F929F46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D38A0C8-67A1-41BB-B16B-3D3924F34B78}"/>
              </a:ext>
            </a:extLst>
          </p:cNvPr>
          <p:cNvSpPr>
            <a:spLocks noGrp="1"/>
          </p:cNvSpPr>
          <p:nvPr>
            <p:ph type="sldNum" sz="quarter" idx="12"/>
          </p:nvPr>
        </p:nvSpPr>
        <p:spPr/>
        <p:txBody>
          <a:bodyPr/>
          <a:lstStyle/>
          <a:p>
            <a:fld id="{2AB97A69-BB4C-471D-9B83-7675260258A1}" type="slidenum">
              <a:rPr lang="en-US" smtClean="0"/>
              <a:t>‹#›</a:t>
            </a:fld>
            <a:endParaRPr lang="en-US"/>
          </a:p>
        </p:txBody>
      </p:sp>
    </p:spTree>
    <p:extLst>
      <p:ext uri="{BB962C8B-B14F-4D97-AF65-F5344CB8AC3E}">
        <p14:creationId xmlns:p14="http://schemas.microsoft.com/office/powerpoint/2010/main" val="2025128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6DCF9-C331-4BAD-BD69-5800BC9A8F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0BEB4E-599A-4E05-A27E-20648F41F2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AE610B-76C8-4B8A-9FC6-ACF123ABD7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564A1D1-9FB2-4A29-BD97-7BFEC065147D}"/>
              </a:ext>
            </a:extLst>
          </p:cNvPr>
          <p:cNvSpPr>
            <a:spLocks noGrp="1"/>
          </p:cNvSpPr>
          <p:nvPr>
            <p:ph type="dt" sz="half" idx="10"/>
          </p:nvPr>
        </p:nvSpPr>
        <p:spPr/>
        <p:txBody>
          <a:bodyPr/>
          <a:lstStyle/>
          <a:p>
            <a:fld id="{F07D3982-63E5-4C9A-B060-A529927B9BC7}" type="datetimeFigureOut">
              <a:rPr lang="en-US" smtClean="0"/>
              <a:t>1/10/2018</a:t>
            </a:fld>
            <a:endParaRPr lang="en-US"/>
          </a:p>
        </p:txBody>
      </p:sp>
      <p:sp>
        <p:nvSpPr>
          <p:cNvPr id="6" name="Footer Placeholder 5">
            <a:extLst>
              <a:ext uri="{FF2B5EF4-FFF2-40B4-BE49-F238E27FC236}">
                <a16:creationId xmlns:a16="http://schemas.microsoft.com/office/drawing/2014/main" id="{9048494A-D354-41BA-90C0-951EC83376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024767-FE6A-4011-9835-3AC391F4529D}"/>
              </a:ext>
            </a:extLst>
          </p:cNvPr>
          <p:cNvSpPr>
            <a:spLocks noGrp="1"/>
          </p:cNvSpPr>
          <p:nvPr>
            <p:ph type="sldNum" sz="quarter" idx="12"/>
          </p:nvPr>
        </p:nvSpPr>
        <p:spPr/>
        <p:txBody>
          <a:bodyPr/>
          <a:lstStyle/>
          <a:p>
            <a:fld id="{2AB97A69-BB4C-471D-9B83-7675260258A1}" type="slidenum">
              <a:rPr lang="en-US" smtClean="0"/>
              <a:t>‹#›</a:t>
            </a:fld>
            <a:endParaRPr lang="en-US"/>
          </a:p>
        </p:txBody>
      </p:sp>
    </p:spTree>
    <p:extLst>
      <p:ext uri="{BB962C8B-B14F-4D97-AF65-F5344CB8AC3E}">
        <p14:creationId xmlns:p14="http://schemas.microsoft.com/office/powerpoint/2010/main" val="920271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ED343-0741-4125-96CE-BB866E91F3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8735D9-D8A9-4B53-9B79-EAD3898DF4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BCB27A-7219-4036-9D95-90D230F50D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9882B5-CE27-4458-BDA5-0082FF576AAC}"/>
              </a:ext>
            </a:extLst>
          </p:cNvPr>
          <p:cNvSpPr>
            <a:spLocks noGrp="1"/>
          </p:cNvSpPr>
          <p:nvPr>
            <p:ph type="dt" sz="half" idx="10"/>
          </p:nvPr>
        </p:nvSpPr>
        <p:spPr/>
        <p:txBody>
          <a:bodyPr/>
          <a:lstStyle/>
          <a:p>
            <a:fld id="{F07D3982-63E5-4C9A-B060-A529927B9BC7}" type="datetimeFigureOut">
              <a:rPr lang="en-US" smtClean="0"/>
              <a:t>1/10/2018</a:t>
            </a:fld>
            <a:endParaRPr lang="en-US"/>
          </a:p>
        </p:txBody>
      </p:sp>
      <p:sp>
        <p:nvSpPr>
          <p:cNvPr id="6" name="Footer Placeholder 5">
            <a:extLst>
              <a:ext uri="{FF2B5EF4-FFF2-40B4-BE49-F238E27FC236}">
                <a16:creationId xmlns:a16="http://schemas.microsoft.com/office/drawing/2014/main" id="{B19EB709-0311-4DE4-B3CA-CF8CEB2465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34F0B9-8F0C-485A-B226-3CC151C8FBA0}"/>
              </a:ext>
            </a:extLst>
          </p:cNvPr>
          <p:cNvSpPr>
            <a:spLocks noGrp="1"/>
          </p:cNvSpPr>
          <p:nvPr>
            <p:ph type="sldNum" sz="quarter" idx="12"/>
          </p:nvPr>
        </p:nvSpPr>
        <p:spPr/>
        <p:txBody>
          <a:bodyPr/>
          <a:lstStyle/>
          <a:p>
            <a:fld id="{2AB97A69-BB4C-471D-9B83-7675260258A1}" type="slidenum">
              <a:rPr lang="en-US" smtClean="0"/>
              <a:t>‹#›</a:t>
            </a:fld>
            <a:endParaRPr lang="en-US"/>
          </a:p>
        </p:txBody>
      </p:sp>
    </p:spTree>
    <p:extLst>
      <p:ext uri="{BB962C8B-B14F-4D97-AF65-F5344CB8AC3E}">
        <p14:creationId xmlns:p14="http://schemas.microsoft.com/office/powerpoint/2010/main" val="1008004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C08A59-2A2F-4316-B48D-8A8EF61641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1CC6C2-D7C6-40F4-A0C1-02CC64EB5D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45BDE0-ACC8-4D58-A281-09F319A6ED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7D3982-63E5-4C9A-B060-A529927B9BC7}" type="datetimeFigureOut">
              <a:rPr lang="en-US" smtClean="0"/>
              <a:t>1/10/2018</a:t>
            </a:fld>
            <a:endParaRPr lang="en-US"/>
          </a:p>
        </p:txBody>
      </p:sp>
      <p:sp>
        <p:nvSpPr>
          <p:cNvPr id="5" name="Footer Placeholder 4">
            <a:extLst>
              <a:ext uri="{FF2B5EF4-FFF2-40B4-BE49-F238E27FC236}">
                <a16:creationId xmlns:a16="http://schemas.microsoft.com/office/drawing/2014/main" id="{4E2C2B23-B7DE-4D79-BE53-F8E8354A9A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D162DEA-4C9B-4F4E-B54E-4781D81063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B97A69-BB4C-471D-9B83-7675260258A1}" type="slidenum">
              <a:rPr lang="en-US" smtClean="0"/>
              <a:t>‹#›</a:t>
            </a:fld>
            <a:endParaRPr lang="en-US"/>
          </a:p>
        </p:txBody>
      </p:sp>
    </p:spTree>
    <p:extLst>
      <p:ext uri="{BB962C8B-B14F-4D97-AF65-F5344CB8AC3E}">
        <p14:creationId xmlns:p14="http://schemas.microsoft.com/office/powerpoint/2010/main" val="59421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A3CC463-F933-4AC4-86E1-5AC14B0C316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E7E7877-F64E-4EEA-B778-138031EFF87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3603670"/>
            <a:ext cx="4180332" cy="2788074"/>
          </a:xfrm>
          <a:prstGeom prst="rect">
            <a:avLst/>
          </a:prstGeom>
          <a:solidFill>
            <a:srgbClr val="FFFFFF"/>
          </a:solidFill>
          <a:ln>
            <a:solidFill>
              <a:srgbClr val="F8B6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DD6C4F3-70FD-4F13-919C-702EE488649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0596" y="487090"/>
            <a:ext cx="6741849" cy="5897880"/>
          </a:xfrm>
          <a:prstGeom prst="rect">
            <a:avLst/>
          </a:prstGeom>
          <a:solidFill>
            <a:srgbClr val="FF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025D2DB-A12A-44DB-B00E-F4D622329ED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480060"/>
            <a:ext cx="4180332" cy="2788074"/>
          </a:xfrm>
          <a:prstGeom prst="rect">
            <a:avLst/>
          </a:prstGeom>
          <a:solidFill>
            <a:srgbClr val="FFFFFF"/>
          </a:solidFill>
          <a:ln>
            <a:solidFill>
              <a:srgbClr val="F8B6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F582FB9-97E4-4CAD-97E1-188B3CB03947}"/>
              </a:ext>
            </a:extLst>
          </p:cNvPr>
          <p:cNvPicPr>
            <a:picLocks noChangeAspect="1"/>
          </p:cNvPicPr>
          <p:nvPr/>
        </p:nvPicPr>
        <p:blipFill>
          <a:blip r:embed="rId2"/>
          <a:stretch>
            <a:fillRect/>
          </a:stretch>
        </p:blipFill>
        <p:spPr>
          <a:xfrm>
            <a:off x="921302" y="643467"/>
            <a:ext cx="3257438" cy="2475653"/>
          </a:xfrm>
          <a:prstGeom prst="rect">
            <a:avLst/>
          </a:prstGeom>
        </p:spPr>
      </p:pic>
      <p:pic>
        <p:nvPicPr>
          <p:cNvPr id="3" name="Picture 2">
            <a:extLst>
              <a:ext uri="{FF2B5EF4-FFF2-40B4-BE49-F238E27FC236}">
                <a16:creationId xmlns:a16="http://schemas.microsoft.com/office/drawing/2014/main" id="{7FB13A40-DC45-46C3-8633-B5E5D2D6FE7C}"/>
              </a:ext>
            </a:extLst>
          </p:cNvPr>
          <p:cNvPicPr>
            <a:picLocks noChangeAspect="1"/>
          </p:cNvPicPr>
          <p:nvPr/>
        </p:nvPicPr>
        <p:blipFill>
          <a:blip r:embed="rId3"/>
          <a:stretch>
            <a:fillRect/>
          </a:stretch>
        </p:blipFill>
        <p:spPr>
          <a:xfrm>
            <a:off x="5700521" y="650497"/>
            <a:ext cx="5298569" cy="5571066"/>
          </a:xfrm>
          <a:prstGeom prst="rect">
            <a:avLst/>
          </a:prstGeom>
        </p:spPr>
      </p:pic>
      <p:pic>
        <p:nvPicPr>
          <p:cNvPr id="5" name="Picture 4">
            <a:extLst>
              <a:ext uri="{FF2B5EF4-FFF2-40B4-BE49-F238E27FC236}">
                <a16:creationId xmlns:a16="http://schemas.microsoft.com/office/drawing/2014/main" id="{0F3FC53C-14DD-45FF-9110-FD828B29F93E}"/>
              </a:ext>
            </a:extLst>
          </p:cNvPr>
          <p:cNvPicPr>
            <a:picLocks noChangeAspect="1"/>
          </p:cNvPicPr>
          <p:nvPr/>
        </p:nvPicPr>
        <p:blipFill>
          <a:blip r:embed="rId4"/>
          <a:stretch>
            <a:fillRect/>
          </a:stretch>
        </p:blipFill>
        <p:spPr>
          <a:xfrm>
            <a:off x="839550" y="3748194"/>
            <a:ext cx="3420942" cy="2471631"/>
          </a:xfrm>
          <a:prstGeom prst="rect">
            <a:avLst/>
          </a:prstGeom>
        </p:spPr>
      </p:pic>
    </p:spTree>
    <p:extLst>
      <p:ext uri="{BB962C8B-B14F-4D97-AF65-F5344CB8AC3E}">
        <p14:creationId xmlns:p14="http://schemas.microsoft.com/office/powerpoint/2010/main" val="337513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60FDE7-C291-46AD-BFDA-2E55D5AD4230}"/>
              </a:ext>
            </a:extLst>
          </p:cNvPr>
          <p:cNvSpPr>
            <a:spLocks noGrp="1"/>
          </p:cNvSpPr>
          <p:nvPr>
            <p:ph idx="1"/>
          </p:nvPr>
        </p:nvSpPr>
        <p:spPr>
          <a:xfrm>
            <a:off x="267629" y="367990"/>
            <a:ext cx="11619571" cy="6311590"/>
          </a:xfrm>
        </p:spPr>
        <p:txBody>
          <a:bodyPr>
            <a:normAutofit/>
          </a:bodyPr>
          <a:lstStyle/>
          <a:p>
            <a:r>
              <a:rPr lang="en-US" sz="5400" dirty="0">
                <a:latin typeface="Agency FB" panose="020B0503020202020204" pitchFamily="34" charset="0"/>
              </a:rPr>
              <a:t>Central to the process of </a:t>
            </a:r>
            <a:r>
              <a:rPr lang="en-US" sz="5400" dirty="0" err="1">
                <a:latin typeface="Agency FB" panose="020B0503020202020204" pitchFamily="34" charset="0"/>
              </a:rPr>
              <a:t>latifundialization</a:t>
            </a:r>
            <a:r>
              <a:rPr lang="en-US" sz="5400" dirty="0">
                <a:latin typeface="Agency FB" panose="020B0503020202020204" pitchFamily="34" charset="0"/>
              </a:rPr>
              <a:t> is the accumulation of land. However, there are multiple dimensions and causative factors.</a:t>
            </a:r>
          </a:p>
          <a:p>
            <a:r>
              <a:rPr lang="en-US" sz="5400" dirty="0">
                <a:latin typeface="Agency FB" panose="020B0503020202020204" pitchFamily="34" charset="0"/>
              </a:rPr>
              <a:t>1.	Systems of Production- Nature and Factors</a:t>
            </a:r>
          </a:p>
          <a:p>
            <a:r>
              <a:rPr lang="en-US" sz="5400" dirty="0">
                <a:latin typeface="Agency FB" panose="020B0503020202020204" pitchFamily="34" charset="0"/>
              </a:rPr>
              <a:t>2.	Distribution-Consumption and Systems of exchange and distribution</a:t>
            </a:r>
          </a:p>
          <a:p>
            <a:endParaRPr lang="en-US" sz="5400" dirty="0">
              <a:latin typeface="Agency FB" panose="020B0503020202020204" pitchFamily="34" charset="0"/>
            </a:endParaRPr>
          </a:p>
        </p:txBody>
      </p:sp>
    </p:spTree>
    <p:extLst>
      <p:ext uri="{BB962C8B-B14F-4D97-AF65-F5344CB8AC3E}">
        <p14:creationId xmlns:p14="http://schemas.microsoft.com/office/powerpoint/2010/main" val="2019958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F93A3-E7E9-4418-AD6C-6735B6B50C8E}"/>
              </a:ext>
            </a:extLst>
          </p:cNvPr>
          <p:cNvSpPr>
            <a:spLocks noGrp="1"/>
          </p:cNvSpPr>
          <p:nvPr>
            <p:ph type="title"/>
          </p:nvPr>
        </p:nvSpPr>
        <p:spPr>
          <a:xfrm>
            <a:off x="301083" y="156117"/>
            <a:ext cx="11052717" cy="1126273"/>
          </a:xfrm>
        </p:spPr>
        <p:txBody>
          <a:bodyPr>
            <a:normAutofit fontScale="90000"/>
          </a:bodyPr>
          <a:lstStyle/>
          <a:p>
            <a:pPr algn="ctr"/>
            <a:br>
              <a:rPr lang="en-US" sz="5400" dirty="0">
                <a:latin typeface="Agency FB" panose="020B0503020202020204" pitchFamily="34" charset="0"/>
              </a:rPr>
            </a:br>
            <a:r>
              <a:rPr lang="en-US" sz="5400" b="1" dirty="0">
                <a:latin typeface="Agency FB" panose="020B0503020202020204" pitchFamily="34" charset="0"/>
              </a:rPr>
              <a:t>The Process of </a:t>
            </a:r>
            <a:r>
              <a:rPr lang="en-US" sz="5400" b="1" dirty="0" err="1">
                <a:latin typeface="Agency FB" panose="020B0503020202020204" pitchFamily="34" charset="0"/>
              </a:rPr>
              <a:t>Latifundialization</a:t>
            </a:r>
            <a:br>
              <a:rPr lang="en-US" sz="5400" dirty="0">
                <a:latin typeface="Agency FB" panose="020B0503020202020204" pitchFamily="34" charset="0"/>
              </a:rPr>
            </a:br>
            <a:endParaRPr lang="en-US" sz="5400" dirty="0">
              <a:latin typeface="Agency FB" panose="020B0503020202020204" pitchFamily="34" charset="0"/>
            </a:endParaRPr>
          </a:p>
        </p:txBody>
      </p:sp>
      <p:sp>
        <p:nvSpPr>
          <p:cNvPr id="3" name="Content Placeholder 2">
            <a:extLst>
              <a:ext uri="{FF2B5EF4-FFF2-40B4-BE49-F238E27FC236}">
                <a16:creationId xmlns:a16="http://schemas.microsoft.com/office/drawing/2014/main" id="{CFDB4DAB-60BB-48DD-BBB6-BD69205F6FBF}"/>
              </a:ext>
            </a:extLst>
          </p:cNvPr>
          <p:cNvSpPr>
            <a:spLocks noGrp="1"/>
          </p:cNvSpPr>
          <p:nvPr>
            <p:ph sz="half" idx="1"/>
          </p:nvPr>
        </p:nvSpPr>
        <p:spPr>
          <a:xfrm>
            <a:off x="301083" y="1282390"/>
            <a:ext cx="5794917" cy="5419493"/>
          </a:xfrm>
        </p:spPr>
        <p:txBody>
          <a:bodyPr>
            <a:normAutofit lnSpcReduction="10000"/>
          </a:bodyPr>
          <a:lstStyle/>
          <a:p>
            <a:r>
              <a:rPr lang="en-US" sz="5400" dirty="0">
                <a:latin typeface="Agency FB" panose="020B0503020202020204" pitchFamily="34" charset="0"/>
              </a:rPr>
              <a:t>1.	Land Accumulation</a:t>
            </a:r>
          </a:p>
          <a:p>
            <a:r>
              <a:rPr lang="en-US" sz="5400" dirty="0">
                <a:latin typeface="Agency FB" panose="020B0503020202020204" pitchFamily="34" charset="0"/>
              </a:rPr>
              <a:t>2.	Growth of Urban Centers</a:t>
            </a:r>
          </a:p>
          <a:p>
            <a:r>
              <a:rPr lang="en-US" sz="5400" dirty="0">
                <a:latin typeface="Agency FB" panose="020B0503020202020204" pitchFamily="34" charset="0"/>
              </a:rPr>
              <a:t>3.	Militarization</a:t>
            </a:r>
          </a:p>
          <a:p>
            <a:r>
              <a:rPr lang="en-US" sz="5400" dirty="0">
                <a:latin typeface="Agency FB" panose="020B0503020202020204" pitchFamily="34" charset="0"/>
              </a:rPr>
              <a:t>4.	Extraction of Surplus</a:t>
            </a:r>
          </a:p>
          <a:p>
            <a:r>
              <a:rPr lang="en-US" sz="5400" dirty="0">
                <a:latin typeface="Agency FB" panose="020B0503020202020204" pitchFamily="34" charset="0"/>
              </a:rPr>
              <a:t>5.	Lifestyle of the Upper Class</a:t>
            </a:r>
          </a:p>
          <a:p>
            <a:endParaRPr lang="en-US" dirty="0">
              <a:latin typeface="Agency FB" panose="020B0503020202020204" pitchFamily="34" charset="0"/>
            </a:endParaRPr>
          </a:p>
        </p:txBody>
      </p:sp>
      <p:sp>
        <p:nvSpPr>
          <p:cNvPr id="4" name="Content Placeholder 3">
            <a:extLst>
              <a:ext uri="{FF2B5EF4-FFF2-40B4-BE49-F238E27FC236}">
                <a16:creationId xmlns:a16="http://schemas.microsoft.com/office/drawing/2014/main" id="{EE153FB5-DE0F-4FC3-BEBD-327B15C7DF90}"/>
              </a:ext>
            </a:extLst>
          </p:cNvPr>
          <p:cNvSpPr>
            <a:spLocks noGrp="1"/>
          </p:cNvSpPr>
          <p:nvPr>
            <p:ph sz="half" idx="2"/>
          </p:nvPr>
        </p:nvSpPr>
        <p:spPr>
          <a:xfrm>
            <a:off x="6172199" y="1282390"/>
            <a:ext cx="5718717" cy="5419493"/>
          </a:xfrm>
        </p:spPr>
        <p:txBody>
          <a:bodyPr>
            <a:normAutofit lnSpcReduction="10000"/>
          </a:bodyPr>
          <a:lstStyle/>
          <a:p>
            <a:r>
              <a:rPr lang="en-US" sz="5400" dirty="0">
                <a:latin typeface="Agency FB" panose="020B0503020202020204" pitchFamily="34" charset="0"/>
              </a:rPr>
              <a:t>6.	Trade and Commerce</a:t>
            </a:r>
          </a:p>
          <a:p>
            <a:r>
              <a:rPr lang="en-US" sz="5400" dirty="0">
                <a:latin typeface="Agency FB" panose="020B0503020202020204" pitchFamily="34" charset="0"/>
              </a:rPr>
              <a:t>7.	Market Condition</a:t>
            </a:r>
          </a:p>
          <a:p>
            <a:r>
              <a:rPr lang="en-US" sz="5400" dirty="0">
                <a:latin typeface="Agency FB" panose="020B0503020202020204" pitchFamily="34" charset="0"/>
              </a:rPr>
              <a:t>8.	Indebtedness of the Peasants</a:t>
            </a:r>
          </a:p>
          <a:p>
            <a:r>
              <a:rPr lang="en-US" sz="5400" dirty="0">
                <a:latin typeface="Agency FB" panose="020B0503020202020204" pitchFamily="34" charset="0"/>
              </a:rPr>
              <a:t>9.	Role of Creditors</a:t>
            </a:r>
          </a:p>
          <a:p>
            <a:r>
              <a:rPr lang="en-US" sz="5400" dirty="0">
                <a:latin typeface="Agency FB" panose="020B0503020202020204" pitchFamily="34" charset="0"/>
              </a:rPr>
              <a:t>10.	Role of Judicial Courts</a:t>
            </a:r>
          </a:p>
          <a:p>
            <a:endParaRPr lang="en-US" sz="5400" dirty="0">
              <a:latin typeface="Agency FB" panose="020B0503020202020204" pitchFamily="34" charset="0"/>
            </a:endParaRPr>
          </a:p>
        </p:txBody>
      </p:sp>
    </p:spTree>
    <p:extLst>
      <p:ext uri="{BB962C8B-B14F-4D97-AF65-F5344CB8AC3E}">
        <p14:creationId xmlns:p14="http://schemas.microsoft.com/office/powerpoint/2010/main" val="2539760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7E06C47-8B2E-4808-ADE1-2DAF609BE3BD}"/>
              </a:ext>
            </a:extLst>
          </p:cNvPr>
          <p:cNvSpPr>
            <a:spLocks noGrp="1"/>
          </p:cNvSpPr>
          <p:nvPr>
            <p:ph type="body" sz="half" idx="2"/>
          </p:nvPr>
        </p:nvSpPr>
        <p:spPr>
          <a:xfrm>
            <a:off x="223024" y="308919"/>
            <a:ext cx="8118088" cy="6240162"/>
          </a:xfrm>
        </p:spPr>
        <p:txBody>
          <a:bodyPr>
            <a:normAutofit fontScale="92500"/>
          </a:bodyPr>
          <a:lstStyle/>
          <a:p>
            <a:pPr algn="ctr"/>
            <a:r>
              <a:rPr lang="en-US" sz="5400" b="1" dirty="0">
                <a:latin typeface="Agency FB" panose="020B0503020202020204" pitchFamily="34" charset="0"/>
              </a:rPr>
              <a:t>Overview of Isaiah </a:t>
            </a:r>
          </a:p>
          <a:p>
            <a:r>
              <a:rPr lang="en-US" sz="5400" dirty="0">
                <a:latin typeface="Agency FB" panose="020B0503020202020204" pitchFamily="34" charset="0"/>
              </a:rPr>
              <a:t>Isaiah of Jerusalem lives and proclaims his message in Jerusalem, the capital of Judah during the Assyrian Crisis.</a:t>
            </a:r>
          </a:p>
          <a:p>
            <a:r>
              <a:rPr lang="en-US" sz="5400" dirty="0">
                <a:latin typeface="Agency FB" panose="020B0503020202020204" pitchFamily="34" charset="0"/>
              </a:rPr>
              <a:t>Isaiah connects his message to the reigns of Uzziah, Jotham, Ahaz and Hezekiah, all kings of Judah (792-687 B.C.E). </a:t>
            </a:r>
          </a:p>
        </p:txBody>
      </p:sp>
      <p:pic>
        <p:nvPicPr>
          <p:cNvPr id="5" name="Picture 4">
            <a:extLst>
              <a:ext uri="{FF2B5EF4-FFF2-40B4-BE49-F238E27FC236}">
                <a16:creationId xmlns:a16="http://schemas.microsoft.com/office/drawing/2014/main" id="{7741BF6A-A01D-42B8-8DA8-D3913495BC63}"/>
              </a:ext>
            </a:extLst>
          </p:cNvPr>
          <p:cNvPicPr>
            <a:picLocks noChangeAspect="1"/>
          </p:cNvPicPr>
          <p:nvPr/>
        </p:nvPicPr>
        <p:blipFill>
          <a:blip r:embed="rId2"/>
          <a:stretch>
            <a:fillRect/>
          </a:stretch>
        </p:blipFill>
        <p:spPr>
          <a:xfrm>
            <a:off x="8341112" y="308919"/>
            <a:ext cx="3627864" cy="6240162"/>
          </a:xfrm>
          <a:prstGeom prst="rect">
            <a:avLst/>
          </a:prstGeom>
        </p:spPr>
      </p:pic>
    </p:spTree>
    <p:extLst>
      <p:ext uri="{BB962C8B-B14F-4D97-AF65-F5344CB8AC3E}">
        <p14:creationId xmlns:p14="http://schemas.microsoft.com/office/powerpoint/2010/main" val="3975987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2E0560C-F425-4D39-8B56-04E35E25F76C}"/>
              </a:ext>
            </a:extLst>
          </p:cNvPr>
          <p:cNvSpPr>
            <a:spLocks noGrp="1"/>
          </p:cNvSpPr>
          <p:nvPr>
            <p:ph type="body" sz="half" idx="2"/>
          </p:nvPr>
        </p:nvSpPr>
        <p:spPr>
          <a:xfrm>
            <a:off x="308919" y="322175"/>
            <a:ext cx="8390238" cy="6387543"/>
          </a:xfrm>
        </p:spPr>
        <p:txBody>
          <a:bodyPr>
            <a:normAutofit fontScale="92500" lnSpcReduction="10000"/>
          </a:bodyPr>
          <a:lstStyle/>
          <a:p>
            <a:r>
              <a:rPr lang="en-US" sz="5400" dirty="0">
                <a:latin typeface="Agency FB" panose="020B0503020202020204" pitchFamily="34" charset="0"/>
              </a:rPr>
              <a:t>Assyrian – Kingdom in northern Mesopotamia that ruled much of the Near East during the first millennium B.C.E. </a:t>
            </a:r>
          </a:p>
          <a:p>
            <a:r>
              <a:rPr lang="en-US" sz="5400" dirty="0">
                <a:latin typeface="Agency FB" panose="020B0503020202020204" pitchFamily="34" charset="0"/>
              </a:rPr>
              <a:t>The Assyrians captured the northern kingdom of Israel in 722 B.C.E. and laid siege to Jerusalem 701 B.C.E. (Coogan, Michael. </a:t>
            </a:r>
            <a:r>
              <a:rPr lang="en-US" sz="5400" i="1" dirty="0">
                <a:latin typeface="Agency FB" panose="020B0503020202020204" pitchFamily="34" charset="0"/>
              </a:rPr>
              <a:t>The Old Testament: A Historical and Literary Introduction to the Hebrew Scriptures</a:t>
            </a:r>
            <a:r>
              <a:rPr lang="en-US" sz="5400" dirty="0">
                <a:latin typeface="Agency FB" panose="020B0503020202020204" pitchFamily="34" charset="0"/>
              </a:rPr>
              <a:t>. 3rd Edition. 552).</a:t>
            </a:r>
          </a:p>
        </p:txBody>
      </p:sp>
      <p:pic>
        <p:nvPicPr>
          <p:cNvPr id="5" name="Picture 4">
            <a:extLst>
              <a:ext uri="{FF2B5EF4-FFF2-40B4-BE49-F238E27FC236}">
                <a16:creationId xmlns:a16="http://schemas.microsoft.com/office/drawing/2014/main" id="{4A99B82E-FC81-4046-94E0-2A2EB0D0F78E}"/>
              </a:ext>
            </a:extLst>
          </p:cNvPr>
          <p:cNvPicPr>
            <a:picLocks noChangeAspect="1"/>
          </p:cNvPicPr>
          <p:nvPr/>
        </p:nvPicPr>
        <p:blipFill>
          <a:blip r:embed="rId2"/>
          <a:stretch>
            <a:fillRect/>
          </a:stretch>
        </p:blipFill>
        <p:spPr>
          <a:xfrm>
            <a:off x="8699157" y="322176"/>
            <a:ext cx="2979266" cy="6387543"/>
          </a:xfrm>
          <a:prstGeom prst="rect">
            <a:avLst/>
          </a:prstGeom>
        </p:spPr>
      </p:pic>
    </p:spTree>
    <p:extLst>
      <p:ext uri="{BB962C8B-B14F-4D97-AF65-F5344CB8AC3E}">
        <p14:creationId xmlns:p14="http://schemas.microsoft.com/office/powerpoint/2010/main" val="2214108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A6047A-D11C-4A35-ACE2-5F1B86F3876B}"/>
              </a:ext>
            </a:extLst>
          </p:cNvPr>
          <p:cNvSpPr>
            <a:spLocks noGrp="1"/>
          </p:cNvSpPr>
          <p:nvPr>
            <p:ph idx="1"/>
          </p:nvPr>
        </p:nvSpPr>
        <p:spPr>
          <a:xfrm>
            <a:off x="345687" y="423746"/>
            <a:ext cx="11407697" cy="6099717"/>
          </a:xfrm>
        </p:spPr>
        <p:txBody>
          <a:bodyPr>
            <a:normAutofit fontScale="92500"/>
          </a:bodyPr>
          <a:lstStyle/>
          <a:p>
            <a:r>
              <a:rPr lang="en-US" sz="5400" dirty="0">
                <a:latin typeface="Agency FB" panose="020B0503020202020204" pitchFamily="34" charset="0"/>
              </a:rPr>
              <a:t>During the first half of the eighth century (i.e. the 700’s B.C.E), the Assyrians were experiencing a period of weakness.</a:t>
            </a:r>
          </a:p>
          <a:p>
            <a:r>
              <a:rPr lang="en-US" sz="5400" dirty="0">
                <a:latin typeface="Agency FB" panose="020B0503020202020204" pitchFamily="34" charset="0"/>
              </a:rPr>
              <a:t>Under Jeroboam II (786-746 B.C.E) Israel was expanding and enjoying a time of material prosperity (Amos will critique this). (Hays, J. Daniel. </a:t>
            </a:r>
            <a:r>
              <a:rPr lang="en-US" sz="5400" i="1" dirty="0">
                <a:latin typeface="Agency FB" panose="020B0503020202020204" pitchFamily="34" charset="0"/>
              </a:rPr>
              <a:t>The Message of the Prophets: A Survey of the Prophetic and Apocalyptic Books of the Old Testament</a:t>
            </a:r>
            <a:r>
              <a:rPr lang="en-US" sz="5400" dirty="0">
                <a:latin typeface="Agency FB" panose="020B0503020202020204" pitchFamily="34" charset="0"/>
              </a:rPr>
              <a:t>, 37).  </a:t>
            </a:r>
          </a:p>
        </p:txBody>
      </p:sp>
    </p:spTree>
    <p:extLst>
      <p:ext uri="{BB962C8B-B14F-4D97-AF65-F5344CB8AC3E}">
        <p14:creationId xmlns:p14="http://schemas.microsoft.com/office/powerpoint/2010/main" val="3634456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97B1BF-6E79-45D1-B839-706F606A4E3A}"/>
              </a:ext>
            </a:extLst>
          </p:cNvPr>
          <p:cNvSpPr>
            <a:spLocks noGrp="1"/>
          </p:cNvSpPr>
          <p:nvPr>
            <p:ph idx="1"/>
          </p:nvPr>
        </p:nvSpPr>
        <p:spPr>
          <a:xfrm>
            <a:off x="289933" y="334536"/>
            <a:ext cx="7408326" cy="6266985"/>
          </a:xfrm>
        </p:spPr>
        <p:txBody>
          <a:bodyPr>
            <a:normAutofit/>
          </a:bodyPr>
          <a:lstStyle/>
          <a:p>
            <a:r>
              <a:rPr lang="en-US" sz="5400" dirty="0">
                <a:latin typeface="Agency FB" panose="020B0503020202020204" pitchFamily="34" charset="0"/>
              </a:rPr>
              <a:t>Israel was larger and more powerful than Judah to the south, and in the years following the death of Jeroboam, Israel under King </a:t>
            </a:r>
            <a:r>
              <a:rPr lang="en-US" sz="5400" dirty="0" err="1">
                <a:latin typeface="Agency FB" panose="020B0503020202020204" pitchFamily="34" charset="0"/>
              </a:rPr>
              <a:t>Pekah</a:t>
            </a:r>
            <a:r>
              <a:rPr lang="en-US" sz="5400" dirty="0">
                <a:latin typeface="Agency FB" panose="020B0503020202020204" pitchFamily="34" charset="0"/>
              </a:rPr>
              <a:t> and Syria under King </a:t>
            </a:r>
            <a:r>
              <a:rPr lang="en-US" sz="5400" dirty="0" err="1">
                <a:latin typeface="Agency FB" panose="020B0503020202020204" pitchFamily="34" charset="0"/>
              </a:rPr>
              <a:t>Rezin</a:t>
            </a:r>
            <a:r>
              <a:rPr lang="en-US" sz="5400" dirty="0">
                <a:latin typeface="Agency FB" panose="020B0503020202020204" pitchFamily="34" charset="0"/>
              </a:rPr>
              <a:t> partnered and aligned themselves together to attack Judah under King Ahaz.</a:t>
            </a:r>
          </a:p>
        </p:txBody>
      </p:sp>
      <p:pic>
        <p:nvPicPr>
          <p:cNvPr id="4" name="Picture 3">
            <a:extLst>
              <a:ext uri="{FF2B5EF4-FFF2-40B4-BE49-F238E27FC236}">
                <a16:creationId xmlns:a16="http://schemas.microsoft.com/office/drawing/2014/main" id="{647F16EB-7233-4732-A46B-58BD2C49AB03}"/>
              </a:ext>
            </a:extLst>
          </p:cNvPr>
          <p:cNvPicPr>
            <a:picLocks noChangeAspect="1"/>
          </p:cNvPicPr>
          <p:nvPr/>
        </p:nvPicPr>
        <p:blipFill>
          <a:blip r:embed="rId2"/>
          <a:stretch>
            <a:fillRect/>
          </a:stretch>
        </p:blipFill>
        <p:spPr>
          <a:xfrm>
            <a:off x="7698260" y="457329"/>
            <a:ext cx="4203808" cy="6144192"/>
          </a:xfrm>
          <a:prstGeom prst="rect">
            <a:avLst/>
          </a:prstGeom>
        </p:spPr>
      </p:pic>
    </p:spTree>
    <p:extLst>
      <p:ext uri="{BB962C8B-B14F-4D97-AF65-F5344CB8AC3E}">
        <p14:creationId xmlns:p14="http://schemas.microsoft.com/office/powerpoint/2010/main" val="2812492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87CB4B-6CD5-4288-8A6A-E95AF42C91DD}"/>
              </a:ext>
            </a:extLst>
          </p:cNvPr>
          <p:cNvSpPr>
            <a:spLocks noGrp="1"/>
          </p:cNvSpPr>
          <p:nvPr>
            <p:ph idx="1"/>
          </p:nvPr>
        </p:nvSpPr>
        <p:spPr>
          <a:xfrm>
            <a:off x="135925" y="394257"/>
            <a:ext cx="7023158" cy="6217768"/>
          </a:xfrm>
        </p:spPr>
        <p:txBody>
          <a:bodyPr>
            <a:normAutofit/>
          </a:bodyPr>
          <a:lstStyle/>
          <a:p>
            <a:r>
              <a:rPr lang="en-US" sz="5400" dirty="0" err="1">
                <a:latin typeface="Agency FB" panose="020B0503020202020204" pitchFamily="34" charset="0"/>
              </a:rPr>
              <a:t>Syro</a:t>
            </a:r>
            <a:r>
              <a:rPr lang="en-US" sz="5400" dirty="0">
                <a:latin typeface="Agency FB" panose="020B0503020202020204" pitchFamily="34" charset="0"/>
              </a:rPr>
              <a:t>-Ephraimite War was the result of this partnership and forms the background for the beginning of Isaiah’s ministry. </a:t>
            </a:r>
          </a:p>
        </p:txBody>
      </p:sp>
      <p:pic>
        <p:nvPicPr>
          <p:cNvPr id="4" name="Picture 3">
            <a:extLst>
              <a:ext uri="{FF2B5EF4-FFF2-40B4-BE49-F238E27FC236}">
                <a16:creationId xmlns:a16="http://schemas.microsoft.com/office/drawing/2014/main" id="{83E1DFDA-1F09-44ED-B09A-46C8EF7F307C}"/>
              </a:ext>
            </a:extLst>
          </p:cNvPr>
          <p:cNvPicPr>
            <a:picLocks noChangeAspect="1"/>
          </p:cNvPicPr>
          <p:nvPr/>
        </p:nvPicPr>
        <p:blipFill>
          <a:blip r:embed="rId2"/>
          <a:stretch>
            <a:fillRect/>
          </a:stretch>
        </p:blipFill>
        <p:spPr>
          <a:xfrm>
            <a:off x="7159083" y="394256"/>
            <a:ext cx="4711642" cy="6217768"/>
          </a:xfrm>
          <a:prstGeom prst="rect">
            <a:avLst/>
          </a:prstGeom>
        </p:spPr>
      </p:pic>
    </p:spTree>
    <p:extLst>
      <p:ext uri="{BB962C8B-B14F-4D97-AF65-F5344CB8AC3E}">
        <p14:creationId xmlns:p14="http://schemas.microsoft.com/office/powerpoint/2010/main" val="1856218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21A720-32CD-46C9-ADB0-6D19CC2DC2AD}"/>
              </a:ext>
            </a:extLst>
          </p:cNvPr>
          <p:cNvSpPr>
            <a:spLocks noGrp="1"/>
          </p:cNvSpPr>
          <p:nvPr>
            <p:ph idx="1"/>
          </p:nvPr>
        </p:nvSpPr>
        <p:spPr>
          <a:xfrm>
            <a:off x="401443" y="423746"/>
            <a:ext cx="11329639" cy="6166625"/>
          </a:xfrm>
        </p:spPr>
        <p:txBody>
          <a:bodyPr>
            <a:normAutofit lnSpcReduction="10000"/>
          </a:bodyPr>
          <a:lstStyle/>
          <a:p>
            <a:r>
              <a:rPr lang="en-US" sz="5400" dirty="0">
                <a:latin typeface="Agency FB" panose="020B0503020202020204" pitchFamily="34" charset="0"/>
              </a:rPr>
              <a:t>Geopolitics</a:t>
            </a:r>
          </a:p>
          <a:p>
            <a:r>
              <a:rPr lang="en-US" sz="5400" dirty="0">
                <a:latin typeface="Agency FB" panose="020B0503020202020204" pitchFamily="34" charset="0"/>
              </a:rPr>
              <a:t>1 : a study of the influence of such factors as geography, economics, and demography on the politics and especially the foreign policy of a state</a:t>
            </a:r>
          </a:p>
          <a:p>
            <a:r>
              <a:rPr lang="en-US" sz="5400" dirty="0">
                <a:latin typeface="Agency FB" panose="020B0503020202020204" pitchFamily="34" charset="0"/>
              </a:rPr>
              <a:t>2 : a governmental policy guided by geopolitics</a:t>
            </a:r>
          </a:p>
          <a:p>
            <a:r>
              <a:rPr lang="en-US" sz="5400" dirty="0">
                <a:latin typeface="Agency FB" panose="020B0503020202020204" pitchFamily="34" charset="0"/>
              </a:rPr>
              <a:t>3 : a combination of political and geographic factors relating to something (such as a state or particular resources) the geopolitics of oil.</a:t>
            </a:r>
          </a:p>
        </p:txBody>
      </p:sp>
    </p:spTree>
    <p:extLst>
      <p:ext uri="{BB962C8B-B14F-4D97-AF65-F5344CB8AC3E}">
        <p14:creationId xmlns:p14="http://schemas.microsoft.com/office/powerpoint/2010/main" val="1588447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370C380-8AFB-4A02-9F19-458EFCDCC797}"/>
              </a:ext>
            </a:extLst>
          </p:cNvPr>
          <p:cNvSpPr>
            <a:spLocks noGrp="1"/>
          </p:cNvSpPr>
          <p:nvPr>
            <p:ph type="body" sz="half" idx="2"/>
          </p:nvPr>
        </p:nvSpPr>
        <p:spPr>
          <a:xfrm>
            <a:off x="395416" y="363751"/>
            <a:ext cx="7982465" cy="6234755"/>
          </a:xfrm>
        </p:spPr>
        <p:txBody>
          <a:bodyPr>
            <a:normAutofit/>
          </a:bodyPr>
          <a:lstStyle/>
          <a:p>
            <a:r>
              <a:rPr lang="en-US" sz="5400" dirty="0">
                <a:latin typeface="Agency FB" panose="020B0503020202020204" pitchFamily="34" charset="0"/>
              </a:rPr>
              <a:t>Tiglath-</a:t>
            </a:r>
            <a:r>
              <a:rPr lang="en-US" sz="5400" dirty="0" err="1">
                <a:latin typeface="Agency FB" panose="020B0503020202020204" pitchFamily="34" charset="0"/>
              </a:rPr>
              <a:t>pileser</a:t>
            </a:r>
            <a:r>
              <a:rPr lang="en-US" sz="5400" dirty="0">
                <a:latin typeface="Agency FB" panose="020B0503020202020204" pitchFamily="34" charset="0"/>
              </a:rPr>
              <a:t> III- rose to power and restored Assyria to military prominence by flexing imperial muscle.</a:t>
            </a:r>
          </a:p>
          <a:p>
            <a:r>
              <a:rPr lang="en-US" sz="5400" dirty="0">
                <a:latin typeface="Agency FB" panose="020B0503020202020204" pitchFamily="34" charset="0"/>
              </a:rPr>
              <a:t>King Ahaz appealed to Tiglath-</a:t>
            </a:r>
            <a:r>
              <a:rPr lang="en-US" sz="5400" dirty="0" err="1">
                <a:latin typeface="Agency FB" panose="020B0503020202020204" pitchFamily="34" charset="0"/>
              </a:rPr>
              <a:t>pilesar</a:t>
            </a:r>
            <a:r>
              <a:rPr lang="en-US" sz="5400" dirty="0">
                <a:latin typeface="Agency FB" panose="020B0503020202020204" pitchFamily="34" charset="0"/>
              </a:rPr>
              <a:t> for assistance and help during the </a:t>
            </a:r>
            <a:r>
              <a:rPr lang="en-US" sz="5400" dirty="0" err="1">
                <a:latin typeface="Agency FB" panose="020B0503020202020204" pitchFamily="34" charset="0"/>
              </a:rPr>
              <a:t>Syro-Ephramite</a:t>
            </a:r>
            <a:r>
              <a:rPr lang="en-US" sz="5400" dirty="0">
                <a:latin typeface="Agency FB" panose="020B0503020202020204" pitchFamily="34" charset="0"/>
              </a:rPr>
              <a:t> war.</a:t>
            </a:r>
          </a:p>
        </p:txBody>
      </p:sp>
      <p:pic>
        <p:nvPicPr>
          <p:cNvPr id="5" name="Picture 4">
            <a:extLst>
              <a:ext uri="{FF2B5EF4-FFF2-40B4-BE49-F238E27FC236}">
                <a16:creationId xmlns:a16="http://schemas.microsoft.com/office/drawing/2014/main" id="{436E47BB-947D-4FF2-9F31-7AB0873B0BEC}"/>
              </a:ext>
            </a:extLst>
          </p:cNvPr>
          <p:cNvPicPr>
            <a:picLocks noChangeAspect="1"/>
          </p:cNvPicPr>
          <p:nvPr/>
        </p:nvPicPr>
        <p:blipFill>
          <a:blip r:embed="rId2"/>
          <a:stretch>
            <a:fillRect/>
          </a:stretch>
        </p:blipFill>
        <p:spPr>
          <a:xfrm>
            <a:off x="8377881" y="363752"/>
            <a:ext cx="3534033" cy="6234756"/>
          </a:xfrm>
          <a:prstGeom prst="rect">
            <a:avLst/>
          </a:prstGeom>
        </p:spPr>
      </p:pic>
    </p:spTree>
    <p:extLst>
      <p:ext uri="{BB962C8B-B14F-4D97-AF65-F5344CB8AC3E}">
        <p14:creationId xmlns:p14="http://schemas.microsoft.com/office/powerpoint/2010/main" val="2220262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9CB78F2-2BEA-4491-A265-9A963DC58353}"/>
              </a:ext>
            </a:extLst>
          </p:cNvPr>
          <p:cNvSpPr>
            <a:spLocks noGrp="1"/>
          </p:cNvSpPr>
          <p:nvPr>
            <p:ph type="body" sz="half" idx="2"/>
          </p:nvPr>
        </p:nvSpPr>
        <p:spPr>
          <a:xfrm>
            <a:off x="301084" y="334537"/>
            <a:ext cx="6802244" cy="6200078"/>
          </a:xfrm>
        </p:spPr>
        <p:txBody>
          <a:bodyPr>
            <a:normAutofit fontScale="92500" lnSpcReduction="10000"/>
          </a:bodyPr>
          <a:lstStyle/>
          <a:p>
            <a:r>
              <a:rPr lang="en-US" sz="5400" dirty="0">
                <a:latin typeface="Agency FB" panose="020B0503020202020204" pitchFamily="34" charset="0"/>
              </a:rPr>
              <a:t>Shalmaneser V in 722 B.C.E destroyed the capital city of Samaria and scattered the inhabitants of Israel. The northern kingdom was gone (Hays, J. Daniel. </a:t>
            </a:r>
            <a:r>
              <a:rPr lang="en-US" sz="5400" i="1" dirty="0">
                <a:latin typeface="Agency FB" panose="020B0503020202020204" pitchFamily="34" charset="0"/>
              </a:rPr>
              <a:t>The Message of the Prophets: A Survey of the Prophetic and Apocalyptic Books of the Old Testament</a:t>
            </a:r>
            <a:r>
              <a:rPr lang="en-US" sz="5400" dirty="0">
                <a:latin typeface="Agency FB" panose="020B0503020202020204" pitchFamily="34" charset="0"/>
              </a:rPr>
              <a:t>, 37).  </a:t>
            </a:r>
          </a:p>
        </p:txBody>
      </p:sp>
      <p:pic>
        <p:nvPicPr>
          <p:cNvPr id="5" name="Picture 4">
            <a:extLst>
              <a:ext uri="{FF2B5EF4-FFF2-40B4-BE49-F238E27FC236}">
                <a16:creationId xmlns:a16="http://schemas.microsoft.com/office/drawing/2014/main" id="{0DC19573-122D-4A7C-AD5A-BA69FAFA46E0}"/>
              </a:ext>
            </a:extLst>
          </p:cNvPr>
          <p:cNvPicPr>
            <a:picLocks noChangeAspect="1"/>
          </p:cNvPicPr>
          <p:nvPr/>
        </p:nvPicPr>
        <p:blipFill>
          <a:blip r:embed="rId2"/>
          <a:stretch>
            <a:fillRect/>
          </a:stretch>
        </p:blipFill>
        <p:spPr>
          <a:xfrm>
            <a:off x="7103328" y="334537"/>
            <a:ext cx="4374645" cy="6200077"/>
          </a:xfrm>
          <a:prstGeom prst="rect">
            <a:avLst/>
          </a:prstGeom>
        </p:spPr>
      </p:pic>
    </p:spTree>
    <p:extLst>
      <p:ext uri="{BB962C8B-B14F-4D97-AF65-F5344CB8AC3E}">
        <p14:creationId xmlns:p14="http://schemas.microsoft.com/office/powerpoint/2010/main" val="903050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40A219-65D9-4B2C-98C8-01CA709D6B03}"/>
              </a:ext>
            </a:extLst>
          </p:cNvPr>
          <p:cNvSpPr>
            <a:spLocks noGrp="1"/>
          </p:cNvSpPr>
          <p:nvPr>
            <p:ph idx="1"/>
          </p:nvPr>
        </p:nvSpPr>
        <p:spPr>
          <a:xfrm>
            <a:off x="133815" y="178420"/>
            <a:ext cx="11728671" cy="6534614"/>
          </a:xfrm>
        </p:spPr>
        <p:txBody>
          <a:bodyPr>
            <a:normAutofit fontScale="92500"/>
          </a:bodyPr>
          <a:lstStyle/>
          <a:p>
            <a:pPr algn="ctr"/>
            <a:r>
              <a:rPr lang="en-US" sz="5400" dirty="0">
                <a:latin typeface="Agency FB" panose="020B0503020202020204" pitchFamily="34" charset="0"/>
              </a:rPr>
              <a:t> </a:t>
            </a:r>
            <a:r>
              <a:rPr lang="en-US" sz="5400" b="1" dirty="0">
                <a:latin typeface="Agency FB" panose="020B0503020202020204" pitchFamily="34" charset="0"/>
              </a:rPr>
              <a:t>Hebrew words for Prophets</a:t>
            </a:r>
          </a:p>
          <a:p>
            <a:r>
              <a:rPr lang="en-US" sz="5400" b="1" dirty="0">
                <a:latin typeface="Agency FB" panose="020B0503020202020204" pitchFamily="34" charset="0"/>
              </a:rPr>
              <a:t>Nabi- Navi- </a:t>
            </a:r>
            <a:r>
              <a:rPr lang="en-US" sz="5400" dirty="0">
                <a:latin typeface="Agency FB" panose="020B0503020202020204" pitchFamily="34" charset="0"/>
              </a:rPr>
              <a:t>The Hebrew word for “prophet” a spokesperson for YHWH who delivered God’s judgment on contemporary society and expressed God’s intention on the world (Deuteronomy 13:1-5:18:9-22; Amos 3:7).</a:t>
            </a:r>
          </a:p>
          <a:p>
            <a:r>
              <a:rPr lang="en-US" sz="5400" b="1" dirty="0" err="1">
                <a:latin typeface="Agency FB" panose="020B0503020202020204" pitchFamily="34" charset="0"/>
              </a:rPr>
              <a:t>Ro’eh</a:t>
            </a:r>
            <a:r>
              <a:rPr lang="en-US" sz="5400" b="1" dirty="0">
                <a:latin typeface="Agency FB" panose="020B0503020202020204" pitchFamily="34" charset="0"/>
              </a:rPr>
              <a:t>-“Diviner</a:t>
            </a:r>
            <a:r>
              <a:rPr lang="en-US" sz="5400" dirty="0">
                <a:latin typeface="Agency FB" panose="020B0503020202020204" pitchFamily="34" charset="0"/>
              </a:rPr>
              <a:t>”. Associated Primarily with the figure Samuel. Someone who is able to communicate with the world of the sacred to discover information that will be useful to those who consult him (I Samuel 9:6). </a:t>
            </a:r>
          </a:p>
          <a:p>
            <a:pPr marL="0" indent="0">
              <a:buNone/>
            </a:pPr>
            <a:endParaRPr lang="en-US" sz="5400" dirty="0">
              <a:latin typeface="Agency FB" panose="020B0503020202020204" pitchFamily="34" charset="0"/>
            </a:endParaRPr>
          </a:p>
        </p:txBody>
      </p:sp>
    </p:spTree>
    <p:extLst>
      <p:ext uri="{BB962C8B-B14F-4D97-AF65-F5344CB8AC3E}">
        <p14:creationId xmlns:p14="http://schemas.microsoft.com/office/powerpoint/2010/main" val="92847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1082256-5749-485A-BD22-1E428B7D063C}"/>
              </a:ext>
            </a:extLst>
          </p:cNvPr>
          <p:cNvSpPr>
            <a:spLocks noGrp="1"/>
          </p:cNvSpPr>
          <p:nvPr>
            <p:ph type="body" sz="half" idx="2"/>
          </p:nvPr>
        </p:nvSpPr>
        <p:spPr>
          <a:xfrm>
            <a:off x="111212" y="210065"/>
            <a:ext cx="7594282" cy="6351373"/>
          </a:xfrm>
        </p:spPr>
        <p:txBody>
          <a:bodyPr>
            <a:normAutofit fontScale="92500"/>
          </a:bodyPr>
          <a:lstStyle/>
          <a:p>
            <a:r>
              <a:rPr lang="en-US" sz="5400" dirty="0">
                <a:latin typeface="Agency FB" panose="020B0503020202020204" pitchFamily="34" charset="0"/>
              </a:rPr>
              <a:t>Sennacherib (reigned 705-681 BCE) was the second king of the Sargonid Dynasty of Assyria (founded by his father Sargon II). He is one of the most famous Assyrian kings because of the part he plays in narratives in the biblical Old Testament (II Kings, II Chronicles, and Isaiah) and, since the 19th century CE.</a:t>
            </a:r>
          </a:p>
        </p:txBody>
      </p:sp>
      <p:pic>
        <p:nvPicPr>
          <p:cNvPr id="5" name="Picture 4">
            <a:extLst>
              <a:ext uri="{FF2B5EF4-FFF2-40B4-BE49-F238E27FC236}">
                <a16:creationId xmlns:a16="http://schemas.microsoft.com/office/drawing/2014/main" id="{7F7A8FE8-A993-4DE5-ADEA-0617B9ECE97D}"/>
              </a:ext>
            </a:extLst>
          </p:cNvPr>
          <p:cNvPicPr>
            <a:picLocks noChangeAspect="1"/>
          </p:cNvPicPr>
          <p:nvPr/>
        </p:nvPicPr>
        <p:blipFill>
          <a:blip r:embed="rId2"/>
          <a:stretch>
            <a:fillRect/>
          </a:stretch>
        </p:blipFill>
        <p:spPr>
          <a:xfrm>
            <a:off x="7705494" y="210065"/>
            <a:ext cx="4183123" cy="6351373"/>
          </a:xfrm>
          <a:prstGeom prst="rect">
            <a:avLst/>
          </a:prstGeom>
        </p:spPr>
      </p:pic>
    </p:spTree>
    <p:extLst>
      <p:ext uri="{BB962C8B-B14F-4D97-AF65-F5344CB8AC3E}">
        <p14:creationId xmlns:p14="http://schemas.microsoft.com/office/powerpoint/2010/main" val="1892100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5F08BE-E9DD-42DB-B6FD-7689B376448C}"/>
              </a:ext>
            </a:extLst>
          </p:cNvPr>
          <p:cNvSpPr>
            <a:spLocks noGrp="1"/>
          </p:cNvSpPr>
          <p:nvPr>
            <p:ph idx="1"/>
          </p:nvPr>
        </p:nvSpPr>
        <p:spPr>
          <a:xfrm>
            <a:off x="314092" y="334538"/>
            <a:ext cx="11573107" cy="6278136"/>
          </a:xfrm>
        </p:spPr>
        <p:txBody>
          <a:bodyPr>
            <a:normAutofit/>
          </a:bodyPr>
          <a:lstStyle/>
          <a:p>
            <a:r>
              <a:rPr lang="en-US" sz="5400" dirty="0">
                <a:latin typeface="Agency FB" panose="020B0503020202020204" pitchFamily="34" charset="0"/>
              </a:rPr>
              <a:t>Isaiah is comprised of sixty-six chapters.</a:t>
            </a:r>
          </a:p>
          <a:p>
            <a:r>
              <a:rPr lang="en-US" sz="5400" dirty="0">
                <a:latin typeface="Agency FB" panose="020B0503020202020204" pitchFamily="34" charset="0"/>
              </a:rPr>
              <a:t>One of the longest books of the Bible.</a:t>
            </a:r>
          </a:p>
          <a:p>
            <a:r>
              <a:rPr lang="en-US" sz="5400" dirty="0">
                <a:latin typeface="Agency FB" panose="020B0503020202020204" pitchFamily="34" charset="0"/>
              </a:rPr>
              <a:t>Until the late 19</a:t>
            </a:r>
            <a:r>
              <a:rPr lang="en-US" sz="5400" baseline="30000" dirty="0">
                <a:latin typeface="Agency FB" panose="020B0503020202020204" pitchFamily="34" charset="0"/>
              </a:rPr>
              <a:t>th</a:t>
            </a:r>
            <a:r>
              <a:rPr lang="en-US" sz="5400" dirty="0">
                <a:latin typeface="Agency FB" panose="020B0503020202020204" pitchFamily="34" charset="0"/>
              </a:rPr>
              <a:t> century the entire book was understood as being written by the prophet Isaiah, son of </a:t>
            </a:r>
            <a:r>
              <a:rPr lang="en-US" sz="5400" dirty="0" err="1">
                <a:latin typeface="Agency FB" panose="020B0503020202020204" pitchFamily="34" charset="0"/>
              </a:rPr>
              <a:t>Amoz</a:t>
            </a:r>
            <a:r>
              <a:rPr lang="en-US" sz="5400" dirty="0">
                <a:latin typeface="Agency FB" panose="020B0503020202020204" pitchFamily="34" charset="0"/>
              </a:rPr>
              <a:t>.</a:t>
            </a:r>
          </a:p>
          <a:p>
            <a:r>
              <a:rPr lang="en-US" sz="5400" dirty="0">
                <a:latin typeface="Agency FB" panose="020B0503020202020204" pitchFamily="34" charset="0"/>
              </a:rPr>
              <a:t>Isaiah son of </a:t>
            </a:r>
            <a:r>
              <a:rPr lang="en-US" sz="5400" dirty="0" err="1">
                <a:latin typeface="Agency FB" panose="020B0503020202020204" pitchFamily="34" charset="0"/>
              </a:rPr>
              <a:t>Amoz</a:t>
            </a:r>
            <a:r>
              <a:rPr lang="en-US" sz="5400" dirty="0">
                <a:latin typeface="Agency FB" panose="020B0503020202020204" pitchFamily="34" charset="0"/>
              </a:rPr>
              <a:t> was believed to have lived in  Jerusalem in the late eighth and early 7</a:t>
            </a:r>
            <a:r>
              <a:rPr lang="en-US" sz="5400" baseline="30000" dirty="0">
                <a:latin typeface="Agency FB" panose="020B0503020202020204" pitchFamily="34" charset="0"/>
              </a:rPr>
              <a:t>th</a:t>
            </a:r>
            <a:r>
              <a:rPr lang="en-US" sz="5400" dirty="0">
                <a:latin typeface="Agency FB" panose="020B0503020202020204" pitchFamily="34" charset="0"/>
              </a:rPr>
              <a:t> centuries. </a:t>
            </a:r>
          </a:p>
          <a:p>
            <a:endParaRPr lang="en-US" sz="5400" dirty="0">
              <a:latin typeface="Agency FB" panose="020B0503020202020204" pitchFamily="34" charset="0"/>
            </a:endParaRPr>
          </a:p>
        </p:txBody>
      </p:sp>
    </p:spTree>
    <p:extLst>
      <p:ext uri="{BB962C8B-B14F-4D97-AF65-F5344CB8AC3E}">
        <p14:creationId xmlns:p14="http://schemas.microsoft.com/office/powerpoint/2010/main" val="36169995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58DA3B-BD73-4003-AEC5-7BAE5A67B32A}"/>
              </a:ext>
            </a:extLst>
          </p:cNvPr>
          <p:cNvSpPr>
            <a:spLocks noGrp="1"/>
          </p:cNvSpPr>
          <p:nvPr>
            <p:ph idx="1"/>
          </p:nvPr>
        </p:nvSpPr>
        <p:spPr>
          <a:xfrm>
            <a:off x="390293" y="423746"/>
            <a:ext cx="11396546" cy="6077415"/>
          </a:xfrm>
        </p:spPr>
        <p:txBody>
          <a:bodyPr>
            <a:normAutofit/>
          </a:bodyPr>
          <a:lstStyle/>
          <a:p>
            <a:r>
              <a:rPr lang="en-US" sz="5400" dirty="0">
                <a:latin typeface="Agency FB" panose="020B0503020202020204" pitchFamily="34" charset="0"/>
              </a:rPr>
              <a:t>Premodern Scholars including Rabbi Ben Ibn Ezra in the twelfth century, recognized some challenges to this assumption.</a:t>
            </a:r>
          </a:p>
          <a:p>
            <a:r>
              <a:rPr lang="en-US" sz="5400" dirty="0">
                <a:latin typeface="Agency FB" panose="020B0503020202020204" pitchFamily="34" charset="0"/>
              </a:rPr>
              <a:t>Work in the 18</a:t>
            </a:r>
            <a:r>
              <a:rPr lang="en-US" sz="5400" baseline="30000" dirty="0">
                <a:latin typeface="Agency FB" panose="020B0503020202020204" pitchFamily="34" charset="0"/>
              </a:rPr>
              <a:t>th</a:t>
            </a:r>
            <a:r>
              <a:rPr lang="en-US" sz="5400" dirty="0">
                <a:latin typeface="Agency FB" panose="020B0503020202020204" pitchFamily="34" charset="0"/>
              </a:rPr>
              <a:t> and 19</a:t>
            </a:r>
            <a:r>
              <a:rPr lang="en-US" sz="5400" baseline="30000" dirty="0">
                <a:latin typeface="Agency FB" panose="020B0503020202020204" pitchFamily="34" charset="0"/>
              </a:rPr>
              <a:t>th</a:t>
            </a:r>
            <a:r>
              <a:rPr lang="en-US" sz="5400" dirty="0">
                <a:latin typeface="Agency FB" panose="020B0503020202020204" pitchFamily="34" charset="0"/>
              </a:rPr>
              <a:t> centuries culminated in the commentary on Isaiah by German scholar Bernhard </a:t>
            </a:r>
            <a:r>
              <a:rPr lang="en-US" sz="5400" dirty="0" err="1">
                <a:latin typeface="Agency FB" panose="020B0503020202020204" pitchFamily="34" charset="0"/>
              </a:rPr>
              <a:t>Duhm</a:t>
            </a:r>
            <a:r>
              <a:rPr lang="en-US" sz="5400" dirty="0">
                <a:latin typeface="Agency FB" panose="020B0503020202020204" pitchFamily="34" charset="0"/>
              </a:rPr>
              <a:t> who argued for three Isaiah’s.  </a:t>
            </a:r>
          </a:p>
        </p:txBody>
      </p:sp>
    </p:spTree>
    <p:extLst>
      <p:ext uri="{BB962C8B-B14F-4D97-AF65-F5344CB8AC3E}">
        <p14:creationId xmlns:p14="http://schemas.microsoft.com/office/powerpoint/2010/main" val="3865417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0FBE6D-30DA-45BB-9F45-9F8787B53D2E}"/>
              </a:ext>
            </a:extLst>
          </p:cNvPr>
          <p:cNvSpPr>
            <a:spLocks noGrp="1"/>
          </p:cNvSpPr>
          <p:nvPr>
            <p:ph idx="1"/>
          </p:nvPr>
        </p:nvSpPr>
        <p:spPr>
          <a:xfrm>
            <a:off x="144966" y="323384"/>
            <a:ext cx="11809141" cy="6423103"/>
          </a:xfrm>
        </p:spPr>
        <p:txBody>
          <a:bodyPr>
            <a:normAutofit/>
          </a:bodyPr>
          <a:lstStyle/>
          <a:p>
            <a:r>
              <a:rPr lang="en-US" sz="5400" dirty="0">
                <a:latin typeface="Agency FB" panose="020B0503020202020204" pitchFamily="34" charset="0"/>
              </a:rPr>
              <a:t>Abraham ben Meir ibn Ezra, (born 1092/93, </a:t>
            </a:r>
            <a:r>
              <a:rPr lang="en-US" sz="5400" dirty="0" err="1">
                <a:latin typeface="Agency FB" panose="020B0503020202020204" pitchFamily="34" charset="0"/>
              </a:rPr>
              <a:t>Tudela</a:t>
            </a:r>
            <a:r>
              <a:rPr lang="en-US" sz="5400" dirty="0">
                <a:latin typeface="Agency FB" panose="020B0503020202020204" pitchFamily="34" charset="0"/>
              </a:rPr>
              <a:t>, Emirate of Saragossa—died 1167, </a:t>
            </a:r>
            <a:r>
              <a:rPr lang="en-US" sz="5400" dirty="0" err="1">
                <a:latin typeface="Agency FB" panose="020B0503020202020204" pitchFamily="34" charset="0"/>
              </a:rPr>
              <a:t>Calahorra</a:t>
            </a:r>
            <a:r>
              <a:rPr lang="en-US" sz="5400" dirty="0">
                <a:latin typeface="Agency FB" panose="020B0503020202020204" pitchFamily="34" charset="0"/>
              </a:rPr>
              <a:t>, Spain), poet, grammarian, </a:t>
            </a:r>
            <a:r>
              <a:rPr lang="en-US" sz="5400" dirty="0" err="1">
                <a:latin typeface="Agency FB" panose="020B0503020202020204" pitchFamily="34" charset="0"/>
              </a:rPr>
              <a:t>traveller</a:t>
            </a:r>
            <a:r>
              <a:rPr lang="en-US" sz="5400" dirty="0">
                <a:latin typeface="Agency FB" panose="020B0503020202020204" pitchFamily="34" charset="0"/>
              </a:rPr>
              <a:t>, Neoplatonic philosopher, and astronomer, best known as a biblical exegete whose commentaries contributed to the Golden Age of Spanish Judaism. </a:t>
            </a:r>
          </a:p>
        </p:txBody>
      </p:sp>
    </p:spTree>
    <p:extLst>
      <p:ext uri="{BB962C8B-B14F-4D97-AF65-F5344CB8AC3E}">
        <p14:creationId xmlns:p14="http://schemas.microsoft.com/office/powerpoint/2010/main" val="13539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E3AB3-25E9-48A3-A0C2-3703DBA70C9F}"/>
              </a:ext>
            </a:extLst>
          </p:cNvPr>
          <p:cNvSpPr>
            <a:spLocks noGrp="1"/>
          </p:cNvSpPr>
          <p:nvPr>
            <p:ph idx="1"/>
          </p:nvPr>
        </p:nvSpPr>
        <p:spPr>
          <a:xfrm>
            <a:off x="156117" y="200723"/>
            <a:ext cx="11831444" cy="6556916"/>
          </a:xfrm>
        </p:spPr>
        <p:txBody>
          <a:bodyPr>
            <a:normAutofit fontScale="92500" lnSpcReduction="10000"/>
          </a:bodyPr>
          <a:lstStyle/>
          <a:p>
            <a:r>
              <a:rPr lang="en-US" sz="5400" dirty="0">
                <a:latin typeface="Agency FB" panose="020B0503020202020204" pitchFamily="34" charset="0"/>
              </a:rPr>
              <a:t>He travelled to North Africa and possibly to Egypt. Primarily known as a scholar and poet up to that point, in about 1140 Ibn Ezra began a lifelong series of wanderings throughout Europe, in the course of which he produced distinguished works of biblical exegesis and disseminated biblical lore.</a:t>
            </a:r>
          </a:p>
          <a:p>
            <a:r>
              <a:rPr lang="en-US" sz="5400" dirty="0">
                <a:latin typeface="Agency FB" panose="020B0503020202020204" pitchFamily="34" charset="0"/>
              </a:rPr>
              <a:t>In about 1140 Ibn Ezra began a lifelong series of wanderings throughout Europe, in the course of which he produced distinguished works of biblical exegesis and disseminated biblical lore.</a:t>
            </a:r>
          </a:p>
        </p:txBody>
      </p:sp>
    </p:spTree>
    <p:extLst>
      <p:ext uri="{BB962C8B-B14F-4D97-AF65-F5344CB8AC3E}">
        <p14:creationId xmlns:p14="http://schemas.microsoft.com/office/powerpoint/2010/main" val="5384937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3337B1E-A8EA-464C-BAC2-4DF138048FC1}"/>
              </a:ext>
            </a:extLst>
          </p:cNvPr>
          <p:cNvSpPr>
            <a:spLocks noGrp="1"/>
          </p:cNvSpPr>
          <p:nvPr>
            <p:ph type="body" sz="half" idx="2"/>
          </p:nvPr>
        </p:nvSpPr>
        <p:spPr>
          <a:xfrm>
            <a:off x="481913" y="407773"/>
            <a:ext cx="7648831" cy="6190735"/>
          </a:xfrm>
        </p:spPr>
        <p:txBody>
          <a:bodyPr>
            <a:normAutofit fontScale="92500" lnSpcReduction="10000"/>
          </a:bodyPr>
          <a:lstStyle/>
          <a:p>
            <a:r>
              <a:rPr lang="en-US" sz="5400" dirty="0">
                <a:latin typeface="Agency FB" panose="020B0503020202020204" pitchFamily="34" charset="0"/>
              </a:rPr>
              <a:t>Bernhard </a:t>
            </a:r>
            <a:r>
              <a:rPr lang="en-US" sz="5400" dirty="0" err="1">
                <a:latin typeface="Agency FB" panose="020B0503020202020204" pitchFamily="34" charset="0"/>
              </a:rPr>
              <a:t>Lauardus</a:t>
            </a:r>
            <a:r>
              <a:rPr lang="en-US" sz="5400" dirty="0">
                <a:latin typeface="Agency FB" panose="020B0503020202020204" pitchFamily="34" charset="0"/>
              </a:rPr>
              <a:t> </a:t>
            </a:r>
            <a:r>
              <a:rPr lang="en-US" sz="5400" dirty="0" err="1">
                <a:latin typeface="Agency FB" panose="020B0503020202020204" pitchFamily="34" charset="0"/>
              </a:rPr>
              <a:t>Duhm</a:t>
            </a:r>
            <a:r>
              <a:rPr lang="en-US" sz="5400" dirty="0">
                <a:latin typeface="Agency FB" panose="020B0503020202020204" pitchFamily="34" charset="0"/>
              </a:rPr>
              <a:t> (October 10, 1847 – November 1, 1928) was a German Lutheran theologian born in </a:t>
            </a:r>
            <a:r>
              <a:rPr lang="en-US" sz="5400" dirty="0" err="1">
                <a:latin typeface="Agency FB" panose="020B0503020202020204" pitchFamily="34" charset="0"/>
              </a:rPr>
              <a:t>Bingum</a:t>
            </a:r>
            <a:r>
              <a:rPr lang="en-US" sz="5400" dirty="0">
                <a:latin typeface="Agency FB" panose="020B0503020202020204" pitchFamily="34" charset="0"/>
              </a:rPr>
              <a:t>, today part of Leer, East </a:t>
            </a:r>
            <a:r>
              <a:rPr lang="en-US" sz="5400" dirty="0" err="1">
                <a:latin typeface="Agency FB" panose="020B0503020202020204" pitchFamily="34" charset="0"/>
              </a:rPr>
              <a:t>Frisia</a:t>
            </a:r>
            <a:r>
              <a:rPr lang="en-US" sz="5400" dirty="0">
                <a:latin typeface="Agency FB" panose="020B0503020202020204" pitchFamily="34" charset="0"/>
              </a:rPr>
              <a:t> or (Lower Saxony).</a:t>
            </a:r>
          </a:p>
          <a:p>
            <a:r>
              <a:rPr lang="en-US" sz="5400" dirty="0">
                <a:latin typeface="Agency FB" panose="020B0503020202020204" pitchFamily="34" charset="0"/>
              </a:rPr>
              <a:t>He pioneered the theory that their were multiple authors of the book of Isaiah and was the first to identify its servant songs.</a:t>
            </a:r>
          </a:p>
        </p:txBody>
      </p:sp>
      <p:pic>
        <p:nvPicPr>
          <p:cNvPr id="5" name="Picture 4">
            <a:extLst>
              <a:ext uri="{FF2B5EF4-FFF2-40B4-BE49-F238E27FC236}">
                <a16:creationId xmlns:a16="http://schemas.microsoft.com/office/drawing/2014/main" id="{73E6C89C-F995-4D93-8E01-9FB69EBF9E01}"/>
              </a:ext>
            </a:extLst>
          </p:cNvPr>
          <p:cNvPicPr>
            <a:picLocks noChangeAspect="1"/>
          </p:cNvPicPr>
          <p:nvPr/>
        </p:nvPicPr>
        <p:blipFill>
          <a:blip r:embed="rId2"/>
          <a:stretch>
            <a:fillRect/>
          </a:stretch>
        </p:blipFill>
        <p:spPr>
          <a:xfrm>
            <a:off x="8130745" y="407773"/>
            <a:ext cx="3666309" cy="6190735"/>
          </a:xfrm>
          <a:prstGeom prst="rect">
            <a:avLst/>
          </a:prstGeom>
        </p:spPr>
      </p:pic>
    </p:spTree>
    <p:extLst>
      <p:ext uri="{BB962C8B-B14F-4D97-AF65-F5344CB8AC3E}">
        <p14:creationId xmlns:p14="http://schemas.microsoft.com/office/powerpoint/2010/main" val="14721438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04EF32-444A-4BC5-88A6-DFD39E704E3B}"/>
              </a:ext>
            </a:extLst>
          </p:cNvPr>
          <p:cNvSpPr>
            <a:spLocks noGrp="1"/>
          </p:cNvSpPr>
          <p:nvPr>
            <p:ph idx="1"/>
          </p:nvPr>
        </p:nvSpPr>
        <p:spPr>
          <a:xfrm>
            <a:off x="211873" y="345688"/>
            <a:ext cx="11797990" cy="6322741"/>
          </a:xfrm>
        </p:spPr>
        <p:txBody>
          <a:bodyPr>
            <a:normAutofit lnSpcReduction="10000"/>
          </a:bodyPr>
          <a:lstStyle/>
          <a:p>
            <a:r>
              <a:rPr lang="en-US" sz="5400" dirty="0">
                <a:latin typeface="Agency FB" panose="020B0503020202020204" pitchFamily="34" charset="0"/>
              </a:rPr>
              <a:t>First Isaiah or Isaiah of Jerusalem---Chapters 1 through 39---</a:t>
            </a:r>
          </a:p>
          <a:p>
            <a:r>
              <a:rPr lang="en-US" sz="5400" dirty="0" err="1">
                <a:latin typeface="Agency FB" panose="020B0503020202020204" pitchFamily="34" charset="0"/>
              </a:rPr>
              <a:t>Deutero</a:t>
            </a:r>
            <a:r>
              <a:rPr lang="en-US" sz="5400" dirty="0">
                <a:latin typeface="Agency FB" panose="020B0503020202020204" pitchFamily="34" charset="0"/>
              </a:rPr>
              <a:t> or Second Isaiah ---Chapters 40 through 55—dating to the sixth century </a:t>
            </a:r>
          </a:p>
          <a:p>
            <a:r>
              <a:rPr lang="en-US" sz="5400" dirty="0">
                <a:latin typeface="Agency FB" panose="020B0503020202020204" pitchFamily="34" charset="0"/>
              </a:rPr>
              <a:t> </a:t>
            </a:r>
            <a:r>
              <a:rPr lang="en-US" sz="5400" dirty="0" err="1">
                <a:latin typeface="Agency FB" panose="020B0503020202020204" pitchFamily="34" charset="0"/>
              </a:rPr>
              <a:t>Trito</a:t>
            </a:r>
            <a:r>
              <a:rPr lang="en-US" sz="5400" dirty="0">
                <a:latin typeface="Agency FB" panose="020B0503020202020204" pitchFamily="34" charset="0"/>
              </a:rPr>
              <a:t> or Third Isaiah, Chapters 56-66, a century or more later.</a:t>
            </a:r>
          </a:p>
          <a:p>
            <a:r>
              <a:rPr lang="en-US" sz="5400" dirty="0">
                <a:latin typeface="Agency FB" panose="020B0503020202020204" pitchFamily="34" charset="0"/>
              </a:rPr>
              <a:t>Many scholars suggest it is the result of a lengthy process of formation.</a:t>
            </a:r>
          </a:p>
          <a:p>
            <a:pPr marL="0" indent="0">
              <a:buNone/>
            </a:pPr>
            <a:endParaRPr lang="en-US" sz="5400" baseline="30000" dirty="0">
              <a:latin typeface="Agency FB" panose="020B0503020202020204" pitchFamily="34" charset="0"/>
            </a:endParaRPr>
          </a:p>
          <a:p>
            <a:pPr marL="0" indent="0">
              <a:buNone/>
            </a:pPr>
            <a:endParaRPr lang="en-US" sz="5400" dirty="0">
              <a:latin typeface="Agency FB" panose="020B0503020202020204" pitchFamily="34" charset="0"/>
            </a:endParaRPr>
          </a:p>
        </p:txBody>
      </p:sp>
    </p:spTree>
    <p:extLst>
      <p:ext uri="{BB962C8B-B14F-4D97-AF65-F5344CB8AC3E}">
        <p14:creationId xmlns:p14="http://schemas.microsoft.com/office/powerpoint/2010/main" val="17660097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5F28A7-0281-44D7-9ECB-77F4A08E8041}"/>
              </a:ext>
            </a:extLst>
          </p:cNvPr>
          <p:cNvSpPr>
            <a:spLocks noGrp="1"/>
          </p:cNvSpPr>
          <p:nvPr>
            <p:ph idx="1"/>
          </p:nvPr>
        </p:nvSpPr>
        <p:spPr>
          <a:xfrm>
            <a:off x="356840" y="356838"/>
            <a:ext cx="11474604" cy="6244683"/>
          </a:xfrm>
        </p:spPr>
        <p:txBody>
          <a:bodyPr>
            <a:normAutofit/>
          </a:bodyPr>
          <a:lstStyle/>
          <a:p>
            <a:r>
              <a:rPr lang="en-US" sz="5400" dirty="0">
                <a:latin typeface="Agency FB" panose="020B0503020202020204" pitchFamily="34" charset="0"/>
              </a:rPr>
              <a:t>The entire anthology shares a common vocabulary, frequently referring to YHWH as “the holy One of Israel” and making repeated mention of </a:t>
            </a:r>
            <a:r>
              <a:rPr lang="en-US" sz="5400" b="1" dirty="0">
                <a:latin typeface="Agency FB" panose="020B0503020202020204" pitchFamily="34" charset="0"/>
              </a:rPr>
              <a:t>justice and righteousness,</a:t>
            </a:r>
            <a:r>
              <a:rPr lang="en-US" sz="5400" dirty="0">
                <a:latin typeface="Agency FB" panose="020B0503020202020204" pitchFamily="34" charset="0"/>
              </a:rPr>
              <a:t> and is pervaded by the view that Jerusalem/Zion is central to YHWH’s plans.</a:t>
            </a:r>
          </a:p>
          <a:p>
            <a:r>
              <a:rPr lang="en-US" sz="5400" dirty="0">
                <a:latin typeface="Agency FB" panose="020B0503020202020204" pitchFamily="34" charset="0"/>
              </a:rPr>
              <a:t>Zion refers to a frequent poetic term for Jerusalem.</a:t>
            </a:r>
          </a:p>
        </p:txBody>
      </p:sp>
    </p:spTree>
    <p:extLst>
      <p:ext uri="{BB962C8B-B14F-4D97-AF65-F5344CB8AC3E}">
        <p14:creationId xmlns:p14="http://schemas.microsoft.com/office/powerpoint/2010/main" val="28891655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4187D9-F489-42D3-BF14-3F537057A6F4}"/>
              </a:ext>
            </a:extLst>
          </p:cNvPr>
          <p:cNvSpPr>
            <a:spLocks noGrp="1"/>
          </p:cNvSpPr>
          <p:nvPr>
            <p:ph idx="1"/>
          </p:nvPr>
        </p:nvSpPr>
        <p:spPr>
          <a:xfrm>
            <a:off x="312234" y="446048"/>
            <a:ext cx="6100923" cy="6133171"/>
          </a:xfrm>
        </p:spPr>
        <p:txBody>
          <a:bodyPr>
            <a:normAutofit/>
          </a:bodyPr>
          <a:lstStyle/>
          <a:p>
            <a:r>
              <a:rPr lang="en-US" sz="5400" dirty="0">
                <a:latin typeface="Agency FB" panose="020B0503020202020204" pitchFamily="34" charset="0"/>
              </a:rPr>
              <a:t>Think about righteousness in relationship to covenant agreements and relationships and concepts and perceptions outlined and identified in the understanding of Maat.</a:t>
            </a:r>
          </a:p>
        </p:txBody>
      </p:sp>
      <p:pic>
        <p:nvPicPr>
          <p:cNvPr id="4" name="Picture 3">
            <a:extLst>
              <a:ext uri="{FF2B5EF4-FFF2-40B4-BE49-F238E27FC236}">
                <a16:creationId xmlns:a16="http://schemas.microsoft.com/office/drawing/2014/main" id="{4D19E6A9-C791-4426-8971-08D8841F107A}"/>
              </a:ext>
            </a:extLst>
          </p:cNvPr>
          <p:cNvPicPr>
            <a:picLocks noChangeAspect="1"/>
          </p:cNvPicPr>
          <p:nvPr/>
        </p:nvPicPr>
        <p:blipFill>
          <a:blip r:embed="rId2"/>
          <a:stretch>
            <a:fillRect/>
          </a:stretch>
        </p:blipFill>
        <p:spPr>
          <a:xfrm>
            <a:off x="6413157" y="556054"/>
            <a:ext cx="5466609" cy="6023165"/>
          </a:xfrm>
          <a:prstGeom prst="rect">
            <a:avLst/>
          </a:prstGeom>
        </p:spPr>
      </p:pic>
    </p:spTree>
    <p:extLst>
      <p:ext uri="{BB962C8B-B14F-4D97-AF65-F5344CB8AC3E}">
        <p14:creationId xmlns:p14="http://schemas.microsoft.com/office/powerpoint/2010/main" val="8561636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C3D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3DE89C2E-3097-4919-A1DC-495378B5D66C}"/>
              </a:ext>
            </a:extLst>
          </p:cNvPr>
          <p:cNvPicPr>
            <a:picLocks noChangeAspect="1"/>
          </p:cNvPicPr>
          <p:nvPr/>
        </p:nvPicPr>
        <p:blipFill>
          <a:blip r:embed="rId2"/>
          <a:stretch>
            <a:fillRect/>
          </a:stretch>
        </p:blipFill>
        <p:spPr>
          <a:xfrm>
            <a:off x="477012" y="480060"/>
            <a:ext cx="11237976" cy="5897879"/>
          </a:xfrm>
          <a:prstGeom prst="rect">
            <a:avLst/>
          </a:prstGeom>
        </p:spPr>
      </p:pic>
    </p:spTree>
    <p:extLst>
      <p:ext uri="{BB962C8B-B14F-4D97-AF65-F5344CB8AC3E}">
        <p14:creationId xmlns:p14="http://schemas.microsoft.com/office/powerpoint/2010/main" val="3467177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875A70-C9B8-49D2-A3AB-5761CDBA9AEA}"/>
              </a:ext>
            </a:extLst>
          </p:cNvPr>
          <p:cNvSpPr>
            <a:spLocks noGrp="1"/>
          </p:cNvSpPr>
          <p:nvPr>
            <p:ph idx="1"/>
          </p:nvPr>
        </p:nvSpPr>
        <p:spPr>
          <a:xfrm>
            <a:off x="122662" y="156117"/>
            <a:ext cx="11909503" cy="6601522"/>
          </a:xfrm>
        </p:spPr>
        <p:txBody>
          <a:bodyPr>
            <a:normAutofit lnSpcReduction="10000"/>
          </a:bodyPr>
          <a:lstStyle/>
          <a:p>
            <a:r>
              <a:rPr lang="en-US" sz="5400" b="1" dirty="0" err="1">
                <a:latin typeface="Agency FB" panose="020B0503020202020204" pitchFamily="34" charset="0"/>
              </a:rPr>
              <a:t>Hozeh</a:t>
            </a:r>
            <a:r>
              <a:rPr lang="en-US" sz="5400" b="1" dirty="0">
                <a:latin typeface="Agency FB" panose="020B0503020202020204" pitchFamily="34" charset="0"/>
              </a:rPr>
              <a:t> </a:t>
            </a:r>
            <a:r>
              <a:rPr lang="en-US" sz="5400" dirty="0">
                <a:latin typeface="Agency FB" panose="020B0503020202020204" pitchFamily="34" charset="0"/>
              </a:rPr>
              <a:t>-“Seer” or Visionary. A person who receives and reports visions (Amos 7:12). A seer transmitted to the audience a vision, dream, or the proceedings from the divine council. </a:t>
            </a:r>
          </a:p>
          <a:p>
            <a:r>
              <a:rPr lang="en-US" sz="5400" b="1" dirty="0">
                <a:latin typeface="Agency FB" panose="020B0503020202020204" pitchFamily="34" charset="0"/>
              </a:rPr>
              <a:t>Divine Council </a:t>
            </a:r>
            <a:r>
              <a:rPr lang="en-US" sz="5400" dirty="0">
                <a:latin typeface="Agency FB" panose="020B0503020202020204" pitchFamily="34" charset="0"/>
              </a:rPr>
              <a:t>is “the assembly of gods, over which the high G-D presides. In the Hebrew and Christian Bibles, YHWH is described as the head of the divine council and prophets have claimed to have witnessed or participated in its meetings (Coogan, 2014, 553).</a:t>
            </a:r>
          </a:p>
        </p:txBody>
      </p:sp>
    </p:spTree>
    <p:extLst>
      <p:ext uri="{BB962C8B-B14F-4D97-AF65-F5344CB8AC3E}">
        <p14:creationId xmlns:p14="http://schemas.microsoft.com/office/powerpoint/2010/main" val="39808614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681C7B-ADC0-4434-8706-AE5DE990514C}"/>
              </a:ext>
            </a:extLst>
          </p:cNvPr>
          <p:cNvSpPr>
            <a:spLocks noGrp="1"/>
          </p:cNvSpPr>
          <p:nvPr>
            <p:ph idx="1"/>
          </p:nvPr>
        </p:nvSpPr>
        <p:spPr>
          <a:xfrm>
            <a:off x="323385" y="234176"/>
            <a:ext cx="11363093" cy="6356195"/>
          </a:xfrm>
        </p:spPr>
        <p:txBody>
          <a:bodyPr>
            <a:normAutofit/>
          </a:bodyPr>
          <a:lstStyle/>
          <a:p>
            <a:r>
              <a:rPr lang="en-US" sz="5400" dirty="0">
                <a:latin typeface="Agency FB" panose="020B0503020202020204" pitchFamily="34" charset="0"/>
              </a:rPr>
              <a:t>Biblical criticism is understood as a discipline that studies textual, compositional, and historical questions surrounding the Old and New Testaments. It lays the groundwork for meaningful and credible interpretation of the Bible.</a:t>
            </a:r>
          </a:p>
          <a:p>
            <a:r>
              <a:rPr lang="en-US" sz="5400" dirty="0">
                <a:latin typeface="Agency FB" panose="020B0503020202020204" pitchFamily="34" charset="0"/>
              </a:rPr>
              <a:t>Criticism in this sense means “to judge or discern”.</a:t>
            </a:r>
          </a:p>
        </p:txBody>
      </p:sp>
    </p:spTree>
    <p:extLst>
      <p:ext uri="{BB962C8B-B14F-4D97-AF65-F5344CB8AC3E}">
        <p14:creationId xmlns:p14="http://schemas.microsoft.com/office/powerpoint/2010/main" val="13760898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DF93D8-3E4A-4A4F-8606-729910924BC8}"/>
              </a:ext>
            </a:extLst>
          </p:cNvPr>
          <p:cNvPicPr>
            <a:picLocks noChangeAspect="1"/>
          </p:cNvPicPr>
          <p:nvPr/>
        </p:nvPicPr>
        <p:blipFill>
          <a:blip r:embed="rId2"/>
          <a:stretch>
            <a:fillRect/>
          </a:stretch>
        </p:blipFill>
        <p:spPr>
          <a:xfrm>
            <a:off x="197708" y="210066"/>
            <a:ext cx="11652422" cy="6450226"/>
          </a:xfrm>
          <a:prstGeom prst="rect">
            <a:avLst/>
          </a:prstGeom>
        </p:spPr>
      </p:pic>
    </p:spTree>
    <p:extLst>
      <p:ext uri="{BB962C8B-B14F-4D97-AF65-F5344CB8AC3E}">
        <p14:creationId xmlns:p14="http://schemas.microsoft.com/office/powerpoint/2010/main" val="15971742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8922E-D80F-4221-B48D-3282FAFD9E46}"/>
              </a:ext>
            </a:extLst>
          </p:cNvPr>
          <p:cNvPicPr>
            <a:picLocks noChangeAspect="1"/>
          </p:cNvPicPr>
          <p:nvPr/>
        </p:nvPicPr>
        <p:blipFill>
          <a:blip r:embed="rId2"/>
          <a:stretch>
            <a:fillRect/>
          </a:stretch>
        </p:blipFill>
        <p:spPr>
          <a:xfrm>
            <a:off x="271849" y="333633"/>
            <a:ext cx="11627707" cy="6240162"/>
          </a:xfrm>
          <a:prstGeom prst="rect">
            <a:avLst/>
          </a:prstGeom>
        </p:spPr>
      </p:pic>
    </p:spTree>
    <p:extLst>
      <p:ext uri="{BB962C8B-B14F-4D97-AF65-F5344CB8AC3E}">
        <p14:creationId xmlns:p14="http://schemas.microsoft.com/office/powerpoint/2010/main" val="36747101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D0AF59-99C3-4251-AB9A-C966C6AD440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855405F-37A2-4869-9154-F8BE3BECE6C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1F1D3C6-74D3-4BD5-8C90-F8C8AE06F84E}"/>
              </a:ext>
            </a:extLst>
          </p:cNvPr>
          <p:cNvPicPr>
            <a:picLocks noChangeAspect="1"/>
          </p:cNvPicPr>
          <p:nvPr/>
        </p:nvPicPr>
        <p:blipFill>
          <a:blip r:embed="rId2"/>
          <a:stretch>
            <a:fillRect/>
          </a:stretch>
        </p:blipFill>
        <p:spPr>
          <a:xfrm>
            <a:off x="704335" y="643467"/>
            <a:ext cx="10676238" cy="5571066"/>
          </a:xfrm>
          <a:prstGeom prst="rect">
            <a:avLst/>
          </a:prstGeom>
        </p:spPr>
      </p:pic>
    </p:spTree>
    <p:extLst>
      <p:ext uri="{BB962C8B-B14F-4D97-AF65-F5344CB8AC3E}">
        <p14:creationId xmlns:p14="http://schemas.microsoft.com/office/powerpoint/2010/main" val="37489777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C78332-C815-4AAF-9B75-2E6DD1A6B704}"/>
              </a:ext>
            </a:extLst>
          </p:cNvPr>
          <p:cNvPicPr>
            <a:picLocks noChangeAspect="1"/>
          </p:cNvPicPr>
          <p:nvPr/>
        </p:nvPicPr>
        <p:blipFill rotWithShape="1">
          <a:blip r:embed="rId2"/>
          <a:srcRect r="1" b="9180"/>
          <a:stretch/>
        </p:blipFill>
        <p:spPr>
          <a:xfrm>
            <a:off x="284205" y="308920"/>
            <a:ext cx="11615352" cy="6289588"/>
          </a:xfrm>
          <a:prstGeom prst="rect">
            <a:avLst/>
          </a:prstGeom>
        </p:spPr>
      </p:pic>
    </p:spTree>
    <p:extLst>
      <p:ext uri="{BB962C8B-B14F-4D97-AF65-F5344CB8AC3E}">
        <p14:creationId xmlns:p14="http://schemas.microsoft.com/office/powerpoint/2010/main" val="23847271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011020-53F7-482E-94D4-B22D51F94F7D}"/>
              </a:ext>
            </a:extLst>
          </p:cNvPr>
          <p:cNvPicPr>
            <a:picLocks noChangeAspect="1"/>
          </p:cNvPicPr>
          <p:nvPr/>
        </p:nvPicPr>
        <p:blipFill rotWithShape="1">
          <a:blip r:embed="rId2"/>
          <a:srcRect t="1254" r="1" b="7926"/>
          <a:stretch/>
        </p:blipFill>
        <p:spPr>
          <a:xfrm>
            <a:off x="210065" y="370702"/>
            <a:ext cx="11751275" cy="6153665"/>
          </a:xfrm>
          <a:prstGeom prst="rect">
            <a:avLst/>
          </a:prstGeom>
        </p:spPr>
      </p:pic>
    </p:spTree>
    <p:extLst>
      <p:ext uri="{BB962C8B-B14F-4D97-AF65-F5344CB8AC3E}">
        <p14:creationId xmlns:p14="http://schemas.microsoft.com/office/powerpoint/2010/main" val="13179050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692448-30E7-418E-BAF4-2B91669DDFDA}"/>
              </a:ext>
            </a:extLst>
          </p:cNvPr>
          <p:cNvSpPr>
            <a:spLocks noGrp="1"/>
          </p:cNvSpPr>
          <p:nvPr>
            <p:ph idx="1"/>
          </p:nvPr>
        </p:nvSpPr>
        <p:spPr>
          <a:xfrm>
            <a:off x="144966" y="211873"/>
            <a:ext cx="11797989" cy="6534615"/>
          </a:xfrm>
        </p:spPr>
        <p:txBody>
          <a:bodyPr>
            <a:normAutofit fontScale="92500" lnSpcReduction="10000"/>
          </a:bodyPr>
          <a:lstStyle/>
          <a:p>
            <a:r>
              <a:rPr lang="en-US" sz="5400" dirty="0">
                <a:latin typeface="Agency FB" panose="020B0503020202020204" pitchFamily="34" charset="0"/>
              </a:rPr>
              <a:t>The presupposition and assumption is that an eighth-century BCE prophet in Jerusalem could not know about details that would happen in the sixth century. Events such as:</a:t>
            </a:r>
          </a:p>
          <a:p>
            <a:pPr marL="914400" indent="-914400">
              <a:buFont typeface="+mj-lt"/>
              <a:buAutoNum type="arabicPeriod"/>
            </a:pPr>
            <a:r>
              <a:rPr lang="en-US" sz="5400" dirty="0">
                <a:latin typeface="Agency FB" panose="020B0503020202020204" pitchFamily="34" charset="0"/>
              </a:rPr>
              <a:t>Fall of Jerusalem to the Babylonians in 586 B.C.E. (repeatedly mentioned in Isaiah 40-55)</a:t>
            </a:r>
          </a:p>
          <a:p>
            <a:pPr marL="914400" indent="-914400">
              <a:buFont typeface="+mj-lt"/>
              <a:buAutoNum type="arabicPeriod"/>
            </a:pPr>
            <a:r>
              <a:rPr lang="en-US" sz="5400" dirty="0">
                <a:latin typeface="Agency FB" panose="020B0503020202020204" pitchFamily="34" charset="0"/>
              </a:rPr>
              <a:t>Rise to power of Cyrus the Great the Persian king in 559 (Isaiah 44:28 and 45:1)</a:t>
            </a:r>
          </a:p>
          <a:p>
            <a:pPr marL="914400" indent="-914400">
              <a:buFont typeface="+mj-lt"/>
              <a:buAutoNum type="arabicPeriod"/>
            </a:pPr>
            <a:r>
              <a:rPr lang="en-US" sz="5400" dirty="0">
                <a:latin typeface="Agency FB" panose="020B0503020202020204" pitchFamily="34" charset="0"/>
              </a:rPr>
              <a:t>Fall of Babylon to Cyrus in 539 (Isaiah 47 and 48:14) </a:t>
            </a:r>
          </a:p>
          <a:p>
            <a:pPr marL="914400" indent="-914400">
              <a:buFont typeface="+mj-lt"/>
              <a:buAutoNum type="arabicPeriod"/>
            </a:pPr>
            <a:endParaRPr lang="en-US" sz="5400" dirty="0">
              <a:latin typeface="Agency FB" panose="020B0503020202020204" pitchFamily="34" charset="0"/>
            </a:endParaRPr>
          </a:p>
          <a:p>
            <a:pPr marL="914400" indent="-914400">
              <a:buFont typeface="+mj-lt"/>
              <a:buAutoNum type="arabicPeriod"/>
            </a:pPr>
            <a:endParaRPr lang="en-US" sz="5400" dirty="0">
              <a:latin typeface="Agency FB" panose="020B0503020202020204" pitchFamily="34" charset="0"/>
            </a:endParaRPr>
          </a:p>
        </p:txBody>
      </p:sp>
    </p:spTree>
    <p:extLst>
      <p:ext uri="{BB962C8B-B14F-4D97-AF65-F5344CB8AC3E}">
        <p14:creationId xmlns:p14="http://schemas.microsoft.com/office/powerpoint/2010/main" val="42926215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7EF4CF-3FC7-4FB7-81B5-1190E183560D}"/>
              </a:ext>
            </a:extLst>
          </p:cNvPr>
          <p:cNvSpPr>
            <a:spLocks noGrp="1"/>
          </p:cNvSpPr>
          <p:nvPr>
            <p:ph idx="1"/>
          </p:nvPr>
        </p:nvSpPr>
        <p:spPr>
          <a:xfrm>
            <a:off x="267629" y="234176"/>
            <a:ext cx="11508059" cy="6445403"/>
          </a:xfrm>
        </p:spPr>
        <p:txBody>
          <a:bodyPr>
            <a:normAutofit/>
          </a:bodyPr>
          <a:lstStyle/>
          <a:p>
            <a:r>
              <a:rPr lang="en-US" sz="5400" dirty="0">
                <a:latin typeface="Agency FB" panose="020B0503020202020204" pitchFamily="34" charset="0"/>
              </a:rPr>
              <a:t>Because of the previous beliefs, many scholars argue that the result of a lengthy process of formation, which began with the collection of oracles of Isaiah of Jerusalem.</a:t>
            </a:r>
          </a:p>
          <a:p>
            <a:r>
              <a:rPr lang="en-US" sz="5400" dirty="0">
                <a:latin typeface="Agency FB" panose="020B0503020202020204" pitchFamily="34" charset="0"/>
              </a:rPr>
              <a:t>To this nucleus later writings were attached, and many additions were made to earlier parts.</a:t>
            </a:r>
          </a:p>
          <a:p>
            <a:r>
              <a:rPr lang="en-US" sz="5400" dirty="0">
                <a:latin typeface="Agency FB" panose="020B0503020202020204" pitchFamily="34" charset="0"/>
              </a:rPr>
              <a:t>The entire anthology shares a common </a:t>
            </a:r>
            <a:r>
              <a:rPr lang="en-US" sz="5400" dirty="0" err="1">
                <a:latin typeface="Agency FB" panose="020B0503020202020204" pitchFamily="34" charset="0"/>
              </a:rPr>
              <a:t>vocabularly</a:t>
            </a:r>
            <a:r>
              <a:rPr lang="en-US" sz="5400" dirty="0">
                <a:latin typeface="Agency FB" panose="020B0503020202020204" pitchFamily="34" charset="0"/>
              </a:rPr>
              <a:t>. </a:t>
            </a:r>
          </a:p>
        </p:txBody>
      </p:sp>
    </p:spTree>
    <p:extLst>
      <p:ext uri="{BB962C8B-B14F-4D97-AF65-F5344CB8AC3E}">
        <p14:creationId xmlns:p14="http://schemas.microsoft.com/office/powerpoint/2010/main" val="6272529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26ADF0-23D7-4EB1-8D7A-EB195339BEF7}"/>
              </a:ext>
            </a:extLst>
          </p:cNvPr>
          <p:cNvSpPr>
            <a:spLocks noGrp="1"/>
          </p:cNvSpPr>
          <p:nvPr>
            <p:ph idx="1"/>
          </p:nvPr>
        </p:nvSpPr>
        <p:spPr>
          <a:xfrm>
            <a:off x="122662" y="211873"/>
            <a:ext cx="11942957" cy="6501161"/>
          </a:xfrm>
        </p:spPr>
        <p:txBody>
          <a:bodyPr>
            <a:normAutofit fontScale="92500" lnSpcReduction="20000"/>
          </a:bodyPr>
          <a:lstStyle/>
          <a:p>
            <a:r>
              <a:rPr lang="en-US" sz="5400" dirty="0">
                <a:latin typeface="Agency FB" panose="020B0503020202020204" pitchFamily="34" charset="0"/>
              </a:rPr>
              <a:t>Anthology means, a collection of selected literary pieces or passages or works of art or music.</a:t>
            </a:r>
          </a:p>
          <a:p>
            <a:r>
              <a:rPr lang="en-US" sz="5400" dirty="0">
                <a:latin typeface="Agency FB" panose="020B0503020202020204" pitchFamily="34" charset="0"/>
              </a:rPr>
              <a:t>Marc </a:t>
            </a:r>
            <a:r>
              <a:rPr lang="en-US" sz="5400" dirty="0" err="1">
                <a:latin typeface="Agency FB" panose="020B0503020202020204" pitchFamily="34" charset="0"/>
              </a:rPr>
              <a:t>Brettler</a:t>
            </a:r>
            <a:r>
              <a:rPr lang="en-US" sz="5400" dirty="0">
                <a:latin typeface="Agency FB" panose="020B0503020202020204" pitchFamily="34" charset="0"/>
              </a:rPr>
              <a:t>, the Dora Golding Professor of Biblical Studies at Brandeis University, warns that </a:t>
            </a:r>
            <a:r>
              <a:rPr lang="en-US" sz="5400" b="1" dirty="0">
                <a:latin typeface="Agency FB" panose="020B0503020202020204" pitchFamily="34" charset="0"/>
              </a:rPr>
              <a:t>“If there is one point that I hope people will remember, it’s the danger of saying, ‘The Bible says …’ and then filling in that sentence with just one single thought, because very, very often, in almost anything that you could ask, the Bible has more than one perspective” </a:t>
            </a:r>
            <a:r>
              <a:rPr lang="en-US" sz="5400" dirty="0">
                <a:latin typeface="Agency FB" panose="020B0503020202020204" pitchFamily="34" charset="0"/>
              </a:rPr>
              <a:t>(https://www.faithandleadership.com/marc-brettler-danger-saying-bible-says).</a:t>
            </a:r>
          </a:p>
        </p:txBody>
      </p:sp>
    </p:spTree>
    <p:extLst>
      <p:ext uri="{BB962C8B-B14F-4D97-AF65-F5344CB8AC3E}">
        <p14:creationId xmlns:p14="http://schemas.microsoft.com/office/powerpoint/2010/main" val="39436663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E4CAF8-E947-4E24-8158-685F83E7AF41}"/>
              </a:ext>
            </a:extLst>
          </p:cNvPr>
          <p:cNvSpPr>
            <a:spLocks noGrp="1"/>
          </p:cNvSpPr>
          <p:nvPr>
            <p:ph idx="1"/>
          </p:nvPr>
        </p:nvSpPr>
        <p:spPr>
          <a:xfrm>
            <a:off x="289932" y="200722"/>
            <a:ext cx="11597268" cy="6411951"/>
          </a:xfrm>
        </p:spPr>
        <p:txBody>
          <a:bodyPr>
            <a:normAutofit/>
          </a:bodyPr>
          <a:lstStyle/>
          <a:p>
            <a:pPr lvl="1"/>
            <a:r>
              <a:rPr lang="en-US" sz="5000" dirty="0">
                <a:latin typeface="Agency FB" panose="020B0503020202020204" pitchFamily="34" charset="0"/>
              </a:rPr>
              <a:t>Beginning in the latter of the twentieth century , some scholars have focused more on the final form of the book of Isaiah than on its hypothetical literary history.</a:t>
            </a:r>
          </a:p>
          <a:p>
            <a:pPr lvl="1"/>
            <a:r>
              <a:rPr lang="en-US" sz="5000" dirty="0">
                <a:latin typeface="Agency FB" panose="020B0503020202020204" pitchFamily="34" charset="0"/>
              </a:rPr>
              <a:t>This type of approach is called “canonical criticism” which emphasizes the traditional shape of the book and its unifying themes rather than its compositional history (</a:t>
            </a:r>
            <a:r>
              <a:rPr lang="en-US" sz="5000" b="1" dirty="0">
                <a:latin typeface="Agency FB" panose="020B0503020202020204" pitchFamily="34" charset="0"/>
              </a:rPr>
              <a:t>Both taken from Michael Coogan, The Old Testament, 2014, 333</a:t>
            </a:r>
            <a:r>
              <a:rPr lang="en-US" sz="5000" dirty="0">
                <a:latin typeface="Agency FB" panose="020B0503020202020204" pitchFamily="34" charset="0"/>
              </a:rPr>
              <a:t>). </a:t>
            </a:r>
          </a:p>
        </p:txBody>
      </p:sp>
    </p:spTree>
    <p:extLst>
      <p:ext uri="{BB962C8B-B14F-4D97-AF65-F5344CB8AC3E}">
        <p14:creationId xmlns:p14="http://schemas.microsoft.com/office/powerpoint/2010/main" val="23768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D6B21D-D81B-4C48-B832-B053021C44C8}"/>
              </a:ext>
            </a:extLst>
          </p:cNvPr>
          <p:cNvSpPr>
            <a:spLocks noGrp="1"/>
          </p:cNvSpPr>
          <p:nvPr>
            <p:ph idx="1"/>
          </p:nvPr>
        </p:nvSpPr>
        <p:spPr>
          <a:xfrm>
            <a:off x="356839" y="379140"/>
            <a:ext cx="11508059" cy="6244683"/>
          </a:xfrm>
        </p:spPr>
        <p:txBody>
          <a:bodyPr>
            <a:normAutofit fontScale="92500" lnSpcReduction="20000"/>
          </a:bodyPr>
          <a:lstStyle/>
          <a:p>
            <a:r>
              <a:rPr lang="en-US" sz="5400" b="1" dirty="0">
                <a:latin typeface="Agency FB" panose="020B0503020202020204" pitchFamily="34" charset="0"/>
              </a:rPr>
              <a:t>Is ha </a:t>
            </a:r>
            <a:r>
              <a:rPr lang="en-US" sz="5400" b="1" dirty="0" err="1">
                <a:latin typeface="Agency FB" panose="020B0503020202020204" pitchFamily="34" charset="0"/>
              </a:rPr>
              <a:t>elohim</a:t>
            </a:r>
            <a:r>
              <a:rPr lang="en-US" sz="5400" dirty="0">
                <a:latin typeface="Agency FB" panose="020B0503020202020204" pitchFamily="34" charset="0"/>
              </a:rPr>
              <a:t>- </a:t>
            </a:r>
            <a:r>
              <a:rPr lang="en-US" sz="5400" b="1" dirty="0">
                <a:latin typeface="Agency FB" panose="020B0503020202020204" pitchFamily="34" charset="0"/>
              </a:rPr>
              <a:t>Man of God</a:t>
            </a:r>
            <a:r>
              <a:rPr lang="en-US" sz="5400" dirty="0">
                <a:latin typeface="Agency FB" panose="020B0503020202020204" pitchFamily="34" charset="0"/>
              </a:rPr>
              <a:t>. Prominent in the stories about Elijah and Elisha, particularly the latter. The literary character of these stories corroborates a judgment that the “Man of God” can best be understood as a “</a:t>
            </a:r>
            <a:r>
              <a:rPr lang="en-US" sz="5400" b="1" dirty="0">
                <a:latin typeface="Agency FB" panose="020B0503020202020204" pitchFamily="34" charset="0"/>
              </a:rPr>
              <a:t>Holy Man</a:t>
            </a:r>
            <a:r>
              <a:rPr lang="en-US" sz="5400" dirty="0">
                <a:latin typeface="Agency FB" panose="020B0503020202020204" pitchFamily="34" charset="0"/>
              </a:rPr>
              <a:t>”, a type of individual attested in numerous religious traditions. Such </a:t>
            </a:r>
            <a:r>
              <a:rPr lang="en-US" sz="5400" b="1" dirty="0">
                <a:latin typeface="Agency FB" panose="020B0503020202020204" pitchFamily="34" charset="0"/>
              </a:rPr>
              <a:t>persons possess the power of the holy and hence are dangerous, powerful, and due appropriate respect</a:t>
            </a:r>
            <a:r>
              <a:rPr lang="en-US" sz="5400" dirty="0">
                <a:latin typeface="Agency FB" panose="020B0503020202020204" pitchFamily="34" charset="0"/>
              </a:rPr>
              <a:t>. Unlike visionaries, who occasionally engage in trance or possession behavior, the </a:t>
            </a:r>
            <a:r>
              <a:rPr lang="en-US" sz="5400" b="1" dirty="0">
                <a:latin typeface="Agency FB" panose="020B0503020202020204" pitchFamily="34" charset="0"/>
              </a:rPr>
              <a:t>“holy man” </a:t>
            </a:r>
            <a:r>
              <a:rPr lang="en-US" sz="5400" dirty="0">
                <a:latin typeface="Agency FB" panose="020B0503020202020204" pitchFamily="34" charset="0"/>
              </a:rPr>
              <a:t>personifies the deity in the midst of the profane world (II Kings 6:1-7).</a:t>
            </a:r>
          </a:p>
          <a:p>
            <a:endParaRPr lang="en-US" sz="5400" dirty="0">
              <a:latin typeface="Agency FB" panose="020B0503020202020204" pitchFamily="34" charset="0"/>
            </a:endParaRPr>
          </a:p>
        </p:txBody>
      </p:sp>
    </p:spTree>
    <p:extLst>
      <p:ext uri="{BB962C8B-B14F-4D97-AF65-F5344CB8AC3E}">
        <p14:creationId xmlns:p14="http://schemas.microsoft.com/office/powerpoint/2010/main" val="41182408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3238EF-D849-4895-A09F-664BDCC470E6}"/>
              </a:ext>
            </a:extLst>
          </p:cNvPr>
          <p:cNvSpPr>
            <a:spLocks noGrp="1"/>
          </p:cNvSpPr>
          <p:nvPr>
            <p:ph idx="1"/>
          </p:nvPr>
        </p:nvSpPr>
        <p:spPr>
          <a:xfrm>
            <a:off x="200722" y="234176"/>
            <a:ext cx="11697629" cy="6378497"/>
          </a:xfrm>
        </p:spPr>
        <p:txBody>
          <a:bodyPr>
            <a:normAutofit lnSpcReduction="10000"/>
          </a:bodyPr>
          <a:lstStyle/>
          <a:p>
            <a:r>
              <a:rPr lang="en-US" sz="5400" dirty="0">
                <a:latin typeface="Agency FB" panose="020B0503020202020204" pitchFamily="34" charset="0"/>
              </a:rPr>
              <a:t>This approach recognizes that communities of faith from the late biblical period onward viewed the book as a single work containing a coherent and divinely inspired message.</a:t>
            </a:r>
          </a:p>
          <a:p>
            <a:r>
              <a:rPr lang="en-US" sz="5400" dirty="0">
                <a:latin typeface="Agency FB" panose="020B0503020202020204" pitchFamily="34" charset="0"/>
              </a:rPr>
              <a:t>It also understands the processes that led to the final form of the book were not just mechanical editing or a cut and paste job but the result of a living intellectual tradition (</a:t>
            </a:r>
            <a:r>
              <a:rPr lang="en-US" sz="5400" b="1" dirty="0">
                <a:latin typeface="Agency FB" panose="020B0503020202020204" pitchFamily="34" charset="0"/>
              </a:rPr>
              <a:t>Both taken from Michael Coogan, The Old Testament, 2014, 333</a:t>
            </a:r>
            <a:r>
              <a:rPr lang="en-US" sz="5400" dirty="0">
                <a:latin typeface="Agency FB" panose="020B0503020202020204" pitchFamily="34" charset="0"/>
              </a:rPr>
              <a:t>). </a:t>
            </a:r>
          </a:p>
        </p:txBody>
      </p:sp>
    </p:spTree>
    <p:extLst>
      <p:ext uri="{BB962C8B-B14F-4D97-AF65-F5344CB8AC3E}">
        <p14:creationId xmlns:p14="http://schemas.microsoft.com/office/powerpoint/2010/main" val="16732624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F4764AC-9950-47F8-B988-9B7AA8060833}"/>
              </a:ext>
            </a:extLst>
          </p:cNvPr>
          <p:cNvSpPr>
            <a:spLocks noGrp="1"/>
          </p:cNvSpPr>
          <p:nvPr>
            <p:ph type="body" sz="half" idx="2"/>
          </p:nvPr>
        </p:nvSpPr>
        <p:spPr>
          <a:xfrm>
            <a:off x="420130" y="457199"/>
            <a:ext cx="6264875" cy="5943600"/>
          </a:xfrm>
        </p:spPr>
        <p:txBody>
          <a:bodyPr>
            <a:normAutofit fontScale="92500" lnSpcReduction="10000"/>
          </a:bodyPr>
          <a:lstStyle/>
          <a:p>
            <a:r>
              <a:rPr lang="en-US" sz="5400" dirty="0">
                <a:latin typeface="Agency FB" panose="020B0503020202020204" pitchFamily="34" charset="0"/>
              </a:rPr>
              <a:t>The School of Isaiah</a:t>
            </a:r>
          </a:p>
          <a:p>
            <a:r>
              <a:rPr lang="en-US" sz="5400" dirty="0">
                <a:latin typeface="Agency FB" panose="020B0503020202020204" pitchFamily="34" charset="0"/>
              </a:rPr>
              <a:t>Isaiah has several references to Isaiah writing down the words of the prophet (Isaiah 30:8)</a:t>
            </a:r>
          </a:p>
          <a:p>
            <a:r>
              <a:rPr lang="en-US" sz="5400" dirty="0">
                <a:latin typeface="Agency FB" panose="020B0503020202020204" pitchFamily="34" charset="0"/>
              </a:rPr>
              <a:t>Isaiah 8:1-3 and 8:16 also suggest disciples responsible for the writings and prophecies.</a:t>
            </a:r>
          </a:p>
        </p:txBody>
      </p:sp>
      <p:pic>
        <p:nvPicPr>
          <p:cNvPr id="5" name="Picture 4">
            <a:extLst>
              <a:ext uri="{FF2B5EF4-FFF2-40B4-BE49-F238E27FC236}">
                <a16:creationId xmlns:a16="http://schemas.microsoft.com/office/drawing/2014/main" id="{FA1A58C8-1C39-4B9C-8B59-2E56F44C1F1E}"/>
              </a:ext>
            </a:extLst>
          </p:cNvPr>
          <p:cNvPicPr>
            <a:picLocks noChangeAspect="1"/>
          </p:cNvPicPr>
          <p:nvPr/>
        </p:nvPicPr>
        <p:blipFill>
          <a:blip r:embed="rId2"/>
          <a:stretch>
            <a:fillRect/>
          </a:stretch>
        </p:blipFill>
        <p:spPr>
          <a:xfrm>
            <a:off x="6685005" y="457200"/>
            <a:ext cx="5288691" cy="5943600"/>
          </a:xfrm>
          <a:prstGeom prst="rect">
            <a:avLst/>
          </a:prstGeom>
        </p:spPr>
      </p:pic>
    </p:spTree>
    <p:extLst>
      <p:ext uri="{BB962C8B-B14F-4D97-AF65-F5344CB8AC3E}">
        <p14:creationId xmlns:p14="http://schemas.microsoft.com/office/powerpoint/2010/main" val="62288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E3BFDC-C139-4853-BE00-28AF3749FBB7}"/>
              </a:ext>
            </a:extLst>
          </p:cNvPr>
          <p:cNvSpPr>
            <a:spLocks noGrp="1"/>
          </p:cNvSpPr>
          <p:nvPr>
            <p:ph idx="1"/>
          </p:nvPr>
        </p:nvSpPr>
        <p:spPr>
          <a:xfrm>
            <a:off x="211873" y="345688"/>
            <a:ext cx="11686478" cy="6211229"/>
          </a:xfrm>
        </p:spPr>
        <p:txBody>
          <a:bodyPr>
            <a:normAutofit fontScale="92500" lnSpcReduction="10000"/>
          </a:bodyPr>
          <a:lstStyle/>
          <a:p>
            <a:r>
              <a:rPr lang="en-US" sz="5400" dirty="0">
                <a:latin typeface="Agency FB" panose="020B0503020202020204" pitchFamily="34" charset="0"/>
              </a:rPr>
              <a:t>The School of Isaiah or Disciples of Isaiah are presumably those responsible for collecting and preserving the prophet’s oracles like Jeremiah’s scribe Baruch a century later. </a:t>
            </a:r>
          </a:p>
          <a:p>
            <a:r>
              <a:rPr lang="en-US" sz="5400" dirty="0">
                <a:latin typeface="Agency FB" panose="020B0503020202020204" pitchFamily="34" charset="0"/>
              </a:rPr>
              <a:t>II Chronicles 26:22 also records that Isaiah was a writer .</a:t>
            </a:r>
          </a:p>
          <a:p>
            <a:r>
              <a:rPr lang="en-US" sz="5400" dirty="0">
                <a:latin typeface="Agency FB" panose="020B0503020202020204" pitchFamily="34" charset="0"/>
              </a:rPr>
              <a:t>Many scholars argue that Isaiah had disciples like the sons of the prophet (earlier tradition) and that during his time or after a train of thought formed (Coogan). </a:t>
            </a:r>
          </a:p>
        </p:txBody>
      </p:sp>
    </p:spTree>
    <p:extLst>
      <p:ext uri="{BB962C8B-B14F-4D97-AF65-F5344CB8AC3E}">
        <p14:creationId xmlns:p14="http://schemas.microsoft.com/office/powerpoint/2010/main" val="26920901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110F33-AE59-4EFC-ADFE-15B320519C49}"/>
              </a:ext>
            </a:extLst>
          </p:cNvPr>
          <p:cNvSpPr>
            <a:spLocks noGrp="1"/>
          </p:cNvSpPr>
          <p:nvPr>
            <p:ph idx="1"/>
          </p:nvPr>
        </p:nvSpPr>
        <p:spPr>
          <a:xfrm>
            <a:off x="133816" y="178420"/>
            <a:ext cx="11831444" cy="6490009"/>
          </a:xfrm>
        </p:spPr>
        <p:txBody>
          <a:bodyPr>
            <a:normAutofit fontScale="92500" lnSpcReduction="10000"/>
          </a:bodyPr>
          <a:lstStyle/>
          <a:p>
            <a:r>
              <a:rPr lang="en-US" sz="5400" dirty="0">
                <a:latin typeface="Agency FB" panose="020B0503020202020204" pitchFamily="34" charset="0"/>
              </a:rPr>
              <a:t>Isaiah’s three-point standard pre-exilic message</a:t>
            </a:r>
          </a:p>
          <a:p>
            <a:pPr marL="914400" indent="-914400">
              <a:buFont typeface="+mj-lt"/>
              <a:buAutoNum type="arabicPeriod"/>
            </a:pPr>
            <a:r>
              <a:rPr lang="en-US" sz="5400" dirty="0">
                <a:latin typeface="Agency FB" panose="020B0503020202020204" pitchFamily="34" charset="0"/>
              </a:rPr>
              <a:t>You’ve broken the covenant (through idolatry, social injustice, religious ritualism). So repent!</a:t>
            </a:r>
          </a:p>
          <a:p>
            <a:pPr marL="914400" indent="-914400">
              <a:buFont typeface="+mj-lt"/>
              <a:buAutoNum type="arabicPeriod"/>
            </a:pPr>
            <a:r>
              <a:rPr lang="en-US" sz="5400" dirty="0">
                <a:latin typeface="Agency FB" panose="020B0503020202020204" pitchFamily="34" charset="0"/>
              </a:rPr>
              <a:t>No repentance? The judgment? Judgment will also come on the nations.</a:t>
            </a:r>
          </a:p>
          <a:p>
            <a:pPr marL="914400" indent="-914400">
              <a:buFont typeface="+mj-lt"/>
              <a:buAutoNum type="arabicPeriod"/>
            </a:pPr>
            <a:r>
              <a:rPr lang="en-US" sz="5400" dirty="0">
                <a:latin typeface="Agency FB" panose="020B0503020202020204" pitchFamily="34" charset="0"/>
              </a:rPr>
              <a:t>Yes there is hope beyond the judgment for a glorious future restoration both for Judah/Israel and for the nations (J. Daniel Hays and Tremper Longman III, The Message of the Prophets, 98).   </a:t>
            </a:r>
          </a:p>
        </p:txBody>
      </p:sp>
    </p:spTree>
    <p:extLst>
      <p:ext uri="{BB962C8B-B14F-4D97-AF65-F5344CB8AC3E}">
        <p14:creationId xmlns:p14="http://schemas.microsoft.com/office/powerpoint/2010/main" val="7631048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84CFDD-E13B-42F2-B43E-D9C9EA521924}"/>
              </a:ext>
            </a:extLst>
          </p:cNvPr>
          <p:cNvSpPr>
            <a:spLocks noGrp="1"/>
          </p:cNvSpPr>
          <p:nvPr>
            <p:ph idx="1"/>
          </p:nvPr>
        </p:nvSpPr>
        <p:spPr>
          <a:xfrm>
            <a:off x="111512" y="189571"/>
            <a:ext cx="11831443" cy="6534614"/>
          </a:xfrm>
        </p:spPr>
        <p:txBody>
          <a:bodyPr>
            <a:normAutofit fontScale="92500" lnSpcReduction="20000"/>
          </a:bodyPr>
          <a:lstStyle/>
          <a:p>
            <a:pPr algn="ctr"/>
            <a:r>
              <a:rPr lang="en-US" sz="5800" b="1" dirty="0">
                <a:latin typeface="Agency FB" panose="020B0503020202020204" pitchFamily="34" charset="0"/>
              </a:rPr>
              <a:t>Hays and Longman suggest:</a:t>
            </a:r>
          </a:p>
          <a:p>
            <a:pPr marL="914400" indent="-914400">
              <a:buFont typeface="+mj-lt"/>
              <a:buAutoNum type="arabicParenR"/>
            </a:pPr>
            <a:r>
              <a:rPr lang="en-US" sz="5800" dirty="0">
                <a:latin typeface="Agency FB" panose="020B0503020202020204" pitchFamily="34" charset="0"/>
              </a:rPr>
              <a:t>Isaiah 1-39 focuses on judgment but also contains glimpses of deliverance</a:t>
            </a:r>
          </a:p>
          <a:p>
            <a:pPr marL="914400" indent="-914400">
              <a:buFont typeface="+mj-lt"/>
              <a:buAutoNum type="arabicParenR"/>
            </a:pPr>
            <a:r>
              <a:rPr lang="en-US" sz="5800" dirty="0">
                <a:latin typeface="Agency FB" panose="020B0503020202020204" pitchFamily="34" charset="0"/>
              </a:rPr>
              <a:t>Isaiah 40-55 focuses on deliverance and restoration through the Servant but also contains glimpses of judgment</a:t>
            </a:r>
          </a:p>
          <a:p>
            <a:pPr marL="914400" indent="-914400">
              <a:buFont typeface="+mj-lt"/>
              <a:buAutoNum type="arabicParenR"/>
            </a:pPr>
            <a:r>
              <a:rPr lang="en-US" sz="5800" dirty="0">
                <a:latin typeface="Agency FB" panose="020B0503020202020204" pitchFamily="34" charset="0"/>
              </a:rPr>
              <a:t>Isaiah 56-66 focuses on righteous living by  YHWH’s true prophet/servants in the meantime(J. Daniel Hays and Tremper Longman III, The Message of the Prophets, 100)</a:t>
            </a:r>
            <a:r>
              <a:rPr lang="en-US" sz="5400" dirty="0">
                <a:latin typeface="Agency FB" panose="020B0503020202020204" pitchFamily="34" charset="0"/>
              </a:rPr>
              <a:t>.  </a:t>
            </a:r>
          </a:p>
        </p:txBody>
      </p:sp>
    </p:spTree>
    <p:extLst>
      <p:ext uri="{BB962C8B-B14F-4D97-AF65-F5344CB8AC3E}">
        <p14:creationId xmlns:p14="http://schemas.microsoft.com/office/powerpoint/2010/main" val="42351757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2074F5-74F9-41DB-A29F-00F0825AF209}"/>
              </a:ext>
            </a:extLst>
          </p:cNvPr>
          <p:cNvSpPr>
            <a:spLocks noGrp="1"/>
          </p:cNvSpPr>
          <p:nvPr>
            <p:ph idx="1"/>
          </p:nvPr>
        </p:nvSpPr>
        <p:spPr>
          <a:xfrm>
            <a:off x="211873" y="200722"/>
            <a:ext cx="11697629" cy="6456555"/>
          </a:xfrm>
        </p:spPr>
        <p:txBody>
          <a:bodyPr>
            <a:normAutofit fontScale="92500" lnSpcReduction="20000"/>
          </a:bodyPr>
          <a:lstStyle/>
          <a:p>
            <a:r>
              <a:rPr lang="en-US" sz="5400" dirty="0">
                <a:latin typeface="Agency FB" panose="020B0503020202020204" pitchFamily="34" charset="0"/>
              </a:rPr>
              <a:t>Isaiah 1-3---</a:t>
            </a:r>
            <a:r>
              <a:rPr lang="en-US" sz="5400" b="1" dirty="0">
                <a:latin typeface="Agency FB" panose="020B0503020202020204" pitchFamily="34" charset="0"/>
              </a:rPr>
              <a:t>The Covenant Lawsuit</a:t>
            </a:r>
          </a:p>
          <a:p>
            <a:pPr marL="914400" indent="-914400">
              <a:buFont typeface="+mj-lt"/>
              <a:buAutoNum type="alphaUcPeriod"/>
            </a:pPr>
            <a:r>
              <a:rPr lang="en-US" sz="5400" dirty="0">
                <a:latin typeface="Agency FB" panose="020B0503020202020204" pitchFamily="34" charset="0"/>
              </a:rPr>
              <a:t>Isaiah launches into a scathing diatribe against the people of Judah for their repeated and blatant covenant violation (especially of Deuteronomy).</a:t>
            </a:r>
          </a:p>
          <a:p>
            <a:pPr marL="914400" indent="-914400">
              <a:buFont typeface="+mj-lt"/>
              <a:buAutoNum type="alphaUcPeriod"/>
            </a:pPr>
            <a:r>
              <a:rPr lang="en-US" sz="5400" dirty="0">
                <a:latin typeface="Agency FB" panose="020B0503020202020204" pitchFamily="34" charset="0"/>
              </a:rPr>
              <a:t>YHWH states that “YHWH” has raised children but they have  not only rebelled but no longer know this G-D.</a:t>
            </a:r>
          </a:p>
          <a:p>
            <a:pPr marL="914400" indent="-914400">
              <a:buFont typeface="+mj-lt"/>
              <a:buAutoNum type="alphaUcPeriod"/>
            </a:pPr>
            <a:r>
              <a:rPr lang="en-US" sz="5400" dirty="0">
                <a:latin typeface="Agency FB" panose="020B0503020202020204" pitchFamily="34" charset="0"/>
              </a:rPr>
              <a:t>Forsaken YHWH, implying a broken relationship, spurned YHWH, which means despise YHWH, turned their back which is a sign of disrespect of the king.</a:t>
            </a:r>
          </a:p>
        </p:txBody>
      </p:sp>
    </p:spTree>
    <p:extLst>
      <p:ext uri="{BB962C8B-B14F-4D97-AF65-F5344CB8AC3E}">
        <p14:creationId xmlns:p14="http://schemas.microsoft.com/office/powerpoint/2010/main" val="1992561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159C64-DC12-491C-B232-0CEFBA58CFC2}"/>
              </a:ext>
            </a:extLst>
          </p:cNvPr>
          <p:cNvSpPr>
            <a:spLocks noGrp="1"/>
          </p:cNvSpPr>
          <p:nvPr>
            <p:ph idx="1"/>
          </p:nvPr>
        </p:nvSpPr>
        <p:spPr>
          <a:xfrm>
            <a:off x="234175" y="367990"/>
            <a:ext cx="11753386" cy="6188927"/>
          </a:xfrm>
        </p:spPr>
        <p:txBody>
          <a:bodyPr>
            <a:normAutofit lnSpcReduction="10000"/>
          </a:bodyPr>
          <a:lstStyle/>
          <a:p>
            <a:r>
              <a:rPr lang="en-US" sz="5400" b="1" dirty="0">
                <a:latin typeface="Agency FB" panose="020B0503020202020204" pitchFamily="34" charset="0"/>
              </a:rPr>
              <a:t>Monotheism</a:t>
            </a:r>
            <a:r>
              <a:rPr lang="en-US" sz="5400" dirty="0">
                <a:latin typeface="Agency FB" panose="020B0503020202020204" pitchFamily="34" charset="0"/>
              </a:rPr>
              <a:t> as presented in classical Western Christian theology, is an intellectual claim that only one G-D presides over all existence. Yet the Bible articulates YHWH as a fully functioning deity marked by immense complexity and interiority that are characteristically excluded in conventional rational understandings of the one G-D (Brueggemann, Reverberations of Faith: A Theological Handbook of Old Testament Themes, 137).</a:t>
            </a:r>
          </a:p>
        </p:txBody>
      </p:sp>
    </p:spTree>
    <p:extLst>
      <p:ext uri="{BB962C8B-B14F-4D97-AF65-F5344CB8AC3E}">
        <p14:creationId xmlns:p14="http://schemas.microsoft.com/office/powerpoint/2010/main" val="1667892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A71EC1-0E9B-4E52-8A0D-ED90263C0ACC}"/>
              </a:ext>
            </a:extLst>
          </p:cNvPr>
          <p:cNvSpPr>
            <a:spLocks noGrp="1"/>
          </p:cNvSpPr>
          <p:nvPr>
            <p:ph idx="1"/>
          </p:nvPr>
        </p:nvSpPr>
        <p:spPr>
          <a:xfrm>
            <a:off x="256032" y="243839"/>
            <a:ext cx="11631168" cy="6480345"/>
          </a:xfrm>
        </p:spPr>
        <p:txBody>
          <a:bodyPr>
            <a:normAutofit fontScale="92500" lnSpcReduction="20000"/>
          </a:bodyPr>
          <a:lstStyle/>
          <a:p>
            <a:r>
              <a:rPr lang="en-US" sz="5400" dirty="0">
                <a:latin typeface="Agency FB" panose="020B0503020202020204" pitchFamily="34" charset="0"/>
              </a:rPr>
              <a:t>Brueggemann argued that “the biblical question is not the number of gods [one!], </a:t>
            </a:r>
            <a:r>
              <a:rPr lang="en-US" sz="5400" b="1" dirty="0">
                <a:latin typeface="Agency FB" panose="020B0503020202020204" pitchFamily="34" charset="0"/>
              </a:rPr>
              <a:t>but the practice and character of YHWH </a:t>
            </a:r>
            <a:r>
              <a:rPr lang="en-US" sz="5400" dirty="0">
                <a:latin typeface="Agency FB" panose="020B0503020202020204" pitchFamily="34" charset="0"/>
              </a:rPr>
              <a:t>in an assumed world of contested </a:t>
            </a:r>
            <a:r>
              <a:rPr lang="en-US" sz="5400" b="1" dirty="0">
                <a:latin typeface="Agency FB" panose="020B0503020202020204" pitchFamily="34" charset="0"/>
              </a:rPr>
              <a:t>polytheism</a:t>
            </a:r>
            <a:r>
              <a:rPr lang="en-US" sz="5400" dirty="0">
                <a:latin typeface="Agency FB" panose="020B0503020202020204" pitchFamily="34" charset="0"/>
              </a:rPr>
              <a:t>, </a:t>
            </a:r>
            <a:r>
              <a:rPr lang="en-US" sz="5400" b="1" dirty="0">
                <a:latin typeface="Agency FB" panose="020B0503020202020204" pitchFamily="34" charset="0"/>
              </a:rPr>
              <a:t>the ways in which this G-D (among others) is known, and the ways in which Israel is related to this G-D).</a:t>
            </a:r>
          </a:p>
          <a:p>
            <a:r>
              <a:rPr lang="en-US" sz="5400" dirty="0">
                <a:latin typeface="Agency FB" panose="020B0503020202020204" pitchFamily="34" charset="0"/>
              </a:rPr>
              <a:t>This claim of “one G-D” is also to be distinguished from </a:t>
            </a:r>
            <a:r>
              <a:rPr lang="en-US" sz="5400" b="1" dirty="0">
                <a:latin typeface="Agency FB" panose="020B0503020202020204" pitchFamily="34" charset="0"/>
              </a:rPr>
              <a:t>henotheism,</a:t>
            </a:r>
            <a:r>
              <a:rPr lang="en-US" sz="5400" dirty="0">
                <a:latin typeface="Agency FB" panose="020B0503020202020204" pitchFamily="34" charset="0"/>
              </a:rPr>
              <a:t> </a:t>
            </a:r>
            <a:r>
              <a:rPr lang="en-US" sz="5400" b="1" dirty="0">
                <a:latin typeface="Agency FB" panose="020B0503020202020204" pitchFamily="34" charset="0"/>
              </a:rPr>
              <a:t>a common assumption in the ancient world that each god presides over his or her own territory, but is limited to that territory </a:t>
            </a:r>
            <a:r>
              <a:rPr lang="en-US" sz="5400" dirty="0">
                <a:latin typeface="Agency FB" panose="020B0503020202020204" pitchFamily="34" charset="0"/>
              </a:rPr>
              <a:t>(1 Samuel 26:19) Brueggemann, Reverberations of Faith, 137). </a:t>
            </a:r>
          </a:p>
        </p:txBody>
      </p:sp>
    </p:spTree>
    <p:extLst>
      <p:ext uri="{BB962C8B-B14F-4D97-AF65-F5344CB8AC3E}">
        <p14:creationId xmlns:p14="http://schemas.microsoft.com/office/powerpoint/2010/main" val="91360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3ABDED-0917-4BE9-9AB2-9D45452463BF}"/>
              </a:ext>
            </a:extLst>
          </p:cNvPr>
          <p:cNvSpPr>
            <a:spLocks noGrp="1"/>
          </p:cNvSpPr>
          <p:nvPr>
            <p:ph idx="1"/>
          </p:nvPr>
        </p:nvSpPr>
        <p:spPr>
          <a:xfrm>
            <a:off x="211873" y="301083"/>
            <a:ext cx="11697629" cy="6378497"/>
          </a:xfrm>
        </p:spPr>
        <p:txBody>
          <a:bodyPr>
            <a:normAutofit fontScale="92500"/>
          </a:bodyPr>
          <a:lstStyle/>
          <a:p>
            <a:r>
              <a:rPr lang="en-US" sz="5400" dirty="0">
                <a:latin typeface="Agency FB" panose="020B0503020202020204" pitchFamily="34" charset="0"/>
              </a:rPr>
              <a:t>The Old Testament, in its final form, </a:t>
            </a:r>
            <a:r>
              <a:rPr lang="en-US" sz="5400" b="1" dirty="0">
                <a:latin typeface="Agency FB" panose="020B0503020202020204" pitchFamily="34" charset="0"/>
              </a:rPr>
              <a:t>certainly ends up with an affirmation, that YHWH alone is G-D</a:t>
            </a:r>
            <a:r>
              <a:rPr lang="en-US" sz="5400" dirty="0">
                <a:latin typeface="Agency FB" panose="020B0503020202020204" pitchFamily="34" charset="0"/>
              </a:rPr>
              <a:t>. This affirmation is clearest in exilic Isaiah </a:t>
            </a:r>
            <a:r>
              <a:rPr lang="en-US" sz="5400" b="1" dirty="0">
                <a:latin typeface="Agency FB" panose="020B0503020202020204" pitchFamily="34" charset="0"/>
              </a:rPr>
              <a:t>(43:11; 48:12). </a:t>
            </a:r>
            <a:r>
              <a:rPr lang="en-US" sz="5400" dirty="0">
                <a:latin typeface="Agency FB" panose="020B0503020202020204" pitchFamily="34" charset="0"/>
              </a:rPr>
              <a:t>That confession made in doxological form is not an </a:t>
            </a:r>
            <a:r>
              <a:rPr lang="en-US" sz="5400" b="1" dirty="0">
                <a:latin typeface="Agency FB" panose="020B0503020202020204" pitchFamily="34" charset="0"/>
              </a:rPr>
              <a:t>intellectual or rational confession</a:t>
            </a:r>
            <a:r>
              <a:rPr lang="en-US" sz="5400" dirty="0">
                <a:latin typeface="Agency FB" panose="020B0503020202020204" pitchFamily="34" charset="0"/>
              </a:rPr>
              <a:t>; rather the assertion is a </a:t>
            </a:r>
            <a:r>
              <a:rPr lang="en-US" sz="5400" b="1" dirty="0">
                <a:latin typeface="Agency FB" panose="020B0503020202020204" pitchFamily="34" charset="0"/>
              </a:rPr>
              <a:t>faith confession </a:t>
            </a:r>
            <a:r>
              <a:rPr lang="en-US" sz="5400" dirty="0">
                <a:latin typeface="Agency FB" panose="020B0503020202020204" pitchFamily="34" charset="0"/>
              </a:rPr>
              <a:t>with the quite practical intent of permitting displaced Israel in exile to continue to </a:t>
            </a:r>
            <a:r>
              <a:rPr lang="en-US" sz="5400" b="1" dirty="0">
                <a:latin typeface="Agency FB" panose="020B0503020202020204" pitchFamily="34" charset="0"/>
              </a:rPr>
              <a:t>“trust and obey”</a:t>
            </a:r>
            <a:r>
              <a:rPr lang="en-US" sz="5400" dirty="0">
                <a:latin typeface="Agency FB" panose="020B0503020202020204" pitchFamily="34" charset="0"/>
              </a:rPr>
              <a:t> in terms of its most elemental faith commitments (Brueggemann, 137).</a:t>
            </a:r>
          </a:p>
        </p:txBody>
      </p:sp>
    </p:spTree>
    <p:extLst>
      <p:ext uri="{BB962C8B-B14F-4D97-AF65-F5344CB8AC3E}">
        <p14:creationId xmlns:p14="http://schemas.microsoft.com/office/powerpoint/2010/main" val="3853166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670118D-F0AE-48C0-ABCF-3594DE4E4BB5}"/>
              </a:ext>
            </a:extLst>
          </p:cNvPr>
          <p:cNvSpPr>
            <a:spLocks noGrp="1"/>
          </p:cNvSpPr>
          <p:nvPr>
            <p:ph type="body" sz="half" idx="2"/>
          </p:nvPr>
        </p:nvSpPr>
        <p:spPr>
          <a:xfrm>
            <a:off x="223025" y="245327"/>
            <a:ext cx="5872976" cy="6266683"/>
          </a:xfrm>
        </p:spPr>
        <p:txBody>
          <a:bodyPr>
            <a:normAutofit/>
          </a:bodyPr>
          <a:lstStyle/>
          <a:p>
            <a:pPr algn="ctr"/>
            <a:r>
              <a:rPr lang="en-US" sz="5400" b="1" dirty="0">
                <a:latin typeface="Agency FB" panose="020B0503020202020204" pitchFamily="34" charset="0"/>
              </a:rPr>
              <a:t>Eighth and Seventh Century Prophets:</a:t>
            </a:r>
          </a:p>
          <a:p>
            <a:pPr algn="ctr"/>
            <a:r>
              <a:rPr lang="en-US" sz="5400" dirty="0">
                <a:latin typeface="Agency FB" panose="020B0503020202020204" pitchFamily="34" charset="0"/>
              </a:rPr>
              <a:t>Context, Content, and the usage of literature to shape, inform and influence the mind of a people and nation.</a:t>
            </a:r>
          </a:p>
        </p:txBody>
      </p:sp>
      <p:pic>
        <p:nvPicPr>
          <p:cNvPr id="5" name="Picture 4">
            <a:extLst>
              <a:ext uri="{FF2B5EF4-FFF2-40B4-BE49-F238E27FC236}">
                <a16:creationId xmlns:a16="http://schemas.microsoft.com/office/drawing/2014/main" id="{1C6569B8-E8AB-446D-A9CC-56375865559D}"/>
              </a:ext>
            </a:extLst>
          </p:cNvPr>
          <p:cNvPicPr>
            <a:picLocks noChangeAspect="1"/>
          </p:cNvPicPr>
          <p:nvPr/>
        </p:nvPicPr>
        <p:blipFill>
          <a:blip r:embed="rId2"/>
          <a:stretch>
            <a:fillRect/>
          </a:stretch>
        </p:blipFill>
        <p:spPr>
          <a:xfrm>
            <a:off x="6096001" y="245328"/>
            <a:ext cx="5657740" cy="6266684"/>
          </a:xfrm>
          <a:prstGeom prst="rect">
            <a:avLst/>
          </a:prstGeom>
        </p:spPr>
      </p:pic>
    </p:spTree>
    <p:extLst>
      <p:ext uri="{BB962C8B-B14F-4D97-AF65-F5344CB8AC3E}">
        <p14:creationId xmlns:p14="http://schemas.microsoft.com/office/powerpoint/2010/main" val="3681205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537C82-5494-4E94-9482-9E3C218260B5}"/>
              </a:ext>
            </a:extLst>
          </p:cNvPr>
          <p:cNvSpPr>
            <a:spLocks noGrp="1"/>
          </p:cNvSpPr>
          <p:nvPr>
            <p:ph idx="1"/>
          </p:nvPr>
        </p:nvSpPr>
        <p:spPr>
          <a:xfrm>
            <a:off x="334537" y="379141"/>
            <a:ext cx="11630722" cy="6266986"/>
          </a:xfrm>
        </p:spPr>
        <p:txBody>
          <a:bodyPr>
            <a:normAutofit/>
          </a:bodyPr>
          <a:lstStyle/>
          <a:p>
            <a:r>
              <a:rPr lang="en-US" sz="5400" dirty="0">
                <a:latin typeface="Agency FB" panose="020B0503020202020204" pitchFamily="34" charset="0"/>
              </a:rPr>
              <a:t>The Eighth Century Prophets, </a:t>
            </a:r>
            <a:r>
              <a:rPr lang="en-US" sz="5400" b="1" dirty="0">
                <a:latin typeface="Agency FB" panose="020B0503020202020204" pitchFamily="34" charset="0"/>
              </a:rPr>
              <a:t>(Amos, Hosea, Isaiah and Micah) </a:t>
            </a:r>
            <a:r>
              <a:rPr lang="en-US" sz="5400" dirty="0">
                <a:latin typeface="Agency FB" panose="020B0503020202020204" pitchFamily="34" charset="0"/>
              </a:rPr>
              <a:t>all conveyed messages that dealt with land as it pertained to the promise of G-D to Israel.</a:t>
            </a:r>
          </a:p>
          <a:p>
            <a:r>
              <a:rPr lang="en-US" sz="5400" dirty="0" err="1">
                <a:latin typeface="Agency FB" panose="020B0503020202020204" pitchFamily="34" charset="0"/>
              </a:rPr>
              <a:t>Latifundialization</a:t>
            </a:r>
            <a:r>
              <a:rPr lang="en-US" sz="5400" dirty="0">
                <a:latin typeface="Agency FB" panose="020B0503020202020204" pitchFamily="34" charset="0"/>
              </a:rPr>
              <a:t>, which is derived from the term </a:t>
            </a:r>
            <a:r>
              <a:rPr lang="en-US" sz="5400" b="1" dirty="0">
                <a:latin typeface="Agency FB" panose="020B0503020202020204" pitchFamily="34" charset="0"/>
              </a:rPr>
              <a:t>latifundia-large estates</a:t>
            </a:r>
            <a:r>
              <a:rPr lang="en-US" sz="5400" dirty="0">
                <a:latin typeface="Agency FB" panose="020B0503020202020204" pitchFamily="34" charset="0"/>
              </a:rPr>
              <a:t>, can be generally defined as </a:t>
            </a:r>
            <a:r>
              <a:rPr lang="en-US" sz="5400" b="1" dirty="0">
                <a:latin typeface="Agency FB" panose="020B0503020202020204" pitchFamily="34" charset="0"/>
              </a:rPr>
              <a:t>the process of land accumulation in the hands of a few wealthy elite to the deprivation of the peasantry.</a:t>
            </a:r>
          </a:p>
          <a:p>
            <a:endParaRPr lang="en-US" sz="5400" dirty="0">
              <a:latin typeface="Agency FB" panose="020B0503020202020204" pitchFamily="34" charset="0"/>
            </a:endParaRPr>
          </a:p>
          <a:p>
            <a:endParaRPr lang="en-US" sz="5400" dirty="0">
              <a:latin typeface="Agency FB" panose="020B0503020202020204" pitchFamily="34" charset="0"/>
            </a:endParaRPr>
          </a:p>
        </p:txBody>
      </p:sp>
    </p:spTree>
    <p:extLst>
      <p:ext uri="{BB962C8B-B14F-4D97-AF65-F5344CB8AC3E}">
        <p14:creationId xmlns:p14="http://schemas.microsoft.com/office/powerpoint/2010/main" val="2612814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13139</TotalTime>
  <Words>2338</Words>
  <Application>Microsoft Office PowerPoint</Application>
  <PresentationFormat>Widescreen</PresentationFormat>
  <Paragraphs>96</Paragraphs>
  <Slides>45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Agency FB</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The Process of Latifundialization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Percy Johnson</dc:creator>
  <cp:lastModifiedBy>Percy Johnson</cp:lastModifiedBy>
  <cp:revision>55</cp:revision>
  <dcterms:created xsi:type="dcterms:W3CDTF">2017-12-30T01:27:24Z</dcterms:created>
  <dcterms:modified xsi:type="dcterms:W3CDTF">2018-01-10T19:14:10Z</dcterms:modified>
</cp:coreProperties>
</file>