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2"/>
  </p:notesMasterIdLst>
  <p:sldIdLst>
    <p:sldId id="256" r:id="rId2"/>
    <p:sldId id="258" r:id="rId3"/>
    <p:sldId id="281" r:id="rId4"/>
    <p:sldId id="272" r:id="rId5"/>
    <p:sldId id="278" r:id="rId6"/>
    <p:sldId id="259" r:id="rId7"/>
    <p:sldId id="264" r:id="rId8"/>
    <p:sldId id="286" r:id="rId9"/>
    <p:sldId id="268" r:id="rId10"/>
    <p:sldId id="263" r:id="rId11"/>
    <p:sldId id="265" r:id="rId12"/>
    <p:sldId id="288" r:id="rId13"/>
    <p:sldId id="287" r:id="rId14"/>
    <p:sldId id="289" r:id="rId15"/>
    <p:sldId id="261" r:id="rId16"/>
    <p:sldId id="282" r:id="rId17"/>
    <p:sldId id="273" r:id="rId18"/>
    <p:sldId id="269" r:id="rId19"/>
    <p:sldId id="274" r:id="rId20"/>
    <p:sldId id="290" r:id="rId21"/>
    <p:sldId id="275" r:id="rId22"/>
    <p:sldId id="276" r:id="rId23"/>
    <p:sldId id="270" r:id="rId24"/>
    <p:sldId id="271" r:id="rId25"/>
    <p:sldId id="277" r:id="rId26"/>
    <p:sldId id="283" r:id="rId27"/>
    <p:sldId id="284" r:id="rId28"/>
    <p:sldId id="285" r:id="rId29"/>
    <p:sldId id="279" r:id="rId30"/>
    <p:sldId id="280"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04" autoAdjust="0"/>
    <p:restoredTop sz="94660"/>
  </p:normalViewPr>
  <p:slideViewPr>
    <p:cSldViewPr>
      <p:cViewPr varScale="1">
        <p:scale>
          <a:sx n="67" d="100"/>
          <a:sy n="67" d="100"/>
        </p:scale>
        <p:origin x="1276" y="5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33669D-C48A-4AE5-B2E7-81DC5604974F}" type="datetimeFigureOut">
              <a:rPr lang="en-US" smtClean="0"/>
              <a:t>4/28/2020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8660BB-6A23-4187-AC94-4834EC70EA22}" type="slidenum">
              <a:rPr lang="en-US" smtClean="0"/>
              <a:t>‹#›</a:t>
            </a:fld>
            <a:endParaRPr lang="en-US"/>
          </a:p>
        </p:txBody>
      </p:sp>
    </p:spTree>
    <p:extLst>
      <p:ext uri="{BB962C8B-B14F-4D97-AF65-F5344CB8AC3E}">
        <p14:creationId xmlns:p14="http://schemas.microsoft.com/office/powerpoint/2010/main" val="19573276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E8660BB-6A23-4187-AC94-4834EC70EA22}" type="slidenum">
              <a:rPr lang="en-US" smtClean="0"/>
              <a:t>7</a:t>
            </a:fld>
            <a:endParaRPr lang="en-US"/>
          </a:p>
        </p:txBody>
      </p:sp>
    </p:spTree>
    <p:extLst>
      <p:ext uri="{BB962C8B-B14F-4D97-AF65-F5344CB8AC3E}">
        <p14:creationId xmlns:p14="http://schemas.microsoft.com/office/powerpoint/2010/main" val="129508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a:t>Click to edit Master title style</a:t>
            </a:r>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7" name="Date Placeholder 6"/>
          <p:cNvSpPr>
            <a:spLocks noGrp="1"/>
          </p:cNvSpPr>
          <p:nvPr>
            <p:ph type="dt" sz="half" idx="10"/>
          </p:nvPr>
        </p:nvSpPr>
        <p:spPr/>
        <p:txBody>
          <a:bodyPr/>
          <a:lstStyle/>
          <a:p>
            <a:fld id="{C03C3ABE-0E82-463E-8351-3C8440B7F93D}" type="datetimeFigureOut">
              <a:rPr lang="en-US" smtClean="0"/>
              <a:t>4/28/2020</a:t>
            </a:fld>
            <a:endParaRPr lang="en-US"/>
          </a:p>
        </p:txBody>
      </p:sp>
      <p:sp>
        <p:nvSpPr>
          <p:cNvPr id="20" name="Footer Placeholder 19"/>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D217C5D5-B15E-4BBC-96E4-C51C989DFB7E}"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a:t>Click to edit Master title style</a:t>
            </a:r>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C03C3ABE-0E82-463E-8351-3C8440B7F93D}" type="datetimeFigureOut">
              <a:rPr lang="en-US"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n-US"/>
              <a:t>Click to edit Master title style</a:t>
            </a:r>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03C3ABE-0E82-463E-8351-3C8440B7F93D}" type="datetimeFigureOut">
              <a:rPr lang="en-US" smtClean="0"/>
              <a:t>4/28/2020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a:t>Click to edit Master title style</a:t>
            </a:r>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C03C3ABE-0E82-463E-8351-3C8440B7F93D}" type="datetimeFigureOut">
              <a:rPr lang="en-US" smtClean="0"/>
              <a:t>4/28/2020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n-US"/>
              <a:t>Click to edit Master title style</a:t>
            </a:r>
          </a:p>
        </p:txBody>
      </p:sp>
      <p:sp>
        <p:nvSpPr>
          <p:cNvPr id="3" name="Date Placeholder 2"/>
          <p:cNvSpPr>
            <a:spLocks noGrp="1"/>
          </p:cNvSpPr>
          <p:nvPr>
            <p:ph type="dt" sz="half" idx="10"/>
          </p:nvPr>
        </p:nvSpPr>
        <p:spPr/>
        <p:txBody>
          <a:bodyPr/>
          <a:lstStyle/>
          <a:p>
            <a:fld id="{C03C3ABE-0E82-463E-8351-3C8440B7F93D}" type="datetimeFigureOut">
              <a:rPr lang="en-US" smtClean="0"/>
              <a:t>4/28/2020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fld id="{C03C3ABE-0E82-463E-8351-3C8440B7F93D}" type="datetimeFigureOut">
              <a:rPr lang="en-US" smtClean="0"/>
              <a:t>4/28/2020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17C5D5-B15E-4BBC-96E4-C51C989DFB7E}"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a:t>Click to edit Master title style</a:t>
            </a:r>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03C3ABE-0E82-463E-8351-3C8440B7F93D}" type="datetimeFigureOut">
              <a:rPr lang="en-US" smtClean="0"/>
              <a:t>4/28/2020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a:t>Click to edit Master title style</a:t>
            </a:r>
          </a:p>
        </p:txBody>
      </p:sp>
      <p:sp>
        <p:nvSpPr>
          <p:cNvPr id="5" name="Date Placeholder 4"/>
          <p:cNvSpPr>
            <a:spLocks noGrp="1"/>
          </p:cNvSpPr>
          <p:nvPr>
            <p:ph type="dt" sz="half" idx="10"/>
          </p:nvPr>
        </p:nvSpPr>
        <p:spPr/>
        <p:txBody>
          <a:bodyPr/>
          <a:lstStyle/>
          <a:p>
            <a:fld id="{C03C3ABE-0E82-463E-8351-3C8440B7F93D}" type="datetimeFigureOut">
              <a:rPr lang="en-US" smtClean="0"/>
              <a:t>4/28/2020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a:t>Click to edit Master title style</a:t>
            </a:r>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C03C3ABE-0E82-463E-8351-3C8440B7F93D}" type="datetimeFigureOut">
              <a:rPr lang="en-US" smtClean="0"/>
              <a:t>4/28/2020</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D217C5D5-B15E-4BBC-96E4-C51C989DFB7E}"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lawdawghall.blogspot.com/2012/03/derrick-bell-whos-afraid-of-critical.htm" TargetMode="External"/><Relationship Id="rId2" Type="http://schemas.openxmlformats.org/officeDocument/2006/relationships/hyperlink" Target="https://www.oyez.org/cases/1985/84-6263" TargetMode="External"/><Relationship Id="rId1" Type="http://schemas.openxmlformats.org/officeDocument/2006/relationships/slideLayout" Target="../slideLayouts/slideLayout2.xml"/><Relationship Id="rId4" Type="http://schemas.openxmlformats.org/officeDocument/2006/relationships/hyperlink" Target="https://tilford.k-state.edu/resources/educational-benefits-of-diversity/whatisdiverse.html"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britannica.com/topic/Fourteenth-Amendment" TargetMode="External"/><Relationship Id="rId2" Type="http://schemas.openxmlformats.org/officeDocument/2006/relationships/hyperlink" Target="https://www.oyez.org/cases/1962/490" TargetMode="External"/><Relationship Id="rId1" Type="http://schemas.openxmlformats.org/officeDocument/2006/relationships/slideLayout" Target="../slideLayouts/slideLayout2.xml"/><Relationship Id="rId5" Type="http://schemas.openxmlformats.org/officeDocument/2006/relationships/hyperlink" Target="https://www.thoughtco.com/" TargetMode="External"/><Relationship Id="rId4" Type="http://schemas.openxmlformats.org/officeDocument/2006/relationships/hyperlink" Target="https://www.researchgate.net/"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britannica.com/biography/Ernest-J-Gaines" TargetMode="External"/><Relationship Id="rId2" Type="http://schemas.openxmlformats.org/officeDocument/2006/relationships/hyperlink" Target="https://civilrights.org/2009/07/02/today-in-civil-rights-history-civil-rights-act-of-1964-becomes-law/" TargetMode="External"/><Relationship Id="rId1" Type="http://schemas.openxmlformats.org/officeDocument/2006/relationships/slideLayout" Target="../slideLayouts/slideLayout2.xml"/><Relationship Id="rId5" Type="http://schemas.openxmlformats.org/officeDocument/2006/relationships/hyperlink" Target="http://www.americanbar.org/groups/crsj/publications/human_rights_magazine_home/2015--vol--41-/vol-41-no-1-lurking-in-the-shadows-the-supreme-court/introduction--the-supreme-court-s-assault-on-civil-rights-and-ac/" TargetMode="External"/><Relationship Id="rId4" Type="http://schemas.openxmlformats.org/officeDocument/2006/relationships/hyperlink" Target="https://criminal.findlaw.com/criminal-procedure/hearsay-evidence.html"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www.dphu.org/uploads/attachements/books/books_4008_0.pdf" TargetMode="External"/><Relationship Id="rId2" Type="http://schemas.openxmlformats.org/officeDocument/2006/relationships/hyperlink" Target="https://www.cov.com/en/professionals/h/eric-holder"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04800"/>
            <a:ext cx="7315200" cy="1144632"/>
          </a:xfrm>
        </p:spPr>
        <p:txBody>
          <a:bodyPr>
            <a:normAutofit fontScale="40000" lnSpcReduction="20000"/>
          </a:bodyPr>
          <a:lstStyle/>
          <a:p>
            <a:r>
              <a:rPr lang="en-US" sz="6600" dirty="0"/>
              <a:t>Deconstructing </a:t>
            </a:r>
            <a:r>
              <a:rPr lang="en-US" sz="6600" i="1" dirty="0"/>
              <a:t>Lesson Before Dying</a:t>
            </a:r>
            <a:r>
              <a:rPr lang="en-US" sz="6600" dirty="0"/>
              <a:t>: An Examination of the Legal System using Critical Race Theory</a:t>
            </a:r>
          </a:p>
        </p:txBody>
      </p:sp>
      <p:pic>
        <p:nvPicPr>
          <p:cNvPr id="1026" name="Picture 2" descr="C:\Users\Cont Edu\Desktop\BC Seal - Large - Col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01000" y="5440280"/>
            <a:ext cx="897318" cy="9905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505200" y="2667000"/>
            <a:ext cx="184731" cy="369332"/>
          </a:xfrm>
          <a:prstGeom prst="rect">
            <a:avLst/>
          </a:prstGeom>
          <a:noFill/>
        </p:spPr>
        <p:txBody>
          <a:bodyPr wrap="none" rtlCol="0">
            <a:spAutoFit/>
          </a:bodyPr>
          <a:lstStyle/>
          <a:p>
            <a:endParaRPr lang="en-US" dirty="0"/>
          </a:p>
        </p:txBody>
      </p:sp>
      <p:sp>
        <p:nvSpPr>
          <p:cNvPr id="6" name="TextBox 5"/>
          <p:cNvSpPr txBox="1"/>
          <p:nvPr/>
        </p:nvSpPr>
        <p:spPr>
          <a:xfrm>
            <a:off x="1905000" y="4051900"/>
            <a:ext cx="5562600" cy="923330"/>
          </a:xfrm>
          <a:prstGeom prst="rect">
            <a:avLst/>
          </a:prstGeom>
          <a:noFill/>
        </p:spPr>
        <p:txBody>
          <a:bodyPr wrap="square" rtlCol="0">
            <a:spAutoFit/>
          </a:bodyPr>
          <a:lstStyle/>
          <a:p>
            <a:r>
              <a:rPr lang="en-US" dirty="0"/>
              <a:t>Nayann Brown</a:t>
            </a:r>
          </a:p>
          <a:p>
            <a:r>
              <a:rPr lang="en-US" dirty="0"/>
              <a:t>Major Concentration:  English</a:t>
            </a:r>
          </a:p>
          <a:p>
            <a:r>
              <a:rPr lang="en-US" dirty="0"/>
              <a:t>ENG 439 C : English Research Project</a:t>
            </a:r>
          </a:p>
        </p:txBody>
      </p:sp>
      <p:sp>
        <p:nvSpPr>
          <p:cNvPr id="8" name="TextBox 7"/>
          <p:cNvSpPr txBox="1"/>
          <p:nvPr/>
        </p:nvSpPr>
        <p:spPr>
          <a:xfrm>
            <a:off x="1058146" y="5638800"/>
            <a:ext cx="5263569" cy="1200329"/>
          </a:xfrm>
          <a:prstGeom prst="rect">
            <a:avLst/>
          </a:prstGeom>
          <a:noFill/>
        </p:spPr>
        <p:txBody>
          <a:bodyPr wrap="square" rtlCol="0">
            <a:spAutoFit/>
          </a:bodyPr>
          <a:lstStyle/>
          <a:p>
            <a:r>
              <a:rPr lang="en-US" dirty="0"/>
              <a:t>Benedict College</a:t>
            </a:r>
          </a:p>
          <a:p>
            <a:r>
              <a:rPr lang="en-US" dirty="0"/>
              <a:t>Department of Communication and Arts</a:t>
            </a:r>
          </a:p>
          <a:p>
            <a:r>
              <a:rPr lang="en-US" dirty="0"/>
              <a:t>Spring 2020  - Senior Research Presentation</a:t>
            </a:r>
          </a:p>
          <a:p>
            <a:r>
              <a:rPr lang="en-US" dirty="0"/>
              <a:t>Dr. Gwenda Richburg Greene,  Course Professor</a:t>
            </a:r>
          </a:p>
        </p:txBody>
      </p:sp>
    </p:spTree>
    <p:extLst>
      <p:ext uri="{BB962C8B-B14F-4D97-AF65-F5344CB8AC3E}">
        <p14:creationId xmlns:p14="http://schemas.microsoft.com/office/powerpoint/2010/main" val="58346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Review of Literature - Overview</a:t>
            </a:r>
          </a:p>
        </p:txBody>
      </p:sp>
      <p:sp>
        <p:nvSpPr>
          <p:cNvPr id="3" name="Content Placeholder 2"/>
          <p:cNvSpPr>
            <a:spLocks noGrp="1"/>
          </p:cNvSpPr>
          <p:nvPr>
            <p:ph idx="1"/>
          </p:nvPr>
        </p:nvSpPr>
        <p:spPr>
          <a:xfrm>
            <a:off x="1435608" y="1447800"/>
            <a:ext cx="7498080" cy="4495800"/>
          </a:xfrm>
        </p:spPr>
        <p:txBody>
          <a:bodyPr>
            <a:normAutofit fontScale="92500" lnSpcReduction="10000"/>
          </a:bodyPr>
          <a:lstStyle/>
          <a:p>
            <a:pPr marL="82296" indent="0">
              <a:buClr>
                <a:srgbClr val="FFC000"/>
              </a:buClr>
              <a:buNone/>
            </a:pPr>
            <a:r>
              <a:rPr lang="en-US" sz="2800" dirty="0">
                <a:solidFill>
                  <a:srgbClr val="000000"/>
                </a:solidFill>
              </a:rPr>
              <a:t>The review of literature is divided by the discussion of two cases. An explanation of constitutional rights protecting African Americans, and diversified black legal representation inside the courtrooms. First, the two cases are important to understand how discrimination is displayed inside the courtroom. The second set of information is an explanation of constitutional rights protecting African Americans that enforce free speech and equal protection. Last, diversified black legal representation inside the courtroom is used to show how courtrooms are evolving. </a:t>
            </a:r>
          </a:p>
        </p:txBody>
      </p:sp>
    </p:spTree>
    <p:extLst>
      <p:ext uri="{BB962C8B-B14F-4D97-AF65-F5344CB8AC3E}">
        <p14:creationId xmlns:p14="http://schemas.microsoft.com/office/powerpoint/2010/main" val="23183603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868362"/>
          </a:xfrm>
        </p:spPr>
        <p:txBody>
          <a:bodyPr>
            <a:normAutofit/>
          </a:bodyPr>
          <a:lstStyle/>
          <a:p>
            <a:r>
              <a:rPr lang="en-US" sz="3600" dirty="0">
                <a:solidFill>
                  <a:srgbClr val="000000"/>
                </a:solidFill>
                <a:effectLst/>
              </a:rPr>
              <a:t>Review of Literature (cont.)</a:t>
            </a:r>
          </a:p>
        </p:txBody>
      </p:sp>
      <p:sp>
        <p:nvSpPr>
          <p:cNvPr id="3" name="Content Placeholder 2"/>
          <p:cNvSpPr>
            <a:spLocks noGrp="1"/>
          </p:cNvSpPr>
          <p:nvPr>
            <p:ph idx="1"/>
          </p:nvPr>
        </p:nvSpPr>
        <p:spPr>
          <a:xfrm>
            <a:off x="1435608" y="1143000"/>
            <a:ext cx="7498080" cy="5638800"/>
          </a:xfrm>
        </p:spPr>
        <p:txBody>
          <a:bodyPr>
            <a:normAutofit lnSpcReduction="10000"/>
          </a:bodyPr>
          <a:lstStyle/>
          <a:p>
            <a:pPr marL="82296" indent="0">
              <a:buClr>
                <a:srgbClr val="FFC000"/>
              </a:buClr>
              <a:buNone/>
            </a:pPr>
            <a:r>
              <a:rPr lang="en-US" sz="2800" b="1" dirty="0">
                <a:solidFill>
                  <a:srgbClr val="000000"/>
                </a:solidFill>
              </a:rPr>
              <a:t>Legal Racial Discrimination Cases</a:t>
            </a:r>
          </a:p>
          <a:p>
            <a:pPr marL="82296" indent="0">
              <a:buClr>
                <a:srgbClr val="FFC000"/>
              </a:buClr>
              <a:buNone/>
            </a:pPr>
            <a:r>
              <a:rPr lang="en-US" sz="2800" i="1" dirty="0">
                <a:solidFill>
                  <a:srgbClr val="000000"/>
                </a:solidFill>
              </a:rPr>
              <a:t>Bateson V. Kentucky (1986)</a:t>
            </a:r>
          </a:p>
          <a:p>
            <a:pPr>
              <a:buClr>
                <a:srgbClr val="FFC000"/>
              </a:buClr>
            </a:pPr>
            <a:r>
              <a:rPr lang="en-US" sz="2800" dirty="0">
                <a:solidFill>
                  <a:srgbClr val="000000"/>
                </a:solidFill>
              </a:rPr>
              <a:t>Batson, a black man, was on trial charged with second-degree burglary and receipt of stolen goods. During the jury selection, the prosecutor used his peremptory challenges to strike the four black persons on the venire, resulting in a jury composed of all whites. Batson was convicted on both charges against him. </a:t>
            </a:r>
          </a:p>
          <a:p>
            <a:pPr>
              <a:buClr>
                <a:srgbClr val="FFC000"/>
              </a:buClr>
            </a:pPr>
            <a:r>
              <a:rPr lang="en-US" sz="2800" dirty="0">
                <a:solidFill>
                  <a:srgbClr val="000000"/>
                </a:solidFill>
              </a:rPr>
              <a:t>Batson v. Kentucky was a case in which the United States Supreme Court ruled that a prosecutor's use of a peremptory challenge in a criminal case. (Britannica, 2019)</a:t>
            </a:r>
            <a:endParaRPr lang="en-US" sz="2800" i="1" dirty="0">
              <a:solidFill>
                <a:srgbClr val="000000"/>
              </a:solidFill>
            </a:endParaRPr>
          </a:p>
          <a:p>
            <a:pPr>
              <a:buClr>
                <a:srgbClr val="FFC000"/>
              </a:buClr>
            </a:pPr>
            <a:endParaRPr lang="en-US" sz="2800" i="1" dirty="0">
              <a:solidFill>
                <a:srgbClr val="000000"/>
              </a:solidFill>
            </a:endParaRPr>
          </a:p>
          <a:p>
            <a:pPr>
              <a:buClr>
                <a:srgbClr val="FFC000"/>
              </a:buClr>
            </a:pPr>
            <a:endParaRPr lang="en-US" sz="2800" i="1" dirty="0">
              <a:solidFill>
                <a:srgbClr val="000000"/>
              </a:solidFill>
            </a:endParaRPr>
          </a:p>
        </p:txBody>
      </p:sp>
    </p:spTree>
    <p:extLst>
      <p:ext uri="{BB962C8B-B14F-4D97-AF65-F5344CB8AC3E}">
        <p14:creationId xmlns:p14="http://schemas.microsoft.com/office/powerpoint/2010/main" val="1164994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503E4-77D0-4643-9E03-7642A024A221}"/>
              </a:ext>
            </a:extLst>
          </p:cNvPr>
          <p:cNvSpPr>
            <a:spLocks noGrp="1"/>
          </p:cNvSpPr>
          <p:nvPr>
            <p:ph type="title"/>
          </p:nvPr>
        </p:nvSpPr>
        <p:spPr/>
        <p:txBody>
          <a:bodyPr/>
          <a:lstStyle/>
          <a:p>
            <a:r>
              <a:rPr lang="en-US" dirty="0"/>
              <a:t>Review of Literature (Cont.)</a:t>
            </a:r>
          </a:p>
        </p:txBody>
      </p:sp>
      <p:sp>
        <p:nvSpPr>
          <p:cNvPr id="3" name="Content Placeholder 2">
            <a:extLst>
              <a:ext uri="{FF2B5EF4-FFF2-40B4-BE49-F238E27FC236}">
                <a16:creationId xmlns:a16="http://schemas.microsoft.com/office/drawing/2014/main" id="{980BC8B5-B7FB-4AC2-A2CA-9D57FDD40E21}"/>
              </a:ext>
            </a:extLst>
          </p:cNvPr>
          <p:cNvSpPr>
            <a:spLocks noGrp="1"/>
          </p:cNvSpPr>
          <p:nvPr>
            <p:ph idx="1"/>
          </p:nvPr>
        </p:nvSpPr>
        <p:spPr/>
        <p:txBody>
          <a:bodyPr>
            <a:normAutofit fontScale="70000" lnSpcReduction="20000"/>
          </a:bodyPr>
          <a:lstStyle/>
          <a:p>
            <a:pPr marL="82296" indent="0">
              <a:buNone/>
            </a:pPr>
            <a:r>
              <a:rPr lang="en-US" i="1" dirty="0"/>
              <a:t>Brady V. Maryland (1963)</a:t>
            </a:r>
          </a:p>
          <a:p>
            <a:r>
              <a:rPr lang="en-US" dirty="0"/>
              <a:t>A Maryland jury found John Brady and Charles </a:t>
            </a:r>
            <a:r>
              <a:rPr lang="en-US" dirty="0" err="1"/>
              <a:t>Boblit</a:t>
            </a:r>
            <a:r>
              <a:rPr lang="en-US" dirty="0"/>
              <a:t> guilty of first-degree murder in the state Circuit Court of Anne Arundel County. Brady maintained that he participated in the preceding robbery, but not in the killing. At sentencing, both men received the death penalty. </a:t>
            </a:r>
          </a:p>
          <a:p>
            <a:r>
              <a:rPr lang="en-US" dirty="0"/>
              <a:t>After trial, Brady learned that </a:t>
            </a:r>
            <a:r>
              <a:rPr lang="en-US" dirty="0" err="1"/>
              <a:t>Boblit</a:t>
            </a:r>
            <a:r>
              <a:rPr lang="en-US" dirty="0"/>
              <a:t> previously confessed to the murder, but the prosecution suppressed that evidence for Brady’s trial. On appeal, the Maryland Court of Appeals held that suppression of the confession denied Brady due process and remanded the case to reconsider the question of punishment only. </a:t>
            </a:r>
          </a:p>
          <a:p>
            <a:r>
              <a:rPr lang="en-US" dirty="0"/>
              <a:t>Brady v. Maryland was a landmark United States Supreme Court case established that the prosecution must turn over all evidence that might exonerate the defendant to the defense. (Oyez, 1963)</a:t>
            </a:r>
          </a:p>
          <a:p>
            <a:pPr marL="82296" indent="0">
              <a:buNone/>
            </a:pPr>
            <a:endParaRPr lang="en-US" dirty="0"/>
          </a:p>
        </p:txBody>
      </p:sp>
    </p:spTree>
    <p:extLst>
      <p:ext uri="{BB962C8B-B14F-4D97-AF65-F5344CB8AC3E}">
        <p14:creationId xmlns:p14="http://schemas.microsoft.com/office/powerpoint/2010/main" val="33523536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1A569-885E-4716-9520-B5422E4623DF}"/>
              </a:ext>
            </a:extLst>
          </p:cNvPr>
          <p:cNvSpPr>
            <a:spLocks noGrp="1"/>
          </p:cNvSpPr>
          <p:nvPr>
            <p:ph type="title"/>
          </p:nvPr>
        </p:nvSpPr>
        <p:spPr/>
        <p:txBody>
          <a:bodyPr/>
          <a:lstStyle/>
          <a:p>
            <a:r>
              <a:rPr lang="en-US" dirty="0"/>
              <a:t>Review of Literature (cont.)</a:t>
            </a:r>
          </a:p>
        </p:txBody>
      </p:sp>
      <p:sp>
        <p:nvSpPr>
          <p:cNvPr id="3" name="Content Placeholder 2">
            <a:extLst>
              <a:ext uri="{FF2B5EF4-FFF2-40B4-BE49-F238E27FC236}">
                <a16:creationId xmlns:a16="http://schemas.microsoft.com/office/drawing/2014/main" id="{9707BF3B-C3A6-4516-913D-4C80F9958FAC}"/>
              </a:ext>
            </a:extLst>
          </p:cNvPr>
          <p:cNvSpPr>
            <a:spLocks noGrp="1"/>
          </p:cNvSpPr>
          <p:nvPr>
            <p:ph idx="1"/>
          </p:nvPr>
        </p:nvSpPr>
        <p:spPr/>
        <p:txBody>
          <a:bodyPr>
            <a:normAutofit fontScale="62500" lnSpcReduction="20000"/>
          </a:bodyPr>
          <a:lstStyle/>
          <a:p>
            <a:pPr marL="82296" indent="0">
              <a:buNone/>
            </a:pPr>
            <a:r>
              <a:rPr lang="en-US" b="1" dirty="0"/>
              <a:t>Constitutional Rights Protecting African Americans</a:t>
            </a:r>
          </a:p>
          <a:p>
            <a:pPr marL="82296" indent="0">
              <a:buNone/>
            </a:pPr>
            <a:r>
              <a:rPr lang="en-US" dirty="0"/>
              <a:t>Federal civil laws (1983)</a:t>
            </a:r>
          </a:p>
          <a:p>
            <a:r>
              <a:rPr lang="en-US" dirty="0"/>
              <a:t> The reason federal civil laws are not applied, because Section 1983 is used to enforce constitutional rights such as free speech and equal protection. But its plain language states that persons who act under color of any “statute, ordinance, regulation, custom, or usage” to deprive anyone of rights, privileges, or immunities secured “by the Constitution and laws, shall be liable to the party injured.” (</a:t>
            </a:r>
            <a:r>
              <a:rPr lang="en-US" dirty="0" err="1"/>
              <a:t>Galles</a:t>
            </a:r>
            <a:r>
              <a:rPr lang="en-US" dirty="0"/>
              <a:t>, 2015.) </a:t>
            </a:r>
          </a:p>
          <a:p>
            <a:pPr marL="82296" indent="0">
              <a:buNone/>
            </a:pPr>
            <a:endParaRPr lang="en-US" dirty="0"/>
          </a:p>
          <a:p>
            <a:pPr marL="82296" indent="0">
              <a:buNone/>
            </a:pPr>
            <a:r>
              <a:rPr lang="en-US" dirty="0"/>
              <a:t>Civil rights act of 1964 </a:t>
            </a:r>
          </a:p>
          <a:p>
            <a:r>
              <a:rPr lang="en-US" dirty="0"/>
              <a:t>Civil rights act of 1964 affects us today because the greatest achievements of the civil rights movement, the Civil Rights Act led to greater social and economic mobility for African-Americans across the nation and banned racial discrimination, providing greater access to resources for women, religious minorities, African-Americans and low-income families. (Eye, 2019). </a:t>
            </a:r>
          </a:p>
          <a:p>
            <a:endParaRPr lang="en-US" dirty="0"/>
          </a:p>
          <a:p>
            <a:endParaRPr lang="en-US" dirty="0"/>
          </a:p>
          <a:p>
            <a:endParaRPr lang="en-US" dirty="0"/>
          </a:p>
        </p:txBody>
      </p:sp>
    </p:spTree>
    <p:extLst>
      <p:ext uri="{BB962C8B-B14F-4D97-AF65-F5344CB8AC3E}">
        <p14:creationId xmlns:p14="http://schemas.microsoft.com/office/powerpoint/2010/main" val="38065674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D5BD9-B20F-4551-85F0-215D20DD4B34}"/>
              </a:ext>
            </a:extLst>
          </p:cNvPr>
          <p:cNvSpPr>
            <a:spLocks noGrp="1"/>
          </p:cNvSpPr>
          <p:nvPr>
            <p:ph type="title"/>
          </p:nvPr>
        </p:nvSpPr>
        <p:spPr/>
        <p:txBody>
          <a:bodyPr/>
          <a:lstStyle/>
          <a:p>
            <a:r>
              <a:rPr lang="en-US" dirty="0"/>
              <a:t>Review of Literature (Cont.)</a:t>
            </a:r>
          </a:p>
        </p:txBody>
      </p:sp>
      <p:sp>
        <p:nvSpPr>
          <p:cNvPr id="3" name="Content Placeholder 2">
            <a:extLst>
              <a:ext uri="{FF2B5EF4-FFF2-40B4-BE49-F238E27FC236}">
                <a16:creationId xmlns:a16="http://schemas.microsoft.com/office/drawing/2014/main" id="{174279D3-2F4A-4A84-B408-4FEABBD10D6F}"/>
              </a:ext>
            </a:extLst>
          </p:cNvPr>
          <p:cNvSpPr>
            <a:spLocks noGrp="1"/>
          </p:cNvSpPr>
          <p:nvPr>
            <p:ph idx="1"/>
          </p:nvPr>
        </p:nvSpPr>
        <p:spPr/>
        <p:txBody>
          <a:bodyPr>
            <a:normAutofit fontScale="77500" lnSpcReduction="20000"/>
          </a:bodyPr>
          <a:lstStyle/>
          <a:p>
            <a:pPr marL="82296" indent="0">
              <a:buNone/>
            </a:pPr>
            <a:r>
              <a:rPr lang="en-US" b="1" dirty="0"/>
              <a:t>Black Legal Representation inside the Courtroom </a:t>
            </a:r>
          </a:p>
          <a:p>
            <a:pPr marL="82296" indent="0">
              <a:buNone/>
            </a:pPr>
            <a:r>
              <a:rPr lang="en-US" dirty="0"/>
              <a:t>Eric Holder</a:t>
            </a:r>
          </a:p>
          <a:p>
            <a:r>
              <a:rPr lang="en-US" dirty="0"/>
              <a:t> Eric Holder is an African American lawyer who served as the 82nd Attorney General of the United States from 2009 to 2015. </a:t>
            </a:r>
          </a:p>
          <a:p>
            <a:r>
              <a:rPr lang="en-US" dirty="0"/>
              <a:t>Holder, serving in the administration of President Barack Obama, was the first African American to hold the position of U.S. Attorney General.</a:t>
            </a:r>
          </a:p>
          <a:p>
            <a:r>
              <a:rPr lang="en-US" dirty="0"/>
              <a:t>He is a man who believes in fair rights and a strong advocate for the black community and one of the first people to turn court rooms around and limit what we think about court rooms being corrupted. (Holder, 2020)</a:t>
            </a:r>
          </a:p>
          <a:p>
            <a:endParaRPr lang="en-US" dirty="0"/>
          </a:p>
        </p:txBody>
      </p:sp>
    </p:spTree>
    <p:extLst>
      <p:ext uri="{BB962C8B-B14F-4D97-AF65-F5344CB8AC3E}">
        <p14:creationId xmlns:p14="http://schemas.microsoft.com/office/powerpoint/2010/main" val="3755819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Methodology - Philosophy</a:t>
            </a:r>
          </a:p>
        </p:txBody>
      </p:sp>
      <p:sp>
        <p:nvSpPr>
          <p:cNvPr id="3" name="Content Placeholder 2"/>
          <p:cNvSpPr>
            <a:spLocks noGrp="1"/>
          </p:cNvSpPr>
          <p:nvPr>
            <p:ph idx="1"/>
          </p:nvPr>
        </p:nvSpPr>
        <p:spPr>
          <a:xfrm>
            <a:off x="1435608" y="1447800"/>
            <a:ext cx="7498080" cy="4038600"/>
          </a:xfrm>
        </p:spPr>
        <p:txBody>
          <a:bodyPr>
            <a:normAutofit/>
          </a:bodyPr>
          <a:lstStyle/>
          <a:p>
            <a:pPr marL="82296" indent="0">
              <a:buClr>
                <a:srgbClr val="FFC000"/>
              </a:buClr>
              <a:buNone/>
            </a:pPr>
            <a:r>
              <a:rPr lang="en-US" sz="2800" dirty="0">
                <a:solidFill>
                  <a:srgbClr val="000000"/>
                </a:solidFill>
              </a:rPr>
              <a:t>The Methodology is divided by the historical background of Critical Race Theory, and theoretical tenets. First, the historical background of Critical Race Theory is important to understand what Critical Race Theory is and why it is beneficial to the research. The second set of information is the tenets, and the tenets explain what makes up the Critical Race Theory.</a:t>
            </a:r>
          </a:p>
        </p:txBody>
      </p:sp>
    </p:spTree>
    <p:extLst>
      <p:ext uri="{BB962C8B-B14F-4D97-AF65-F5344CB8AC3E}">
        <p14:creationId xmlns:p14="http://schemas.microsoft.com/office/powerpoint/2010/main" val="29470552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476A1-8181-48D7-93A9-81D6F4A3B186}"/>
              </a:ext>
            </a:extLst>
          </p:cNvPr>
          <p:cNvSpPr>
            <a:spLocks noGrp="1"/>
          </p:cNvSpPr>
          <p:nvPr>
            <p:ph type="title"/>
          </p:nvPr>
        </p:nvSpPr>
        <p:spPr/>
        <p:txBody>
          <a:bodyPr/>
          <a:lstStyle/>
          <a:p>
            <a:r>
              <a:rPr lang="en-US" dirty="0"/>
              <a:t>Methodology: CRT background</a:t>
            </a:r>
          </a:p>
        </p:txBody>
      </p:sp>
      <p:sp>
        <p:nvSpPr>
          <p:cNvPr id="3" name="Content Placeholder 2">
            <a:extLst>
              <a:ext uri="{FF2B5EF4-FFF2-40B4-BE49-F238E27FC236}">
                <a16:creationId xmlns:a16="http://schemas.microsoft.com/office/drawing/2014/main" id="{927C35DD-5BE0-4093-9B54-360CEAA90381}"/>
              </a:ext>
            </a:extLst>
          </p:cNvPr>
          <p:cNvSpPr>
            <a:spLocks noGrp="1"/>
          </p:cNvSpPr>
          <p:nvPr>
            <p:ph idx="1"/>
          </p:nvPr>
        </p:nvSpPr>
        <p:spPr/>
        <p:txBody>
          <a:bodyPr>
            <a:normAutofit fontScale="70000" lnSpcReduction="20000"/>
          </a:bodyPr>
          <a:lstStyle/>
          <a:p>
            <a:r>
              <a:rPr lang="en-US" dirty="0"/>
              <a:t>Critical Race Theory (CRT), began many years ago during the Civil Rights Movement of the 1950s and 1960s and became less forceful because the United States began limiting and eviscerating precedents that once promised full equality for African Americans under the law. Critical Race Theorists who fought against the declension from civil rights began storytelling, in which gave voice to the contemporary civil rights struggle. CRT is said to be the “new approach to the civil rights.”.  </a:t>
            </a:r>
          </a:p>
          <a:p>
            <a:r>
              <a:rPr lang="en-US" dirty="0"/>
              <a:t>CRT concerns itself with every topic that refers to race and examines the way in which details of beliefs that underline the main assumptions about race in order to show where and how racism still thrives “undercover”. </a:t>
            </a:r>
          </a:p>
          <a:p>
            <a:pPr marL="82296" indent="0">
              <a:buNone/>
            </a:pPr>
            <a:r>
              <a:rPr lang="en-US"/>
              <a:t>          (</a:t>
            </a:r>
            <a:r>
              <a:rPr lang="en-US" dirty="0"/>
              <a:t>Tyson, 2006, p.230)</a:t>
            </a:r>
          </a:p>
        </p:txBody>
      </p:sp>
    </p:spTree>
    <p:extLst>
      <p:ext uri="{BB962C8B-B14F-4D97-AF65-F5344CB8AC3E}">
        <p14:creationId xmlns:p14="http://schemas.microsoft.com/office/powerpoint/2010/main" val="17896973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Methodology - Tenets</a:t>
            </a:r>
          </a:p>
        </p:txBody>
      </p:sp>
      <p:sp>
        <p:nvSpPr>
          <p:cNvPr id="3" name="Content Placeholder 2"/>
          <p:cNvSpPr>
            <a:spLocks noGrp="1"/>
          </p:cNvSpPr>
          <p:nvPr>
            <p:ph idx="1"/>
          </p:nvPr>
        </p:nvSpPr>
        <p:spPr>
          <a:xfrm>
            <a:off x="1435608" y="1447800"/>
            <a:ext cx="7498080" cy="5135562"/>
          </a:xfrm>
        </p:spPr>
        <p:txBody>
          <a:bodyPr>
            <a:normAutofit lnSpcReduction="10000"/>
          </a:bodyPr>
          <a:lstStyle/>
          <a:p>
            <a:pPr>
              <a:buClr>
                <a:srgbClr val="FFC000"/>
              </a:buClr>
            </a:pPr>
            <a:r>
              <a:rPr lang="en-US" sz="2800" dirty="0">
                <a:solidFill>
                  <a:srgbClr val="000000"/>
                </a:solidFill>
              </a:rPr>
              <a:t>The first tenet of CRT addresses racism as a common, ordinary experience for people of color in the United States. racism is ordinary.</a:t>
            </a:r>
          </a:p>
          <a:p>
            <a:pPr>
              <a:buClr>
                <a:srgbClr val="FFC000"/>
              </a:buClr>
            </a:pPr>
            <a:r>
              <a:rPr lang="en-US" sz="2800" dirty="0">
                <a:solidFill>
                  <a:srgbClr val="000000"/>
                </a:solidFill>
              </a:rPr>
              <a:t>Racism is largely the result of interest convergence, sometimes referred to as material determinism.</a:t>
            </a:r>
          </a:p>
          <a:p>
            <a:pPr>
              <a:buClr>
                <a:srgbClr val="FFC000"/>
              </a:buClr>
            </a:pPr>
            <a:r>
              <a:rPr lang="en-US" sz="2800" dirty="0">
                <a:solidFill>
                  <a:srgbClr val="000000"/>
                </a:solidFill>
              </a:rPr>
              <a:t>Race is socially constructed. </a:t>
            </a:r>
          </a:p>
          <a:p>
            <a:pPr>
              <a:buClr>
                <a:srgbClr val="FFC000"/>
              </a:buClr>
            </a:pPr>
            <a:r>
              <a:rPr lang="en-US" sz="2800" dirty="0">
                <a:solidFill>
                  <a:srgbClr val="000000"/>
                </a:solidFill>
              </a:rPr>
              <a:t>Experiences of racial minorities have given them what might be called “storytelling”</a:t>
            </a:r>
          </a:p>
          <a:p>
            <a:pPr>
              <a:buClr>
                <a:srgbClr val="FFC000"/>
              </a:buClr>
            </a:pPr>
            <a:r>
              <a:rPr lang="en-US" sz="2800" dirty="0">
                <a:solidFill>
                  <a:srgbClr val="000000"/>
                </a:solidFill>
              </a:rPr>
              <a:t>The notion that whites have always been recipients of civil rights legislation.</a:t>
            </a:r>
          </a:p>
          <a:p>
            <a:pPr marL="82296" indent="0">
              <a:buClr>
                <a:srgbClr val="FFC000"/>
              </a:buClr>
              <a:buNone/>
            </a:pPr>
            <a:r>
              <a:rPr lang="en-US" sz="2800" dirty="0">
                <a:solidFill>
                  <a:srgbClr val="000000"/>
                </a:solidFill>
              </a:rPr>
              <a:t>        </a:t>
            </a:r>
            <a:r>
              <a:rPr lang="en-US" sz="2800" dirty="0" err="1">
                <a:solidFill>
                  <a:srgbClr val="000000"/>
                </a:solidFill>
              </a:rPr>
              <a:t>Harlep</a:t>
            </a:r>
            <a:r>
              <a:rPr lang="en-US" sz="2800" dirty="0">
                <a:solidFill>
                  <a:srgbClr val="000000"/>
                </a:solidFill>
              </a:rPr>
              <a:t>, (2009) </a:t>
            </a:r>
          </a:p>
          <a:p>
            <a:pPr>
              <a:buClr>
                <a:srgbClr val="FFC000"/>
              </a:buClr>
            </a:pPr>
            <a:endParaRPr lang="en-US" sz="2800" dirty="0">
              <a:solidFill>
                <a:srgbClr val="000000"/>
              </a:solidFill>
            </a:endParaRPr>
          </a:p>
        </p:txBody>
      </p:sp>
    </p:spTree>
    <p:extLst>
      <p:ext uri="{BB962C8B-B14F-4D97-AF65-F5344CB8AC3E}">
        <p14:creationId xmlns:p14="http://schemas.microsoft.com/office/powerpoint/2010/main" val="31515424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Analysis </a:t>
            </a:r>
          </a:p>
        </p:txBody>
      </p:sp>
      <p:sp>
        <p:nvSpPr>
          <p:cNvPr id="3" name="Content Placeholder 2"/>
          <p:cNvSpPr>
            <a:spLocks noGrp="1"/>
          </p:cNvSpPr>
          <p:nvPr>
            <p:ph idx="1"/>
          </p:nvPr>
        </p:nvSpPr>
        <p:spPr>
          <a:xfrm>
            <a:off x="1066800" y="1447800"/>
            <a:ext cx="7866888" cy="5257800"/>
          </a:xfrm>
        </p:spPr>
        <p:txBody>
          <a:bodyPr>
            <a:normAutofit fontScale="85000" lnSpcReduction="20000"/>
          </a:bodyPr>
          <a:lstStyle/>
          <a:p>
            <a:pPr>
              <a:buClr>
                <a:srgbClr val="FFC000"/>
              </a:buClr>
            </a:pPr>
            <a:r>
              <a:rPr lang="en-US" sz="2800" dirty="0">
                <a:solidFill>
                  <a:srgbClr val="000000"/>
                </a:solidFill>
              </a:rPr>
              <a:t>Like Jim Crow (and slavery), mass incarceration operates as a tightly networked system of laws, policies, customs, and institutions that operate collectively to ensure the subordinate status of a group defined largely by race”.  Many African Americans are being put into jails, so the government can have more control over the race, almost like slavery. Suffering through the horrors of racism, black people appear to have no chance of progression today. Generations and generations of many blacks being uneducated and treated like animals has left the black community in a tragedy, and thinking the whites are more superior. During the 1940s it was rare and very difficult to find a black man who could read and write. The black man’s illiteracy caused them to believe that they were less civilized than the whites. Black people were not allowed to receive an education or be treated like a human. (Alexander, 2010 p. 95)</a:t>
            </a:r>
          </a:p>
        </p:txBody>
      </p:sp>
    </p:spTree>
    <p:extLst>
      <p:ext uri="{BB962C8B-B14F-4D97-AF65-F5344CB8AC3E}">
        <p14:creationId xmlns:p14="http://schemas.microsoft.com/office/powerpoint/2010/main" val="35225802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Analysis </a:t>
            </a:r>
          </a:p>
        </p:txBody>
      </p:sp>
      <p:sp>
        <p:nvSpPr>
          <p:cNvPr id="3" name="Content Placeholder 2"/>
          <p:cNvSpPr>
            <a:spLocks noGrp="1"/>
          </p:cNvSpPr>
          <p:nvPr>
            <p:ph idx="1"/>
          </p:nvPr>
        </p:nvSpPr>
        <p:spPr>
          <a:xfrm>
            <a:off x="1435608" y="1447800"/>
            <a:ext cx="7498080" cy="4419600"/>
          </a:xfrm>
        </p:spPr>
        <p:txBody>
          <a:bodyPr>
            <a:normAutofit fontScale="70000" lnSpcReduction="20000"/>
          </a:bodyPr>
          <a:lstStyle/>
          <a:p>
            <a:pPr marL="82296" indent="0">
              <a:buClr>
                <a:srgbClr val="FFC000"/>
              </a:buClr>
              <a:buNone/>
            </a:pPr>
            <a:r>
              <a:rPr lang="en-US" sz="2800" b="1" dirty="0">
                <a:solidFill>
                  <a:srgbClr val="000000"/>
                </a:solidFill>
              </a:rPr>
              <a:t>Authors Rational of writing Lesson Before Dying</a:t>
            </a:r>
          </a:p>
          <a:p>
            <a:pPr>
              <a:buClr>
                <a:srgbClr val="FFC000"/>
              </a:buClr>
            </a:pPr>
            <a:r>
              <a:rPr lang="en-US" sz="2800" dirty="0">
                <a:solidFill>
                  <a:srgbClr val="000000"/>
                </a:solidFill>
              </a:rPr>
              <a:t>Ernest Gaines is the Author of the story Lesson Before Dying, which is the primary text for my thesis. Ernest Gains, reflects the African American experience and oral traditions of his rural Louisiana childhood. The backgrounds and personal upbringings of Ernest J. Gains is what inspired their literacy contributions. </a:t>
            </a:r>
          </a:p>
          <a:p>
            <a:pPr>
              <a:buClr>
                <a:srgbClr val="FFC000"/>
              </a:buClr>
            </a:pPr>
            <a:r>
              <a:rPr lang="en-US" sz="2800" dirty="0">
                <a:solidFill>
                  <a:srgbClr val="000000"/>
                </a:solidFill>
              </a:rPr>
              <a:t>The racism Mr. Gaines experienced growing up is the same racism reflected in the story. Ernest Gaines reflected his life in his story Lesson Before Dying through the character of Jefferson. </a:t>
            </a:r>
          </a:p>
          <a:p>
            <a:pPr marL="82296" indent="0">
              <a:buClr>
                <a:srgbClr val="FFC000"/>
              </a:buClr>
              <a:buNone/>
            </a:pPr>
            <a:endParaRPr lang="en-US" sz="2800" dirty="0">
              <a:solidFill>
                <a:srgbClr val="000000"/>
              </a:solidFill>
            </a:endParaRPr>
          </a:p>
          <a:p>
            <a:pPr marL="82296" indent="0">
              <a:buClr>
                <a:srgbClr val="FFC000"/>
              </a:buClr>
              <a:buNone/>
            </a:pPr>
            <a:r>
              <a:rPr lang="en-US" sz="2800" b="1" dirty="0">
                <a:solidFill>
                  <a:srgbClr val="000000"/>
                </a:solidFill>
              </a:rPr>
              <a:t>The Manifestation of Critical Race Theory’s Racialization in Lesson Before Dying</a:t>
            </a:r>
          </a:p>
          <a:p>
            <a:pPr>
              <a:buClr>
                <a:srgbClr val="FFC000"/>
              </a:buClr>
            </a:pPr>
            <a:r>
              <a:rPr lang="en-US" sz="2800" dirty="0">
                <a:solidFill>
                  <a:srgbClr val="000000"/>
                </a:solidFill>
              </a:rPr>
              <a:t>unconscious discrimination of legal representation is, “A large part of the behavior that produces racial discrimination is influenced by unconscious racial motivations” (Brown and Jackson, 2013 p. 16).</a:t>
            </a:r>
          </a:p>
          <a:p>
            <a:pPr>
              <a:buClr>
                <a:srgbClr val="FFC000"/>
              </a:buClr>
            </a:pPr>
            <a:endParaRPr lang="en-US" sz="2800" dirty="0">
              <a:solidFill>
                <a:srgbClr val="000000"/>
              </a:solidFill>
            </a:endParaRPr>
          </a:p>
          <a:p>
            <a:pPr>
              <a:buClr>
                <a:srgbClr val="FFC000"/>
              </a:buClr>
            </a:pPr>
            <a:endParaRPr lang="en-US" sz="2800" dirty="0">
              <a:solidFill>
                <a:srgbClr val="000000"/>
              </a:solidFill>
            </a:endParaRPr>
          </a:p>
          <a:p>
            <a:pPr>
              <a:buClr>
                <a:srgbClr val="FFC000"/>
              </a:buClr>
            </a:pPr>
            <a:endParaRPr lang="en-US" sz="2800" dirty="0">
              <a:solidFill>
                <a:srgbClr val="000000"/>
              </a:solidFill>
            </a:endParaRPr>
          </a:p>
        </p:txBody>
      </p:sp>
    </p:spTree>
    <p:extLst>
      <p:ext uri="{BB962C8B-B14F-4D97-AF65-F5344CB8AC3E}">
        <p14:creationId xmlns:p14="http://schemas.microsoft.com/office/powerpoint/2010/main" val="2950755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Conceptual Framework</a:t>
            </a:r>
          </a:p>
        </p:txBody>
      </p:sp>
      <p:sp>
        <p:nvSpPr>
          <p:cNvPr id="6" name="Content Placeholder 5">
            <a:extLst>
              <a:ext uri="{FF2B5EF4-FFF2-40B4-BE49-F238E27FC236}">
                <a16:creationId xmlns:a16="http://schemas.microsoft.com/office/drawing/2014/main" id="{7F73D638-696A-4940-A36F-DFB3EEE74658}"/>
              </a:ext>
            </a:extLst>
          </p:cNvPr>
          <p:cNvSpPr>
            <a:spLocks noGrp="1"/>
          </p:cNvSpPr>
          <p:nvPr>
            <p:ph idx="1"/>
          </p:nvPr>
        </p:nvSpPr>
        <p:spPr/>
        <p:txBody>
          <a:bodyPr/>
          <a:lstStyle/>
          <a:p>
            <a:r>
              <a:rPr lang="en-US" dirty="0"/>
              <a:t>Components of a Trial</a:t>
            </a:r>
          </a:p>
          <a:p>
            <a:endParaRPr lang="en-US" dirty="0"/>
          </a:p>
        </p:txBody>
      </p:sp>
      <p:pic>
        <p:nvPicPr>
          <p:cNvPr id="7" name="Picture 6">
            <a:extLst>
              <a:ext uri="{FF2B5EF4-FFF2-40B4-BE49-F238E27FC236}">
                <a16:creationId xmlns:a16="http://schemas.microsoft.com/office/drawing/2014/main" id="{5A2FD07F-8819-43D0-A225-229CD6A977B4}"/>
              </a:ext>
            </a:extLst>
          </p:cNvPr>
          <p:cNvPicPr>
            <a:picLocks noChangeAspect="1"/>
          </p:cNvPicPr>
          <p:nvPr/>
        </p:nvPicPr>
        <p:blipFill>
          <a:blip r:embed="rId2"/>
          <a:stretch>
            <a:fillRect/>
          </a:stretch>
        </p:blipFill>
        <p:spPr>
          <a:xfrm>
            <a:off x="1295400" y="2110679"/>
            <a:ext cx="7170913" cy="4191000"/>
          </a:xfrm>
          <a:prstGeom prst="rect">
            <a:avLst/>
          </a:prstGeom>
        </p:spPr>
      </p:pic>
    </p:spTree>
    <p:extLst>
      <p:ext uri="{BB962C8B-B14F-4D97-AF65-F5344CB8AC3E}">
        <p14:creationId xmlns:p14="http://schemas.microsoft.com/office/powerpoint/2010/main" val="2682894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0A7CC-ECD2-4264-A58D-AA3129F1907F}"/>
              </a:ext>
            </a:extLst>
          </p:cNvPr>
          <p:cNvSpPr>
            <a:spLocks noGrp="1"/>
          </p:cNvSpPr>
          <p:nvPr>
            <p:ph type="title"/>
          </p:nvPr>
        </p:nvSpPr>
        <p:spPr/>
        <p:txBody>
          <a:bodyPr/>
          <a:lstStyle/>
          <a:p>
            <a:r>
              <a:rPr lang="en-US" dirty="0"/>
              <a:t>Analysis</a:t>
            </a:r>
          </a:p>
        </p:txBody>
      </p:sp>
      <p:sp>
        <p:nvSpPr>
          <p:cNvPr id="3" name="Content Placeholder 2">
            <a:extLst>
              <a:ext uri="{FF2B5EF4-FFF2-40B4-BE49-F238E27FC236}">
                <a16:creationId xmlns:a16="http://schemas.microsoft.com/office/drawing/2014/main" id="{F77F415E-2303-4BC1-91CD-02824FF655E8}"/>
              </a:ext>
            </a:extLst>
          </p:cNvPr>
          <p:cNvSpPr>
            <a:spLocks noGrp="1"/>
          </p:cNvSpPr>
          <p:nvPr>
            <p:ph idx="1"/>
          </p:nvPr>
        </p:nvSpPr>
        <p:spPr/>
        <p:txBody>
          <a:bodyPr>
            <a:normAutofit fontScale="77500" lnSpcReduction="20000"/>
          </a:bodyPr>
          <a:lstStyle/>
          <a:p>
            <a:pPr marL="82296" indent="0">
              <a:buNone/>
            </a:pPr>
            <a:r>
              <a:rPr lang="en-US" b="1" dirty="0"/>
              <a:t>The Manifestation of Critical Race Theory’s Interest Convergence in Lesson Before Dying</a:t>
            </a:r>
          </a:p>
          <a:p>
            <a:r>
              <a:rPr lang="en-US" dirty="0"/>
              <a:t>Jury composition and its correlation with Critical Race Theory is jury composition is the selection of the people who will serve on a jury during a jury trial and in this specific paper African Americans. </a:t>
            </a:r>
          </a:p>
          <a:p>
            <a:r>
              <a:rPr lang="en-US" dirty="0"/>
              <a:t>The only way for blacks to have equal representation while on trial is said to be, “the interest of blacks in achieving racial equality will be accommodated only when it converges with the interest of whites” Blacks will never see equality until we are accepted by whites. </a:t>
            </a:r>
          </a:p>
          <a:p>
            <a:pPr marL="82296" indent="0">
              <a:buNone/>
            </a:pPr>
            <a:r>
              <a:rPr lang="en-US" dirty="0"/>
              <a:t>	(Brown and Jackson, 2013, p. 17)</a:t>
            </a:r>
          </a:p>
          <a:p>
            <a:endParaRPr lang="en-US" dirty="0"/>
          </a:p>
        </p:txBody>
      </p:sp>
    </p:spTree>
    <p:extLst>
      <p:ext uri="{BB962C8B-B14F-4D97-AF65-F5344CB8AC3E}">
        <p14:creationId xmlns:p14="http://schemas.microsoft.com/office/powerpoint/2010/main" val="33395124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0000"/>
                </a:solidFill>
                <a:effectLst/>
              </a:rPr>
              <a:t>Alternative Defense Opening Statement</a:t>
            </a:r>
          </a:p>
        </p:txBody>
      </p:sp>
      <p:sp>
        <p:nvSpPr>
          <p:cNvPr id="3" name="Content Placeholder 2"/>
          <p:cNvSpPr>
            <a:spLocks noGrp="1"/>
          </p:cNvSpPr>
          <p:nvPr>
            <p:ph idx="1"/>
          </p:nvPr>
        </p:nvSpPr>
        <p:spPr>
          <a:xfrm>
            <a:off x="1435608" y="1447800"/>
            <a:ext cx="7498080" cy="4038600"/>
          </a:xfrm>
        </p:spPr>
        <p:txBody>
          <a:bodyPr>
            <a:normAutofit/>
          </a:bodyPr>
          <a:lstStyle/>
          <a:p>
            <a:pPr marL="82296" indent="0">
              <a:buClr>
                <a:srgbClr val="FFC000"/>
              </a:buClr>
              <a:buNone/>
            </a:pPr>
            <a:r>
              <a:rPr lang="en-US" sz="2800" dirty="0">
                <a:solidFill>
                  <a:srgbClr val="000000"/>
                </a:solidFill>
              </a:rPr>
              <a:t>In the story </a:t>
            </a:r>
            <a:r>
              <a:rPr lang="en-US" sz="2800" i="1" dirty="0">
                <a:solidFill>
                  <a:srgbClr val="000000"/>
                </a:solidFill>
              </a:rPr>
              <a:t>Lesson Before Dying</a:t>
            </a:r>
            <a:r>
              <a:rPr lang="en-US" sz="2800" dirty="0">
                <a:solidFill>
                  <a:srgbClr val="000000"/>
                </a:solidFill>
              </a:rPr>
              <a:t>, Jefferson’s defense lawyer did not represent him in the way of ensuring he would not be prosecuted. If Jefferson’s case took place today in the 21st century his court hearing would have been different in a way of making sure he was being defended to the best of his defense lawyer ability. Jefferson’s hearing case would have this.</a:t>
            </a:r>
          </a:p>
        </p:txBody>
      </p:sp>
    </p:spTree>
    <p:extLst>
      <p:ext uri="{BB962C8B-B14F-4D97-AF65-F5344CB8AC3E}">
        <p14:creationId xmlns:p14="http://schemas.microsoft.com/office/powerpoint/2010/main" val="761366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Analysis </a:t>
            </a:r>
          </a:p>
        </p:txBody>
      </p:sp>
      <p:sp>
        <p:nvSpPr>
          <p:cNvPr id="3" name="Content Placeholder 2"/>
          <p:cNvSpPr>
            <a:spLocks noGrp="1"/>
          </p:cNvSpPr>
          <p:nvPr>
            <p:ph idx="1"/>
          </p:nvPr>
        </p:nvSpPr>
        <p:spPr>
          <a:xfrm>
            <a:off x="1435608" y="1447800"/>
            <a:ext cx="7498080" cy="4419600"/>
          </a:xfrm>
        </p:spPr>
        <p:txBody>
          <a:bodyPr>
            <a:normAutofit/>
          </a:bodyPr>
          <a:lstStyle/>
          <a:p>
            <a:pPr>
              <a:buClr>
                <a:srgbClr val="FFC000"/>
              </a:buClr>
            </a:pPr>
            <a:r>
              <a:rPr lang="en-US" sz="2800" dirty="0">
                <a:solidFill>
                  <a:srgbClr val="000000"/>
                </a:solidFill>
              </a:rPr>
              <a:t>Introduction</a:t>
            </a:r>
          </a:p>
          <a:p>
            <a:pPr>
              <a:buClr>
                <a:srgbClr val="FFC000"/>
              </a:buClr>
            </a:pPr>
            <a:r>
              <a:rPr lang="en-US" sz="2800" dirty="0">
                <a:solidFill>
                  <a:srgbClr val="000000"/>
                </a:solidFill>
              </a:rPr>
              <a:t>Contradict the States Theories*</a:t>
            </a:r>
          </a:p>
          <a:p>
            <a:pPr>
              <a:buClr>
                <a:srgbClr val="FFC000"/>
              </a:buClr>
            </a:pPr>
            <a:r>
              <a:rPr lang="en-US" sz="2800" dirty="0">
                <a:solidFill>
                  <a:srgbClr val="000000"/>
                </a:solidFill>
              </a:rPr>
              <a:t>Conclusion</a:t>
            </a:r>
          </a:p>
          <a:p>
            <a:pPr>
              <a:buClr>
                <a:srgbClr val="FFC000"/>
              </a:buClr>
              <a:buFont typeface="Wingdings" panose="05000000000000000000" pitchFamily="2" charset="2"/>
              <a:buChar char="Ø"/>
            </a:pPr>
            <a:r>
              <a:rPr lang="en-US" sz="2800" dirty="0">
                <a:solidFill>
                  <a:srgbClr val="000000"/>
                </a:solidFill>
              </a:rPr>
              <a:t>These three components are components of an opening statement. </a:t>
            </a:r>
          </a:p>
          <a:p>
            <a:pPr>
              <a:buClr>
                <a:srgbClr val="FFC000"/>
              </a:buClr>
              <a:buFont typeface="Wingdings" panose="05000000000000000000" pitchFamily="2" charset="2"/>
              <a:buChar char="q"/>
            </a:pPr>
            <a:r>
              <a:rPr lang="en-US" sz="2800" dirty="0">
                <a:solidFill>
                  <a:srgbClr val="000000"/>
                </a:solidFill>
              </a:rPr>
              <a:t>Today, I am going to focus the most on, Contradict the States Theories</a:t>
            </a:r>
          </a:p>
          <a:p>
            <a:pPr>
              <a:buClr>
                <a:srgbClr val="FFC000"/>
              </a:buClr>
            </a:pPr>
            <a:r>
              <a:rPr lang="en-US" sz="2800" dirty="0">
                <a:solidFill>
                  <a:srgbClr val="000000"/>
                </a:solidFill>
              </a:rPr>
              <a:t>Section 1983 equal protection</a:t>
            </a:r>
          </a:p>
        </p:txBody>
      </p:sp>
    </p:spTree>
    <p:extLst>
      <p:ext uri="{BB962C8B-B14F-4D97-AF65-F5344CB8AC3E}">
        <p14:creationId xmlns:p14="http://schemas.microsoft.com/office/powerpoint/2010/main" val="25672474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Conclusions</a:t>
            </a:r>
          </a:p>
        </p:txBody>
      </p:sp>
      <p:sp>
        <p:nvSpPr>
          <p:cNvPr id="3" name="Content Placeholder 2"/>
          <p:cNvSpPr>
            <a:spLocks noGrp="1"/>
          </p:cNvSpPr>
          <p:nvPr>
            <p:ph idx="1"/>
          </p:nvPr>
        </p:nvSpPr>
        <p:spPr>
          <a:xfrm>
            <a:off x="1435608" y="1447800"/>
            <a:ext cx="7498080" cy="4953000"/>
          </a:xfrm>
        </p:spPr>
        <p:txBody>
          <a:bodyPr>
            <a:normAutofit fontScale="62500" lnSpcReduction="20000"/>
          </a:bodyPr>
          <a:lstStyle/>
          <a:p>
            <a:pPr>
              <a:buClr>
                <a:srgbClr val="FFC000"/>
              </a:buClr>
            </a:pPr>
            <a:r>
              <a:rPr lang="en-US" sz="2800" dirty="0">
                <a:solidFill>
                  <a:srgbClr val="000000"/>
                </a:solidFill>
              </a:rPr>
              <a:t>As a result of this study, today readers can witness to some similarities as seen in the research, but also many changes in a positive way. Today, there are laws that specifically protect black people from being sentenced just because of their race. Laws such as the fourteenth amendment (to the Constitution of the United States that granted citizenship and equal civil and legal rights to African Americans and slaves who had been emancipated after the American Civil War, including them under the umbrella phrase “all persons born or naturalized in the United States.”). (Britannica, 2019). </a:t>
            </a:r>
          </a:p>
          <a:p>
            <a:pPr>
              <a:buClr>
                <a:srgbClr val="FFC000"/>
              </a:buClr>
            </a:pPr>
            <a:endParaRPr lang="en-US" sz="2800" dirty="0">
              <a:solidFill>
                <a:srgbClr val="000000"/>
              </a:solidFill>
            </a:endParaRPr>
          </a:p>
          <a:p>
            <a:pPr>
              <a:buClr>
                <a:srgbClr val="FFC000"/>
              </a:buClr>
            </a:pPr>
            <a:r>
              <a:rPr lang="en-US" sz="2800" dirty="0">
                <a:solidFill>
                  <a:srgbClr val="000000"/>
                </a:solidFill>
              </a:rPr>
              <a:t>Readers witness progress in the court room like Eric Holder who is an American lawyer who served as the 82nd Attorney General of the United States from 2009 to 2015. Holder, serving in the administration of President Barack Obama, was the first African American to hold the position of U.S. Attorney General. </a:t>
            </a:r>
          </a:p>
          <a:p>
            <a:pPr>
              <a:buClr>
                <a:srgbClr val="FFC000"/>
              </a:buClr>
            </a:pPr>
            <a:endParaRPr lang="en-US" sz="2800" dirty="0">
              <a:solidFill>
                <a:srgbClr val="000000"/>
              </a:solidFill>
            </a:endParaRPr>
          </a:p>
          <a:p>
            <a:pPr>
              <a:buClr>
                <a:srgbClr val="FFC000"/>
              </a:buClr>
            </a:pPr>
            <a:r>
              <a:rPr lang="en-US" sz="2800" dirty="0">
                <a:solidFill>
                  <a:srgbClr val="000000"/>
                </a:solidFill>
              </a:rPr>
              <a:t>Although, there is much more to work on, the research does in fact witness great changes. The research set out to prove how corrupted the legal system is but the more researched the more the researcher found how much courtrooms have grown from the way they once were.</a:t>
            </a:r>
          </a:p>
        </p:txBody>
      </p:sp>
    </p:spTree>
    <p:extLst>
      <p:ext uri="{BB962C8B-B14F-4D97-AF65-F5344CB8AC3E}">
        <p14:creationId xmlns:p14="http://schemas.microsoft.com/office/powerpoint/2010/main" val="3589039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0000"/>
                </a:solidFill>
                <a:effectLst/>
              </a:rPr>
              <a:t>Implications for Further Research</a:t>
            </a:r>
          </a:p>
        </p:txBody>
      </p:sp>
      <p:sp>
        <p:nvSpPr>
          <p:cNvPr id="3" name="Content Placeholder 2"/>
          <p:cNvSpPr>
            <a:spLocks noGrp="1"/>
          </p:cNvSpPr>
          <p:nvPr>
            <p:ph idx="1"/>
          </p:nvPr>
        </p:nvSpPr>
        <p:spPr>
          <a:xfrm>
            <a:off x="1435608" y="1447800"/>
            <a:ext cx="7498080" cy="4038600"/>
          </a:xfrm>
        </p:spPr>
        <p:txBody>
          <a:bodyPr>
            <a:normAutofit/>
          </a:bodyPr>
          <a:lstStyle/>
          <a:p>
            <a:pPr>
              <a:buClr>
                <a:srgbClr val="FFC000"/>
              </a:buClr>
            </a:pPr>
            <a:r>
              <a:rPr lang="en-US" sz="2800" dirty="0">
                <a:solidFill>
                  <a:srgbClr val="000000"/>
                </a:solidFill>
              </a:rPr>
              <a:t>A survey on black inmates on why they were arrested</a:t>
            </a:r>
          </a:p>
          <a:p>
            <a:pPr>
              <a:buClr>
                <a:srgbClr val="FFC000"/>
              </a:buClr>
            </a:pPr>
            <a:r>
              <a:rPr lang="en-US" sz="2800" dirty="0">
                <a:solidFill>
                  <a:srgbClr val="000000"/>
                </a:solidFill>
              </a:rPr>
              <a:t>How a diverse jury can make a difference for a black man on trial</a:t>
            </a:r>
          </a:p>
          <a:p>
            <a:pPr>
              <a:buClr>
                <a:srgbClr val="FFC000"/>
              </a:buClr>
            </a:pPr>
            <a:r>
              <a:rPr lang="en-US" sz="2800" dirty="0">
                <a:solidFill>
                  <a:srgbClr val="000000"/>
                </a:solidFill>
              </a:rPr>
              <a:t>The police academy can train officers better on when to shoot </a:t>
            </a:r>
          </a:p>
          <a:p>
            <a:pPr>
              <a:buClr>
                <a:srgbClr val="FFC000"/>
              </a:buClr>
            </a:pPr>
            <a:r>
              <a:rPr lang="en-US" sz="2800" dirty="0">
                <a:solidFill>
                  <a:srgbClr val="000000"/>
                </a:solidFill>
              </a:rPr>
              <a:t>What difference more black representation would make </a:t>
            </a:r>
          </a:p>
        </p:txBody>
      </p:sp>
    </p:spTree>
    <p:extLst>
      <p:ext uri="{BB962C8B-B14F-4D97-AF65-F5344CB8AC3E}">
        <p14:creationId xmlns:p14="http://schemas.microsoft.com/office/powerpoint/2010/main" val="18943159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0000"/>
                </a:solidFill>
                <a:effectLst/>
              </a:rPr>
              <a:t>Major References</a:t>
            </a:r>
          </a:p>
        </p:txBody>
      </p:sp>
      <p:sp>
        <p:nvSpPr>
          <p:cNvPr id="3" name="Content Placeholder 2"/>
          <p:cNvSpPr>
            <a:spLocks noGrp="1"/>
          </p:cNvSpPr>
          <p:nvPr>
            <p:ph idx="1"/>
          </p:nvPr>
        </p:nvSpPr>
        <p:spPr>
          <a:xfrm>
            <a:off x="1435608" y="1447800"/>
            <a:ext cx="7498080" cy="4038600"/>
          </a:xfrm>
        </p:spPr>
        <p:txBody>
          <a:bodyPr>
            <a:normAutofit fontScale="70000" lnSpcReduction="20000"/>
          </a:bodyPr>
          <a:lstStyle/>
          <a:p>
            <a:pPr>
              <a:buClr>
                <a:srgbClr val="FFC000"/>
              </a:buClr>
            </a:pPr>
            <a:r>
              <a:rPr lang="en-US" sz="2800" dirty="0">
                <a:solidFill>
                  <a:srgbClr val="000000"/>
                </a:solidFill>
              </a:rPr>
              <a:t>Alexander, M. (2012). The new Jim Crow: mass incarceration in the age of colorblindness. </a:t>
            </a:r>
          </a:p>
          <a:p>
            <a:pPr marL="82296" indent="0">
              <a:buClr>
                <a:srgbClr val="FFC000"/>
              </a:buClr>
              <a:buNone/>
            </a:pPr>
            <a:r>
              <a:rPr lang="en-US" sz="2800" dirty="0">
                <a:solidFill>
                  <a:srgbClr val="000000"/>
                </a:solidFill>
              </a:rPr>
              <a:t>	Revised edition. New York: New Press. </a:t>
            </a:r>
          </a:p>
          <a:p>
            <a:pPr>
              <a:buClr>
                <a:srgbClr val="FFC000"/>
              </a:buClr>
            </a:pPr>
            <a:r>
              <a:rPr lang="en-US" sz="2800" dirty="0">
                <a:solidFill>
                  <a:srgbClr val="000000"/>
                </a:solidFill>
              </a:rPr>
              <a:t>Batson v. Kentucky. (n.d.). Oyez. Retrieved from</a:t>
            </a:r>
          </a:p>
          <a:p>
            <a:pPr marL="82296" indent="0">
              <a:buClr>
                <a:srgbClr val="FFC000"/>
              </a:buClr>
              <a:buNone/>
            </a:pPr>
            <a:r>
              <a:rPr lang="en-US" sz="2800" dirty="0">
                <a:solidFill>
                  <a:srgbClr val="000000"/>
                </a:solidFill>
              </a:rPr>
              <a:t>	</a:t>
            </a:r>
            <a:r>
              <a:rPr lang="en-US" sz="2800" dirty="0">
                <a:solidFill>
                  <a:srgbClr val="000000"/>
                </a:solidFill>
                <a:hlinkClick r:id="rId2"/>
              </a:rPr>
              <a:t>https://www.oyez.org/cases/1985/84-6263</a:t>
            </a:r>
            <a:r>
              <a:rPr lang="en-US" sz="2800" dirty="0">
                <a:solidFill>
                  <a:srgbClr val="000000"/>
                </a:solidFill>
              </a:rPr>
              <a:t>  </a:t>
            </a:r>
          </a:p>
          <a:p>
            <a:pPr>
              <a:buClr>
                <a:srgbClr val="FFC000"/>
              </a:buClr>
            </a:pPr>
            <a:r>
              <a:rPr lang="en-US" sz="2800" dirty="0">
                <a:solidFill>
                  <a:srgbClr val="000000"/>
                </a:solidFill>
              </a:rPr>
              <a:t>Bell, Derrick A. (1995). Who’s Afraid of Critical Race Theory? Retrieved from</a:t>
            </a:r>
          </a:p>
          <a:p>
            <a:pPr marL="82296" indent="0">
              <a:buClr>
                <a:srgbClr val="FFC000"/>
              </a:buClr>
              <a:buNone/>
            </a:pPr>
            <a:r>
              <a:rPr lang="en-US" sz="2800" dirty="0">
                <a:solidFill>
                  <a:srgbClr val="000000"/>
                </a:solidFill>
              </a:rPr>
              <a:t>           </a:t>
            </a:r>
            <a:r>
              <a:rPr lang="en-US" sz="2800" dirty="0">
                <a:solidFill>
                  <a:srgbClr val="000000"/>
                </a:solidFill>
                <a:hlinkClick r:id="rId3"/>
              </a:rPr>
              <a:t>https://lawdawghall.blogspot.com/2012/03/derrick-bell-whos-afraid-of-critical.htm</a:t>
            </a:r>
            <a:r>
              <a:rPr lang="en-US" sz="2800" dirty="0">
                <a:solidFill>
                  <a:srgbClr val="000000"/>
                </a:solidFill>
              </a:rPr>
              <a:t> </a:t>
            </a:r>
          </a:p>
          <a:p>
            <a:pPr>
              <a:buClr>
                <a:srgbClr val="FFC000"/>
              </a:buClr>
            </a:pPr>
            <a:r>
              <a:rPr lang="en-US" sz="2800" dirty="0">
                <a:solidFill>
                  <a:srgbClr val="000000"/>
                </a:solidFill>
              </a:rPr>
              <a:t>Benson, Doug. (2018). What do we mean by Race, Ethnicity and Diversity? Retrieved from </a:t>
            </a:r>
          </a:p>
          <a:p>
            <a:pPr marL="82296" indent="0">
              <a:buClr>
                <a:srgbClr val="FFC000"/>
              </a:buClr>
              <a:buNone/>
            </a:pPr>
            <a:r>
              <a:rPr lang="en-US" sz="2800" dirty="0">
                <a:solidFill>
                  <a:srgbClr val="000000"/>
                </a:solidFill>
              </a:rPr>
              <a:t>   	</a:t>
            </a:r>
            <a:r>
              <a:rPr lang="en-US" sz="2800" dirty="0">
                <a:solidFill>
                  <a:srgbClr val="000000"/>
                </a:solidFill>
                <a:hlinkClick r:id="rId4"/>
              </a:rPr>
              <a:t>https://tilford.k-state.edu/resources/educational-benefits-of-diversity/whatisdiverse.html</a:t>
            </a:r>
            <a:r>
              <a:rPr lang="en-US" sz="2800" dirty="0">
                <a:solidFill>
                  <a:srgbClr val="000000"/>
                </a:solidFill>
              </a:rPr>
              <a:t> </a:t>
            </a:r>
          </a:p>
          <a:p>
            <a:pPr>
              <a:buClr>
                <a:srgbClr val="FFC000"/>
              </a:buClr>
            </a:pPr>
            <a:endParaRPr lang="en-US" sz="2800" dirty="0">
              <a:solidFill>
                <a:srgbClr val="000000"/>
              </a:solidFill>
            </a:endParaRPr>
          </a:p>
        </p:txBody>
      </p:sp>
    </p:spTree>
    <p:extLst>
      <p:ext uri="{BB962C8B-B14F-4D97-AF65-F5344CB8AC3E}">
        <p14:creationId xmlns:p14="http://schemas.microsoft.com/office/powerpoint/2010/main" val="25381329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DF161-7819-482A-B916-ECC3FB2E5D1E}"/>
              </a:ext>
            </a:extLst>
          </p:cNvPr>
          <p:cNvSpPr>
            <a:spLocks noGrp="1"/>
          </p:cNvSpPr>
          <p:nvPr>
            <p:ph type="title"/>
          </p:nvPr>
        </p:nvSpPr>
        <p:spPr/>
        <p:txBody>
          <a:bodyPr/>
          <a:lstStyle/>
          <a:p>
            <a:r>
              <a:rPr lang="en-US" dirty="0"/>
              <a:t>References </a:t>
            </a:r>
          </a:p>
        </p:txBody>
      </p:sp>
      <p:sp>
        <p:nvSpPr>
          <p:cNvPr id="3" name="Content Placeholder 2">
            <a:extLst>
              <a:ext uri="{FF2B5EF4-FFF2-40B4-BE49-F238E27FC236}">
                <a16:creationId xmlns:a16="http://schemas.microsoft.com/office/drawing/2014/main" id="{28254494-74D4-44DB-91E6-A8516AE1ACC0}"/>
              </a:ext>
            </a:extLst>
          </p:cNvPr>
          <p:cNvSpPr>
            <a:spLocks noGrp="1"/>
          </p:cNvSpPr>
          <p:nvPr>
            <p:ph idx="1"/>
          </p:nvPr>
        </p:nvSpPr>
        <p:spPr/>
        <p:txBody>
          <a:bodyPr>
            <a:normAutofit fontScale="77500" lnSpcReduction="20000"/>
          </a:bodyPr>
          <a:lstStyle/>
          <a:p>
            <a:r>
              <a:rPr lang="en-US" dirty="0"/>
              <a:t>Brady v. Maryland. (n.d.). Oyez. Retrieved from </a:t>
            </a:r>
          </a:p>
          <a:p>
            <a:pPr marL="82296" indent="0">
              <a:buNone/>
            </a:pPr>
            <a:r>
              <a:rPr lang="en-US" dirty="0"/>
              <a:t>	</a:t>
            </a:r>
            <a:r>
              <a:rPr lang="en-US" dirty="0">
                <a:hlinkClick r:id="rId2"/>
              </a:rPr>
              <a:t>https://www.oyez.org/cases/1962/490</a:t>
            </a:r>
            <a:r>
              <a:rPr lang="en-US" dirty="0"/>
              <a:t> </a:t>
            </a:r>
          </a:p>
          <a:p>
            <a:r>
              <a:rPr lang="en-US" dirty="0"/>
              <a:t>Britannica, </a:t>
            </a:r>
            <a:r>
              <a:rPr lang="en-US" dirty="0" err="1"/>
              <a:t>inc</a:t>
            </a:r>
            <a:r>
              <a:rPr lang="en-US" dirty="0"/>
              <a:t> (2019). Citizen rights not to be abridged. Retrieved from</a:t>
            </a:r>
          </a:p>
          <a:p>
            <a:pPr marL="82296" indent="0">
              <a:buNone/>
            </a:pPr>
            <a:r>
              <a:rPr lang="en-US" dirty="0"/>
              <a:t>	 </a:t>
            </a:r>
            <a:r>
              <a:rPr lang="en-US" dirty="0">
                <a:hlinkClick r:id="rId3"/>
              </a:rPr>
              <a:t>https://www.britannica.com/topic/Fourteenth-Amendment</a:t>
            </a:r>
            <a:r>
              <a:rPr lang="en-US" dirty="0"/>
              <a:t>   </a:t>
            </a:r>
          </a:p>
          <a:p>
            <a:pPr marL="82296" indent="0">
              <a:buNone/>
            </a:pPr>
            <a:r>
              <a:rPr lang="en-US" dirty="0"/>
              <a:t>Crenshaw, K., Neil, G., Gary, P., and Kendall, T., (1995). Critical Race Theory: The Key                           Writings that Formed the Movement. Retrieved from </a:t>
            </a:r>
          </a:p>
          <a:p>
            <a:pPr marL="82296" indent="0">
              <a:buNone/>
            </a:pPr>
            <a:r>
              <a:rPr lang="en-US" dirty="0"/>
              <a:t>	</a:t>
            </a:r>
            <a:r>
              <a:rPr lang="en-US" dirty="0">
                <a:hlinkClick r:id="rId4"/>
              </a:rPr>
              <a:t>https://www.researchgate.net/</a:t>
            </a:r>
            <a:r>
              <a:rPr lang="en-US" dirty="0"/>
              <a:t>   </a:t>
            </a:r>
          </a:p>
          <a:p>
            <a:r>
              <a:rPr lang="en-US" dirty="0"/>
              <a:t>Delgado, R., and Jean S. (2012). Critical Race Theory: An Introduction, 2nd ed. Retrieved from                               </a:t>
            </a:r>
          </a:p>
          <a:p>
            <a:pPr marL="82296" indent="0">
              <a:buNone/>
            </a:pPr>
            <a:r>
              <a:rPr lang="en-US" dirty="0"/>
              <a:t> 	</a:t>
            </a:r>
            <a:r>
              <a:rPr lang="en-US" dirty="0">
                <a:hlinkClick r:id="rId5"/>
              </a:rPr>
              <a:t>https://www.thoughtco.com</a:t>
            </a:r>
            <a:r>
              <a:rPr lang="en-US" dirty="0"/>
              <a:t>  </a:t>
            </a:r>
          </a:p>
          <a:p>
            <a:endParaRPr lang="en-US" dirty="0"/>
          </a:p>
        </p:txBody>
      </p:sp>
    </p:spTree>
    <p:extLst>
      <p:ext uri="{BB962C8B-B14F-4D97-AF65-F5344CB8AC3E}">
        <p14:creationId xmlns:p14="http://schemas.microsoft.com/office/powerpoint/2010/main" val="6171766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B4613-E587-4650-BEAA-3BE9A4445529}"/>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ED601C21-D4DD-40D5-8487-CB29D4CF605C}"/>
              </a:ext>
            </a:extLst>
          </p:cNvPr>
          <p:cNvSpPr>
            <a:spLocks noGrp="1"/>
          </p:cNvSpPr>
          <p:nvPr>
            <p:ph idx="1"/>
          </p:nvPr>
        </p:nvSpPr>
        <p:spPr/>
        <p:txBody>
          <a:bodyPr>
            <a:normAutofit fontScale="55000" lnSpcReduction="20000"/>
          </a:bodyPr>
          <a:lstStyle/>
          <a:p>
            <a:r>
              <a:rPr lang="en-US" dirty="0"/>
              <a:t>Eye, W. (2019). Today in Civil Rights History: Civil Rights Act of 1964 becomes Law. Retrieved from</a:t>
            </a:r>
          </a:p>
          <a:p>
            <a:pPr marL="82296" indent="0">
              <a:buNone/>
            </a:pPr>
            <a:r>
              <a:rPr lang="en-US" dirty="0"/>
              <a:t>	</a:t>
            </a:r>
            <a:r>
              <a:rPr lang="en-US" dirty="0">
                <a:hlinkClick r:id="rId2"/>
              </a:rPr>
              <a:t>https://civilrights.org/2009/07/02/today-in-civil-rights-history-civil-rights-act-of-1964-becomes-law/</a:t>
            </a:r>
            <a:r>
              <a:rPr lang="en-US" dirty="0"/>
              <a:t> </a:t>
            </a:r>
          </a:p>
          <a:p>
            <a:r>
              <a:rPr lang="en-US" dirty="0"/>
              <a:t>The Editors of Encyclopedia Britannica. (2020). Ernest J. Gaines. Retrieved from   </a:t>
            </a:r>
          </a:p>
          <a:p>
            <a:pPr marL="82296" indent="0">
              <a:buNone/>
            </a:pPr>
            <a:r>
              <a:rPr lang="en-US" dirty="0"/>
              <a:t>	</a:t>
            </a:r>
            <a:r>
              <a:rPr lang="en-US" dirty="0">
                <a:hlinkClick r:id="rId3"/>
              </a:rPr>
              <a:t>https://www.britannica.com/biography/Ernest-J-Gaines</a:t>
            </a:r>
            <a:r>
              <a:rPr lang="en-US" dirty="0"/>
              <a:t> </a:t>
            </a:r>
          </a:p>
          <a:p>
            <a:r>
              <a:rPr lang="en-US" dirty="0" err="1"/>
              <a:t>FindLawTeams</a:t>
            </a:r>
            <a:r>
              <a:rPr lang="en-US" dirty="0"/>
              <a:t>. (2019). Hearsay Evidence. Retrieved from </a:t>
            </a:r>
          </a:p>
          <a:p>
            <a:pPr marL="82296" indent="0">
              <a:buNone/>
            </a:pPr>
            <a:r>
              <a:rPr lang="en-US" dirty="0"/>
              <a:t>	</a:t>
            </a:r>
            <a:r>
              <a:rPr lang="en-US" dirty="0">
                <a:hlinkClick r:id="rId4"/>
              </a:rPr>
              <a:t>https://criminal.findlaw.com/criminal-procedure/hearsay-evidence.html</a:t>
            </a:r>
            <a:r>
              <a:rPr lang="en-US" dirty="0"/>
              <a:t> </a:t>
            </a:r>
          </a:p>
          <a:p>
            <a:r>
              <a:rPr lang="en-US" dirty="0"/>
              <a:t>Gaines, J.E. (1993). A Lesson Before Dying. New York, NY: Vintage Cotemporaries</a:t>
            </a:r>
          </a:p>
          <a:p>
            <a:r>
              <a:rPr lang="en-US" dirty="0" err="1"/>
              <a:t>Galles</a:t>
            </a:r>
            <a:r>
              <a:rPr lang="en-US" dirty="0"/>
              <a:t>, K. (2015). Introduction: The Supreme Court's Assault on Civil Rights and Access to Justice. Retrieved from   </a:t>
            </a:r>
          </a:p>
          <a:p>
            <a:pPr marL="82296" indent="0">
              <a:buNone/>
            </a:pPr>
            <a:r>
              <a:rPr lang="en-US" dirty="0"/>
              <a:t>	</a:t>
            </a:r>
            <a:r>
              <a:rPr lang="en-US" dirty="0">
                <a:hlinkClick r:id="rId5"/>
              </a:rPr>
              <a:t>http://www.americanbar.org/groups/crsj/publications/human_rights_magazine_home/2015--vol--41-/vol-41-no-1-lurking-in-the-shadows-the-supreme-court/introduction--the-supreme-court-s-assault-on-civil-rights-and-ac/</a:t>
            </a:r>
            <a:r>
              <a:rPr lang="en-US" dirty="0"/>
              <a:t>  </a:t>
            </a:r>
          </a:p>
          <a:p>
            <a:endParaRPr lang="en-US" dirty="0"/>
          </a:p>
        </p:txBody>
      </p:sp>
    </p:spTree>
    <p:extLst>
      <p:ext uri="{BB962C8B-B14F-4D97-AF65-F5344CB8AC3E}">
        <p14:creationId xmlns:p14="http://schemas.microsoft.com/office/powerpoint/2010/main" val="22891957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4227A-DA55-45C4-80BC-AF6DC2762878}"/>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698CDA6F-0173-4133-8E37-B81C8DAD98C6}"/>
              </a:ext>
            </a:extLst>
          </p:cNvPr>
          <p:cNvSpPr>
            <a:spLocks noGrp="1"/>
          </p:cNvSpPr>
          <p:nvPr>
            <p:ph idx="1"/>
          </p:nvPr>
        </p:nvSpPr>
        <p:spPr/>
        <p:txBody>
          <a:bodyPr>
            <a:normAutofit fontScale="85000" lnSpcReduction="20000"/>
          </a:bodyPr>
          <a:lstStyle/>
          <a:p>
            <a:r>
              <a:rPr lang="en-US" dirty="0" err="1"/>
              <a:t>Hartlep</a:t>
            </a:r>
            <a:r>
              <a:rPr lang="en-US" dirty="0"/>
              <a:t>, N. (2009). Critical Race Theory: An Examination of its Past, Present, and Future Implications. University of Wisconsin at Milwaukee.</a:t>
            </a:r>
          </a:p>
          <a:p>
            <a:r>
              <a:rPr lang="en-US" dirty="0"/>
              <a:t>Holder, E. (2020). Covington. Retrieved from </a:t>
            </a:r>
          </a:p>
          <a:p>
            <a:pPr marL="82296" indent="0">
              <a:buNone/>
            </a:pPr>
            <a:r>
              <a:rPr lang="en-US" dirty="0"/>
              <a:t>	</a:t>
            </a:r>
            <a:r>
              <a:rPr lang="en-US" dirty="0">
                <a:hlinkClick r:id="rId2"/>
              </a:rPr>
              <a:t>https://www.cov.com/en/professionals/h/eric-holder</a:t>
            </a:r>
            <a:r>
              <a:rPr lang="en-US" dirty="0"/>
              <a:t> </a:t>
            </a:r>
          </a:p>
          <a:p>
            <a:r>
              <a:rPr lang="en-US" dirty="0"/>
              <a:t>Rafael, N. (1990). INTERNATIONAL PEREMPTORY NORMS (JUS COGENS) AND INTERNATIONAL HUMANITARIAN LAW. 6TH Edition. Retrieved from     </a:t>
            </a:r>
          </a:p>
          <a:p>
            <a:pPr marL="82296" indent="0">
              <a:buNone/>
            </a:pPr>
            <a:r>
              <a:rPr lang="en-US" dirty="0"/>
              <a:t>	</a:t>
            </a:r>
            <a:r>
              <a:rPr lang="en-US" dirty="0">
                <a:hlinkClick r:id="rId3"/>
              </a:rPr>
              <a:t>https://www.dphu.org/uploads/attachements/books/books_4008_0.pdf</a:t>
            </a:r>
            <a:r>
              <a:rPr lang="en-US" dirty="0"/>
              <a:t>   </a:t>
            </a:r>
          </a:p>
          <a:p>
            <a:endParaRPr lang="en-US" dirty="0"/>
          </a:p>
          <a:p>
            <a:endParaRPr lang="en-US" dirty="0"/>
          </a:p>
          <a:p>
            <a:endParaRPr lang="en-US" dirty="0"/>
          </a:p>
        </p:txBody>
      </p:sp>
    </p:spTree>
    <p:extLst>
      <p:ext uri="{BB962C8B-B14F-4D97-AF65-F5344CB8AC3E}">
        <p14:creationId xmlns:p14="http://schemas.microsoft.com/office/powerpoint/2010/main" val="18281290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1447800"/>
            <a:ext cx="7498080" cy="4038600"/>
          </a:xfrm>
        </p:spPr>
        <p:txBody>
          <a:bodyPr>
            <a:normAutofit/>
          </a:bodyPr>
          <a:lstStyle/>
          <a:p>
            <a:pPr marL="82296" indent="0" algn="ctr">
              <a:buClr>
                <a:srgbClr val="FFC000"/>
              </a:buClr>
              <a:buNone/>
            </a:pPr>
            <a:r>
              <a:rPr lang="en-US" sz="7200" dirty="0">
                <a:solidFill>
                  <a:srgbClr val="000000"/>
                </a:solidFill>
              </a:rPr>
              <a:t>QUESTION</a:t>
            </a:r>
          </a:p>
          <a:p>
            <a:pPr marL="82296" indent="0" algn="ctr">
              <a:buClr>
                <a:srgbClr val="FFC000"/>
              </a:buClr>
              <a:buNone/>
            </a:pPr>
            <a:r>
              <a:rPr lang="en-US" sz="7200" dirty="0">
                <a:solidFill>
                  <a:srgbClr val="000000"/>
                </a:solidFill>
              </a:rPr>
              <a:t>AND </a:t>
            </a:r>
          </a:p>
          <a:p>
            <a:pPr marL="82296" indent="0" algn="ctr">
              <a:buClr>
                <a:srgbClr val="FFC000"/>
              </a:buClr>
              <a:buNone/>
            </a:pPr>
            <a:r>
              <a:rPr lang="en-US" sz="7200" dirty="0">
                <a:solidFill>
                  <a:srgbClr val="000000"/>
                </a:solidFill>
              </a:rPr>
              <a:t>ANSWER</a:t>
            </a:r>
          </a:p>
        </p:txBody>
      </p:sp>
    </p:spTree>
    <p:extLst>
      <p:ext uri="{BB962C8B-B14F-4D97-AF65-F5344CB8AC3E}">
        <p14:creationId xmlns:p14="http://schemas.microsoft.com/office/powerpoint/2010/main" val="3844441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78034-28D5-486F-AF43-02F28EC26063}"/>
              </a:ext>
            </a:extLst>
          </p:cNvPr>
          <p:cNvSpPr>
            <a:spLocks noGrp="1"/>
          </p:cNvSpPr>
          <p:nvPr>
            <p:ph type="title"/>
          </p:nvPr>
        </p:nvSpPr>
        <p:spPr/>
        <p:txBody>
          <a:bodyPr/>
          <a:lstStyle/>
          <a:p>
            <a:r>
              <a:rPr lang="en-US" dirty="0"/>
              <a:t>Conceptual Framework</a:t>
            </a:r>
          </a:p>
        </p:txBody>
      </p:sp>
      <p:sp>
        <p:nvSpPr>
          <p:cNvPr id="3" name="Content Placeholder 2">
            <a:extLst>
              <a:ext uri="{FF2B5EF4-FFF2-40B4-BE49-F238E27FC236}">
                <a16:creationId xmlns:a16="http://schemas.microsoft.com/office/drawing/2014/main" id="{6CF782DD-8638-4FB5-8BA3-6EF3C8CF70FE}"/>
              </a:ext>
            </a:extLst>
          </p:cNvPr>
          <p:cNvSpPr>
            <a:spLocks noGrp="1"/>
          </p:cNvSpPr>
          <p:nvPr>
            <p:ph idx="1"/>
          </p:nvPr>
        </p:nvSpPr>
        <p:spPr/>
        <p:txBody>
          <a:bodyPr/>
          <a:lstStyle/>
          <a:p>
            <a:r>
              <a:rPr lang="en-US" sz="1800" dirty="0"/>
              <a:t>Components of Jefferson trial in </a:t>
            </a:r>
            <a:r>
              <a:rPr lang="en-US" sz="1800" i="1" dirty="0"/>
              <a:t>Lesson Before Dying (LBD</a:t>
            </a:r>
            <a:r>
              <a:rPr lang="en-US" sz="1800" dirty="0"/>
              <a:t>) V. Components of Jefferson’s trial in 21st century</a:t>
            </a:r>
          </a:p>
          <a:p>
            <a:endParaRPr lang="en-US" dirty="0"/>
          </a:p>
          <a:p>
            <a:endParaRPr lang="en-US" dirty="0"/>
          </a:p>
        </p:txBody>
      </p:sp>
      <p:pic>
        <p:nvPicPr>
          <p:cNvPr id="4" name="Picture 3">
            <a:extLst>
              <a:ext uri="{FF2B5EF4-FFF2-40B4-BE49-F238E27FC236}">
                <a16:creationId xmlns:a16="http://schemas.microsoft.com/office/drawing/2014/main" id="{55A23911-E89E-43C8-881F-9A6985B05518}"/>
              </a:ext>
            </a:extLst>
          </p:cNvPr>
          <p:cNvPicPr>
            <a:picLocks noChangeAspect="1"/>
          </p:cNvPicPr>
          <p:nvPr/>
        </p:nvPicPr>
        <p:blipFill>
          <a:blip r:embed="rId2"/>
          <a:stretch>
            <a:fillRect/>
          </a:stretch>
        </p:blipFill>
        <p:spPr>
          <a:xfrm>
            <a:off x="1464718" y="1814600"/>
            <a:ext cx="7162275" cy="4768762"/>
          </a:xfrm>
          <a:prstGeom prst="rect">
            <a:avLst/>
          </a:prstGeom>
        </p:spPr>
      </p:pic>
    </p:spTree>
    <p:extLst>
      <p:ext uri="{BB962C8B-B14F-4D97-AF65-F5344CB8AC3E}">
        <p14:creationId xmlns:p14="http://schemas.microsoft.com/office/powerpoint/2010/main" val="23388435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0000"/>
                </a:solidFill>
                <a:effectLst/>
              </a:rPr>
              <a:t>Acknowledgements</a:t>
            </a:r>
          </a:p>
        </p:txBody>
      </p:sp>
      <p:sp>
        <p:nvSpPr>
          <p:cNvPr id="3" name="Content Placeholder 2"/>
          <p:cNvSpPr>
            <a:spLocks noGrp="1"/>
          </p:cNvSpPr>
          <p:nvPr>
            <p:ph idx="1"/>
          </p:nvPr>
        </p:nvSpPr>
        <p:spPr>
          <a:xfrm>
            <a:off x="1435608" y="1447800"/>
            <a:ext cx="7498080" cy="4038600"/>
          </a:xfrm>
        </p:spPr>
        <p:txBody>
          <a:bodyPr>
            <a:normAutofit/>
          </a:bodyPr>
          <a:lstStyle/>
          <a:p>
            <a:pPr marL="82296" indent="0">
              <a:buClr>
                <a:srgbClr val="FFC000"/>
              </a:buClr>
              <a:buNone/>
            </a:pPr>
            <a:r>
              <a:rPr lang="en-US" sz="2800" dirty="0">
                <a:solidFill>
                  <a:srgbClr val="000000"/>
                </a:solidFill>
              </a:rPr>
              <a:t>First, I would like to thank the whole English Department, but specifically to these three ladies. Ms. Blair, Dr. Batten, and Dr. Greene.  </a:t>
            </a:r>
          </a:p>
        </p:txBody>
      </p:sp>
    </p:spTree>
    <p:extLst>
      <p:ext uri="{BB962C8B-B14F-4D97-AF65-F5344CB8AC3E}">
        <p14:creationId xmlns:p14="http://schemas.microsoft.com/office/powerpoint/2010/main" val="24924800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Statement of Problem</a:t>
            </a:r>
          </a:p>
        </p:txBody>
      </p:sp>
      <p:sp>
        <p:nvSpPr>
          <p:cNvPr id="3" name="Content Placeholder 2"/>
          <p:cNvSpPr>
            <a:spLocks noGrp="1"/>
          </p:cNvSpPr>
          <p:nvPr>
            <p:ph idx="1"/>
          </p:nvPr>
        </p:nvSpPr>
        <p:spPr/>
        <p:txBody>
          <a:bodyPr/>
          <a:lstStyle/>
          <a:p>
            <a:pPr>
              <a:buClr>
                <a:srgbClr val="FFC000"/>
              </a:buClr>
            </a:pPr>
            <a:r>
              <a:rPr lang="en-US" dirty="0">
                <a:solidFill>
                  <a:srgbClr val="000000"/>
                </a:solidFill>
              </a:rPr>
              <a:t>The problem is there is not enough diversity happening inside the courtrooms, leaving the courtroom open to become more biased and racist towards a victim. </a:t>
            </a:r>
          </a:p>
          <a:p>
            <a:pPr>
              <a:buClr>
                <a:srgbClr val="FFC000"/>
              </a:buClr>
            </a:pPr>
            <a:r>
              <a:rPr lang="en-US" dirty="0">
                <a:solidFill>
                  <a:srgbClr val="000000"/>
                </a:solidFill>
              </a:rPr>
              <a:t>The legal system has showed unfairness on many accounts. The problem is the legal system is corrupted.</a:t>
            </a:r>
          </a:p>
        </p:txBody>
      </p:sp>
    </p:spTree>
    <p:extLst>
      <p:ext uri="{BB962C8B-B14F-4D97-AF65-F5344CB8AC3E}">
        <p14:creationId xmlns:p14="http://schemas.microsoft.com/office/powerpoint/2010/main" val="1540566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Purpose of the Study</a:t>
            </a:r>
          </a:p>
        </p:txBody>
      </p:sp>
      <p:sp>
        <p:nvSpPr>
          <p:cNvPr id="3" name="Content Placeholder 2"/>
          <p:cNvSpPr>
            <a:spLocks noGrp="1"/>
          </p:cNvSpPr>
          <p:nvPr>
            <p:ph idx="1"/>
          </p:nvPr>
        </p:nvSpPr>
        <p:spPr/>
        <p:txBody>
          <a:bodyPr>
            <a:normAutofit/>
          </a:bodyPr>
          <a:lstStyle/>
          <a:p>
            <a:pPr>
              <a:buClr>
                <a:srgbClr val="FFC000"/>
              </a:buClr>
            </a:pPr>
            <a:r>
              <a:rPr lang="en-US" dirty="0">
                <a:solidFill>
                  <a:srgbClr val="000000"/>
                </a:solidFill>
              </a:rPr>
              <a:t>The purpose of this study was to gain awareness on the legal system. I strongly believe the reason many trials are not fair is because most of the people in the jury are white people especially for black cases.  Also, many of the victims are “showing up” to trial dead, and still not receiving justice.</a:t>
            </a:r>
          </a:p>
        </p:txBody>
      </p:sp>
    </p:spTree>
    <p:extLst>
      <p:ext uri="{BB962C8B-B14F-4D97-AF65-F5344CB8AC3E}">
        <p14:creationId xmlns:p14="http://schemas.microsoft.com/office/powerpoint/2010/main" val="267618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Research Questions</a:t>
            </a:r>
          </a:p>
        </p:txBody>
      </p:sp>
      <p:sp>
        <p:nvSpPr>
          <p:cNvPr id="3" name="Content Placeholder 2"/>
          <p:cNvSpPr>
            <a:spLocks noGrp="1"/>
          </p:cNvSpPr>
          <p:nvPr>
            <p:ph idx="1"/>
          </p:nvPr>
        </p:nvSpPr>
        <p:spPr/>
        <p:txBody>
          <a:bodyPr>
            <a:normAutofit/>
          </a:bodyPr>
          <a:lstStyle/>
          <a:p>
            <a:pPr>
              <a:buClr>
                <a:srgbClr val="FFC000"/>
              </a:buClr>
              <a:buFont typeface="Wingdings" pitchFamily="2" charset="2"/>
              <a:buChar char="v"/>
            </a:pPr>
            <a:r>
              <a:rPr lang="en-US" dirty="0">
                <a:solidFill>
                  <a:srgbClr val="000000"/>
                </a:solidFill>
              </a:rPr>
              <a:t>? . Is racialization in the legal system evident in LBD? If so, what evidences of racism, conscious or unconscious, reveal issues of the legal system? </a:t>
            </a:r>
          </a:p>
          <a:p>
            <a:pPr>
              <a:buClr>
                <a:srgbClr val="FFC000"/>
              </a:buClr>
              <a:buFont typeface="Wingdings" pitchFamily="2" charset="2"/>
              <a:buChar char="v"/>
            </a:pPr>
            <a:endParaRPr lang="en-US" dirty="0">
              <a:solidFill>
                <a:srgbClr val="000000"/>
              </a:solidFill>
            </a:endParaRPr>
          </a:p>
          <a:p>
            <a:pPr>
              <a:buClr>
                <a:srgbClr val="FFC000"/>
              </a:buClr>
              <a:buFont typeface="Wingdings" pitchFamily="2" charset="2"/>
              <a:buChar char="v"/>
            </a:pPr>
            <a:r>
              <a:rPr lang="en-US" dirty="0">
                <a:solidFill>
                  <a:srgbClr val="000000"/>
                </a:solidFill>
              </a:rPr>
              <a:t>? What alternative conscious strategies could the defense in LBD use to build a stronger case that is free of racial bias?</a:t>
            </a:r>
          </a:p>
          <a:p>
            <a:pPr>
              <a:buClr>
                <a:srgbClr val="FFC000"/>
              </a:buClr>
              <a:buFont typeface="Wingdings" pitchFamily="2" charset="2"/>
              <a:buChar char="v"/>
            </a:pPr>
            <a:endParaRPr lang="en-US" dirty="0">
              <a:solidFill>
                <a:srgbClr val="000000"/>
              </a:solidFill>
            </a:endParaRPr>
          </a:p>
        </p:txBody>
      </p:sp>
    </p:spTree>
    <p:extLst>
      <p:ext uri="{BB962C8B-B14F-4D97-AF65-F5344CB8AC3E}">
        <p14:creationId xmlns:p14="http://schemas.microsoft.com/office/powerpoint/2010/main" val="3806216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Definition of Terms</a:t>
            </a:r>
          </a:p>
        </p:txBody>
      </p:sp>
      <p:sp>
        <p:nvSpPr>
          <p:cNvPr id="3" name="Content Placeholder 2"/>
          <p:cNvSpPr>
            <a:spLocks noGrp="1"/>
          </p:cNvSpPr>
          <p:nvPr>
            <p:ph idx="1"/>
          </p:nvPr>
        </p:nvSpPr>
        <p:spPr>
          <a:xfrm>
            <a:off x="1219200" y="1447800"/>
            <a:ext cx="7714488" cy="5334000"/>
          </a:xfrm>
        </p:spPr>
        <p:txBody>
          <a:bodyPr>
            <a:normAutofit fontScale="92500" lnSpcReduction="10000"/>
          </a:bodyPr>
          <a:lstStyle/>
          <a:p>
            <a:pPr>
              <a:buClr>
                <a:srgbClr val="FFC000"/>
              </a:buClr>
              <a:buFont typeface="Wingdings" pitchFamily="2" charset="2"/>
              <a:buChar char="v"/>
            </a:pPr>
            <a:r>
              <a:rPr lang="en-US" sz="2800" dirty="0"/>
              <a:t> Diversity: Interactions between groups is that of diversity. We often speak of diversity in situations where African Americans, U. S. Latino/as, Asian Americans, American Indians and/or Anglo Americans interact with each other. (Benson, 2018)</a:t>
            </a:r>
          </a:p>
          <a:p>
            <a:pPr>
              <a:buClr>
                <a:srgbClr val="FFC000"/>
              </a:buClr>
              <a:buFont typeface="Wingdings" pitchFamily="2" charset="2"/>
              <a:buChar char="v"/>
            </a:pPr>
            <a:r>
              <a:rPr lang="en-US" sz="2800" dirty="0"/>
              <a:t>Racialization: Is the process through which groups come to be designated as different and, on that basis, subjected to unequal treatment. ( University of Guelph, 2000)</a:t>
            </a:r>
          </a:p>
          <a:p>
            <a:pPr>
              <a:buClr>
                <a:srgbClr val="FFC000"/>
              </a:buClr>
              <a:buFont typeface="Wingdings" pitchFamily="2" charset="2"/>
              <a:buChar char="v"/>
            </a:pPr>
            <a:r>
              <a:rPr lang="en-US" sz="2800" dirty="0"/>
              <a:t>Peremptory: Imperative; final; decisive; absolute; conclusive; positive; not admitting of question, delay, reconsideration or of any alternative. Self-determined; arbitrary; not requiring any cause to be shown. (Nieto-</a:t>
            </a:r>
            <a:r>
              <a:rPr lang="en-US" sz="2800" dirty="0" err="1"/>
              <a:t>Navia</a:t>
            </a:r>
            <a:r>
              <a:rPr lang="en-US" sz="2800" dirty="0"/>
              <a:t>, 1990) </a:t>
            </a:r>
          </a:p>
          <a:p>
            <a:pPr marL="82296" indent="0">
              <a:buClr>
                <a:srgbClr val="FFC000"/>
              </a:buClr>
              <a:buNone/>
            </a:pPr>
            <a:endParaRPr lang="en-US" dirty="0">
              <a:solidFill>
                <a:srgbClr val="FFC000"/>
              </a:solidFill>
            </a:endParaRPr>
          </a:p>
        </p:txBody>
      </p:sp>
    </p:spTree>
    <p:extLst>
      <p:ext uri="{BB962C8B-B14F-4D97-AF65-F5344CB8AC3E}">
        <p14:creationId xmlns:p14="http://schemas.microsoft.com/office/powerpoint/2010/main" val="1562419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0D3AD-7194-44D4-B9C8-BC31D82CC167}"/>
              </a:ext>
            </a:extLst>
          </p:cNvPr>
          <p:cNvSpPr>
            <a:spLocks noGrp="1"/>
          </p:cNvSpPr>
          <p:nvPr>
            <p:ph type="title"/>
          </p:nvPr>
        </p:nvSpPr>
        <p:spPr/>
        <p:txBody>
          <a:bodyPr/>
          <a:lstStyle/>
          <a:p>
            <a:r>
              <a:rPr lang="en-US" dirty="0"/>
              <a:t>Definition of Terms</a:t>
            </a:r>
          </a:p>
        </p:txBody>
      </p:sp>
      <p:sp>
        <p:nvSpPr>
          <p:cNvPr id="3" name="Content Placeholder 2">
            <a:extLst>
              <a:ext uri="{FF2B5EF4-FFF2-40B4-BE49-F238E27FC236}">
                <a16:creationId xmlns:a16="http://schemas.microsoft.com/office/drawing/2014/main" id="{C7E74242-39ED-4098-A5E6-0C21A905DE50}"/>
              </a:ext>
            </a:extLst>
          </p:cNvPr>
          <p:cNvSpPr>
            <a:spLocks noGrp="1"/>
          </p:cNvSpPr>
          <p:nvPr>
            <p:ph idx="1"/>
          </p:nvPr>
        </p:nvSpPr>
        <p:spPr/>
        <p:txBody>
          <a:bodyPr>
            <a:normAutofit fontScale="77500" lnSpcReduction="20000"/>
          </a:bodyPr>
          <a:lstStyle/>
          <a:p>
            <a:r>
              <a:rPr lang="en-US" dirty="0"/>
              <a:t> 14th Amendment: To the Constitution of the United States that granted citizenship and equal civil and legal rights to African Americans and slaves who had been emancipated after the American Civil War, including them under the umbrella phrase “all persons born or naturalized in the United States.” (Britannica, 2019) </a:t>
            </a:r>
          </a:p>
          <a:p>
            <a:endParaRPr lang="en-US" dirty="0"/>
          </a:p>
          <a:p>
            <a:r>
              <a:rPr lang="en-US" dirty="0"/>
              <a:t>Hearsay: an out-of-court statement, made in court, to prove the truth of the matter asserted. These out-of-court statements do not have to be spoken words, but they can also constitute documents or even body language. The rule against hearsay was designed to prevent gossip from being offered to convict someone. (</a:t>
            </a:r>
            <a:r>
              <a:rPr lang="en-US" dirty="0" err="1"/>
              <a:t>FindLawTeam</a:t>
            </a:r>
            <a:r>
              <a:rPr lang="en-US" dirty="0"/>
              <a:t>, 2019)</a:t>
            </a:r>
          </a:p>
          <a:p>
            <a:endParaRPr lang="en-US" dirty="0"/>
          </a:p>
        </p:txBody>
      </p:sp>
    </p:spTree>
    <p:extLst>
      <p:ext uri="{BB962C8B-B14F-4D97-AF65-F5344CB8AC3E}">
        <p14:creationId xmlns:p14="http://schemas.microsoft.com/office/powerpoint/2010/main" val="38942342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Delimitations</a:t>
            </a:r>
          </a:p>
        </p:txBody>
      </p:sp>
      <p:sp>
        <p:nvSpPr>
          <p:cNvPr id="3" name="Content Placeholder 2"/>
          <p:cNvSpPr>
            <a:spLocks noGrp="1"/>
          </p:cNvSpPr>
          <p:nvPr>
            <p:ph idx="1"/>
          </p:nvPr>
        </p:nvSpPr>
        <p:spPr>
          <a:xfrm>
            <a:off x="1435608" y="1447800"/>
            <a:ext cx="7498080" cy="4572000"/>
          </a:xfrm>
        </p:spPr>
        <p:txBody>
          <a:bodyPr>
            <a:normAutofit fontScale="85000" lnSpcReduction="10000"/>
          </a:bodyPr>
          <a:lstStyle/>
          <a:p>
            <a:pPr>
              <a:buClr>
                <a:srgbClr val="FFC000"/>
              </a:buClr>
              <a:buFont typeface="Wingdings" pitchFamily="2" charset="2"/>
              <a:buChar char="v"/>
            </a:pPr>
            <a:r>
              <a:rPr lang="en-US" dirty="0">
                <a:solidFill>
                  <a:srgbClr val="000000"/>
                </a:solidFill>
              </a:rPr>
              <a:t>A delimitation to this research targeted black males, to focus on criminal justice specifically looking at defense representation. </a:t>
            </a:r>
          </a:p>
          <a:p>
            <a:pPr>
              <a:buClr>
                <a:srgbClr val="FFC000"/>
              </a:buClr>
              <a:buFont typeface="Wingdings" pitchFamily="2" charset="2"/>
              <a:buChar char="v"/>
            </a:pPr>
            <a:r>
              <a:rPr lang="en-US" dirty="0">
                <a:solidFill>
                  <a:srgbClr val="000000"/>
                </a:solidFill>
              </a:rPr>
              <a:t>The researcher decided to focus mainly on black males because they are the ones who are constantly being mis-represented and looked at in a negative way. </a:t>
            </a:r>
          </a:p>
          <a:p>
            <a:pPr>
              <a:buClr>
                <a:srgbClr val="FFC000"/>
              </a:buClr>
              <a:buFont typeface="Wingdings" pitchFamily="2" charset="2"/>
              <a:buChar char="v"/>
            </a:pPr>
            <a:r>
              <a:rPr lang="en-US" dirty="0">
                <a:solidFill>
                  <a:srgbClr val="000000"/>
                </a:solidFill>
              </a:rPr>
              <a:t>Black males are often stereotyped more than any other race or gender. It is harder for a black male to make a positive image for himself than it is for them to make a negative one. </a:t>
            </a:r>
          </a:p>
          <a:p>
            <a:pPr>
              <a:buClr>
                <a:srgbClr val="FFC000"/>
              </a:buClr>
              <a:buFont typeface="Wingdings" pitchFamily="2" charset="2"/>
              <a:buChar char="v"/>
            </a:pPr>
            <a:endParaRPr lang="en-US" dirty="0">
              <a:solidFill>
                <a:srgbClr val="000000"/>
              </a:solidFill>
            </a:endParaRPr>
          </a:p>
          <a:p>
            <a:pPr>
              <a:buClr>
                <a:srgbClr val="FFC000"/>
              </a:buClr>
              <a:buFont typeface="Wingdings" pitchFamily="2" charset="2"/>
              <a:buChar char="v"/>
            </a:pPr>
            <a:endParaRPr lang="en-US" dirty="0">
              <a:solidFill>
                <a:srgbClr val="FFC000"/>
              </a:solidFill>
            </a:endParaRPr>
          </a:p>
        </p:txBody>
      </p:sp>
    </p:spTree>
    <p:extLst>
      <p:ext uri="{BB962C8B-B14F-4D97-AF65-F5344CB8AC3E}">
        <p14:creationId xmlns:p14="http://schemas.microsoft.com/office/powerpoint/2010/main" val="169867955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Custom 10">
      <a:dk1>
        <a:sysClr val="windowText" lastClr="000000"/>
      </a:dk1>
      <a:lt1>
        <a:sysClr val="window" lastClr="FFFFFF"/>
      </a:lt1>
      <a:dk2>
        <a:srgbClr val="4F271C"/>
      </a:dk2>
      <a:lt2>
        <a:srgbClr val="7030A0"/>
      </a:lt2>
      <a:accent1>
        <a:srgbClr val="FFC000"/>
      </a:accent1>
      <a:accent2>
        <a:srgbClr val="FEB80A"/>
      </a:accent2>
      <a:accent3>
        <a:srgbClr val="C32D2E"/>
      </a:accent3>
      <a:accent4>
        <a:srgbClr val="84AA33"/>
      </a:accent4>
      <a:accent5>
        <a:srgbClr val="964305"/>
      </a:accent5>
      <a:accent6>
        <a:srgbClr val="FFC000"/>
      </a:accent6>
      <a:hlink>
        <a:srgbClr val="8DC765"/>
      </a:hlink>
      <a:folHlink>
        <a:srgbClr val="7030A0"/>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Solstice</Template>
  <TotalTime>3460</TotalTime>
  <Words>2862</Words>
  <Application>Microsoft Office PowerPoint</Application>
  <PresentationFormat>On-screen Show (4:3)</PresentationFormat>
  <Paragraphs>148</Paragraphs>
  <Slides>30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Calibri</vt:lpstr>
      <vt:lpstr>Gill Sans MT</vt:lpstr>
      <vt:lpstr>Verdana</vt:lpstr>
      <vt:lpstr>Wingdings</vt:lpstr>
      <vt:lpstr>Wingdings 2</vt:lpstr>
      <vt:lpstr>Solstice</vt:lpstr>
      <vt:lpstr>PowerPoint Presentation</vt:lpstr>
      <vt:lpstr>Conceptual Framework</vt:lpstr>
      <vt:lpstr>Conceptual Framework</vt:lpstr>
      <vt:lpstr>Statement of Problem</vt:lpstr>
      <vt:lpstr>Purpose of the Study</vt:lpstr>
      <vt:lpstr>Research Questions</vt:lpstr>
      <vt:lpstr>Definition of Terms</vt:lpstr>
      <vt:lpstr>Definition of Terms</vt:lpstr>
      <vt:lpstr>Delimitations</vt:lpstr>
      <vt:lpstr>Review of Literature - Overview</vt:lpstr>
      <vt:lpstr>Review of Literature (cont.)</vt:lpstr>
      <vt:lpstr>Review of Literature (Cont.)</vt:lpstr>
      <vt:lpstr>Review of Literature (cont.)</vt:lpstr>
      <vt:lpstr>Review of Literature (Cont.)</vt:lpstr>
      <vt:lpstr>Methodology - Philosophy</vt:lpstr>
      <vt:lpstr>Methodology: CRT background</vt:lpstr>
      <vt:lpstr>Methodology - Tenets</vt:lpstr>
      <vt:lpstr>Analysis </vt:lpstr>
      <vt:lpstr>Analysis </vt:lpstr>
      <vt:lpstr>Analysis</vt:lpstr>
      <vt:lpstr>Alternative Defense Opening Statement</vt:lpstr>
      <vt:lpstr>Analysis </vt:lpstr>
      <vt:lpstr>Conclusions</vt:lpstr>
      <vt:lpstr>Implications for Further Research</vt:lpstr>
      <vt:lpstr>Major References</vt:lpstr>
      <vt:lpstr>References </vt:lpstr>
      <vt:lpstr>References</vt:lpstr>
      <vt:lpstr>References</vt:lpstr>
      <vt:lpstr>PowerPoint Presentation</vt:lpstr>
      <vt:lpstr>Acknowledgements</vt:lpstr>
    </vt:vector>
  </TitlesOfParts>
  <Company>Windows 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Cont Edu</dc:creator>
  <cp:lastModifiedBy>Nayann Brown</cp:lastModifiedBy>
  <cp:revision>39</cp:revision>
  <dcterms:created xsi:type="dcterms:W3CDTF">2012-09-10T20:02:57Z</dcterms:created>
  <dcterms:modified xsi:type="dcterms:W3CDTF">2020-04-28T17:12:44Z</dcterms:modified>
</cp:coreProperties>
</file>