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72" r:id="rId4"/>
    <p:sldId id="278" r:id="rId5"/>
    <p:sldId id="259" r:id="rId6"/>
    <p:sldId id="264" r:id="rId7"/>
    <p:sldId id="268" r:id="rId8"/>
    <p:sldId id="281" r:id="rId9"/>
    <p:sldId id="263" r:id="rId10"/>
    <p:sldId id="265" r:id="rId11"/>
    <p:sldId id="266" r:id="rId12"/>
    <p:sldId id="282" r:id="rId13"/>
    <p:sldId id="283" r:id="rId14"/>
    <p:sldId id="267" r:id="rId15"/>
    <p:sldId id="284" r:id="rId16"/>
    <p:sldId id="290" r:id="rId17"/>
    <p:sldId id="261" r:id="rId18"/>
    <p:sldId id="273" r:id="rId19"/>
    <p:sldId id="285" r:id="rId20"/>
    <p:sldId id="286" r:id="rId21"/>
    <p:sldId id="287" r:id="rId22"/>
    <p:sldId id="288" r:id="rId23"/>
    <p:sldId id="289" r:id="rId24"/>
    <p:sldId id="291" r:id="rId25"/>
    <p:sldId id="269" r:id="rId26"/>
    <p:sldId id="274" r:id="rId27"/>
    <p:sldId id="292" r:id="rId28"/>
    <p:sldId id="275" r:id="rId29"/>
    <p:sldId id="293" r:id="rId30"/>
    <p:sldId id="270" r:id="rId31"/>
    <p:sldId id="271" r:id="rId32"/>
    <p:sldId id="277" r:id="rId33"/>
    <p:sldId id="279" r:id="rId34"/>
    <p:sldId id="280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9" autoAdjust="0"/>
    <p:restoredTop sz="94660"/>
  </p:normalViewPr>
  <p:slideViewPr>
    <p:cSldViewPr>
      <p:cViewPr varScale="1">
        <p:scale>
          <a:sx n="94" d="100"/>
          <a:sy n="94" d="100"/>
        </p:scale>
        <p:origin x="88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1D1393-1629-4F32-A606-292C0EF94657}" type="doc">
      <dgm:prSet loTypeId="urn:microsoft.com/office/officeart/2005/8/layout/bProcess3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FDE8BB-387F-4E60-90E6-C5C1901F4F1A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Geralt is invited to Cintran Court</a:t>
          </a:r>
        </a:p>
      </dgm:t>
    </dgm:pt>
    <dgm:pt modelId="{47E2B932-388B-409A-AC91-6C6EB5BC9325}" type="parTrans" cxnId="{01D1E654-55A9-4ECD-A8C6-10757B6D8883}">
      <dgm:prSet/>
      <dgm:spPr/>
      <dgm:t>
        <a:bodyPr/>
        <a:lstStyle/>
        <a:p>
          <a:endParaRPr lang="en-US"/>
        </a:p>
      </dgm:t>
    </dgm:pt>
    <dgm:pt modelId="{9CEC3666-164B-4228-B3D8-501900D703B1}" type="sibTrans" cxnId="{01D1E654-55A9-4ECD-A8C6-10757B6D8883}">
      <dgm:prSet/>
      <dgm:spPr/>
      <dgm:t>
        <a:bodyPr/>
        <a:lstStyle/>
        <a:p>
          <a:endParaRPr lang="en-US"/>
        </a:p>
      </dgm:t>
    </dgm:pt>
    <dgm:pt modelId="{13A26ACC-9D54-4C35-86E6-3E525352A713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Queen Calanthe gives Geralt a job</a:t>
          </a:r>
        </a:p>
      </dgm:t>
    </dgm:pt>
    <dgm:pt modelId="{F6352A80-D49A-4508-84C1-21C06E6FBC78}" type="parTrans" cxnId="{5784A80D-CFE9-474B-9ECD-CFAA524FF945}">
      <dgm:prSet/>
      <dgm:spPr/>
      <dgm:t>
        <a:bodyPr/>
        <a:lstStyle/>
        <a:p>
          <a:endParaRPr lang="en-US"/>
        </a:p>
      </dgm:t>
    </dgm:pt>
    <dgm:pt modelId="{52DFB766-4EA2-4A4F-93DC-CC03F4EB5F60}" type="sibTrans" cxnId="{5784A80D-CFE9-474B-9ECD-CFAA524FF945}">
      <dgm:prSet/>
      <dgm:spPr/>
      <dgm:t>
        <a:bodyPr/>
        <a:lstStyle/>
        <a:p>
          <a:endParaRPr lang="en-US"/>
        </a:p>
      </dgm:t>
    </dgm:pt>
    <dgm:pt modelId="{7EAA7FD7-62F1-4A26-904A-8DC4980F7FC2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Urcheon/Duny interrupts, claims Law of Surprise</a:t>
          </a:r>
        </a:p>
      </dgm:t>
    </dgm:pt>
    <dgm:pt modelId="{D62DB455-BA5D-485A-A652-19CFCB6C8DDC}" type="parTrans" cxnId="{61CE6C74-FF79-44C2-A24D-89B4BE55F00A}">
      <dgm:prSet/>
      <dgm:spPr/>
      <dgm:t>
        <a:bodyPr/>
        <a:lstStyle/>
        <a:p>
          <a:endParaRPr lang="en-US"/>
        </a:p>
      </dgm:t>
    </dgm:pt>
    <dgm:pt modelId="{D375E88E-757A-458B-B7AA-B86F4385B705}" type="sibTrans" cxnId="{61CE6C74-FF79-44C2-A24D-89B4BE55F00A}">
      <dgm:prSet/>
      <dgm:spPr/>
      <dgm:t>
        <a:bodyPr/>
        <a:lstStyle/>
        <a:p>
          <a:endParaRPr lang="en-US"/>
        </a:p>
      </dgm:t>
    </dgm:pt>
    <dgm:pt modelId="{F6515308-8027-4C66-A127-235778F726E0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Fighting Ensues; Geralt protects Urcheon/Duny</a:t>
          </a:r>
        </a:p>
      </dgm:t>
    </dgm:pt>
    <dgm:pt modelId="{A5A59239-DEE0-4269-9DFE-DE3DC8CEC2B5}" type="parTrans" cxnId="{BD3D5D96-C86D-4E8C-847E-036ADD753DA5}">
      <dgm:prSet/>
      <dgm:spPr/>
      <dgm:t>
        <a:bodyPr/>
        <a:lstStyle/>
        <a:p>
          <a:endParaRPr lang="en-US"/>
        </a:p>
      </dgm:t>
    </dgm:pt>
    <dgm:pt modelId="{62648433-36ED-42F6-8CD9-367CCD591F88}" type="sibTrans" cxnId="{BD3D5D96-C86D-4E8C-847E-036ADD753DA5}">
      <dgm:prSet/>
      <dgm:spPr/>
      <dgm:t>
        <a:bodyPr/>
        <a:lstStyle/>
        <a:p>
          <a:endParaRPr lang="en-US"/>
        </a:p>
      </dgm:t>
    </dgm:pt>
    <dgm:pt modelId="{60BBA57F-E8B3-4000-A00A-A028338030E3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Geralt claims Law of Surprise as reward</a:t>
          </a:r>
        </a:p>
      </dgm:t>
    </dgm:pt>
    <dgm:pt modelId="{818734CC-C0F2-4DF5-8FF4-2DB26BC68CA0}" type="parTrans" cxnId="{78BF4AA6-999D-44F4-9C1B-4E32757425AD}">
      <dgm:prSet/>
      <dgm:spPr/>
      <dgm:t>
        <a:bodyPr/>
        <a:lstStyle/>
        <a:p>
          <a:endParaRPr lang="en-US"/>
        </a:p>
      </dgm:t>
    </dgm:pt>
    <dgm:pt modelId="{A06672C5-ABC8-4E14-867C-A8ADECE0C5A7}" type="sibTrans" cxnId="{78BF4AA6-999D-44F4-9C1B-4E32757425AD}">
      <dgm:prSet/>
      <dgm:spPr/>
      <dgm:t>
        <a:bodyPr/>
        <a:lstStyle/>
        <a:p>
          <a:endParaRPr lang="en-US"/>
        </a:p>
      </dgm:t>
    </dgm:pt>
    <dgm:pt modelId="{ED69EA95-F350-4577-9CBA-9F35AA5C998C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Pavetta, Queen Calanthe’s Daughter, is pregnant</a:t>
          </a:r>
        </a:p>
      </dgm:t>
    </dgm:pt>
    <dgm:pt modelId="{31333F17-83B0-4F7A-84A2-779A5E820079}" type="parTrans" cxnId="{79944A3F-56CC-49C3-A8B1-1B99A6F0CDB3}">
      <dgm:prSet/>
      <dgm:spPr/>
      <dgm:t>
        <a:bodyPr/>
        <a:lstStyle/>
        <a:p>
          <a:endParaRPr lang="en-US"/>
        </a:p>
      </dgm:t>
    </dgm:pt>
    <dgm:pt modelId="{4249E5A7-BF4A-4A13-8B3C-BAE903AA083D}" type="sibTrans" cxnId="{79944A3F-56CC-49C3-A8B1-1B99A6F0CDB3}">
      <dgm:prSet/>
      <dgm:spPr/>
      <dgm:t>
        <a:bodyPr/>
        <a:lstStyle/>
        <a:p>
          <a:endParaRPr lang="en-US"/>
        </a:p>
      </dgm:t>
    </dgm:pt>
    <dgm:pt modelId="{1BE6168A-AB1E-4421-A325-4C3C475F0E2D}" type="pres">
      <dgm:prSet presAssocID="{381D1393-1629-4F32-A606-292C0EF94657}" presName="Name0" presStyleCnt="0">
        <dgm:presLayoutVars>
          <dgm:dir/>
          <dgm:resizeHandles val="exact"/>
        </dgm:presLayoutVars>
      </dgm:prSet>
      <dgm:spPr/>
    </dgm:pt>
    <dgm:pt modelId="{E0E14988-EB84-466E-BEFA-C2C5C7CB42D2}" type="pres">
      <dgm:prSet presAssocID="{7FFDE8BB-387F-4E60-90E6-C5C1901F4F1A}" presName="node" presStyleLbl="node1" presStyleIdx="0" presStyleCnt="6" custLinFactNeighborX="292" custLinFactNeighborY="-40">
        <dgm:presLayoutVars>
          <dgm:bulletEnabled val="1"/>
        </dgm:presLayoutVars>
      </dgm:prSet>
      <dgm:spPr/>
    </dgm:pt>
    <dgm:pt modelId="{1F270A6B-799F-4ED5-9B1E-CBFFDEE27EF4}" type="pres">
      <dgm:prSet presAssocID="{9CEC3666-164B-4228-B3D8-501900D703B1}" presName="sibTrans" presStyleLbl="sibTrans1D1" presStyleIdx="0" presStyleCnt="5"/>
      <dgm:spPr/>
    </dgm:pt>
    <dgm:pt modelId="{BCFC1736-5A8C-4731-A1E4-973DB175CB18}" type="pres">
      <dgm:prSet presAssocID="{9CEC3666-164B-4228-B3D8-501900D703B1}" presName="connectorText" presStyleLbl="sibTrans1D1" presStyleIdx="0" presStyleCnt="5"/>
      <dgm:spPr/>
    </dgm:pt>
    <dgm:pt modelId="{0E850898-DF86-46AD-A842-FFE40F185D6B}" type="pres">
      <dgm:prSet presAssocID="{13A26ACC-9D54-4C35-86E6-3E525352A713}" presName="node" presStyleLbl="node1" presStyleIdx="1" presStyleCnt="6">
        <dgm:presLayoutVars>
          <dgm:bulletEnabled val="1"/>
        </dgm:presLayoutVars>
      </dgm:prSet>
      <dgm:spPr/>
    </dgm:pt>
    <dgm:pt modelId="{17EA0AEA-A1C0-46BF-91D6-EFE260D486FA}" type="pres">
      <dgm:prSet presAssocID="{52DFB766-4EA2-4A4F-93DC-CC03F4EB5F60}" presName="sibTrans" presStyleLbl="sibTrans1D1" presStyleIdx="1" presStyleCnt="5"/>
      <dgm:spPr/>
    </dgm:pt>
    <dgm:pt modelId="{1F3CDEAD-06D1-40C9-A69F-B03825426A3D}" type="pres">
      <dgm:prSet presAssocID="{52DFB766-4EA2-4A4F-93DC-CC03F4EB5F60}" presName="connectorText" presStyleLbl="sibTrans1D1" presStyleIdx="1" presStyleCnt="5"/>
      <dgm:spPr/>
    </dgm:pt>
    <dgm:pt modelId="{B1774259-AD2E-433F-BF3F-2FE76903077A}" type="pres">
      <dgm:prSet presAssocID="{7EAA7FD7-62F1-4A26-904A-8DC4980F7FC2}" presName="node" presStyleLbl="node1" presStyleIdx="2" presStyleCnt="6">
        <dgm:presLayoutVars>
          <dgm:bulletEnabled val="1"/>
        </dgm:presLayoutVars>
      </dgm:prSet>
      <dgm:spPr/>
    </dgm:pt>
    <dgm:pt modelId="{3E155626-164A-4E8E-9E2B-6E049AEC6057}" type="pres">
      <dgm:prSet presAssocID="{D375E88E-757A-458B-B7AA-B86F4385B705}" presName="sibTrans" presStyleLbl="sibTrans1D1" presStyleIdx="2" presStyleCnt="5"/>
      <dgm:spPr/>
    </dgm:pt>
    <dgm:pt modelId="{9FA777FA-5BE2-4A3A-B00C-AC484B6B54ED}" type="pres">
      <dgm:prSet presAssocID="{D375E88E-757A-458B-B7AA-B86F4385B705}" presName="connectorText" presStyleLbl="sibTrans1D1" presStyleIdx="2" presStyleCnt="5"/>
      <dgm:spPr/>
    </dgm:pt>
    <dgm:pt modelId="{9402C36E-9FF0-4F77-BB62-5418EC75A156}" type="pres">
      <dgm:prSet presAssocID="{F6515308-8027-4C66-A127-235778F726E0}" presName="node" presStyleLbl="node1" presStyleIdx="3" presStyleCnt="6">
        <dgm:presLayoutVars>
          <dgm:bulletEnabled val="1"/>
        </dgm:presLayoutVars>
      </dgm:prSet>
      <dgm:spPr/>
    </dgm:pt>
    <dgm:pt modelId="{2FD212A3-121A-49EE-9915-D396D0826864}" type="pres">
      <dgm:prSet presAssocID="{62648433-36ED-42F6-8CD9-367CCD591F88}" presName="sibTrans" presStyleLbl="sibTrans1D1" presStyleIdx="3" presStyleCnt="5"/>
      <dgm:spPr/>
    </dgm:pt>
    <dgm:pt modelId="{3EA9DD6E-669C-4EA6-A93B-16243D7EAFD0}" type="pres">
      <dgm:prSet presAssocID="{62648433-36ED-42F6-8CD9-367CCD591F88}" presName="connectorText" presStyleLbl="sibTrans1D1" presStyleIdx="3" presStyleCnt="5"/>
      <dgm:spPr/>
    </dgm:pt>
    <dgm:pt modelId="{D861113C-0D97-4A0F-9819-E65B90A3A15E}" type="pres">
      <dgm:prSet presAssocID="{60BBA57F-E8B3-4000-A00A-A028338030E3}" presName="node" presStyleLbl="node1" presStyleIdx="4" presStyleCnt="6">
        <dgm:presLayoutVars>
          <dgm:bulletEnabled val="1"/>
        </dgm:presLayoutVars>
      </dgm:prSet>
      <dgm:spPr/>
    </dgm:pt>
    <dgm:pt modelId="{200BB7E4-1312-4B2A-9EB2-2EC344E428A0}" type="pres">
      <dgm:prSet presAssocID="{A06672C5-ABC8-4E14-867C-A8ADECE0C5A7}" presName="sibTrans" presStyleLbl="sibTrans1D1" presStyleIdx="4" presStyleCnt="5"/>
      <dgm:spPr/>
    </dgm:pt>
    <dgm:pt modelId="{FBE0CA4D-1773-4268-BCEB-53396EEE6342}" type="pres">
      <dgm:prSet presAssocID="{A06672C5-ABC8-4E14-867C-A8ADECE0C5A7}" presName="connectorText" presStyleLbl="sibTrans1D1" presStyleIdx="4" presStyleCnt="5"/>
      <dgm:spPr/>
    </dgm:pt>
    <dgm:pt modelId="{A449079A-2C1A-4FE5-9760-A16ED33C6760}" type="pres">
      <dgm:prSet presAssocID="{ED69EA95-F350-4577-9CBA-9F35AA5C998C}" presName="node" presStyleLbl="node1" presStyleIdx="5" presStyleCnt="6">
        <dgm:presLayoutVars>
          <dgm:bulletEnabled val="1"/>
        </dgm:presLayoutVars>
      </dgm:prSet>
      <dgm:spPr/>
    </dgm:pt>
  </dgm:ptLst>
  <dgm:cxnLst>
    <dgm:cxn modelId="{FBA8CA08-BF81-4A12-9B57-C72811481ADD}" type="presOf" srcId="{A06672C5-ABC8-4E14-867C-A8ADECE0C5A7}" destId="{FBE0CA4D-1773-4268-BCEB-53396EEE6342}" srcOrd="1" destOrd="0" presId="urn:microsoft.com/office/officeart/2005/8/layout/bProcess3"/>
    <dgm:cxn modelId="{5784A80D-CFE9-474B-9ECD-CFAA524FF945}" srcId="{381D1393-1629-4F32-A606-292C0EF94657}" destId="{13A26ACC-9D54-4C35-86E6-3E525352A713}" srcOrd="1" destOrd="0" parTransId="{F6352A80-D49A-4508-84C1-21C06E6FBC78}" sibTransId="{52DFB766-4EA2-4A4F-93DC-CC03F4EB5F60}"/>
    <dgm:cxn modelId="{67C6DF11-1BA3-432A-B631-E5C08D061E32}" type="presOf" srcId="{13A26ACC-9D54-4C35-86E6-3E525352A713}" destId="{0E850898-DF86-46AD-A842-FFE40F185D6B}" srcOrd="0" destOrd="0" presId="urn:microsoft.com/office/officeart/2005/8/layout/bProcess3"/>
    <dgm:cxn modelId="{9A61A61F-8D21-4BD6-B813-1FA0302F0F9E}" type="presOf" srcId="{ED69EA95-F350-4577-9CBA-9F35AA5C998C}" destId="{A449079A-2C1A-4FE5-9760-A16ED33C6760}" srcOrd="0" destOrd="0" presId="urn:microsoft.com/office/officeart/2005/8/layout/bProcess3"/>
    <dgm:cxn modelId="{4ACD1222-F1BB-43F3-8A3F-920D28A39FF9}" type="presOf" srcId="{52DFB766-4EA2-4A4F-93DC-CC03F4EB5F60}" destId="{17EA0AEA-A1C0-46BF-91D6-EFE260D486FA}" srcOrd="0" destOrd="0" presId="urn:microsoft.com/office/officeart/2005/8/layout/bProcess3"/>
    <dgm:cxn modelId="{79944A3F-56CC-49C3-A8B1-1B99A6F0CDB3}" srcId="{381D1393-1629-4F32-A606-292C0EF94657}" destId="{ED69EA95-F350-4577-9CBA-9F35AA5C998C}" srcOrd="5" destOrd="0" parTransId="{31333F17-83B0-4F7A-84A2-779A5E820079}" sibTransId="{4249E5A7-BF4A-4A13-8B3C-BAE903AA083D}"/>
    <dgm:cxn modelId="{BF854640-9A3E-45EC-B0FC-389D0307CBE4}" type="presOf" srcId="{7FFDE8BB-387F-4E60-90E6-C5C1901F4F1A}" destId="{E0E14988-EB84-466E-BEFA-C2C5C7CB42D2}" srcOrd="0" destOrd="0" presId="urn:microsoft.com/office/officeart/2005/8/layout/bProcess3"/>
    <dgm:cxn modelId="{49C8F341-69F5-408B-8B3A-967A3CF83E77}" type="presOf" srcId="{381D1393-1629-4F32-A606-292C0EF94657}" destId="{1BE6168A-AB1E-4421-A325-4C3C475F0E2D}" srcOrd="0" destOrd="0" presId="urn:microsoft.com/office/officeart/2005/8/layout/bProcess3"/>
    <dgm:cxn modelId="{81FA5244-4BBF-4F6E-B55A-41E0514DFC91}" type="presOf" srcId="{9CEC3666-164B-4228-B3D8-501900D703B1}" destId="{BCFC1736-5A8C-4731-A1E4-973DB175CB18}" srcOrd="1" destOrd="0" presId="urn:microsoft.com/office/officeart/2005/8/layout/bProcess3"/>
    <dgm:cxn modelId="{61CE6C74-FF79-44C2-A24D-89B4BE55F00A}" srcId="{381D1393-1629-4F32-A606-292C0EF94657}" destId="{7EAA7FD7-62F1-4A26-904A-8DC4980F7FC2}" srcOrd="2" destOrd="0" parTransId="{D62DB455-BA5D-485A-A652-19CFCB6C8DDC}" sibTransId="{D375E88E-757A-458B-B7AA-B86F4385B705}"/>
    <dgm:cxn modelId="{01D1E654-55A9-4ECD-A8C6-10757B6D8883}" srcId="{381D1393-1629-4F32-A606-292C0EF94657}" destId="{7FFDE8BB-387F-4E60-90E6-C5C1901F4F1A}" srcOrd="0" destOrd="0" parTransId="{47E2B932-388B-409A-AC91-6C6EB5BC9325}" sibTransId="{9CEC3666-164B-4228-B3D8-501900D703B1}"/>
    <dgm:cxn modelId="{946B2E76-8A14-4304-A136-58150C883C08}" type="presOf" srcId="{62648433-36ED-42F6-8CD9-367CCD591F88}" destId="{3EA9DD6E-669C-4EA6-A93B-16243D7EAFD0}" srcOrd="1" destOrd="0" presId="urn:microsoft.com/office/officeart/2005/8/layout/bProcess3"/>
    <dgm:cxn modelId="{01A8E67D-7591-4831-8991-50BA4F2A83E3}" type="presOf" srcId="{9CEC3666-164B-4228-B3D8-501900D703B1}" destId="{1F270A6B-799F-4ED5-9B1E-CBFFDEE27EF4}" srcOrd="0" destOrd="0" presId="urn:microsoft.com/office/officeart/2005/8/layout/bProcess3"/>
    <dgm:cxn modelId="{A358397E-DBDD-4D14-915D-E19F09A88B47}" type="presOf" srcId="{60BBA57F-E8B3-4000-A00A-A028338030E3}" destId="{D861113C-0D97-4A0F-9819-E65B90A3A15E}" srcOrd="0" destOrd="0" presId="urn:microsoft.com/office/officeart/2005/8/layout/bProcess3"/>
    <dgm:cxn modelId="{F0901394-C69F-4ABC-972B-AA2F9945835B}" type="presOf" srcId="{62648433-36ED-42F6-8CD9-367CCD591F88}" destId="{2FD212A3-121A-49EE-9915-D396D0826864}" srcOrd="0" destOrd="0" presId="urn:microsoft.com/office/officeart/2005/8/layout/bProcess3"/>
    <dgm:cxn modelId="{BD3D5D96-C86D-4E8C-847E-036ADD753DA5}" srcId="{381D1393-1629-4F32-A606-292C0EF94657}" destId="{F6515308-8027-4C66-A127-235778F726E0}" srcOrd="3" destOrd="0" parTransId="{A5A59239-DEE0-4269-9DFE-DE3DC8CEC2B5}" sibTransId="{62648433-36ED-42F6-8CD9-367CCD591F88}"/>
    <dgm:cxn modelId="{78BF4AA6-999D-44F4-9C1B-4E32757425AD}" srcId="{381D1393-1629-4F32-A606-292C0EF94657}" destId="{60BBA57F-E8B3-4000-A00A-A028338030E3}" srcOrd="4" destOrd="0" parTransId="{818734CC-C0F2-4DF5-8FF4-2DB26BC68CA0}" sibTransId="{A06672C5-ABC8-4E14-867C-A8ADECE0C5A7}"/>
    <dgm:cxn modelId="{035DC7B0-1DA4-49CB-B28B-260B6AE17D99}" type="presOf" srcId="{D375E88E-757A-458B-B7AA-B86F4385B705}" destId="{3E155626-164A-4E8E-9E2B-6E049AEC6057}" srcOrd="0" destOrd="0" presId="urn:microsoft.com/office/officeart/2005/8/layout/bProcess3"/>
    <dgm:cxn modelId="{FE3A22C1-3FA7-4CE8-9FF8-B86CBC4E8C05}" type="presOf" srcId="{52DFB766-4EA2-4A4F-93DC-CC03F4EB5F60}" destId="{1F3CDEAD-06D1-40C9-A69F-B03825426A3D}" srcOrd="1" destOrd="0" presId="urn:microsoft.com/office/officeart/2005/8/layout/bProcess3"/>
    <dgm:cxn modelId="{1097AAC7-698A-445B-8998-E22770C78BE5}" type="presOf" srcId="{A06672C5-ABC8-4E14-867C-A8ADECE0C5A7}" destId="{200BB7E4-1312-4B2A-9EB2-2EC344E428A0}" srcOrd="0" destOrd="0" presId="urn:microsoft.com/office/officeart/2005/8/layout/bProcess3"/>
    <dgm:cxn modelId="{F1EC03CF-1EEF-4994-977A-3C2A03B08F7A}" type="presOf" srcId="{D375E88E-757A-458B-B7AA-B86F4385B705}" destId="{9FA777FA-5BE2-4A3A-B00C-AC484B6B54ED}" srcOrd="1" destOrd="0" presId="urn:microsoft.com/office/officeart/2005/8/layout/bProcess3"/>
    <dgm:cxn modelId="{E9F2F6E2-7635-4563-B8E6-9A2887844BA2}" type="presOf" srcId="{7EAA7FD7-62F1-4A26-904A-8DC4980F7FC2}" destId="{B1774259-AD2E-433F-BF3F-2FE76903077A}" srcOrd="0" destOrd="0" presId="urn:microsoft.com/office/officeart/2005/8/layout/bProcess3"/>
    <dgm:cxn modelId="{BFE038F9-2076-4586-8A07-6BAD1A0B5097}" type="presOf" srcId="{F6515308-8027-4C66-A127-235778F726E0}" destId="{9402C36E-9FF0-4F77-BB62-5418EC75A156}" srcOrd="0" destOrd="0" presId="urn:microsoft.com/office/officeart/2005/8/layout/bProcess3"/>
    <dgm:cxn modelId="{68F71C60-D3F6-4577-94F6-4C3E80572007}" type="presParOf" srcId="{1BE6168A-AB1E-4421-A325-4C3C475F0E2D}" destId="{E0E14988-EB84-466E-BEFA-C2C5C7CB42D2}" srcOrd="0" destOrd="0" presId="urn:microsoft.com/office/officeart/2005/8/layout/bProcess3"/>
    <dgm:cxn modelId="{CA4A14DE-A618-4C21-BF19-569FB103F0C1}" type="presParOf" srcId="{1BE6168A-AB1E-4421-A325-4C3C475F0E2D}" destId="{1F270A6B-799F-4ED5-9B1E-CBFFDEE27EF4}" srcOrd="1" destOrd="0" presId="urn:microsoft.com/office/officeart/2005/8/layout/bProcess3"/>
    <dgm:cxn modelId="{EB48F31B-666F-4224-A0E2-1F1087B0C008}" type="presParOf" srcId="{1F270A6B-799F-4ED5-9B1E-CBFFDEE27EF4}" destId="{BCFC1736-5A8C-4731-A1E4-973DB175CB18}" srcOrd="0" destOrd="0" presId="urn:microsoft.com/office/officeart/2005/8/layout/bProcess3"/>
    <dgm:cxn modelId="{9004924D-3134-4149-9AA4-DC4F2A620A2B}" type="presParOf" srcId="{1BE6168A-AB1E-4421-A325-4C3C475F0E2D}" destId="{0E850898-DF86-46AD-A842-FFE40F185D6B}" srcOrd="2" destOrd="0" presId="urn:microsoft.com/office/officeart/2005/8/layout/bProcess3"/>
    <dgm:cxn modelId="{62B099E4-AAA2-4D35-A016-0005E3F4EA4C}" type="presParOf" srcId="{1BE6168A-AB1E-4421-A325-4C3C475F0E2D}" destId="{17EA0AEA-A1C0-46BF-91D6-EFE260D486FA}" srcOrd="3" destOrd="0" presId="urn:microsoft.com/office/officeart/2005/8/layout/bProcess3"/>
    <dgm:cxn modelId="{AA9EB3E6-5107-43C3-B812-5E16CD75608D}" type="presParOf" srcId="{17EA0AEA-A1C0-46BF-91D6-EFE260D486FA}" destId="{1F3CDEAD-06D1-40C9-A69F-B03825426A3D}" srcOrd="0" destOrd="0" presId="urn:microsoft.com/office/officeart/2005/8/layout/bProcess3"/>
    <dgm:cxn modelId="{0D59FD90-C695-4E46-B729-22CAF407016E}" type="presParOf" srcId="{1BE6168A-AB1E-4421-A325-4C3C475F0E2D}" destId="{B1774259-AD2E-433F-BF3F-2FE76903077A}" srcOrd="4" destOrd="0" presId="urn:microsoft.com/office/officeart/2005/8/layout/bProcess3"/>
    <dgm:cxn modelId="{C34F795B-E568-4141-89B5-C6EC83FD53F9}" type="presParOf" srcId="{1BE6168A-AB1E-4421-A325-4C3C475F0E2D}" destId="{3E155626-164A-4E8E-9E2B-6E049AEC6057}" srcOrd="5" destOrd="0" presId="urn:microsoft.com/office/officeart/2005/8/layout/bProcess3"/>
    <dgm:cxn modelId="{73D8BD47-25DC-42D7-96D1-F258773CA9A7}" type="presParOf" srcId="{3E155626-164A-4E8E-9E2B-6E049AEC6057}" destId="{9FA777FA-5BE2-4A3A-B00C-AC484B6B54ED}" srcOrd="0" destOrd="0" presId="urn:microsoft.com/office/officeart/2005/8/layout/bProcess3"/>
    <dgm:cxn modelId="{79CA5C9A-4061-480A-B75E-B31759AD0053}" type="presParOf" srcId="{1BE6168A-AB1E-4421-A325-4C3C475F0E2D}" destId="{9402C36E-9FF0-4F77-BB62-5418EC75A156}" srcOrd="6" destOrd="0" presId="urn:microsoft.com/office/officeart/2005/8/layout/bProcess3"/>
    <dgm:cxn modelId="{0123F601-A3FF-43F8-BADC-C5DDAA8DB926}" type="presParOf" srcId="{1BE6168A-AB1E-4421-A325-4C3C475F0E2D}" destId="{2FD212A3-121A-49EE-9915-D396D0826864}" srcOrd="7" destOrd="0" presId="urn:microsoft.com/office/officeart/2005/8/layout/bProcess3"/>
    <dgm:cxn modelId="{A763E551-AD11-4BF5-954A-B12F5331D398}" type="presParOf" srcId="{2FD212A3-121A-49EE-9915-D396D0826864}" destId="{3EA9DD6E-669C-4EA6-A93B-16243D7EAFD0}" srcOrd="0" destOrd="0" presId="urn:microsoft.com/office/officeart/2005/8/layout/bProcess3"/>
    <dgm:cxn modelId="{F83CFC55-46C1-4486-BB36-5B51585025E7}" type="presParOf" srcId="{1BE6168A-AB1E-4421-A325-4C3C475F0E2D}" destId="{D861113C-0D97-4A0F-9819-E65B90A3A15E}" srcOrd="8" destOrd="0" presId="urn:microsoft.com/office/officeart/2005/8/layout/bProcess3"/>
    <dgm:cxn modelId="{C377AAD3-BECC-4B3C-BCF7-20AE2AEF35CE}" type="presParOf" srcId="{1BE6168A-AB1E-4421-A325-4C3C475F0E2D}" destId="{200BB7E4-1312-4B2A-9EB2-2EC344E428A0}" srcOrd="9" destOrd="0" presId="urn:microsoft.com/office/officeart/2005/8/layout/bProcess3"/>
    <dgm:cxn modelId="{99EF6D2A-CB38-45CC-9E78-15BCFFFBA122}" type="presParOf" srcId="{200BB7E4-1312-4B2A-9EB2-2EC344E428A0}" destId="{FBE0CA4D-1773-4268-BCEB-53396EEE6342}" srcOrd="0" destOrd="0" presId="urn:microsoft.com/office/officeart/2005/8/layout/bProcess3"/>
    <dgm:cxn modelId="{6E96C8E4-C878-4EDC-AB6D-42287067083D}" type="presParOf" srcId="{1BE6168A-AB1E-4421-A325-4C3C475F0E2D}" destId="{A449079A-2C1A-4FE5-9760-A16ED33C6760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270A6B-799F-4ED5-9B1E-CBFFDEE27EF4}">
      <dsp:nvSpPr>
        <dsp:cNvPr id="0" name=""/>
        <dsp:cNvSpPr/>
      </dsp:nvSpPr>
      <dsp:spPr>
        <a:xfrm>
          <a:off x="2253621" y="1054932"/>
          <a:ext cx="47872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56460" y="45720"/>
              </a:lnTo>
              <a:lnTo>
                <a:pt x="256460" y="46258"/>
              </a:lnTo>
              <a:lnTo>
                <a:pt x="478720" y="46258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0249" y="1098072"/>
        <a:ext cx="25466" cy="5158"/>
      </dsp:txXfrm>
    </dsp:sp>
    <dsp:sp modelId="{E0E14988-EB84-466E-BEFA-C2C5C7CB42D2}">
      <dsp:nvSpPr>
        <dsp:cNvPr id="0" name=""/>
        <dsp:cNvSpPr/>
      </dsp:nvSpPr>
      <dsp:spPr>
        <a:xfrm>
          <a:off x="12507" y="427778"/>
          <a:ext cx="2242914" cy="1345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Geralt is invited to Cintran Court</a:t>
          </a:r>
        </a:p>
      </dsp:txBody>
      <dsp:txXfrm>
        <a:off x="12507" y="427778"/>
        <a:ext cx="2242914" cy="1345748"/>
      </dsp:txXfrm>
    </dsp:sp>
    <dsp:sp modelId="{17EA0AEA-A1C0-46BF-91D6-EFE260D486FA}">
      <dsp:nvSpPr>
        <dsp:cNvPr id="0" name=""/>
        <dsp:cNvSpPr/>
      </dsp:nvSpPr>
      <dsp:spPr>
        <a:xfrm>
          <a:off x="5005857" y="1055470"/>
          <a:ext cx="4852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527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235595" y="1098611"/>
        <a:ext cx="25793" cy="5158"/>
      </dsp:txXfrm>
    </dsp:sp>
    <dsp:sp modelId="{0E850898-DF86-46AD-A842-FFE40F185D6B}">
      <dsp:nvSpPr>
        <dsp:cNvPr id="0" name=""/>
        <dsp:cNvSpPr/>
      </dsp:nvSpPr>
      <dsp:spPr>
        <a:xfrm>
          <a:off x="2764742" y="428316"/>
          <a:ext cx="2242914" cy="1345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Queen Calanthe gives Geralt a job</a:t>
          </a:r>
        </a:p>
      </dsp:txBody>
      <dsp:txXfrm>
        <a:off x="2764742" y="428316"/>
        <a:ext cx="2242914" cy="1345748"/>
      </dsp:txXfrm>
    </dsp:sp>
    <dsp:sp modelId="{3E155626-164A-4E8E-9E2B-6E049AEC6057}">
      <dsp:nvSpPr>
        <dsp:cNvPr id="0" name=""/>
        <dsp:cNvSpPr/>
      </dsp:nvSpPr>
      <dsp:spPr>
        <a:xfrm>
          <a:off x="1127415" y="1772264"/>
          <a:ext cx="5517569" cy="485270"/>
        </a:xfrm>
        <a:custGeom>
          <a:avLst/>
          <a:gdLst/>
          <a:ahLst/>
          <a:cxnLst/>
          <a:rect l="0" t="0" r="0" b="0"/>
          <a:pathLst>
            <a:path>
              <a:moveTo>
                <a:pt x="5517569" y="0"/>
              </a:moveTo>
              <a:lnTo>
                <a:pt x="5517569" y="259735"/>
              </a:lnTo>
              <a:lnTo>
                <a:pt x="0" y="259735"/>
              </a:lnTo>
              <a:lnTo>
                <a:pt x="0" y="48527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747659" y="2012320"/>
        <a:ext cx="277081" cy="5158"/>
      </dsp:txXfrm>
    </dsp:sp>
    <dsp:sp modelId="{B1774259-AD2E-433F-BF3F-2FE76903077A}">
      <dsp:nvSpPr>
        <dsp:cNvPr id="0" name=""/>
        <dsp:cNvSpPr/>
      </dsp:nvSpPr>
      <dsp:spPr>
        <a:xfrm>
          <a:off x="5523527" y="428316"/>
          <a:ext cx="2242914" cy="1345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Urcheon/Duny interrupts, claims Law of Surprise</a:t>
          </a:r>
        </a:p>
      </dsp:txBody>
      <dsp:txXfrm>
        <a:off x="5523527" y="428316"/>
        <a:ext cx="2242914" cy="1345748"/>
      </dsp:txXfrm>
    </dsp:sp>
    <dsp:sp modelId="{2FD212A3-121A-49EE-9915-D396D0826864}">
      <dsp:nvSpPr>
        <dsp:cNvPr id="0" name=""/>
        <dsp:cNvSpPr/>
      </dsp:nvSpPr>
      <dsp:spPr>
        <a:xfrm>
          <a:off x="2247072" y="2917089"/>
          <a:ext cx="4852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527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76810" y="2960230"/>
        <a:ext cx="25793" cy="5158"/>
      </dsp:txXfrm>
    </dsp:sp>
    <dsp:sp modelId="{9402C36E-9FF0-4F77-BB62-5418EC75A156}">
      <dsp:nvSpPr>
        <dsp:cNvPr id="0" name=""/>
        <dsp:cNvSpPr/>
      </dsp:nvSpPr>
      <dsp:spPr>
        <a:xfrm>
          <a:off x="5958" y="2289935"/>
          <a:ext cx="2242914" cy="1345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Fighting Ensues; Geralt protects Urcheon/Duny</a:t>
          </a:r>
        </a:p>
      </dsp:txBody>
      <dsp:txXfrm>
        <a:off x="5958" y="2289935"/>
        <a:ext cx="2242914" cy="1345748"/>
      </dsp:txXfrm>
    </dsp:sp>
    <dsp:sp modelId="{200BB7E4-1312-4B2A-9EB2-2EC344E428A0}">
      <dsp:nvSpPr>
        <dsp:cNvPr id="0" name=""/>
        <dsp:cNvSpPr/>
      </dsp:nvSpPr>
      <dsp:spPr>
        <a:xfrm>
          <a:off x="5005857" y="2917089"/>
          <a:ext cx="4852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527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235595" y="2960230"/>
        <a:ext cx="25793" cy="5158"/>
      </dsp:txXfrm>
    </dsp:sp>
    <dsp:sp modelId="{D861113C-0D97-4A0F-9819-E65B90A3A15E}">
      <dsp:nvSpPr>
        <dsp:cNvPr id="0" name=""/>
        <dsp:cNvSpPr/>
      </dsp:nvSpPr>
      <dsp:spPr>
        <a:xfrm>
          <a:off x="2764742" y="2289935"/>
          <a:ext cx="2242914" cy="1345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Geralt claims Law of Surprise as reward</a:t>
          </a:r>
        </a:p>
      </dsp:txBody>
      <dsp:txXfrm>
        <a:off x="2764742" y="2289935"/>
        <a:ext cx="2242914" cy="1345748"/>
      </dsp:txXfrm>
    </dsp:sp>
    <dsp:sp modelId="{A449079A-2C1A-4FE5-9760-A16ED33C6760}">
      <dsp:nvSpPr>
        <dsp:cNvPr id="0" name=""/>
        <dsp:cNvSpPr/>
      </dsp:nvSpPr>
      <dsp:spPr>
        <a:xfrm>
          <a:off x="5523527" y="2289935"/>
          <a:ext cx="2242914" cy="1345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Pavetta, Queen Calanthe’s Daughter, is pregnant</a:t>
          </a:r>
        </a:p>
      </dsp:txBody>
      <dsp:txXfrm>
        <a:off x="5523527" y="2289935"/>
        <a:ext cx="2242914" cy="1345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03C3ABE-0E82-463E-8351-3C8440B7F93D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217C5D5-B15E-4BBC-96E4-C51C989DFB7E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"/>
            <a:ext cx="7315200" cy="1144632"/>
          </a:xfrm>
        </p:spPr>
        <p:txBody>
          <a:bodyPr>
            <a:normAutofit fontScale="47500" lnSpcReduction="20000"/>
          </a:bodyPr>
          <a:lstStyle/>
          <a:p>
            <a:r>
              <a:rPr lang="en-US" sz="6600" i="1" dirty="0"/>
              <a:t>A Question of Price</a:t>
            </a:r>
            <a:r>
              <a:rPr lang="en-US" sz="6600" dirty="0"/>
              <a:t>: Transmedial Narratology in Andrzej Sapkowski’s </a:t>
            </a:r>
            <a:r>
              <a:rPr lang="en-US" sz="6600" i="1" dirty="0"/>
              <a:t>The Witcher</a:t>
            </a:r>
          </a:p>
        </p:txBody>
      </p:sp>
      <p:pic>
        <p:nvPicPr>
          <p:cNvPr id="1026" name="Picture 2" descr="C:\Users\Cont Edu\Desktop\BC Seal - Large - 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440280"/>
            <a:ext cx="897318" cy="99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05200" y="2667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05000" y="40519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Kaitlyn Piper</a:t>
            </a:r>
          </a:p>
          <a:p>
            <a:r>
              <a:rPr lang="en-US" dirty="0"/>
              <a:t>Major Concentration:  Mass Communication (English Minor)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8146" y="5638800"/>
            <a:ext cx="5263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Benedict College</a:t>
            </a:r>
          </a:p>
          <a:p>
            <a:r>
              <a:rPr lang="en-US" dirty="0"/>
              <a:t>Department of Communication and Arts</a:t>
            </a:r>
          </a:p>
          <a:p>
            <a:r>
              <a:rPr lang="en-US" dirty="0"/>
              <a:t>Spring 2020  - Senior Research Presentation</a:t>
            </a:r>
          </a:p>
          <a:p>
            <a:r>
              <a:rPr lang="en-US" dirty="0"/>
              <a:t>Dr. Gwenda Richburg Greene,  Course Professor</a:t>
            </a:r>
          </a:p>
        </p:txBody>
      </p:sp>
    </p:spTree>
    <p:extLst>
      <p:ext uri="{BB962C8B-B14F-4D97-AF65-F5344CB8AC3E}">
        <p14:creationId xmlns:p14="http://schemas.microsoft.com/office/powerpoint/2010/main" val="58346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0000"/>
                </a:solidFill>
                <a:effectLst/>
              </a:rPr>
              <a:t>Review of Literature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43000"/>
            <a:ext cx="7498080" cy="4800600"/>
          </a:xfrm>
        </p:spPr>
        <p:txBody>
          <a:bodyPr>
            <a:normAutofit lnSpcReduction="10000"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u="sng" dirty="0">
                <a:solidFill>
                  <a:srgbClr val="000000"/>
                </a:solidFill>
              </a:rPr>
              <a:t>Structuralism</a:t>
            </a:r>
            <a:r>
              <a:rPr lang="en-US" sz="2800" dirty="0">
                <a:solidFill>
                  <a:srgbClr val="000000"/>
                </a:solidFill>
              </a:rPr>
              <a:t>: “uses linguistics to find order everywhere, from kinship systems to fashion,”</a:t>
            </a:r>
          </a:p>
          <a:p>
            <a:pPr marL="82296" indent="0">
              <a:buClr>
                <a:srgbClr val="FFC000"/>
              </a:buClr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Levi-Strauss: poetry’s “substance does not line in its style, its original music, or its syntax, but the story which it tells”</a:t>
            </a:r>
          </a:p>
          <a:p>
            <a:pPr marL="82296" indent="0">
              <a:buClr>
                <a:srgbClr val="FFC000"/>
              </a:buClr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“If there is meaning to be found… it cannot reside in the isolated elements which enter into the composition… but only in the way those elements are combined,”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1: </a:t>
            </a:r>
            <a:r>
              <a:rPr lang="en-US" dirty="0" err="1">
                <a:solidFill>
                  <a:srgbClr val="000000"/>
                </a:solidFill>
              </a:rPr>
              <a:t>Rivken</a:t>
            </a:r>
            <a:r>
              <a:rPr lang="en-US" dirty="0">
                <a:solidFill>
                  <a:srgbClr val="000000"/>
                </a:solidFill>
              </a:rPr>
              <a:t> and Ryan, 1998, p. 334   2, 3: Levi-Strauss, 1958, p. 104</a:t>
            </a:r>
          </a:p>
        </p:txBody>
      </p:sp>
    </p:spTree>
    <p:extLst>
      <p:ext uri="{BB962C8B-B14F-4D97-AF65-F5344CB8AC3E}">
        <p14:creationId xmlns:p14="http://schemas.microsoft.com/office/powerpoint/2010/main" val="1164994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0000"/>
                </a:solidFill>
                <a:effectLst/>
              </a:rPr>
              <a:t>Review of Literature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43000"/>
            <a:ext cx="7498080" cy="49530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u="sng" dirty="0">
                <a:solidFill>
                  <a:srgbClr val="000000"/>
                </a:solidFill>
              </a:rPr>
              <a:t>Structuralist Narratology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Based on Vladimir Propp’s </a:t>
            </a:r>
            <a:r>
              <a:rPr lang="en-US" sz="2800" i="1" dirty="0">
                <a:solidFill>
                  <a:srgbClr val="000000"/>
                </a:solidFill>
              </a:rPr>
              <a:t>Morphology of a Folktale</a:t>
            </a:r>
            <a:r>
              <a:rPr lang="en-US" sz="2800" dirty="0">
                <a:solidFill>
                  <a:srgbClr val="000000"/>
                </a:solidFill>
              </a:rPr>
              <a:t> (1958)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According to </a:t>
            </a:r>
            <a:r>
              <a:rPr lang="en-US" sz="2800" dirty="0" err="1">
                <a:solidFill>
                  <a:srgbClr val="000000"/>
                </a:solidFill>
              </a:rPr>
              <a:t>Afsari</a:t>
            </a:r>
            <a:r>
              <a:rPr lang="en-US" sz="2800" dirty="0">
                <a:solidFill>
                  <a:srgbClr val="000000"/>
                </a:solidFill>
              </a:rPr>
              <a:t> and </a:t>
            </a:r>
            <a:r>
              <a:rPr lang="en-US" sz="2800" dirty="0" err="1">
                <a:solidFill>
                  <a:srgbClr val="000000"/>
                </a:solidFill>
              </a:rPr>
              <a:t>Royanian</a:t>
            </a:r>
            <a:r>
              <a:rPr lang="en-US" sz="2800" dirty="0">
                <a:solidFill>
                  <a:srgbClr val="000000"/>
                </a:solidFill>
              </a:rPr>
              <a:t> (2016), Propp’s work can be considered the starting point of modern narratology</a:t>
            </a:r>
          </a:p>
        </p:txBody>
      </p:sp>
    </p:spTree>
    <p:extLst>
      <p:ext uri="{BB962C8B-B14F-4D97-AF65-F5344CB8AC3E}">
        <p14:creationId xmlns:p14="http://schemas.microsoft.com/office/powerpoint/2010/main" val="341376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0000"/>
                </a:solidFill>
                <a:effectLst/>
              </a:rPr>
              <a:t>Review of Literature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43000"/>
            <a:ext cx="7498080" cy="49530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Four Tenets:</a:t>
            </a:r>
          </a:p>
          <a:p>
            <a:pPr marL="596646" indent="-514350">
              <a:buClr>
                <a:srgbClr val="FFC000"/>
              </a:buClr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</a:rPr>
              <a:t>Functions of characters serve as stable, constant elements in a tale, independent of how and by whom they are fulfilled [and] they constitute fundamental components of a tale</a:t>
            </a:r>
          </a:p>
          <a:p>
            <a:pPr marL="596646" indent="-514350">
              <a:buClr>
                <a:srgbClr val="FFC000"/>
              </a:buClr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</a:rPr>
              <a:t>The number of functions known to the fairy tale is limited</a:t>
            </a:r>
          </a:p>
          <a:p>
            <a:pPr marL="596646" indent="-514350">
              <a:buClr>
                <a:srgbClr val="FFC000"/>
              </a:buClr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</a:rPr>
              <a:t>The sequence of functions is always identical</a:t>
            </a:r>
          </a:p>
          <a:p>
            <a:pPr marL="596646" indent="-514350">
              <a:buClr>
                <a:srgbClr val="FFC000"/>
              </a:buClr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</a:rPr>
              <a:t>All fairy tales are of one type in regard to their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Propp, 1958, p. 10-11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185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0000"/>
                </a:solidFill>
                <a:effectLst/>
              </a:rPr>
              <a:t>Review of Literature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43000"/>
            <a:ext cx="7498080" cy="49530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Tenet 1:</a:t>
            </a:r>
            <a:endParaRPr lang="en-US" sz="2400" dirty="0">
              <a:solidFill>
                <a:srgbClr val="000000"/>
              </a:solidFill>
            </a:endParaRPr>
          </a:p>
          <a:p>
            <a:pPr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The “question of what a tale’s dramatis personae do is an important one for the study of the tale, but the questions of who does it and how it is done” does not matter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The character fulfills a specific requirement of the narrative</a:t>
            </a:r>
          </a:p>
          <a:p>
            <a:pPr marL="82296" indent="0">
              <a:buClr>
                <a:srgbClr val="FFC000"/>
              </a:buClr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Tenet 2: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Limited number of functions – only a limited number of function combinations available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1: Propp, 1958, p. 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74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0000"/>
                </a:solidFill>
                <a:effectLst/>
              </a:rPr>
              <a:t>Review of Literature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43000"/>
            <a:ext cx="7498080" cy="4876800"/>
          </a:xfrm>
        </p:spPr>
        <p:txBody>
          <a:bodyPr>
            <a:normAutofit lnSpcReduction="10000"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Tenet 3: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Refers to how the events are told and retold: “If the sequence of events [is distorted], the narration is meaningless,”</a:t>
            </a:r>
          </a:p>
          <a:p>
            <a:pPr marL="82296" indent="0">
              <a:buClr>
                <a:srgbClr val="FFC000"/>
              </a:buClr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Tenet 4: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The categorization of folk tales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Propp argues that categorizing based on themes is vague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By breaking fairy tales down to their basic components, they can be categorized by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1: Propp, 1958, p. 10</a:t>
            </a:r>
          </a:p>
        </p:txBody>
      </p:sp>
    </p:spTree>
    <p:extLst>
      <p:ext uri="{BB962C8B-B14F-4D97-AF65-F5344CB8AC3E}">
        <p14:creationId xmlns:p14="http://schemas.microsoft.com/office/powerpoint/2010/main" val="1307603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0000"/>
                </a:solidFill>
                <a:effectLst/>
              </a:rPr>
              <a:t>Review of Literature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43000"/>
            <a:ext cx="7498080" cy="4876800"/>
          </a:xfrm>
        </p:spPr>
        <p:txBody>
          <a:bodyPr>
            <a:normAutofit/>
          </a:bodyPr>
          <a:lstStyle/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Propp created a list of 31 narrative functions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Too cumbersome for longer works, Vehvilainen created simplified list:</a:t>
            </a:r>
          </a:p>
          <a:p>
            <a:pPr marL="813816" lvl="1" indent="-457200">
              <a:buClr>
                <a:srgbClr val="FFC00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A lack of something exists</a:t>
            </a:r>
          </a:p>
          <a:p>
            <a:pPr marL="813816" lvl="1" indent="-457200">
              <a:buClr>
                <a:srgbClr val="FFC00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This forces the hero to go on a quest to eliminate this lack</a:t>
            </a:r>
          </a:p>
          <a:p>
            <a:pPr marL="813816" lvl="1" indent="-457200">
              <a:buClr>
                <a:srgbClr val="FFC00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On the quest, the hero encounters a magical helper</a:t>
            </a:r>
          </a:p>
          <a:p>
            <a:pPr marL="813816" lvl="1" indent="-457200">
              <a:buClr>
                <a:srgbClr val="FFC00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The hero is subjected to one or more tests</a:t>
            </a:r>
          </a:p>
          <a:p>
            <a:pPr marL="813816" lvl="1" indent="-457200">
              <a:buClr>
                <a:srgbClr val="FFC00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After having passed the tests, the hero receives a reward</a:t>
            </a:r>
          </a:p>
          <a:p>
            <a:pPr marL="82296" indent="0">
              <a:buClr>
                <a:srgbClr val="FFC000"/>
              </a:buClr>
              <a:buNone/>
            </a:pP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Bressler, 2011, p. 103;  </a:t>
            </a:r>
            <a:r>
              <a:rPr lang="en-US" dirty="0" err="1">
                <a:solidFill>
                  <a:srgbClr val="000000"/>
                </a:solidFill>
              </a:rPr>
              <a:t>Afsari</a:t>
            </a:r>
            <a:r>
              <a:rPr lang="en-US" dirty="0">
                <a:solidFill>
                  <a:srgbClr val="000000"/>
                </a:solidFill>
              </a:rPr>
              <a:t> and </a:t>
            </a:r>
            <a:r>
              <a:rPr lang="en-US" dirty="0" err="1">
                <a:solidFill>
                  <a:srgbClr val="000000"/>
                </a:solidFill>
              </a:rPr>
              <a:t>Royanian</a:t>
            </a:r>
            <a:r>
              <a:rPr lang="en-US" dirty="0">
                <a:solidFill>
                  <a:srgbClr val="000000"/>
                </a:solidFill>
              </a:rPr>
              <a:t>, 2016, p. 89</a:t>
            </a:r>
          </a:p>
        </p:txBody>
      </p:sp>
    </p:spTree>
    <p:extLst>
      <p:ext uri="{BB962C8B-B14F-4D97-AF65-F5344CB8AC3E}">
        <p14:creationId xmlns:p14="http://schemas.microsoft.com/office/powerpoint/2010/main" val="33697887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Methodology - Philosophy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Media, as defined by Wolf:</a:t>
            </a:r>
          </a:p>
          <a:p>
            <a:pPr marL="596646" indent="-514350">
              <a:buClr>
                <a:srgbClr val="FFC000"/>
              </a:buClr>
              <a:buFont typeface="+mj-lt"/>
              <a:buAutoNum type="arabicPeriod"/>
            </a:pPr>
            <a:r>
              <a:rPr lang="en-US" sz="2600" dirty="0">
                <a:solidFill>
                  <a:srgbClr val="000000"/>
                </a:solidFill>
              </a:rPr>
              <a:t>A semiotic component: symbolic vs iconic signs</a:t>
            </a:r>
          </a:p>
          <a:p>
            <a:pPr marL="596646" indent="-514350">
              <a:buClr>
                <a:srgbClr val="FFC000"/>
              </a:buClr>
              <a:buFont typeface="+mj-lt"/>
              <a:buAutoNum type="arabicPeriod"/>
            </a:pPr>
            <a:r>
              <a:rPr lang="en-US" sz="2600" dirty="0">
                <a:solidFill>
                  <a:srgbClr val="000000"/>
                </a:solidFill>
              </a:rPr>
              <a:t>A technical component: e.g., transmission through analogue or digital means/apparatuses</a:t>
            </a:r>
          </a:p>
          <a:p>
            <a:pPr marL="596646" indent="-514350">
              <a:buClr>
                <a:srgbClr val="FFC000"/>
              </a:buClr>
              <a:buFont typeface="+mj-lt"/>
              <a:buAutoNum type="arabicPeriod"/>
            </a:pPr>
            <a:r>
              <a:rPr lang="en-US" sz="2600" dirty="0">
                <a:solidFill>
                  <a:srgbClr val="000000"/>
                </a:solidFill>
              </a:rPr>
              <a:t>A cultural-historical component: e.g., the opera as an established composite medium, a plurimedial synthesis of formerly independent media (theater and music)</a:t>
            </a:r>
          </a:p>
          <a:p>
            <a:pPr marL="82296" indent="0">
              <a:buClr>
                <a:srgbClr val="FFC000"/>
              </a:buClr>
              <a:buNone/>
            </a:pP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Wolf, 2017, p. 263</a:t>
            </a:r>
          </a:p>
        </p:txBody>
      </p:sp>
    </p:spTree>
    <p:extLst>
      <p:ext uri="{BB962C8B-B14F-4D97-AF65-F5344CB8AC3E}">
        <p14:creationId xmlns:p14="http://schemas.microsoft.com/office/powerpoint/2010/main" val="36645625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Methodology - Philosophy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Transmedial Narratology: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Narrative is the creation of “miniature worlds with modelling function,”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Models help audiences identify analyzable concepts of a medium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Gives way to the content, syntactic, and core narremes of narrative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Wolf, 2017, p. 260</a:t>
            </a:r>
          </a:p>
        </p:txBody>
      </p:sp>
    </p:spTree>
    <p:extLst>
      <p:ext uri="{BB962C8B-B14F-4D97-AF65-F5344CB8AC3E}">
        <p14:creationId xmlns:p14="http://schemas.microsoft.com/office/powerpoint/2010/main" val="2947055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Methodology - Tenets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Content Narremes</a:t>
            </a:r>
          </a:p>
          <a:p>
            <a:pPr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The “building blocks of narrative”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“Anthropomorphic characters”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a “chronotopos” (temporal and spatial settings)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“Obstacles to overcome”</a:t>
            </a:r>
          </a:p>
          <a:p>
            <a:pPr>
              <a:buClr>
                <a:srgbClr val="FFC000"/>
              </a:buClr>
            </a:pP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Wolf, 2016, p. 260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5424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Methodology - Tenets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Content Narremes</a:t>
            </a:r>
          </a:p>
          <a:p>
            <a:pPr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Geralt’s Monster Hunt Example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Anthropomorphic characters: Geralt, and the monster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Chronotopos: time it takes to track the monster and a forest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Obstacles to overcome: the hunt itself, the battle between Geralt and the monster</a:t>
            </a:r>
          </a:p>
        </p:txBody>
      </p:sp>
    </p:spTree>
    <p:extLst>
      <p:ext uri="{BB962C8B-B14F-4D97-AF65-F5344CB8AC3E}">
        <p14:creationId xmlns:p14="http://schemas.microsoft.com/office/powerpoint/2010/main" val="2454547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Conceptual Framework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1D862E-23FF-4FE8-97D2-17ABE6A7D5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dirty="0"/>
              <a:t> 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AB8E331-8940-49BF-9812-8978724AF0FE}"/>
              </a:ext>
            </a:extLst>
          </p:cNvPr>
          <p:cNvSpPr/>
          <p:nvPr/>
        </p:nvSpPr>
        <p:spPr>
          <a:xfrm>
            <a:off x="4241800" y="1524000"/>
            <a:ext cx="1752600" cy="10668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Transmediation &amp; Narratology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6A4258D-9EB6-43FF-AA87-77EED296E4BC}"/>
              </a:ext>
            </a:extLst>
          </p:cNvPr>
          <p:cNvSpPr/>
          <p:nvPr/>
        </p:nvSpPr>
        <p:spPr>
          <a:xfrm>
            <a:off x="4241800" y="3124200"/>
            <a:ext cx="1752600" cy="10668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Transmedial Narratology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B9AF686-0D5F-4C3C-9D40-73DECDCE84DC}"/>
              </a:ext>
            </a:extLst>
          </p:cNvPr>
          <p:cNvSpPr/>
          <p:nvPr/>
        </p:nvSpPr>
        <p:spPr>
          <a:xfrm>
            <a:off x="2489200" y="4769273"/>
            <a:ext cx="1752600" cy="10668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/>
              <a:t>A Question of Price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12FFF4A-8A1C-4E48-9C35-9384F525AAB5}"/>
              </a:ext>
            </a:extLst>
          </p:cNvPr>
          <p:cNvSpPr/>
          <p:nvPr/>
        </p:nvSpPr>
        <p:spPr>
          <a:xfrm>
            <a:off x="5997279" y="4769273"/>
            <a:ext cx="1752600" cy="10668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/>
              <a:t>Of Banquets, Bastards, and Burials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62349BB-9D6F-4C90-92F1-847BEC590F6A}"/>
              </a:ext>
            </a:extLst>
          </p:cNvPr>
          <p:cNvCxnSpPr>
            <a:cxnSpLocks/>
            <a:stCxn id="12" idx="2"/>
          </p:cNvCxnSpPr>
          <p:nvPr/>
        </p:nvCxnSpPr>
        <p:spPr>
          <a:xfrm>
            <a:off x="5118100" y="2590800"/>
            <a:ext cx="0" cy="685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E4B22FC-9378-429B-80B4-892A6577FC20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4089950" y="4191000"/>
            <a:ext cx="1028150" cy="7526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54F2493-9E40-4F59-BBD1-184BA7736751}"/>
              </a:ext>
            </a:extLst>
          </p:cNvPr>
          <p:cNvCxnSpPr>
            <a:cxnSpLocks/>
            <a:stCxn id="13" idx="2"/>
          </p:cNvCxnSpPr>
          <p:nvPr/>
        </p:nvCxnSpPr>
        <p:spPr>
          <a:xfrm>
            <a:off x="5118100" y="4191000"/>
            <a:ext cx="1078949" cy="7266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359FC83-2F9E-4796-BA2E-46A461A2E1D2}"/>
              </a:ext>
            </a:extLst>
          </p:cNvPr>
          <p:cNvCxnSpPr>
            <a:cxnSpLocks/>
          </p:cNvCxnSpPr>
          <p:nvPr/>
        </p:nvCxnSpPr>
        <p:spPr>
          <a:xfrm>
            <a:off x="4038600" y="5302673"/>
            <a:ext cx="22098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42F7C575-F146-4F1F-BF67-2EAE724EFFC2}"/>
              </a:ext>
            </a:extLst>
          </p:cNvPr>
          <p:cNvSpPr txBox="1"/>
          <p:nvPr/>
        </p:nvSpPr>
        <p:spPr>
          <a:xfrm>
            <a:off x="4089950" y="5017253"/>
            <a:ext cx="2107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Compare narremes</a:t>
            </a:r>
          </a:p>
        </p:txBody>
      </p:sp>
    </p:spTree>
    <p:extLst>
      <p:ext uri="{BB962C8B-B14F-4D97-AF65-F5344CB8AC3E}">
        <p14:creationId xmlns:p14="http://schemas.microsoft.com/office/powerpoint/2010/main" val="26828947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Methodology - Tenets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 fontScale="92500"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3000" dirty="0">
                <a:solidFill>
                  <a:srgbClr val="000000"/>
                </a:solidFill>
              </a:rPr>
              <a:t>Syntactic Narremes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More abstract than content</a:t>
            </a:r>
          </a:p>
          <a:p>
            <a:pPr lvl="1"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Chronology</a:t>
            </a:r>
          </a:p>
          <a:p>
            <a:pPr lvl="1"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Causality</a:t>
            </a:r>
          </a:p>
          <a:p>
            <a:pPr lvl="1"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Teleology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Reflects the “tellability” of a work and “contribute to realizing the general core narremes”</a:t>
            </a:r>
          </a:p>
          <a:p>
            <a:pPr lvl="1"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is </a:t>
            </a:r>
            <a:r>
              <a:rPr lang="en-US" sz="2600" i="1" dirty="0">
                <a:solidFill>
                  <a:srgbClr val="000000"/>
                </a:solidFill>
              </a:rPr>
              <a:t>required</a:t>
            </a:r>
            <a:r>
              <a:rPr lang="en-US" sz="2600" dirty="0">
                <a:solidFill>
                  <a:srgbClr val="000000"/>
                </a:solidFill>
              </a:rPr>
              <a:t> to put the individual building blocks together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Wolf, 2016, p. 260-262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9272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Methodology - Tenets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Syntactic Narremes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Geralt’s Monster Hunt Example</a:t>
            </a:r>
          </a:p>
          <a:p>
            <a:pPr lvl="1">
              <a:buClr>
                <a:srgbClr val="FFC000"/>
              </a:buClr>
            </a:pPr>
            <a:r>
              <a:rPr lang="en-US" sz="2000" dirty="0">
                <a:solidFill>
                  <a:srgbClr val="000000"/>
                </a:solidFill>
              </a:rPr>
              <a:t>Chronology: Geralt is hired to hunt and kill the monster, preparing for the hunt, the actual hunt, and Geralt battling and slaying the monster</a:t>
            </a:r>
          </a:p>
          <a:p>
            <a:pPr lvl="1">
              <a:buClr>
                <a:srgbClr val="FFC000"/>
              </a:buClr>
            </a:pPr>
            <a:r>
              <a:rPr lang="en-US" sz="2000" dirty="0">
                <a:solidFill>
                  <a:srgbClr val="000000"/>
                </a:solidFill>
              </a:rPr>
              <a:t>Causality: a monster threatens a community, causing the locals to hire Geralt; Geralt is paid when he provides proof the monster is dead</a:t>
            </a:r>
          </a:p>
          <a:p>
            <a:pPr lvl="1">
              <a:buClr>
                <a:srgbClr val="FFC000"/>
              </a:buClr>
            </a:pPr>
            <a:r>
              <a:rPr lang="en-US" sz="2000" dirty="0">
                <a:solidFill>
                  <a:srgbClr val="000000"/>
                </a:solidFill>
              </a:rPr>
              <a:t>Teleology: monsters are dangerous, so the locals need a witcher who has the expertise and knowledge to not die; Geralt’s need for money</a:t>
            </a:r>
          </a:p>
        </p:txBody>
      </p:sp>
    </p:spTree>
    <p:extLst>
      <p:ext uri="{BB962C8B-B14F-4D97-AF65-F5344CB8AC3E}">
        <p14:creationId xmlns:p14="http://schemas.microsoft.com/office/powerpoint/2010/main" val="42406952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Methodology - Tenets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Core Narremes</a:t>
            </a:r>
          </a:p>
          <a:p>
            <a:pPr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Once there is a narrative, the “representationality, experientiality, and meaningfulness” of a work can be analyzed</a:t>
            </a:r>
          </a:p>
          <a:p>
            <a:pPr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According to Wolf, humans “can – and like to – experience narrative worlds because they appear [to have] meaningful representations of concrete ‘slices of life’ that address, through their modelling function, interesting aspects of reality,”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722B10-E687-417A-85CE-34AD84CC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Wolf, 2016, p. 260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3851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Methodology - Tenets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dirty="0">
                <a:solidFill>
                  <a:srgbClr val="000000"/>
                </a:solidFill>
              </a:rPr>
              <a:t>Core Narremes</a:t>
            </a:r>
          </a:p>
          <a:p>
            <a:pPr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Can be deeply personal to individual audience members – monsters representing internal/external struggle</a:t>
            </a:r>
          </a:p>
          <a:p>
            <a:pPr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Speak to how the audience finds meaning in a work, and it is this meaning that gives a narrative its spark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722B10-E687-417A-85CE-34AD84CC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Wolf, 2016, p. 260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8828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4114800" cy="116205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effectLst/>
              </a:rPr>
              <a:t>Methodology - Tenets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524BE4E-57E4-4DA5-B6D0-2F843D58B6E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7315200" cy="1162050"/>
          </a:xfrm>
        </p:spPr>
        <p:txBody>
          <a:bodyPr/>
          <a:lstStyle/>
          <a:p>
            <a:r>
              <a:rPr lang="en-US" sz="2000" dirty="0">
                <a:solidFill>
                  <a:schemeClr val="bg1"/>
                </a:solidFill>
              </a:rPr>
              <a:t>Ellestrom’s transmediation model, where:</a:t>
            </a:r>
          </a:p>
          <a:p>
            <a:r>
              <a:rPr lang="en-US" sz="2000" dirty="0">
                <a:solidFill>
                  <a:schemeClr val="bg1"/>
                </a:solidFill>
              </a:rPr>
              <a:t>M = Media, C = Media Characteristics, and T = Transmediation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BE67312-6D5F-4F94-A70A-E5B51BA4B9D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62000" y="2673697"/>
            <a:ext cx="7972198" cy="2777339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722B10-E687-417A-85CE-34AD84CC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Ellestrom, 2016, p. 671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1340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Analysis: The Basic Plot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Sapkowski, 2017; de Barra, 2019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BEF7162-8DA5-4E52-84DC-B73AC88B3C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1078027"/>
              </p:ext>
            </p:extLst>
          </p:nvPr>
        </p:nvGraphicFramePr>
        <p:xfrm>
          <a:off x="1066800" y="1752600"/>
          <a:ext cx="7772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25802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Analysis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i="1" dirty="0">
                <a:solidFill>
                  <a:srgbClr val="000000"/>
                </a:solidFill>
              </a:rPr>
              <a:t>A Question of Price</a:t>
            </a:r>
            <a:endParaRPr lang="en-US" sz="2800" dirty="0">
              <a:solidFill>
                <a:srgbClr val="000000"/>
              </a:solidFill>
            </a:endParaRPr>
          </a:p>
          <a:p>
            <a:pPr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Geralt of Rivia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A known entity in courts of The Continent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Is a skilled swordsman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Does not like nobility and is annoyed at being mistaken as a would-be assassin</a:t>
            </a:r>
          </a:p>
          <a:p>
            <a:pPr lvl="1">
              <a:buClr>
                <a:srgbClr val="FFC000"/>
              </a:buClr>
            </a:pP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Sapkowski, 2017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755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Analysis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 lnSpcReduction="10000"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i="1" dirty="0">
                <a:solidFill>
                  <a:srgbClr val="000000"/>
                </a:solidFill>
              </a:rPr>
              <a:t>A Question </a:t>
            </a:r>
            <a:r>
              <a:rPr lang="en-US" sz="2800" i="1">
                <a:solidFill>
                  <a:srgbClr val="000000"/>
                </a:solidFill>
              </a:rPr>
              <a:t>of Price</a:t>
            </a:r>
            <a:endParaRPr lang="en-US" sz="2800" dirty="0">
              <a:solidFill>
                <a:srgbClr val="000000"/>
              </a:solidFill>
            </a:endParaRP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Geralt’s relationship with Destiny: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Was once a child of surprise himself </a:t>
            </a:r>
          </a:p>
          <a:p>
            <a:pPr lvl="2">
              <a:buClr>
                <a:srgbClr val="FFC000"/>
              </a:buClr>
            </a:pPr>
            <a:r>
              <a:rPr lang="en-US" sz="2200" dirty="0">
                <a:solidFill>
                  <a:srgbClr val="000000"/>
                </a:solidFill>
              </a:rPr>
              <a:t>“[Geralt] knows [the Law of Surprise] better than anyone else… because it applied to him once,” said the druid Mousesack</a:t>
            </a:r>
          </a:p>
          <a:p>
            <a:pPr lvl="2">
              <a:buClr>
                <a:srgbClr val="FFC000"/>
              </a:buClr>
            </a:pPr>
            <a:r>
              <a:rPr lang="en-US" sz="2200" dirty="0">
                <a:solidFill>
                  <a:srgbClr val="000000"/>
                </a:solidFill>
              </a:rPr>
              <a:t>“in order to become a witcher, you have to be born in the shadow of destiny,” said Geralt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This is the story where </a:t>
            </a:r>
            <a:r>
              <a:rPr lang="en-US" sz="2400" dirty="0" err="1">
                <a:solidFill>
                  <a:srgbClr val="000000"/>
                </a:solidFill>
              </a:rPr>
              <a:t>Ciri</a:t>
            </a:r>
            <a:r>
              <a:rPr lang="en-US" sz="2400" dirty="0">
                <a:solidFill>
                  <a:srgbClr val="000000"/>
                </a:solidFill>
              </a:rPr>
              <a:t>, a main character of </a:t>
            </a:r>
            <a:r>
              <a:rPr lang="en-US" sz="2400" i="1" dirty="0">
                <a:solidFill>
                  <a:srgbClr val="000000"/>
                </a:solidFill>
              </a:rPr>
              <a:t>The Witcher Saga</a:t>
            </a:r>
            <a:r>
              <a:rPr lang="en-US" sz="2400" dirty="0">
                <a:solidFill>
                  <a:srgbClr val="000000"/>
                </a:solidFill>
              </a:rPr>
              <a:t>, and Geralt are tied by Destiny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Sapkowski, 2017, p. 164,178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6561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Analysis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i="1" dirty="0">
                <a:solidFill>
                  <a:srgbClr val="000000"/>
                </a:solidFill>
              </a:rPr>
              <a:t>Of Banquets, Bastards, and Burials</a:t>
            </a:r>
          </a:p>
          <a:p>
            <a:pPr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Relatively the same, but with key differences:</a:t>
            </a:r>
          </a:p>
          <a:p>
            <a:pPr lvl="1"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Geralt is invited by Jaskier, to act as a bodyguard</a:t>
            </a:r>
          </a:p>
          <a:p>
            <a:pPr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Changes to plot help situate episode within the overall series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F8F2387-8FFA-4CD5-BB42-7F79AEAA5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de Barra, 2019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366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Analysis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i="1" dirty="0">
                <a:solidFill>
                  <a:srgbClr val="000000"/>
                </a:solidFill>
              </a:rPr>
              <a:t>Of Banquets, Bastards, and Burials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Geralt as a character remains unchanged</a:t>
            </a:r>
            <a:endParaRPr lang="en-US" sz="2400" dirty="0">
              <a:solidFill>
                <a:srgbClr val="000000"/>
              </a:solidFill>
            </a:endParaRP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Still known, perhaps more so, as he’s immediately discovered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Still a skilled swordsman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Prefers to be alone</a:t>
            </a:r>
          </a:p>
          <a:p>
            <a:pPr lvl="1">
              <a:buClr>
                <a:srgbClr val="FFC000"/>
              </a:buClr>
            </a:pPr>
            <a:r>
              <a:rPr lang="en-US" sz="2400" dirty="0">
                <a:solidFill>
                  <a:srgbClr val="000000"/>
                </a:solidFill>
              </a:rPr>
              <a:t>Retains relationship with Destiny:</a:t>
            </a:r>
          </a:p>
          <a:p>
            <a:pPr lvl="2">
              <a:buClr>
                <a:srgbClr val="FFC000"/>
              </a:buClr>
            </a:pPr>
            <a:r>
              <a:rPr lang="en-US" sz="2000" dirty="0">
                <a:solidFill>
                  <a:srgbClr val="000000"/>
                </a:solidFill>
              </a:rPr>
              <a:t>“Destiny helps people believe there’s an order to this horseshit. There isn’t,” said Geralt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1B033C-527E-4D3E-BE38-A24BEA63F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de Barra, 2019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644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Statement of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C000"/>
              </a:buClr>
            </a:pPr>
            <a:r>
              <a:rPr lang="en-US" dirty="0">
                <a:solidFill>
                  <a:srgbClr val="000000"/>
                </a:solidFill>
              </a:rPr>
              <a:t>Increase of adaptations and remakes</a:t>
            </a:r>
          </a:p>
          <a:p>
            <a:pPr>
              <a:buClr>
                <a:srgbClr val="FFC000"/>
              </a:buClr>
            </a:pPr>
            <a:r>
              <a:rPr lang="en-US" i="1" dirty="0">
                <a:solidFill>
                  <a:srgbClr val="000000"/>
                </a:solidFill>
              </a:rPr>
              <a:t>The Lion King</a:t>
            </a:r>
            <a:r>
              <a:rPr lang="en-US" dirty="0">
                <a:solidFill>
                  <a:srgbClr val="000000"/>
                </a:solidFill>
              </a:rPr>
              <a:t> (2019) – 55% critical score on Rotten Tomatoes</a:t>
            </a:r>
          </a:p>
          <a:p>
            <a:pPr lvl="1">
              <a:buClr>
                <a:srgbClr val="FFC000"/>
              </a:buClr>
            </a:pPr>
            <a:r>
              <a:rPr lang="en-US" dirty="0">
                <a:solidFill>
                  <a:srgbClr val="000000"/>
                </a:solidFill>
              </a:rPr>
              <a:t>Despite “visual achievements…a by-the-numbers retelling that lacks the energy and heart [of] the original,” (Rotten Tomatoes)</a:t>
            </a:r>
          </a:p>
          <a:p>
            <a:pPr lvl="1">
              <a:buClr>
                <a:srgbClr val="FFC000"/>
              </a:buClr>
            </a:pPr>
            <a:r>
              <a:rPr lang="en-US" dirty="0">
                <a:solidFill>
                  <a:srgbClr val="000000"/>
                </a:solidFill>
              </a:rPr>
              <a:t>Made over six times its estimated 260 million budget worldwide</a:t>
            </a:r>
          </a:p>
        </p:txBody>
      </p:sp>
    </p:spTree>
    <p:extLst>
      <p:ext uri="{BB962C8B-B14F-4D97-AF65-F5344CB8AC3E}">
        <p14:creationId xmlns:p14="http://schemas.microsoft.com/office/powerpoint/2010/main" val="15405660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The care the writers took in adapting the story is evident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Changes made are negligible</a:t>
            </a:r>
          </a:p>
          <a:p>
            <a:pPr lvl="1"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Geralt’s character is unchanged</a:t>
            </a:r>
          </a:p>
          <a:p>
            <a:pPr lvl="1"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Both feature the Law of Surprise and Destiny extensively</a:t>
            </a:r>
          </a:p>
        </p:txBody>
      </p:sp>
    </p:spTree>
    <p:extLst>
      <p:ext uri="{BB962C8B-B14F-4D97-AF65-F5344CB8AC3E}">
        <p14:creationId xmlns:p14="http://schemas.microsoft.com/office/powerpoint/2010/main" val="3589039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Implications for Further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Analyze other works </a:t>
            </a:r>
          </a:p>
          <a:p>
            <a:pPr lvl="1">
              <a:buClr>
                <a:srgbClr val="FFC000"/>
              </a:buClr>
            </a:pPr>
            <a:r>
              <a:rPr lang="en-US" sz="2600" dirty="0">
                <a:solidFill>
                  <a:srgbClr val="000000"/>
                </a:solidFill>
              </a:rPr>
              <a:t>book to television/streaming service</a:t>
            </a:r>
          </a:p>
          <a:p>
            <a:pPr>
              <a:buClr>
                <a:srgbClr val="FFC000"/>
              </a:buClr>
            </a:pPr>
            <a:r>
              <a:rPr lang="en-US" sz="3000" dirty="0">
                <a:solidFill>
                  <a:srgbClr val="000000"/>
                </a:solidFill>
              </a:rPr>
              <a:t>Continue to follow </a:t>
            </a:r>
            <a:r>
              <a:rPr lang="en-US" sz="3000" i="1" dirty="0">
                <a:solidFill>
                  <a:srgbClr val="000000"/>
                </a:solidFill>
              </a:rPr>
              <a:t>The Witcher</a:t>
            </a:r>
            <a:r>
              <a:rPr lang="en-US" sz="3000" dirty="0">
                <a:solidFill>
                  <a:srgbClr val="000000"/>
                </a:solidFill>
              </a:rPr>
              <a:t> as new seasons are released</a:t>
            </a:r>
          </a:p>
          <a:p>
            <a:pPr>
              <a:buClr>
                <a:srgbClr val="FFC000"/>
              </a:buClr>
            </a:pPr>
            <a:r>
              <a:rPr lang="en-US" sz="3000" dirty="0">
                <a:solidFill>
                  <a:srgbClr val="000000"/>
                </a:solidFill>
              </a:rPr>
              <a:t>Narratological analysis of </a:t>
            </a:r>
            <a:r>
              <a:rPr lang="en-US" sz="3000" i="1" dirty="0">
                <a:solidFill>
                  <a:srgbClr val="000000"/>
                </a:solidFill>
              </a:rPr>
              <a:t>The Witcher Saga</a:t>
            </a:r>
            <a:r>
              <a:rPr lang="en-US" sz="3000" dirty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43159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Major 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Autofit/>
          </a:bodyPr>
          <a:lstStyle/>
          <a:p>
            <a:pPr>
              <a:buClr>
                <a:srgbClr val="FFC000"/>
              </a:buClr>
            </a:pPr>
            <a:r>
              <a:rPr lang="en-US" sz="1800" dirty="0" err="1"/>
              <a:t>Afsari</a:t>
            </a:r>
            <a:r>
              <a:rPr lang="en-US" sz="1800" dirty="0"/>
              <a:t>, N. and </a:t>
            </a:r>
            <a:r>
              <a:rPr lang="en-US" sz="1800" dirty="0" err="1"/>
              <a:t>Royanian</a:t>
            </a:r>
            <a:r>
              <a:rPr lang="en-US" sz="1800" dirty="0"/>
              <a:t>, S. (2016). Folk narratology: Propp’s improved actants and functions. </a:t>
            </a:r>
            <a:r>
              <a:rPr lang="en-US" sz="1800" i="1" dirty="0"/>
              <a:t>American International Journal of Research in Humanities, Arts, and Social Sciences</a:t>
            </a:r>
            <a:r>
              <a:rPr lang="en-US" sz="1800" dirty="0"/>
              <a:t>, 13(1), 87-92</a:t>
            </a:r>
            <a:endParaRPr lang="en-US" sz="1800" dirty="0">
              <a:solidFill>
                <a:srgbClr val="000000"/>
              </a:solidFill>
            </a:endParaRPr>
          </a:p>
          <a:p>
            <a:pPr>
              <a:buClr>
                <a:srgbClr val="FFC000"/>
              </a:buClr>
            </a:pPr>
            <a:r>
              <a:rPr lang="en-US" sz="1800" dirty="0"/>
              <a:t>de Barra, D. (Writer), &amp; Lopez, A. G. (Director). (December 20, 2019). Of Banquets, Bastards, and Burials (Season 1, Episode 4) [Tv series episode]. In T. </a:t>
            </a:r>
            <a:r>
              <a:rPr lang="en-US" sz="1800" dirty="0" err="1"/>
              <a:t>Baginski</a:t>
            </a:r>
            <a:r>
              <a:rPr lang="en-US" sz="1800" dirty="0"/>
              <a:t> and L. Hissrich (Executive Producers), </a:t>
            </a:r>
            <a:r>
              <a:rPr lang="en-US" sz="1800" i="1" dirty="0"/>
              <a:t>The Witcher</a:t>
            </a:r>
            <a:r>
              <a:rPr lang="en-US" sz="1800" dirty="0"/>
              <a:t>. Sean Daniel Company, </a:t>
            </a:r>
            <a:r>
              <a:rPr lang="en-US" sz="1800" dirty="0" err="1"/>
              <a:t>Stillking</a:t>
            </a:r>
            <a:r>
              <a:rPr lang="en-US" sz="1800" dirty="0"/>
              <a:t> Films, </a:t>
            </a:r>
            <a:r>
              <a:rPr lang="en-US" sz="1800" dirty="0" err="1"/>
              <a:t>Platige</a:t>
            </a:r>
            <a:r>
              <a:rPr lang="en-US" sz="1800" dirty="0"/>
              <a:t> Image, One of Us, </a:t>
            </a:r>
            <a:r>
              <a:rPr lang="en-US" sz="1800" dirty="0" err="1"/>
              <a:t>Cinesite</a:t>
            </a:r>
            <a:r>
              <a:rPr lang="en-US" sz="1800" dirty="0"/>
              <a:t>.</a:t>
            </a:r>
          </a:p>
          <a:p>
            <a:pPr>
              <a:buClr>
                <a:srgbClr val="FFC000"/>
              </a:buClr>
            </a:pPr>
            <a:r>
              <a:rPr lang="en-US" sz="1800" dirty="0"/>
              <a:t>Ellestrom, L. (2016). Transfer of media characteristics among dissimilar media. </a:t>
            </a:r>
            <a:r>
              <a:rPr lang="en-US" sz="1800" i="1" dirty="0"/>
              <a:t>Parable Clave</a:t>
            </a:r>
            <a:r>
              <a:rPr lang="en-US" sz="1800" dirty="0"/>
              <a:t>, 20(3), 663-685. DOI: 10.5294/pacla.2017.20.3.4</a:t>
            </a:r>
          </a:p>
          <a:p>
            <a:pPr>
              <a:buClr>
                <a:srgbClr val="FFC000"/>
              </a:buClr>
            </a:pPr>
            <a:r>
              <a:rPr lang="en-US" sz="1800" dirty="0"/>
              <a:t>Sapkowski, A. (2017). A question of price. In D. Stok (Trans.), </a:t>
            </a:r>
            <a:r>
              <a:rPr lang="en-US" sz="1800" i="1" dirty="0"/>
              <a:t>The last wish </a:t>
            </a:r>
            <a:r>
              <a:rPr lang="en-US" sz="1800" dirty="0"/>
              <a:t>(pp. 135-179). New York, NY: Orbit.</a:t>
            </a:r>
          </a:p>
          <a:p>
            <a:pPr>
              <a:buClr>
                <a:srgbClr val="FFC000"/>
              </a:buClr>
            </a:pPr>
            <a:r>
              <a:rPr lang="en-US" sz="1800" dirty="0"/>
              <a:t>Wolf, W. (2017). Transmedial narratology: </a:t>
            </a:r>
            <a:r>
              <a:rPr lang="en-US" sz="1800" dirty="0" err="1"/>
              <a:t>Theorhetical</a:t>
            </a:r>
            <a:r>
              <a:rPr lang="en-US" sz="1800" dirty="0"/>
              <a:t> foundations and some applications (fiction, single pictures, instrumental music). </a:t>
            </a:r>
            <a:r>
              <a:rPr lang="en-US" sz="1800" i="1" dirty="0"/>
              <a:t>Narrative</a:t>
            </a:r>
            <a:r>
              <a:rPr lang="en-US" sz="1800" dirty="0"/>
              <a:t>, 35(3), 257-285.</a:t>
            </a:r>
          </a:p>
        </p:txBody>
      </p:sp>
    </p:spTree>
    <p:extLst>
      <p:ext uri="{BB962C8B-B14F-4D97-AF65-F5344CB8AC3E}">
        <p14:creationId xmlns:p14="http://schemas.microsoft.com/office/powerpoint/2010/main" val="25381329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 marL="82296" indent="0" algn="ctr">
              <a:buClr>
                <a:srgbClr val="FFC000"/>
              </a:buClr>
              <a:buNone/>
            </a:pPr>
            <a:r>
              <a:rPr lang="en-US" sz="7200" dirty="0">
                <a:solidFill>
                  <a:srgbClr val="000000"/>
                </a:solidFill>
              </a:rPr>
              <a:t>QUESTION </a:t>
            </a:r>
          </a:p>
          <a:p>
            <a:pPr marL="82296" indent="0" algn="ctr">
              <a:buClr>
                <a:srgbClr val="FFC000"/>
              </a:buClr>
              <a:buNone/>
            </a:pPr>
            <a:r>
              <a:rPr lang="en-US" sz="7200" dirty="0">
                <a:solidFill>
                  <a:srgbClr val="000000"/>
                </a:solidFill>
              </a:rPr>
              <a:t>AND </a:t>
            </a:r>
          </a:p>
          <a:p>
            <a:pPr marL="82296" indent="0" algn="ctr">
              <a:buClr>
                <a:srgbClr val="FFC000"/>
              </a:buClr>
              <a:buNone/>
            </a:pPr>
            <a:r>
              <a:rPr lang="en-US" sz="7200" dirty="0">
                <a:solidFill>
                  <a:srgbClr val="000000"/>
                </a:solidFill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8444415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Acknowledgements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038600"/>
          </a:xfrm>
        </p:spPr>
        <p:txBody>
          <a:bodyPr>
            <a:normAutofit/>
          </a:bodyPr>
          <a:lstStyle/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English faculty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My family</a:t>
            </a:r>
          </a:p>
        </p:txBody>
      </p:sp>
    </p:spTree>
    <p:extLst>
      <p:ext uri="{BB962C8B-B14F-4D97-AF65-F5344CB8AC3E}">
        <p14:creationId xmlns:p14="http://schemas.microsoft.com/office/powerpoint/2010/main" val="2492480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Purpose of the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C000"/>
              </a:buClr>
            </a:pPr>
            <a:r>
              <a:rPr lang="en-US" dirty="0">
                <a:solidFill>
                  <a:srgbClr val="000000"/>
                </a:solidFill>
              </a:rPr>
              <a:t>Deconstruct Netflix’s </a:t>
            </a:r>
            <a:r>
              <a:rPr lang="en-US" i="1" dirty="0">
                <a:solidFill>
                  <a:srgbClr val="000000"/>
                </a:solidFill>
              </a:rPr>
              <a:t>The Witcher</a:t>
            </a:r>
            <a:r>
              <a:rPr lang="en-US" dirty="0">
                <a:solidFill>
                  <a:srgbClr val="000000"/>
                </a:solidFill>
              </a:rPr>
              <a:t> to key components (storyline, characters, etc.)</a:t>
            </a:r>
          </a:p>
          <a:p>
            <a:pPr>
              <a:buClr>
                <a:srgbClr val="FFC000"/>
              </a:buClr>
            </a:pPr>
            <a:r>
              <a:rPr lang="en-US" dirty="0">
                <a:solidFill>
                  <a:srgbClr val="000000"/>
                </a:solidFill>
              </a:rPr>
              <a:t>Compare those elements to Sapkowski’s work</a:t>
            </a:r>
          </a:p>
          <a:p>
            <a:pPr>
              <a:buClr>
                <a:srgbClr val="FFC000"/>
              </a:buClr>
            </a:pPr>
            <a:r>
              <a:rPr lang="en-US" dirty="0">
                <a:solidFill>
                  <a:srgbClr val="000000"/>
                </a:solidFill>
              </a:rPr>
              <a:t>Examine adaptation/transmediation and Russian narratology</a:t>
            </a:r>
          </a:p>
        </p:txBody>
      </p:sp>
    </p:spTree>
    <p:extLst>
      <p:ext uri="{BB962C8B-B14F-4D97-AF65-F5344CB8AC3E}">
        <p14:creationId xmlns:p14="http://schemas.microsoft.com/office/powerpoint/2010/main" val="2676180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Research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C000"/>
              </a:buClr>
              <a:buFont typeface="Wingdings" pitchFamily="2" charset="2"/>
              <a:buChar char="v"/>
            </a:pPr>
            <a:r>
              <a:rPr lang="en-US" dirty="0">
                <a:solidFill>
                  <a:srgbClr val="000000"/>
                </a:solidFill>
              </a:rPr>
              <a:t>To what degree can </a:t>
            </a:r>
            <a:r>
              <a:rPr lang="en-US" i="1" dirty="0">
                <a:solidFill>
                  <a:srgbClr val="000000"/>
                </a:solidFill>
              </a:rPr>
              <a:t>The Witcher</a:t>
            </a:r>
            <a:r>
              <a:rPr lang="en-US" dirty="0">
                <a:solidFill>
                  <a:srgbClr val="000000"/>
                </a:solidFill>
              </a:rPr>
              <a:t> series be deconstructed to ascertain if principles of transmediation are transformations of the earlier principles of Russian narratology?</a:t>
            </a:r>
          </a:p>
        </p:txBody>
      </p:sp>
    </p:spTree>
    <p:extLst>
      <p:ext uri="{BB962C8B-B14F-4D97-AF65-F5344CB8AC3E}">
        <p14:creationId xmlns:p14="http://schemas.microsoft.com/office/powerpoint/2010/main" val="3806216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Definition of Terms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572000"/>
          </a:xfrm>
        </p:spPr>
        <p:txBody>
          <a:bodyPr/>
          <a:lstStyle/>
          <a:p>
            <a:pPr>
              <a:buClr>
                <a:srgbClr val="FFC000"/>
              </a:buClr>
              <a:buFont typeface="Wingdings" pitchFamily="2" charset="2"/>
              <a:buChar char="v"/>
            </a:pPr>
            <a:r>
              <a:rPr lang="en-US" sz="2800" dirty="0"/>
              <a:t>Transmediation – means adaption</a:t>
            </a:r>
          </a:p>
          <a:p>
            <a:pPr>
              <a:buClr>
                <a:srgbClr val="FFC000"/>
              </a:buClr>
              <a:buFont typeface="Wingdings" pitchFamily="2" charset="2"/>
              <a:buChar char="v"/>
            </a:pPr>
            <a:r>
              <a:rPr lang="en-US" sz="2800" dirty="0"/>
              <a:t>Narremes – components of a story, Ellestrom’s media characteristics</a:t>
            </a:r>
          </a:p>
          <a:p>
            <a:pPr>
              <a:buClr>
                <a:srgbClr val="FFC000"/>
              </a:buClr>
              <a:buFont typeface="Wingdings" pitchFamily="2" charset="2"/>
              <a:buChar char="v"/>
            </a:pPr>
            <a:r>
              <a:rPr lang="en-US" sz="2800" dirty="0"/>
              <a:t>Witcher – a mutated monster hunters, seen as monsters themselves by the general populace</a:t>
            </a:r>
          </a:p>
          <a:p>
            <a:pPr>
              <a:buClr>
                <a:srgbClr val="FFC000"/>
              </a:buClr>
              <a:buFont typeface="Wingdings" pitchFamily="2" charset="2"/>
              <a:buChar char="v"/>
            </a:pPr>
            <a:r>
              <a:rPr lang="en-US" sz="2800" dirty="0"/>
              <a:t>Law of Surprise – a way of paying restitution</a:t>
            </a:r>
          </a:p>
          <a:p>
            <a:pPr>
              <a:buClr>
                <a:srgbClr val="FFC000"/>
              </a:buClr>
              <a:buFont typeface="Wingdings" pitchFamily="2" charset="2"/>
              <a:buChar char="v"/>
            </a:pP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1: Ellestrom, 2016 2:  Wolf, 2017 3, 4:  Sapkowski, 2017</a:t>
            </a:r>
          </a:p>
        </p:txBody>
      </p:sp>
    </p:spTree>
    <p:extLst>
      <p:ext uri="{BB962C8B-B14F-4D97-AF65-F5344CB8AC3E}">
        <p14:creationId xmlns:p14="http://schemas.microsoft.com/office/powerpoint/2010/main" val="1562419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Delimitations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572000"/>
          </a:xfrm>
        </p:spPr>
        <p:txBody>
          <a:bodyPr/>
          <a:lstStyle/>
          <a:p>
            <a:pPr>
              <a:buClr>
                <a:srgbClr val="FFC000"/>
              </a:buClr>
              <a:buFont typeface="Wingdings" pitchFamily="2" charset="2"/>
              <a:buChar char="v"/>
            </a:pPr>
            <a:r>
              <a:rPr lang="en-US" sz="2800" i="1" dirty="0"/>
              <a:t>A Question of Price</a:t>
            </a:r>
            <a:r>
              <a:rPr lang="en-US" sz="2800" dirty="0"/>
              <a:t>: excellent showcase of Geralt’s character as an individual</a:t>
            </a:r>
          </a:p>
          <a:p>
            <a:pPr lvl="1">
              <a:buClr>
                <a:srgbClr val="FFC000"/>
              </a:buClr>
              <a:buFont typeface="Wingdings" pitchFamily="2" charset="2"/>
              <a:buChar char="v"/>
            </a:pPr>
            <a:r>
              <a:rPr lang="en-US" sz="2000" dirty="0"/>
              <a:t>Also an explanation of how </a:t>
            </a:r>
            <a:r>
              <a:rPr lang="en-US" sz="2000" dirty="0" err="1"/>
              <a:t>Ciri</a:t>
            </a:r>
            <a:r>
              <a:rPr lang="en-US" sz="2000" dirty="0"/>
              <a:t> and Geralt were tied by Destiny</a:t>
            </a:r>
          </a:p>
          <a:p>
            <a:pPr>
              <a:buClr>
                <a:srgbClr val="FFC000"/>
              </a:buClr>
              <a:buFont typeface="Wingdings" pitchFamily="2" charset="2"/>
              <a:buChar char="v"/>
            </a:pPr>
            <a:r>
              <a:rPr lang="en-US" sz="2800" i="1" dirty="0"/>
              <a:t>Of Banquets, Bastards, and Burials</a:t>
            </a:r>
            <a:r>
              <a:rPr lang="en-US" sz="2800" dirty="0"/>
              <a:t>: Geralt’s storyline is taken directly from </a:t>
            </a:r>
            <a:r>
              <a:rPr lang="en-US" sz="2800" i="1" dirty="0"/>
              <a:t>A Question of Price</a:t>
            </a:r>
            <a:endParaRPr lang="en-US" sz="2800" dirty="0"/>
          </a:p>
          <a:p>
            <a:pPr lvl="1">
              <a:buClr>
                <a:srgbClr val="FFC000"/>
              </a:buClr>
              <a:buFont typeface="Wingdings" pitchFamily="2" charset="2"/>
              <a:buChar char="v"/>
            </a:pPr>
            <a:r>
              <a:rPr lang="en-US" sz="2400" dirty="0"/>
              <a:t>Yennefer’s backstory was invented for the show</a:t>
            </a:r>
          </a:p>
          <a:p>
            <a:pPr lvl="1">
              <a:buClr>
                <a:srgbClr val="FFC000"/>
              </a:buClr>
              <a:buFont typeface="Wingdings" pitchFamily="2" charset="2"/>
              <a:buChar char="v"/>
            </a:pPr>
            <a:r>
              <a:rPr lang="en-US" sz="2400" dirty="0" err="1"/>
              <a:t>Ciri’s</a:t>
            </a:r>
            <a:r>
              <a:rPr lang="en-US" sz="2400" dirty="0"/>
              <a:t> main story is from the Saga, not from the short stories</a:t>
            </a:r>
            <a:endParaRPr lang="en-US" sz="2400" i="1" dirty="0"/>
          </a:p>
          <a:p>
            <a:pPr>
              <a:buClr>
                <a:srgbClr val="FFC000"/>
              </a:buClr>
              <a:buFont typeface="Wingdings" pitchFamily="2" charset="2"/>
              <a:buChar char="v"/>
            </a:pP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679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Review of Literature -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495800"/>
          </a:xfrm>
        </p:spPr>
        <p:txBody>
          <a:bodyPr>
            <a:normAutofit/>
          </a:bodyPr>
          <a:lstStyle/>
          <a:p>
            <a:pPr marL="82296" indent="0">
              <a:buClr>
                <a:srgbClr val="FFC000"/>
              </a:buClr>
              <a:buNone/>
            </a:pPr>
            <a:r>
              <a:rPr lang="en-US" sz="2800" u="sng" dirty="0">
                <a:solidFill>
                  <a:srgbClr val="000000"/>
                </a:solidFill>
              </a:rPr>
              <a:t>Transmediation</a:t>
            </a:r>
            <a:r>
              <a:rPr lang="en-US" sz="2800" dirty="0">
                <a:solidFill>
                  <a:srgbClr val="000000"/>
                </a:solidFill>
              </a:rPr>
              <a:t>:</a:t>
            </a:r>
          </a:p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Adaptation and Transmediation:</a:t>
            </a:r>
          </a:p>
          <a:p>
            <a:pPr marL="603504" lvl="2" indent="0">
              <a:buClr>
                <a:srgbClr val="FFC000"/>
              </a:buClr>
              <a:buNone/>
            </a:pPr>
            <a:r>
              <a:rPr lang="en-US" sz="2000" dirty="0">
                <a:solidFill>
                  <a:srgbClr val="000000"/>
                </a:solidFill>
              </a:rPr>
              <a:t>If equivalent sensory configurations… are mediated for a second (or third or fourth) time by another king of technical medium, they are transmediated: the poem that was seen on the page can later be heard when it transmediated by a voice. In other words, the content of the poem is </a:t>
            </a:r>
            <a:r>
              <a:rPr lang="en-US" sz="2000" i="1" dirty="0">
                <a:solidFill>
                  <a:srgbClr val="000000"/>
                </a:solidFill>
              </a:rPr>
              <a:t>represented again</a:t>
            </a:r>
            <a:r>
              <a:rPr lang="en-US" sz="2000" dirty="0">
                <a:solidFill>
                  <a:srgbClr val="000000"/>
                </a:solidFill>
              </a:rPr>
              <a:t> by a new king of sensory configuration (not visual, but auditory signals), mediated by another kind of technical medium…”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7620000" cy="3048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Ellestrom, 2016, p. 670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936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</a:rPr>
              <a:t>Review of Literature -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495800"/>
          </a:xfrm>
        </p:spPr>
        <p:txBody>
          <a:bodyPr>
            <a:normAutofit/>
          </a:bodyPr>
          <a:lstStyle/>
          <a:p>
            <a:pPr>
              <a:buClr>
                <a:srgbClr val="FFC000"/>
              </a:buClr>
            </a:pPr>
            <a:r>
              <a:rPr lang="en-US" sz="2800" dirty="0">
                <a:solidFill>
                  <a:srgbClr val="000000"/>
                </a:solidFill>
              </a:rPr>
              <a:t>Example: </a:t>
            </a:r>
            <a:r>
              <a:rPr lang="en-US" sz="2800" i="1" dirty="0">
                <a:solidFill>
                  <a:srgbClr val="000000"/>
                </a:solidFill>
              </a:rPr>
              <a:t>The Witcher</a:t>
            </a:r>
            <a:endParaRPr lang="en-US" sz="2800" dirty="0">
              <a:solidFill>
                <a:srgbClr val="000000"/>
              </a:solidFill>
            </a:endParaRPr>
          </a:p>
          <a:p>
            <a:pPr marL="859536" lvl="1" indent="-457200">
              <a:buClr>
                <a:srgbClr val="FFC000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</a:rPr>
              <a:t>Written in Polish</a:t>
            </a:r>
          </a:p>
          <a:p>
            <a:pPr marL="859536" lvl="1" indent="-457200">
              <a:buClr>
                <a:srgbClr val="FFC000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</a:rPr>
              <a:t>Translated into English</a:t>
            </a:r>
          </a:p>
          <a:p>
            <a:pPr marL="859536" lvl="1" indent="-457200">
              <a:buClr>
                <a:srgbClr val="FFC000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</a:rPr>
              <a:t>Executive read the books</a:t>
            </a:r>
          </a:p>
          <a:p>
            <a:pPr marL="859536" lvl="1" indent="-457200">
              <a:buClr>
                <a:srgbClr val="FFC000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</a:rPr>
              <a:t>Netflix buys the rights and produces the show</a:t>
            </a:r>
          </a:p>
        </p:txBody>
      </p:sp>
    </p:spTree>
    <p:extLst>
      <p:ext uri="{BB962C8B-B14F-4D97-AF65-F5344CB8AC3E}">
        <p14:creationId xmlns:p14="http://schemas.microsoft.com/office/powerpoint/2010/main" val="23183603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Custom 10">
      <a:dk1>
        <a:sysClr val="windowText" lastClr="000000"/>
      </a:dk1>
      <a:lt1>
        <a:sysClr val="window" lastClr="FFFFFF"/>
      </a:lt1>
      <a:dk2>
        <a:srgbClr val="4F271C"/>
      </a:dk2>
      <a:lt2>
        <a:srgbClr val="7030A0"/>
      </a:lt2>
      <a:accent1>
        <a:srgbClr val="FFC000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FFC000"/>
      </a:accent6>
      <a:hlink>
        <a:srgbClr val="8DC765"/>
      </a:hlink>
      <a:folHlink>
        <a:srgbClr val="7030A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2243</TotalTime>
  <Words>1940</Words>
  <Application>Microsoft Office PowerPoint</Application>
  <PresentationFormat>On-screen Show (4:3)</PresentationFormat>
  <Paragraphs>206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Gill Sans MT</vt:lpstr>
      <vt:lpstr>Verdana</vt:lpstr>
      <vt:lpstr>Wingdings</vt:lpstr>
      <vt:lpstr>Wingdings 2</vt:lpstr>
      <vt:lpstr>Solstice</vt:lpstr>
      <vt:lpstr>PowerPoint Presentation</vt:lpstr>
      <vt:lpstr>Conceptual Framework</vt:lpstr>
      <vt:lpstr>Statement of Problem</vt:lpstr>
      <vt:lpstr>Purpose of the Study</vt:lpstr>
      <vt:lpstr>Research Questions</vt:lpstr>
      <vt:lpstr>Definition of Terms</vt:lpstr>
      <vt:lpstr>Delimitations</vt:lpstr>
      <vt:lpstr>Review of Literature - Overview</vt:lpstr>
      <vt:lpstr>Review of Literature - Overview</vt:lpstr>
      <vt:lpstr>Review of Literature (cont.)</vt:lpstr>
      <vt:lpstr>Review of Literature (cont.)</vt:lpstr>
      <vt:lpstr>Review of Literature (cont.)</vt:lpstr>
      <vt:lpstr>Review of Literature (cont.)</vt:lpstr>
      <vt:lpstr>Review of Literature (cont.)</vt:lpstr>
      <vt:lpstr>Review of Literature (cont.)</vt:lpstr>
      <vt:lpstr>Methodology - Philosophy</vt:lpstr>
      <vt:lpstr>Methodology - Philosophy</vt:lpstr>
      <vt:lpstr>Methodology - Tenets</vt:lpstr>
      <vt:lpstr>Methodology - Tenets</vt:lpstr>
      <vt:lpstr>Methodology - Tenets</vt:lpstr>
      <vt:lpstr>Methodology - Tenets</vt:lpstr>
      <vt:lpstr>Methodology - Tenets</vt:lpstr>
      <vt:lpstr>Methodology - Tenets</vt:lpstr>
      <vt:lpstr>Methodology - Tenets</vt:lpstr>
      <vt:lpstr>Analysis: The Basic Plot </vt:lpstr>
      <vt:lpstr>Analysis </vt:lpstr>
      <vt:lpstr>Analysis </vt:lpstr>
      <vt:lpstr>Analysis </vt:lpstr>
      <vt:lpstr>Analysis </vt:lpstr>
      <vt:lpstr>Conclusion</vt:lpstr>
      <vt:lpstr>Implications for Further Research</vt:lpstr>
      <vt:lpstr>Major References</vt:lpstr>
      <vt:lpstr>PowerPoint Presentation</vt:lpstr>
      <vt:lpstr>Acknowledgements</vt:lpstr>
    </vt:vector>
  </TitlesOfParts>
  <Company>Windows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Cont Edu</dc:creator>
  <cp:lastModifiedBy>Kaitlyn Piper</cp:lastModifiedBy>
  <cp:revision>33</cp:revision>
  <dcterms:created xsi:type="dcterms:W3CDTF">2012-09-10T20:02:57Z</dcterms:created>
  <dcterms:modified xsi:type="dcterms:W3CDTF">2020-05-01T05:46:18Z</dcterms:modified>
</cp:coreProperties>
</file>