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80" r:id="rId3"/>
    <p:sldId id="258" r:id="rId4"/>
    <p:sldId id="272" r:id="rId5"/>
    <p:sldId id="278" r:id="rId6"/>
    <p:sldId id="259" r:id="rId7"/>
    <p:sldId id="263" r:id="rId8"/>
    <p:sldId id="265" r:id="rId9"/>
    <p:sldId id="266" r:id="rId10"/>
    <p:sldId id="284" r:id="rId11"/>
    <p:sldId id="267" r:id="rId12"/>
    <p:sldId id="285" r:id="rId13"/>
    <p:sldId id="283" r:id="rId14"/>
    <p:sldId id="286" r:id="rId15"/>
    <p:sldId id="264" r:id="rId16"/>
    <p:sldId id="279" r:id="rId17"/>
    <p:sldId id="261" r:id="rId18"/>
    <p:sldId id="273" r:id="rId19"/>
    <p:sldId id="269" r:id="rId20"/>
    <p:sldId id="274" r:id="rId21"/>
    <p:sldId id="281" r:id="rId22"/>
    <p:sldId id="282" r:id="rId23"/>
    <p:sldId id="287" r:id="rId24"/>
    <p:sldId id="288" r:id="rId25"/>
    <p:sldId id="289" r:id="rId26"/>
    <p:sldId id="290" r:id="rId27"/>
    <p:sldId id="291" r:id="rId28"/>
    <p:sldId id="270" r:id="rId29"/>
    <p:sldId id="271" r:id="rId30"/>
    <p:sldId id="27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a Freeman" initials="MF" lastIdx="3" clrIdx="0">
    <p:extLst>
      <p:ext uri="{19B8F6BF-5375-455C-9EA6-DF929625EA0E}">
        <p15:presenceInfo xmlns:p15="http://schemas.microsoft.com/office/powerpoint/2012/main" userId="74f23ee14f5b9d9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EE0BC9-7A90-49C8-B641-2736D1898B39}" v="9" dt="2020-05-01T05:45:10.0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28" autoAdjust="0"/>
    <p:restoredTop sz="94660"/>
  </p:normalViewPr>
  <p:slideViewPr>
    <p:cSldViewPr>
      <p:cViewPr>
        <p:scale>
          <a:sx n="77" d="100"/>
          <a:sy n="77" d="100"/>
        </p:scale>
        <p:origin x="1140" y="-13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shayla Fields" userId="ded0d6af7a144ecc" providerId="LiveId" clId="{61EE0BC9-7A90-49C8-B641-2736D1898B39}"/>
    <pc:docChg chg="undo custSel modSld">
      <pc:chgData name="Tashayla Fields" userId="ded0d6af7a144ecc" providerId="LiveId" clId="{61EE0BC9-7A90-49C8-B641-2736D1898B39}" dt="2020-05-01T05:45:30.545" v="4039" actId="27636"/>
      <pc:docMkLst>
        <pc:docMk/>
      </pc:docMkLst>
      <pc:sldChg chg="addSp delSp modSp">
        <pc:chgData name="Tashayla Fields" userId="ded0d6af7a144ecc" providerId="LiveId" clId="{61EE0BC9-7A90-49C8-B641-2736D1898B39}" dt="2020-05-01T04:57:19.841" v="1414" actId="20577"/>
        <pc:sldMkLst>
          <pc:docMk/>
          <pc:sldMk cId="2773372125" sldId="290"/>
        </pc:sldMkLst>
        <pc:spChg chg="add del mod">
          <ac:chgData name="Tashayla Fields" userId="ded0d6af7a144ecc" providerId="LiveId" clId="{61EE0BC9-7A90-49C8-B641-2736D1898B39}" dt="2020-05-01T04:57:19.841" v="1414" actId="20577"/>
          <ac:spMkLst>
            <pc:docMk/>
            <pc:sldMk cId="2773372125" sldId="290"/>
            <ac:spMk id="3" creationId="{00000000-0000-0000-0000-000000000000}"/>
          </ac:spMkLst>
        </pc:spChg>
        <pc:spChg chg="add del mod">
          <ac:chgData name="Tashayla Fields" userId="ded0d6af7a144ecc" providerId="LiveId" clId="{61EE0BC9-7A90-49C8-B641-2736D1898B39}" dt="2020-05-01T04:30:34.415" v="56" actId="478"/>
          <ac:spMkLst>
            <pc:docMk/>
            <pc:sldMk cId="2773372125" sldId="290"/>
            <ac:spMk id="5" creationId="{6E9CA132-A505-435B-B1C4-0B28216D3B1E}"/>
          </ac:spMkLst>
        </pc:spChg>
        <pc:spChg chg="add del mod">
          <ac:chgData name="Tashayla Fields" userId="ded0d6af7a144ecc" providerId="LiveId" clId="{61EE0BC9-7A90-49C8-B641-2736D1898B39}" dt="2020-05-01T04:38:20.625" v="499" actId="478"/>
          <ac:spMkLst>
            <pc:docMk/>
            <pc:sldMk cId="2773372125" sldId="290"/>
            <ac:spMk id="6" creationId="{8D3340A5-519E-4338-AF4D-DCA164EDAC26}"/>
          </ac:spMkLst>
        </pc:spChg>
        <pc:spChg chg="add del mod">
          <ac:chgData name="Tashayla Fields" userId="ded0d6af7a144ecc" providerId="LiveId" clId="{61EE0BC9-7A90-49C8-B641-2736D1898B39}" dt="2020-05-01T04:38:25.432" v="501" actId="478"/>
          <ac:spMkLst>
            <pc:docMk/>
            <pc:sldMk cId="2773372125" sldId="290"/>
            <ac:spMk id="7" creationId="{088FB6D7-A600-45F4-8481-4203192F12B9}"/>
          </ac:spMkLst>
        </pc:spChg>
        <pc:spChg chg="add del mod">
          <ac:chgData name="Tashayla Fields" userId="ded0d6af7a144ecc" providerId="LiveId" clId="{61EE0BC9-7A90-49C8-B641-2736D1898B39}" dt="2020-05-01T04:38:31.516" v="503" actId="478"/>
          <ac:spMkLst>
            <pc:docMk/>
            <pc:sldMk cId="2773372125" sldId="290"/>
            <ac:spMk id="8" creationId="{321175FB-EFF9-46DD-A495-903E96531608}"/>
          </ac:spMkLst>
        </pc:spChg>
        <pc:picChg chg="add del">
          <ac:chgData name="Tashayla Fields" userId="ded0d6af7a144ecc" providerId="LiveId" clId="{61EE0BC9-7A90-49C8-B641-2736D1898B39}" dt="2020-05-01T04:38:45.346" v="505" actId="478"/>
          <ac:picMkLst>
            <pc:docMk/>
            <pc:sldMk cId="2773372125" sldId="290"/>
            <ac:picMk id="1026" creationId="{A0B2C0E0-4527-4E88-BBA4-8603B5212089}"/>
          </ac:picMkLst>
        </pc:picChg>
      </pc:sldChg>
      <pc:sldChg chg="modSp">
        <pc:chgData name="Tashayla Fields" userId="ded0d6af7a144ecc" providerId="LiveId" clId="{61EE0BC9-7A90-49C8-B641-2736D1898B39}" dt="2020-05-01T05:45:30.545" v="4039" actId="27636"/>
        <pc:sldMkLst>
          <pc:docMk/>
          <pc:sldMk cId="2395440042" sldId="291"/>
        </pc:sldMkLst>
        <pc:spChg chg="mod">
          <ac:chgData name="Tashayla Fields" userId="ded0d6af7a144ecc" providerId="LiveId" clId="{61EE0BC9-7A90-49C8-B641-2736D1898B39}" dt="2020-05-01T05:45:30.545" v="4039" actId="27636"/>
          <ac:spMkLst>
            <pc:docMk/>
            <pc:sldMk cId="2395440042" sldId="291"/>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Richland 1</c:v>
                </c:pt>
              </c:strCache>
            </c:strRef>
          </c:tx>
          <c:dPt>
            <c:idx val="0"/>
            <c:bubble3D val="0"/>
            <c:spPr>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1-122B-4FC9-8FE2-F8A56A2EE996}"/>
              </c:ext>
            </c:extLst>
          </c:dPt>
          <c:dPt>
            <c:idx val="1"/>
            <c:bubble3D val="0"/>
            <c:spPr>
              <a:gradFill rotWithShape="1">
                <a:gsLst>
                  <a:gs pos="0">
                    <a:schemeClr val="accent3">
                      <a:tint val="92000"/>
                      <a:satMod val="170000"/>
                    </a:schemeClr>
                  </a:gs>
                  <a:gs pos="15000">
                    <a:schemeClr val="accent3">
                      <a:tint val="92000"/>
                      <a:shade val="99000"/>
                      <a:satMod val="170000"/>
                    </a:schemeClr>
                  </a:gs>
                  <a:gs pos="62000">
                    <a:schemeClr val="accent3">
                      <a:tint val="96000"/>
                      <a:shade val="80000"/>
                      <a:satMod val="170000"/>
                    </a:schemeClr>
                  </a:gs>
                  <a:gs pos="97000">
                    <a:schemeClr val="accent3">
                      <a:tint val="98000"/>
                      <a:shade val="63000"/>
                      <a:satMod val="170000"/>
                    </a:schemeClr>
                  </a:gs>
                  <a:gs pos="100000">
                    <a:schemeClr val="accent3">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3-3820-41F0-8D6C-EC32F5FA99CB}"/>
              </c:ext>
            </c:extLst>
          </c:dPt>
          <c:dPt>
            <c:idx val="2"/>
            <c:bubble3D val="0"/>
            <c:spPr>
              <a:gradFill rotWithShape="1">
                <a:gsLst>
                  <a:gs pos="0">
                    <a:schemeClr val="accent5">
                      <a:tint val="92000"/>
                      <a:satMod val="170000"/>
                    </a:schemeClr>
                  </a:gs>
                  <a:gs pos="15000">
                    <a:schemeClr val="accent5">
                      <a:tint val="92000"/>
                      <a:shade val="99000"/>
                      <a:satMod val="170000"/>
                    </a:schemeClr>
                  </a:gs>
                  <a:gs pos="62000">
                    <a:schemeClr val="accent5">
                      <a:tint val="96000"/>
                      <a:shade val="80000"/>
                      <a:satMod val="170000"/>
                    </a:schemeClr>
                  </a:gs>
                  <a:gs pos="97000">
                    <a:schemeClr val="accent5">
                      <a:tint val="98000"/>
                      <a:shade val="63000"/>
                      <a:satMod val="170000"/>
                    </a:schemeClr>
                  </a:gs>
                  <a:gs pos="100000">
                    <a:schemeClr val="accent5">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5-3820-41F0-8D6C-EC32F5FA99CB}"/>
              </c:ext>
            </c:extLst>
          </c:dPt>
          <c:dPt>
            <c:idx val="3"/>
            <c:bubble3D val="0"/>
            <c:spPr>
              <a:gradFill rotWithShape="1">
                <a:gsLst>
                  <a:gs pos="0">
                    <a:schemeClr val="accent1">
                      <a:lumMod val="60000"/>
                      <a:tint val="92000"/>
                      <a:satMod val="170000"/>
                    </a:schemeClr>
                  </a:gs>
                  <a:gs pos="15000">
                    <a:schemeClr val="accent1">
                      <a:lumMod val="60000"/>
                      <a:tint val="92000"/>
                      <a:shade val="99000"/>
                      <a:satMod val="170000"/>
                    </a:schemeClr>
                  </a:gs>
                  <a:gs pos="62000">
                    <a:schemeClr val="accent1">
                      <a:lumMod val="60000"/>
                      <a:tint val="96000"/>
                      <a:shade val="80000"/>
                      <a:satMod val="170000"/>
                    </a:schemeClr>
                  </a:gs>
                  <a:gs pos="97000">
                    <a:schemeClr val="accent1">
                      <a:lumMod val="60000"/>
                      <a:tint val="98000"/>
                      <a:shade val="63000"/>
                      <a:satMod val="170000"/>
                    </a:schemeClr>
                  </a:gs>
                  <a:gs pos="100000">
                    <a:schemeClr val="accent1">
                      <a:lumMod val="6000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7-3820-41F0-8D6C-EC32F5FA99CB}"/>
              </c:ext>
            </c:extLst>
          </c:dPt>
          <c:dPt>
            <c:idx val="4"/>
            <c:bubble3D val="0"/>
            <c:spPr>
              <a:gradFill rotWithShape="1">
                <a:gsLst>
                  <a:gs pos="0">
                    <a:schemeClr val="accent3">
                      <a:lumMod val="60000"/>
                      <a:tint val="92000"/>
                      <a:satMod val="170000"/>
                    </a:schemeClr>
                  </a:gs>
                  <a:gs pos="15000">
                    <a:schemeClr val="accent3">
                      <a:lumMod val="60000"/>
                      <a:tint val="92000"/>
                      <a:shade val="99000"/>
                      <a:satMod val="170000"/>
                    </a:schemeClr>
                  </a:gs>
                  <a:gs pos="62000">
                    <a:schemeClr val="accent3">
                      <a:lumMod val="60000"/>
                      <a:tint val="96000"/>
                      <a:shade val="80000"/>
                      <a:satMod val="170000"/>
                    </a:schemeClr>
                  </a:gs>
                  <a:gs pos="97000">
                    <a:schemeClr val="accent3">
                      <a:lumMod val="60000"/>
                      <a:tint val="98000"/>
                      <a:shade val="63000"/>
                      <a:satMod val="170000"/>
                    </a:schemeClr>
                  </a:gs>
                  <a:gs pos="100000">
                    <a:schemeClr val="accent3">
                      <a:lumMod val="6000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9-3820-41F0-8D6C-EC32F5FA99CB}"/>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Black</c:v>
                </c:pt>
                <c:pt idx="1">
                  <c:v>White</c:v>
                </c:pt>
                <c:pt idx="2">
                  <c:v>Hispanic</c:v>
                </c:pt>
                <c:pt idx="3">
                  <c:v>2 or more Races</c:v>
                </c:pt>
                <c:pt idx="4">
                  <c:v>Asian</c:v>
                </c:pt>
              </c:strCache>
            </c:strRef>
          </c:cat>
          <c:val>
            <c:numRef>
              <c:f>Sheet1!$B$2:$B$6</c:f>
              <c:numCache>
                <c:formatCode>0%</c:formatCode>
                <c:ptCount val="5"/>
                <c:pt idx="0">
                  <c:v>0.71</c:v>
                </c:pt>
                <c:pt idx="1">
                  <c:v>0.19</c:v>
                </c:pt>
                <c:pt idx="2">
                  <c:v>0.05</c:v>
                </c:pt>
                <c:pt idx="3">
                  <c:v>0.04</c:v>
                </c:pt>
                <c:pt idx="4">
                  <c:v>0.01</c:v>
                </c:pt>
              </c:numCache>
            </c:numRef>
          </c:val>
          <c:extLst>
            <c:ext xmlns:c16="http://schemas.microsoft.com/office/drawing/2014/chart" uri="{C3380CC4-5D6E-409C-BE32-E72D297353CC}">
              <c16:uniqueId val="{00000000-122B-4FC9-8FE2-F8A56A2EE996}"/>
            </c:ext>
          </c:extLst>
        </c:ser>
        <c:dLbls>
          <c:showLegendKey val="0"/>
          <c:showVal val="0"/>
          <c:showCatName val="1"/>
          <c:showSerName val="0"/>
          <c:showPercent val="1"/>
          <c:showBubbleSize val="0"/>
          <c:showLeaderLines val="1"/>
        </c:dLbls>
        <c:firstSliceAng val="0"/>
      </c:pieChart>
      <c:spPr>
        <a:noFill/>
        <a:ln>
          <a:noFill/>
        </a:ln>
        <a:effectLst/>
      </c:spPr>
    </c:plotArea>
    <c:legend>
      <c:legendPos val="r"/>
      <c:layout>
        <c:manualLayout>
          <c:xMode val="edge"/>
          <c:yMode val="edge"/>
          <c:x val="0.73102904636920385"/>
          <c:y val="5.877686341838851E-2"/>
          <c:w val="0.22230428696412949"/>
          <c:h val="0.3711680776745012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30204232283465"/>
          <c:y val="4.3286200928796814E-2"/>
          <c:w val="0.85886462434383204"/>
          <c:h val="0.71230016484545167"/>
        </c:manualLayout>
      </c:layout>
      <c:barChart>
        <c:barDir val="col"/>
        <c:grouping val="stacked"/>
        <c:varyColors val="0"/>
        <c:ser>
          <c:idx val="0"/>
          <c:order val="0"/>
          <c:tx>
            <c:strRef>
              <c:f>Sheet1!$B$1</c:f>
              <c:strCache>
                <c:ptCount val="1"/>
                <c:pt idx="0">
                  <c:v>Income</c:v>
                </c:pt>
              </c:strCache>
            </c:strRef>
          </c:tx>
          <c:spPr>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Sheet1!$A$2:$A$5</c:f>
              <c:strCache>
                <c:ptCount val="2"/>
                <c:pt idx="0">
                  <c:v>Low Income Families</c:v>
                </c:pt>
                <c:pt idx="1">
                  <c:v>Gender</c:v>
                </c:pt>
              </c:strCache>
            </c:strRef>
          </c:cat>
          <c:val>
            <c:numRef>
              <c:f>Sheet1!$B$2:$B$5</c:f>
              <c:numCache>
                <c:formatCode>General</c:formatCode>
                <c:ptCount val="4"/>
                <c:pt idx="0" formatCode="0%">
                  <c:v>1</c:v>
                </c:pt>
              </c:numCache>
            </c:numRef>
          </c:val>
          <c:extLst>
            <c:ext xmlns:c16="http://schemas.microsoft.com/office/drawing/2014/chart" uri="{C3380CC4-5D6E-409C-BE32-E72D297353CC}">
              <c16:uniqueId val="{00000000-8507-4547-8859-AAC384B21A2D}"/>
            </c:ext>
          </c:extLst>
        </c:ser>
        <c:ser>
          <c:idx val="1"/>
          <c:order val="1"/>
          <c:tx>
            <c:strRef>
              <c:f>Sheet1!$C$1</c:f>
              <c:strCache>
                <c:ptCount val="1"/>
                <c:pt idx="0">
                  <c:v>Female</c:v>
                </c:pt>
              </c:strCache>
            </c:strRef>
          </c:tx>
          <c:spPr>
            <a:gradFill rotWithShape="1">
              <a:gsLst>
                <a:gs pos="0">
                  <a:schemeClr val="accent2">
                    <a:tint val="92000"/>
                    <a:satMod val="170000"/>
                  </a:schemeClr>
                </a:gs>
                <a:gs pos="15000">
                  <a:schemeClr val="accent2">
                    <a:tint val="92000"/>
                    <a:shade val="99000"/>
                    <a:satMod val="170000"/>
                  </a:schemeClr>
                </a:gs>
                <a:gs pos="62000">
                  <a:schemeClr val="accent2">
                    <a:tint val="96000"/>
                    <a:shade val="80000"/>
                    <a:satMod val="170000"/>
                  </a:schemeClr>
                </a:gs>
                <a:gs pos="97000">
                  <a:schemeClr val="accent2">
                    <a:tint val="98000"/>
                    <a:shade val="63000"/>
                    <a:satMod val="170000"/>
                  </a:schemeClr>
                </a:gs>
                <a:gs pos="100000">
                  <a:schemeClr val="accent2">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Sheet1!$A$2:$A$5</c:f>
              <c:strCache>
                <c:ptCount val="2"/>
                <c:pt idx="0">
                  <c:v>Low Income Families</c:v>
                </c:pt>
                <c:pt idx="1">
                  <c:v>Gender</c:v>
                </c:pt>
              </c:strCache>
            </c:strRef>
          </c:cat>
          <c:val>
            <c:numRef>
              <c:f>Sheet1!$C$2:$C$5</c:f>
              <c:numCache>
                <c:formatCode>0%</c:formatCode>
                <c:ptCount val="4"/>
                <c:pt idx="1">
                  <c:v>0.49</c:v>
                </c:pt>
              </c:numCache>
            </c:numRef>
          </c:val>
          <c:extLst>
            <c:ext xmlns:c16="http://schemas.microsoft.com/office/drawing/2014/chart" uri="{C3380CC4-5D6E-409C-BE32-E72D297353CC}">
              <c16:uniqueId val="{00000001-8507-4547-8859-AAC384B21A2D}"/>
            </c:ext>
          </c:extLst>
        </c:ser>
        <c:ser>
          <c:idx val="2"/>
          <c:order val="2"/>
          <c:tx>
            <c:strRef>
              <c:f>Sheet1!$D$1</c:f>
              <c:strCache>
                <c:ptCount val="1"/>
                <c:pt idx="0">
                  <c:v>Males</c:v>
                </c:pt>
              </c:strCache>
            </c:strRef>
          </c:tx>
          <c:spPr>
            <a:gradFill rotWithShape="1">
              <a:gsLst>
                <a:gs pos="0">
                  <a:schemeClr val="accent3">
                    <a:tint val="92000"/>
                    <a:satMod val="170000"/>
                  </a:schemeClr>
                </a:gs>
                <a:gs pos="15000">
                  <a:schemeClr val="accent3">
                    <a:tint val="92000"/>
                    <a:shade val="99000"/>
                    <a:satMod val="170000"/>
                  </a:schemeClr>
                </a:gs>
                <a:gs pos="62000">
                  <a:schemeClr val="accent3">
                    <a:tint val="96000"/>
                    <a:shade val="80000"/>
                    <a:satMod val="170000"/>
                  </a:schemeClr>
                </a:gs>
                <a:gs pos="97000">
                  <a:schemeClr val="accent3">
                    <a:tint val="98000"/>
                    <a:shade val="63000"/>
                    <a:satMod val="170000"/>
                  </a:schemeClr>
                </a:gs>
                <a:gs pos="100000">
                  <a:schemeClr val="accent3">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Sheet1!$A$2:$A$5</c:f>
              <c:strCache>
                <c:ptCount val="2"/>
                <c:pt idx="0">
                  <c:v>Low Income Families</c:v>
                </c:pt>
                <c:pt idx="1">
                  <c:v>Gender</c:v>
                </c:pt>
              </c:strCache>
            </c:strRef>
          </c:cat>
          <c:val>
            <c:numRef>
              <c:f>Sheet1!$D$2:$D$5</c:f>
              <c:numCache>
                <c:formatCode>0%</c:formatCode>
                <c:ptCount val="4"/>
                <c:pt idx="1">
                  <c:v>0.51</c:v>
                </c:pt>
              </c:numCache>
            </c:numRef>
          </c:val>
          <c:extLst>
            <c:ext xmlns:c16="http://schemas.microsoft.com/office/drawing/2014/chart" uri="{C3380CC4-5D6E-409C-BE32-E72D297353CC}">
              <c16:uniqueId val="{00000002-8507-4547-8859-AAC384B21A2D}"/>
            </c:ext>
          </c:extLst>
        </c:ser>
        <c:dLbls>
          <c:showLegendKey val="0"/>
          <c:showVal val="1"/>
          <c:showCatName val="0"/>
          <c:showSerName val="0"/>
          <c:showPercent val="0"/>
          <c:showBubbleSize val="0"/>
        </c:dLbls>
        <c:gapWidth val="75"/>
        <c:overlap val="100"/>
        <c:axId val="970317216"/>
        <c:axId val="1162448320"/>
      </c:barChart>
      <c:catAx>
        <c:axId val="97031721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162448320"/>
        <c:crosses val="autoZero"/>
        <c:auto val="1"/>
        <c:lblAlgn val="ctr"/>
        <c:lblOffset val="100"/>
        <c:noMultiLvlLbl val="0"/>
      </c:catAx>
      <c:valAx>
        <c:axId val="1162448320"/>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70317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Richland 2</c:v>
                </c:pt>
              </c:strCache>
            </c:strRef>
          </c:tx>
          <c:dPt>
            <c:idx val="0"/>
            <c:bubble3D val="0"/>
            <c:spPr>
              <a:gradFill rotWithShape="1">
                <a:gsLst>
                  <a:gs pos="0">
                    <a:schemeClr val="accent2">
                      <a:tint val="92000"/>
                      <a:satMod val="170000"/>
                    </a:schemeClr>
                  </a:gs>
                  <a:gs pos="15000">
                    <a:schemeClr val="accent2">
                      <a:tint val="92000"/>
                      <a:shade val="99000"/>
                      <a:satMod val="170000"/>
                    </a:schemeClr>
                  </a:gs>
                  <a:gs pos="62000">
                    <a:schemeClr val="accent2">
                      <a:tint val="96000"/>
                      <a:shade val="80000"/>
                      <a:satMod val="170000"/>
                    </a:schemeClr>
                  </a:gs>
                  <a:gs pos="97000">
                    <a:schemeClr val="accent2">
                      <a:tint val="98000"/>
                      <a:shade val="63000"/>
                      <a:satMod val="170000"/>
                    </a:schemeClr>
                  </a:gs>
                  <a:gs pos="100000">
                    <a:schemeClr val="accent2">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1-122B-4FC9-8FE2-F8A56A2EE996}"/>
              </c:ext>
            </c:extLst>
          </c:dPt>
          <c:dPt>
            <c:idx val="1"/>
            <c:bubble3D val="0"/>
            <c:spPr>
              <a:gradFill rotWithShape="1">
                <a:gsLst>
                  <a:gs pos="0">
                    <a:schemeClr val="accent4">
                      <a:tint val="92000"/>
                      <a:satMod val="170000"/>
                    </a:schemeClr>
                  </a:gs>
                  <a:gs pos="15000">
                    <a:schemeClr val="accent4">
                      <a:tint val="92000"/>
                      <a:shade val="99000"/>
                      <a:satMod val="170000"/>
                    </a:schemeClr>
                  </a:gs>
                  <a:gs pos="62000">
                    <a:schemeClr val="accent4">
                      <a:tint val="96000"/>
                      <a:shade val="80000"/>
                      <a:satMod val="170000"/>
                    </a:schemeClr>
                  </a:gs>
                  <a:gs pos="97000">
                    <a:schemeClr val="accent4">
                      <a:tint val="98000"/>
                      <a:shade val="63000"/>
                      <a:satMod val="170000"/>
                    </a:schemeClr>
                  </a:gs>
                  <a:gs pos="100000">
                    <a:schemeClr val="accent4">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3-A0CC-45E4-8863-D9E7114BB41F}"/>
              </c:ext>
            </c:extLst>
          </c:dPt>
          <c:dPt>
            <c:idx val="2"/>
            <c:bubble3D val="0"/>
            <c:spPr>
              <a:gradFill rotWithShape="1">
                <a:gsLst>
                  <a:gs pos="0">
                    <a:schemeClr val="accent6">
                      <a:tint val="92000"/>
                      <a:satMod val="170000"/>
                    </a:schemeClr>
                  </a:gs>
                  <a:gs pos="15000">
                    <a:schemeClr val="accent6">
                      <a:tint val="92000"/>
                      <a:shade val="99000"/>
                      <a:satMod val="170000"/>
                    </a:schemeClr>
                  </a:gs>
                  <a:gs pos="62000">
                    <a:schemeClr val="accent6">
                      <a:tint val="96000"/>
                      <a:shade val="80000"/>
                      <a:satMod val="170000"/>
                    </a:schemeClr>
                  </a:gs>
                  <a:gs pos="97000">
                    <a:schemeClr val="accent6">
                      <a:tint val="98000"/>
                      <a:shade val="63000"/>
                      <a:satMod val="170000"/>
                    </a:schemeClr>
                  </a:gs>
                  <a:gs pos="100000">
                    <a:schemeClr val="accent6">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5-A0CC-45E4-8863-D9E7114BB41F}"/>
              </c:ext>
            </c:extLst>
          </c:dPt>
          <c:dPt>
            <c:idx val="3"/>
            <c:bubble3D val="0"/>
            <c:spPr>
              <a:gradFill rotWithShape="1">
                <a:gsLst>
                  <a:gs pos="0">
                    <a:schemeClr val="accent2">
                      <a:lumMod val="60000"/>
                      <a:tint val="92000"/>
                      <a:satMod val="170000"/>
                    </a:schemeClr>
                  </a:gs>
                  <a:gs pos="15000">
                    <a:schemeClr val="accent2">
                      <a:lumMod val="60000"/>
                      <a:tint val="92000"/>
                      <a:shade val="99000"/>
                      <a:satMod val="170000"/>
                    </a:schemeClr>
                  </a:gs>
                  <a:gs pos="62000">
                    <a:schemeClr val="accent2">
                      <a:lumMod val="60000"/>
                      <a:tint val="96000"/>
                      <a:shade val="80000"/>
                      <a:satMod val="170000"/>
                    </a:schemeClr>
                  </a:gs>
                  <a:gs pos="97000">
                    <a:schemeClr val="accent2">
                      <a:lumMod val="60000"/>
                      <a:tint val="98000"/>
                      <a:shade val="63000"/>
                      <a:satMod val="170000"/>
                    </a:schemeClr>
                  </a:gs>
                  <a:gs pos="100000">
                    <a:schemeClr val="accent2">
                      <a:lumMod val="6000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7-A0CC-45E4-8863-D9E7114BB41F}"/>
              </c:ext>
            </c:extLst>
          </c:dPt>
          <c:dPt>
            <c:idx val="4"/>
            <c:bubble3D val="0"/>
            <c:spPr>
              <a:gradFill rotWithShape="1">
                <a:gsLst>
                  <a:gs pos="0">
                    <a:schemeClr val="accent4">
                      <a:lumMod val="60000"/>
                      <a:tint val="92000"/>
                      <a:satMod val="170000"/>
                    </a:schemeClr>
                  </a:gs>
                  <a:gs pos="15000">
                    <a:schemeClr val="accent4">
                      <a:lumMod val="60000"/>
                      <a:tint val="92000"/>
                      <a:shade val="99000"/>
                      <a:satMod val="170000"/>
                    </a:schemeClr>
                  </a:gs>
                  <a:gs pos="62000">
                    <a:schemeClr val="accent4">
                      <a:lumMod val="60000"/>
                      <a:tint val="96000"/>
                      <a:shade val="80000"/>
                      <a:satMod val="170000"/>
                    </a:schemeClr>
                  </a:gs>
                  <a:gs pos="97000">
                    <a:schemeClr val="accent4">
                      <a:lumMod val="60000"/>
                      <a:tint val="98000"/>
                      <a:shade val="63000"/>
                      <a:satMod val="170000"/>
                    </a:schemeClr>
                  </a:gs>
                  <a:gs pos="100000">
                    <a:schemeClr val="accent4">
                      <a:lumMod val="6000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extLst>
              <c:ext xmlns:c16="http://schemas.microsoft.com/office/drawing/2014/chart" uri="{C3380CC4-5D6E-409C-BE32-E72D297353CC}">
                <c16:uniqueId val="{00000009-A0CC-45E4-8863-D9E7114BB41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Black</c:v>
                </c:pt>
                <c:pt idx="1">
                  <c:v>White</c:v>
                </c:pt>
                <c:pt idx="2">
                  <c:v>Hispanic</c:v>
                </c:pt>
                <c:pt idx="3">
                  <c:v>2 or more Races</c:v>
                </c:pt>
                <c:pt idx="4">
                  <c:v>Asian</c:v>
                </c:pt>
              </c:strCache>
            </c:strRef>
          </c:cat>
          <c:val>
            <c:numRef>
              <c:f>Sheet1!$B$2:$B$6</c:f>
              <c:numCache>
                <c:formatCode>0%</c:formatCode>
                <c:ptCount val="5"/>
                <c:pt idx="0">
                  <c:v>0.59</c:v>
                </c:pt>
                <c:pt idx="1">
                  <c:v>0.22</c:v>
                </c:pt>
                <c:pt idx="2">
                  <c:v>0.1</c:v>
                </c:pt>
                <c:pt idx="3">
                  <c:v>0.05</c:v>
                </c:pt>
                <c:pt idx="4">
                  <c:v>0.01</c:v>
                </c:pt>
              </c:numCache>
            </c:numRef>
          </c:val>
          <c:extLst>
            <c:ext xmlns:c16="http://schemas.microsoft.com/office/drawing/2014/chart" uri="{C3380CC4-5D6E-409C-BE32-E72D297353CC}">
              <c16:uniqueId val="{00000000-122B-4FC9-8FE2-F8A56A2EE996}"/>
            </c:ext>
          </c:extLst>
        </c:ser>
        <c:dLbls>
          <c:showLegendKey val="0"/>
          <c:showVal val="0"/>
          <c:showCatName val="1"/>
          <c:showSerName val="0"/>
          <c:showPercent val="1"/>
          <c:showBubbleSize val="0"/>
          <c:showLeaderLines val="1"/>
        </c:dLbls>
        <c:firstSliceAng val="0"/>
      </c:pieChart>
      <c:spPr>
        <a:noFill/>
        <a:ln>
          <a:noFill/>
        </a:ln>
        <a:effectLst/>
      </c:spPr>
    </c:plotArea>
    <c:legend>
      <c:legendPos val="r"/>
      <c:layout>
        <c:manualLayout>
          <c:xMode val="edge"/>
          <c:yMode val="edge"/>
          <c:x val="0.73102904636920385"/>
          <c:y val="5.877686341838851E-2"/>
          <c:w val="0.22230428696412949"/>
          <c:h val="0.3711680776745012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30204232283465"/>
          <c:y val="4.3286200928796814E-2"/>
          <c:w val="0.85886462434383204"/>
          <c:h val="0.71230016484545167"/>
        </c:manualLayout>
      </c:layout>
      <c:barChart>
        <c:barDir val="col"/>
        <c:grouping val="stacked"/>
        <c:varyColors val="0"/>
        <c:ser>
          <c:idx val="0"/>
          <c:order val="0"/>
          <c:tx>
            <c:strRef>
              <c:f>Sheet1!$B$1</c:f>
              <c:strCache>
                <c:ptCount val="1"/>
                <c:pt idx="0">
                  <c:v>Income</c:v>
                </c:pt>
              </c:strCache>
            </c:strRef>
          </c:tx>
          <c:spPr>
            <a:gradFill rotWithShape="1">
              <a:gsLst>
                <a:gs pos="0">
                  <a:schemeClr val="accent2">
                    <a:tint val="92000"/>
                    <a:satMod val="170000"/>
                  </a:schemeClr>
                </a:gs>
                <a:gs pos="15000">
                  <a:schemeClr val="accent2">
                    <a:tint val="92000"/>
                    <a:shade val="99000"/>
                    <a:satMod val="170000"/>
                  </a:schemeClr>
                </a:gs>
                <a:gs pos="62000">
                  <a:schemeClr val="accent2">
                    <a:tint val="96000"/>
                    <a:shade val="80000"/>
                    <a:satMod val="170000"/>
                  </a:schemeClr>
                </a:gs>
                <a:gs pos="97000">
                  <a:schemeClr val="accent2">
                    <a:tint val="98000"/>
                    <a:shade val="63000"/>
                    <a:satMod val="170000"/>
                  </a:schemeClr>
                </a:gs>
                <a:gs pos="100000">
                  <a:schemeClr val="accent2">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Sheet1!$A$2:$A$5</c:f>
              <c:strCache>
                <c:ptCount val="2"/>
                <c:pt idx="0">
                  <c:v>Low Income Families</c:v>
                </c:pt>
                <c:pt idx="1">
                  <c:v>Gender</c:v>
                </c:pt>
              </c:strCache>
            </c:strRef>
          </c:cat>
          <c:val>
            <c:numRef>
              <c:f>Sheet1!$B$2:$B$5</c:f>
              <c:numCache>
                <c:formatCode>General</c:formatCode>
                <c:ptCount val="4"/>
                <c:pt idx="0" formatCode="0%">
                  <c:v>1</c:v>
                </c:pt>
              </c:numCache>
            </c:numRef>
          </c:val>
          <c:extLst>
            <c:ext xmlns:c16="http://schemas.microsoft.com/office/drawing/2014/chart" uri="{C3380CC4-5D6E-409C-BE32-E72D297353CC}">
              <c16:uniqueId val="{00000000-8507-4547-8859-AAC384B21A2D}"/>
            </c:ext>
          </c:extLst>
        </c:ser>
        <c:ser>
          <c:idx val="1"/>
          <c:order val="1"/>
          <c:tx>
            <c:strRef>
              <c:f>Sheet1!$C$1</c:f>
              <c:strCache>
                <c:ptCount val="1"/>
                <c:pt idx="0">
                  <c:v>Female</c:v>
                </c:pt>
              </c:strCache>
            </c:strRef>
          </c:tx>
          <c:spPr>
            <a:gradFill rotWithShape="1">
              <a:gsLst>
                <a:gs pos="0">
                  <a:schemeClr val="accent4">
                    <a:tint val="92000"/>
                    <a:satMod val="170000"/>
                  </a:schemeClr>
                </a:gs>
                <a:gs pos="15000">
                  <a:schemeClr val="accent4">
                    <a:tint val="92000"/>
                    <a:shade val="99000"/>
                    <a:satMod val="170000"/>
                  </a:schemeClr>
                </a:gs>
                <a:gs pos="62000">
                  <a:schemeClr val="accent4">
                    <a:tint val="96000"/>
                    <a:shade val="80000"/>
                    <a:satMod val="170000"/>
                  </a:schemeClr>
                </a:gs>
                <a:gs pos="97000">
                  <a:schemeClr val="accent4">
                    <a:tint val="98000"/>
                    <a:shade val="63000"/>
                    <a:satMod val="170000"/>
                  </a:schemeClr>
                </a:gs>
                <a:gs pos="100000">
                  <a:schemeClr val="accent4">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Sheet1!$A$2:$A$5</c:f>
              <c:strCache>
                <c:ptCount val="2"/>
                <c:pt idx="0">
                  <c:v>Low Income Families</c:v>
                </c:pt>
                <c:pt idx="1">
                  <c:v>Gender</c:v>
                </c:pt>
              </c:strCache>
            </c:strRef>
          </c:cat>
          <c:val>
            <c:numRef>
              <c:f>Sheet1!$C$2:$C$5</c:f>
              <c:numCache>
                <c:formatCode>0%</c:formatCode>
                <c:ptCount val="4"/>
                <c:pt idx="1">
                  <c:v>0.49</c:v>
                </c:pt>
              </c:numCache>
            </c:numRef>
          </c:val>
          <c:extLst>
            <c:ext xmlns:c16="http://schemas.microsoft.com/office/drawing/2014/chart" uri="{C3380CC4-5D6E-409C-BE32-E72D297353CC}">
              <c16:uniqueId val="{00000001-8507-4547-8859-AAC384B21A2D}"/>
            </c:ext>
          </c:extLst>
        </c:ser>
        <c:ser>
          <c:idx val="2"/>
          <c:order val="2"/>
          <c:tx>
            <c:strRef>
              <c:f>Sheet1!$D$1</c:f>
              <c:strCache>
                <c:ptCount val="1"/>
                <c:pt idx="0">
                  <c:v>Males</c:v>
                </c:pt>
              </c:strCache>
            </c:strRef>
          </c:tx>
          <c:spPr>
            <a:gradFill rotWithShape="1">
              <a:gsLst>
                <a:gs pos="0">
                  <a:schemeClr val="accent6">
                    <a:tint val="92000"/>
                    <a:satMod val="170000"/>
                  </a:schemeClr>
                </a:gs>
                <a:gs pos="15000">
                  <a:schemeClr val="accent6">
                    <a:tint val="92000"/>
                    <a:shade val="99000"/>
                    <a:satMod val="170000"/>
                  </a:schemeClr>
                </a:gs>
                <a:gs pos="62000">
                  <a:schemeClr val="accent6">
                    <a:tint val="96000"/>
                    <a:shade val="80000"/>
                    <a:satMod val="170000"/>
                  </a:schemeClr>
                </a:gs>
                <a:gs pos="97000">
                  <a:schemeClr val="accent6">
                    <a:tint val="98000"/>
                    <a:shade val="63000"/>
                    <a:satMod val="170000"/>
                  </a:schemeClr>
                </a:gs>
                <a:gs pos="100000">
                  <a:schemeClr val="accent6">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Sheet1!$A$2:$A$5</c:f>
              <c:strCache>
                <c:ptCount val="2"/>
                <c:pt idx="0">
                  <c:v>Low Income Families</c:v>
                </c:pt>
                <c:pt idx="1">
                  <c:v>Gender</c:v>
                </c:pt>
              </c:strCache>
            </c:strRef>
          </c:cat>
          <c:val>
            <c:numRef>
              <c:f>Sheet1!$D$2:$D$5</c:f>
              <c:numCache>
                <c:formatCode>0%</c:formatCode>
                <c:ptCount val="4"/>
                <c:pt idx="1">
                  <c:v>0.51</c:v>
                </c:pt>
              </c:numCache>
            </c:numRef>
          </c:val>
          <c:extLst>
            <c:ext xmlns:c16="http://schemas.microsoft.com/office/drawing/2014/chart" uri="{C3380CC4-5D6E-409C-BE32-E72D297353CC}">
              <c16:uniqueId val="{00000002-8507-4547-8859-AAC384B21A2D}"/>
            </c:ext>
          </c:extLst>
        </c:ser>
        <c:dLbls>
          <c:showLegendKey val="0"/>
          <c:showVal val="1"/>
          <c:showCatName val="0"/>
          <c:showSerName val="0"/>
          <c:showPercent val="0"/>
          <c:showBubbleSize val="0"/>
        </c:dLbls>
        <c:gapWidth val="75"/>
        <c:overlap val="100"/>
        <c:axId val="970317216"/>
        <c:axId val="1162448320"/>
      </c:barChart>
      <c:catAx>
        <c:axId val="97031721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162448320"/>
        <c:crosses val="autoZero"/>
        <c:auto val="1"/>
        <c:lblAlgn val="ctr"/>
        <c:lblOffset val="100"/>
        <c:noMultiLvlLbl val="0"/>
      </c:catAx>
      <c:valAx>
        <c:axId val="1162448320"/>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70317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SC Ready</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Richland 1</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Exceed</c:v>
                </c:pt>
                <c:pt idx="1">
                  <c:v>Meet</c:v>
                </c:pt>
                <c:pt idx="2">
                  <c:v>Approach</c:v>
                </c:pt>
                <c:pt idx="3">
                  <c:v>Do Not Meet</c:v>
                </c:pt>
              </c:strCache>
            </c:strRef>
          </c:cat>
          <c:val>
            <c:numRef>
              <c:f>Sheet1!$B$2:$B$5</c:f>
              <c:numCache>
                <c:formatCode>0.00%</c:formatCode>
                <c:ptCount val="4"/>
                <c:pt idx="0">
                  <c:v>0.16800000000000001</c:v>
                </c:pt>
                <c:pt idx="1">
                  <c:v>0.221</c:v>
                </c:pt>
                <c:pt idx="2" formatCode="0%">
                  <c:v>0.28999999999999998</c:v>
                </c:pt>
                <c:pt idx="3">
                  <c:v>0.318</c:v>
                </c:pt>
              </c:numCache>
            </c:numRef>
          </c:val>
          <c:extLst>
            <c:ext xmlns:c16="http://schemas.microsoft.com/office/drawing/2014/chart" uri="{C3380CC4-5D6E-409C-BE32-E72D297353CC}">
              <c16:uniqueId val="{00000000-ED46-4B10-9FEF-1882010C68D9}"/>
            </c:ext>
          </c:extLst>
        </c:ser>
        <c:ser>
          <c:idx val="1"/>
          <c:order val="1"/>
          <c:tx>
            <c:strRef>
              <c:f>Sheet1!$C$1</c:f>
              <c:strCache>
                <c:ptCount val="1"/>
                <c:pt idx="0">
                  <c:v>Richland 2</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Exceed</c:v>
                </c:pt>
                <c:pt idx="1">
                  <c:v>Meet</c:v>
                </c:pt>
                <c:pt idx="2">
                  <c:v>Approach</c:v>
                </c:pt>
                <c:pt idx="3">
                  <c:v>Do Not Meet</c:v>
                </c:pt>
              </c:strCache>
            </c:strRef>
          </c:cat>
          <c:val>
            <c:numRef>
              <c:f>Sheet1!$C$2:$C$5</c:f>
              <c:numCache>
                <c:formatCode>0.00%</c:formatCode>
                <c:ptCount val="4"/>
                <c:pt idx="0">
                  <c:v>0.21299999999999999</c:v>
                </c:pt>
                <c:pt idx="1">
                  <c:v>0.27200000000000002</c:v>
                </c:pt>
                <c:pt idx="2">
                  <c:v>0.27900000000000003</c:v>
                </c:pt>
                <c:pt idx="3">
                  <c:v>0.23100000000000001</c:v>
                </c:pt>
              </c:numCache>
            </c:numRef>
          </c:val>
          <c:extLst>
            <c:ext xmlns:c16="http://schemas.microsoft.com/office/drawing/2014/chart" uri="{C3380CC4-5D6E-409C-BE32-E72D297353CC}">
              <c16:uniqueId val="{00000001-ED46-4B10-9FEF-1882010C68D9}"/>
            </c:ext>
          </c:extLst>
        </c:ser>
        <c:ser>
          <c:idx val="2"/>
          <c:order val="2"/>
          <c:tx>
            <c:strRef>
              <c:f>Sheet1!$D$1</c:f>
              <c:strCache>
                <c:ptCount val="1"/>
                <c:pt idx="0">
                  <c:v>State</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Exceed</c:v>
                </c:pt>
                <c:pt idx="1">
                  <c:v>Meet</c:v>
                </c:pt>
                <c:pt idx="2">
                  <c:v>Approach</c:v>
                </c:pt>
                <c:pt idx="3">
                  <c:v>Do Not Meet</c:v>
                </c:pt>
              </c:strCache>
            </c:strRef>
          </c:cat>
          <c:val>
            <c:numRef>
              <c:f>Sheet1!$D$2:$D$5</c:f>
              <c:numCache>
                <c:formatCode>0.00%</c:formatCode>
                <c:ptCount val="4"/>
                <c:pt idx="0">
                  <c:v>0.19800000000000001</c:v>
                </c:pt>
                <c:pt idx="1">
                  <c:v>0.25600000000000001</c:v>
                </c:pt>
                <c:pt idx="2">
                  <c:v>0.27800000000000002</c:v>
                </c:pt>
                <c:pt idx="3">
                  <c:v>0.26500000000000001</c:v>
                </c:pt>
              </c:numCache>
            </c:numRef>
          </c:val>
          <c:extLst>
            <c:ext xmlns:c16="http://schemas.microsoft.com/office/drawing/2014/chart" uri="{C3380CC4-5D6E-409C-BE32-E72D297353CC}">
              <c16:uniqueId val="{00000002-ED46-4B10-9FEF-1882010C68D9}"/>
            </c:ext>
          </c:extLst>
        </c:ser>
        <c:dLbls>
          <c:dLblPos val="outEnd"/>
          <c:showLegendKey val="0"/>
          <c:showVal val="1"/>
          <c:showCatName val="0"/>
          <c:showSerName val="0"/>
          <c:showPercent val="0"/>
          <c:showBubbleSize val="0"/>
        </c:dLbls>
        <c:gapWidth val="444"/>
        <c:overlap val="-90"/>
        <c:axId val="968267120"/>
        <c:axId val="1167318704"/>
      </c:barChart>
      <c:catAx>
        <c:axId val="968267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1167318704"/>
        <c:crosses val="autoZero"/>
        <c:auto val="1"/>
        <c:lblAlgn val="ctr"/>
        <c:lblOffset val="100"/>
        <c:noMultiLvlLbl val="0"/>
      </c:catAx>
      <c:valAx>
        <c:axId val="1167318704"/>
        <c:scaling>
          <c:orientation val="minMax"/>
        </c:scaling>
        <c:delete val="1"/>
        <c:axPos val="l"/>
        <c:numFmt formatCode="0.00%" sourceLinked="1"/>
        <c:majorTickMark val="none"/>
        <c:minorTickMark val="none"/>
        <c:tickLblPos val="nextTo"/>
        <c:crossAx val="9682671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a:t>EOC</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Richland 1</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F</c:v>
                </c:pt>
              </c:strCache>
            </c:strRef>
          </c:cat>
          <c:val>
            <c:numRef>
              <c:f>Sheet1!$B$2:$B$6</c:f>
              <c:numCache>
                <c:formatCode>0%</c:formatCode>
                <c:ptCount val="5"/>
                <c:pt idx="0" formatCode="0.00%">
                  <c:v>0.13200000000000001</c:v>
                </c:pt>
                <c:pt idx="1">
                  <c:v>0.13</c:v>
                </c:pt>
                <c:pt idx="2" formatCode="0.00%">
                  <c:v>0.193</c:v>
                </c:pt>
                <c:pt idx="3" formatCode="0.00%">
                  <c:v>0.16800000000000001</c:v>
                </c:pt>
                <c:pt idx="4" formatCode="0.00%">
                  <c:v>0.378</c:v>
                </c:pt>
              </c:numCache>
            </c:numRef>
          </c:val>
          <c:extLst>
            <c:ext xmlns:c16="http://schemas.microsoft.com/office/drawing/2014/chart" uri="{C3380CC4-5D6E-409C-BE32-E72D297353CC}">
              <c16:uniqueId val="{00000000-EF6E-4F45-AE22-6C26B7D76799}"/>
            </c:ext>
          </c:extLst>
        </c:ser>
        <c:ser>
          <c:idx val="1"/>
          <c:order val="1"/>
          <c:tx>
            <c:strRef>
              <c:f>Sheet1!$C$1</c:f>
              <c:strCache>
                <c:ptCount val="1"/>
                <c:pt idx="0">
                  <c:v>Richland 2</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F</c:v>
                </c:pt>
              </c:strCache>
            </c:strRef>
          </c:cat>
          <c:val>
            <c:numRef>
              <c:f>Sheet1!$C$2:$C$6</c:f>
              <c:numCache>
                <c:formatCode>0.00%</c:formatCode>
                <c:ptCount val="5"/>
                <c:pt idx="0" formatCode="0%">
                  <c:v>0.16</c:v>
                </c:pt>
                <c:pt idx="1">
                  <c:v>0.185</c:v>
                </c:pt>
                <c:pt idx="2">
                  <c:v>0.224</c:v>
                </c:pt>
                <c:pt idx="3">
                  <c:v>0.153</c:v>
                </c:pt>
                <c:pt idx="4">
                  <c:v>0.27800000000000002</c:v>
                </c:pt>
              </c:numCache>
            </c:numRef>
          </c:val>
          <c:extLst>
            <c:ext xmlns:c16="http://schemas.microsoft.com/office/drawing/2014/chart" uri="{C3380CC4-5D6E-409C-BE32-E72D297353CC}">
              <c16:uniqueId val="{00000001-EF6E-4F45-AE22-6C26B7D76799}"/>
            </c:ext>
          </c:extLst>
        </c:ser>
        <c:ser>
          <c:idx val="2"/>
          <c:order val="2"/>
          <c:tx>
            <c:strRef>
              <c:f>Sheet1!$D$1</c:f>
              <c:strCache>
                <c:ptCount val="1"/>
                <c:pt idx="0">
                  <c:v>State</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F</c:v>
                </c:pt>
              </c:strCache>
            </c:strRef>
          </c:cat>
          <c:val>
            <c:numRef>
              <c:f>Sheet1!$D$2:$D$6</c:f>
              <c:numCache>
                <c:formatCode>0.00%</c:formatCode>
                <c:ptCount val="5"/>
                <c:pt idx="0">
                  <c:v>0.16700000000000001</c:v>
                </c:pt>
                <c:pt idx="1">
                  <c:v>0.17799999999999999</c:v>
                </c:pt>
                <c:pt idx="2">
                  <c:v>0.219</c:v>
                </c:pt>
                <c:pt idx="3">
                  <c:v>0.156</c:v>
                </c:pt>
                <c:pt idx="4">
                  <c:v>0.28100000000000003</c:v>
                </c:pt>
              </c:numCache>
            </c:numRef>
          </c:val>
          <c:extLst>
            <c:ext xmlns:c16="http://schemas.microsoft.com/office/drawing/2014/chart" uri="{C3380CC4-5D6E-409C-BE32-E72D297353CC}">
              <c16:uniqueId val="{00000002-EF6E-4F45-AE22-6C26B7D76799}"/>
            </c:ext>
          </c:extLst>
        </c:ser>
        <c:dLbls>
          <c:dLblPos val="outEnd"/>
          <c:showLegendKey val="0"/>
          <c:showVal val="1"/>
          <c:showCatName val="0"/>
          <c:showSerName val="0"/>
          <c:showPercent val="0"/>
          <c:showBubbleSize val="0"/>
        </c:dLbls>
        <c:gapWidth val="444"/>
        <c:overlap val="-90"/>
        <c:axId val="1084390096"/>
        <c:axId val="970105152"/>
      </c:barChart>
      <c:catAx>
        <c:axId val="1084390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970105152"/>
        <c:crosses val="autoZero"/>
        <c:auto val="1"/>
        <c:lblAlgn val="ctr"/>
        <c:lblOffset val="100"/>
        <c:noMultiLvlLbl val="0"/>
      </c:catAx>
      <c:valAx>
        <c:axId val="970105152"/>
        <c:scaling>
          <c:orientation val="minMax"/>
        </c:scaling>
        <c:delete val="1"/>
        <c:axPos val="l"/>
        <c:numFmt formatCode="0.00%" sourceLinked="1"/>
        <c:majorTickMark val="none"/>
        <c:minorTickMark val="none"/>
        <c:tickLblPos val="nextTo"/>
        <c:crossAx val="10843900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SC Ready</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Richland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Exceed</c:v>
                </c:pt>
                <c:pt idx="1">
                  <c:v>Meet</c:v>
                </c:pt>
                <c:pt idx="2">
                  <c:v>Approach</c:v>
                </c:pt>
                <c:pt idx="3">
                  <c:v>Do Not Meet</c:v>
                </c:pt>
              </c:strCache>
            </c:strRef>
          </c:cat>
          <c:val>
            <c:numRef>
              <c:f>Sheet1!$B$2:$B$5</c:f>
              <c:numCache>
                <c:formatCode>0.00%</c:formatCode>
                <c:ptCount val="4"/>
                <c:pt idx="0">
                  <c:v>0.16</c:v>
                </c:pt>
                <c:pt idx="1">
                  <c:v>0.16900000000000001</c:v>
                </c:pt>
                <c:pt idx="2">
                  <c:v>0.28299999999999997</c:v>
                </c:pt>
                <c:pt idx="3">
                  <c:v>0.38600000000000001</c:v>
                </c:pt>
              </c:numCache>
            </c:numRef>
          </c:val>
          <c:extLst>
            <c:ext xmlns:c16="http://schemas.microsoft.com/office/drawing/2014/chart" uri="{C3380CC4-5D6E-409C-BE32-E72D297353CC}">
              <c16:uniqueId val="{00000000-ED46-4B10-9FEF-1882010C68D9}"/>
            </c:ext>
          </c:extLst>
        </c:ser>
        <c:ser>
          <c:idx val="1"/>
          <c:order val="1"/>
          <c:tx>
            <c:strRef>
              <c:f>Sheet1!$C$1</c:f>
              <c:strCache>
                <c:ptCount val="1"/>
                <c:pt idx="0">
                  <c:v>Richland 2</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Exceed</c:v>
                </c:pt>
                <c:pt idx="1">
                  <c:v>Meet</c:v>
                </c:pt>
                <c:pt idx="2">
                  <c:v>Approach</c:v>
                </c:pt>
                <c:pt idx="3">
                  <c:v>Do Not Meet</c:v>
                </c:pt>
              </c:strCache>
            </c:strRef>
          </c:cat>
          <c:val>
            <c:numRef>
              <c:f>Sheet1!$C$2:$C$5</c:f>
              <c:numCache>
                <c:formatCode>0.00%</c:formatCode>
                <c:ptCount val="4"/>
                <c:pt idx="0">
                  <c:v>0.24099999999999999</c:v>
                </c:pt>
                <c:pt idx="1">
                  <c:v>0.23599999999999999</c:v>
                </c:pt>
                <c:pt idx="2">
                  <c:v>0.26300000000000001</c:v>
                </c:pt>
                <c:pt idx="3">
                  <c:v>0.25600000000000001</c:v>
                </c:pt>
              </c:numCache>
            </c:numRef>
          </c:val>
          <c:extLst>
            <c:ext xmlns:c16="http://schemas.microsoft.com/office/drawing/2014/chart" uri="{C3380CC4-5D6E-409C-BE32-E72D297353CC}">
              <c16:uniqueId val="{00000001-ED46-4B10-9FEF-1882010C68D9}"/>
            </c:ext>
          </c:extLst>
        </c:ser>
        <c:ser>
          <c:idx val="2"/>
          <c:order val="2"/>
          <c:tx>
            <c:strRef>
              <c:f>Sheet1!$D$1</c:f>
              <c:strCache>
                <c:ptCount val="1"/>
                <c:pt idx="0">
                  <c:v>State</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Exceed</c:v>
                </c:pt>
                <c:pt idx="1">
                  <c:v>Meet</c:v>
                </c:pt>
                <c:pt idx="2">
                  <c:v>Approach</c:v>
                </c:pt>
                <c:pt idx="3">
                  <c:v>Do Not Meet</c:v>
                </c:pt>
              </c:strCache>
            </c:strRef>
          </c:cat>
          <c:val>
            <c:numRef>
              <c:f>Sheet1!$D$2:$D$5</c:f>
              <c:numCache>
                <c:formatCode>0.00%</c:formatCode>
                <c:ptCount val="4"/>
                <c:pt idx="0">
                  <c:v>0.22700000000000001</c:v>
                </c:pt>
                <c:pt idx="1">
                  <c:v>0.22500000000000001</c:v>
                </c:pt>
                <c:pt idx="2">
                  <c:v>0.28000000000000003</c:v>
                </c:pt>
                <c:pt idx="3">
                  <c:v>0.26600000000000001</c:v>
                </c:pt>
              </c:numCache>
            </c:numRef>
          </c:val>
          <c:extLst>
            <c:ext xmlns:c16="http://schemas.microsoft.com/office/drawing/2014/chart" uri="{C3380CC4-5D6E-409C-BE32-E72D297353CC}">
              <c16:uniqueId val="{00000002-ED46-4B10-9FEF-1882010C68D9}"/>
            </c:ext>
          </c:extLst>
        </c:ser>
        <c:dLbls>
          <c:dLblPos val="outEnd"/>
          <c:showLegendKey val="0"/>
          <c:showVal val="1"/>
          <c:showCatName val="0"/>
          <c:showSerName val="0"/>
          <c:showPercent val="0"/>
          <c:showBubbleSize val="0"/>
        </c:dLbls>
        <c:gapWidth val="444"/>
        <c:overlap val="-90"/>
        <c:axId val="968267120"/>
        <c:axId val="1167318704"/>
      </c:barChart>
      <c:catAx>
        <c:axId val="968267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1167318704"/>
        <c:crosses val="autoZero"/>
        <c:auto val="1"/>
        <c:lblAlgn val="ctr"/>
        <c:lblOffset val="100"/>
        <c:noMultiLvlLbl val="0"/>
      </c:catAx>
      <c:valAx>
        <c:axId val="1167318704"/>
        <c:scaling>
          <c:orientation val="minMax"/>
        </c:scaling>
        <c:delete val="1"/>
        <c:axPos val="l"/>
        <c:numFmt formatCode="0.00%" sourceLinked="1"/>
        <c:majorTickMark val="none"/>
        <c:minorTickMark val="none"/>
        <c:tickLblPos val="nextTo"/>
        <c:crossAx val="9682671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a:t>EOC</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Richland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F</c:v>
                </c:pt>
              </c:strCache>
            </c:strRef>
          </c:cat>
          <c:val>
            <c:numRef>
              <c:f>Sheet1!$B$2:$B$6</c:f>
              <c:numCache>
                <c:formatCode>0%</c:formatCode>
                <c:ptCount val="5"/>
                <c:pt idx="0" formatCode="0.00%">
                  <c:v>0.17299999999999999</c:v>
                </c:pt>
                <c:pt idx="1">
                  <c:v>9.2999999999999999E-2</c:v>
                </c:pt>
                <c:pt idx="2" formatCode="0.00%">
                  <c:v>0.14599999999999999</c:v>
                </c:pt>
                <c:pt idx="3" formatCode="0.00%">
                  <c:v>0.17899999999999999</c:v>
                </c:pt>
                <c:pt idx="4" formatCode="0.00%">
                  <c:v>0.378</c:v>
                </c:pt>
              </c:numCache>
            </c:numRef>
          </c:val>
          <c:extLst>
            <c:ext xmlns:c16="http://schemas.microsoft.com/office/drawing/2014/chart" uri="{C3380CC4-5D6E-409C-BE32-E72D297353CC}">
              <c16:uniqueId val="{00000000-EF6E-4F45-AE22-6C26B7D76799}"/>
            </c:ext>
          </c:extLst>
        </c:ser>
        <c:ser>
          <c:idx val="1"/>
          <c:order val="1"/>
          <c:tx>
            <c:strRef>
              <c:f>Sheet1!$C$1</c:f>
              <c:strCache>
                <c:ptCount val="1"/>
                <c:pt idx="0">
                  <c:v>Richland 2</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F</c:v>
                </c:pt>
              </c:strCache>
            </c:strRef>
          </c:cat>
          <c:val>
            <c:numRef>
              <c:f>Sheet1!$C$2:$C$6</c:f>
              <c:numCache>
                <c:formatCode>0.00%</c:formatCode>
                <c:ptCount val="5"/>
                <c:pt idx="0" formatCode="0%">
                  <c:v>0.185</c:v>
                </c:pt>
                <c:pt idx="1">
                  <c:v>0.14899999999999999</c:v>
                </c:pt>
                <c:pt idx="2">
                  <c:v>0.20200000000000001</c:v>
                </c:pt>
                <c:pt idx="3">
                  <c:v>0.191</c:v>
                </c:pt>
                <c:pt idx="4">
                  <c:v>0.27200000000000002</c:v>
                </c:pt>
              </c:numCache>
            </c:numRef>
          </c:val>
          <c:extLst>
            <c:ext xmlns:c16="http://schemas.microsoft.com/office/drawing/2014/chart" uri="{C3380CC4-5D6E-409C-BE32-E72D297353CC}">
              <c16:uniqueId val="{00000001-EF6E-4F45-AE22-6C26B7D76799}"/>
            </c:ext>
          </c:extLst>
        </c:ser>
        <c:ser>
          <c:idx val="2"/>
          <c:order val="2"/>
          <c:tx>
            <c:strRef>
              <c:f>Sheet1!$D$1</c:f>
              <c:strCache>
                <c:ptCount val="1"/>
                <c:pt idx="0">
                  <c:v>State</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F</c:v>
                </c:pt>
              </c:strCache>
            </c:strRef>
          </c:cat>
          <c:val>
            <c:numRef>
              <c:f>Sheet1!$D$2:$D$6</c:f>
              <c:numCache>
                <c:formatCode>0.00%</c:formatCode>
                <c:ptCount val="5"/>
                <c:pt idx="0">
                  <c:v>0.219</c:v>
                </c:pt>
                <c:pt idx="1">
                  <c:v>0.14000000000000001</c:v>
                </c:pt>
                <c:pt idx="2">
                  <c:v>0.191</c:v>
                </c:pt>
                <c:pt idx="3">
                  <c:v>0.17100000000000001</c:v>
                </c:pt>
                <c:pt idx="4">
                  <c:v>0.28000000000000003</c:v>
                </c:pt>
              </c:numCache>
            </c:numRef>
          </c:val>
          <c:extLst>
            <c:ext xmlns:c16="http://schemas.microsoft.com/office/drawing/2014/chart" uri="{C3380CC4-5D6E-409C-BE32-E72D297353CC}">
              <c16:uniqueId val="{00000002-EF6E-4F45-AE22-6C26B7D76799}"/>
            </c:ext>
          </c:extLst>
        </c:ser>
        <c:dLbls>
          <c:dLblPos val="outEnd"/>
          <c:showLegendKey val="0"/>
          <c:showVal val="1"/>
          <c:showCatName val="0"/>
          <c:showSerName val="0"/>
          <c:showPercent val="0"/>
          <c:showBubbleSize val="0"/>
        </c:dLbls>
        <c:gapWidth val="444"/>
        <c:overlap val="-90"/>
        <c:axId val="1084390096"/>
        <c:axId val="970105152"/>
      </c:barChart>
      <c:catAx>
        <c:axId val="1084390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970105152"/>
        <c:crosses val="autoZero"/>
        <c:auto val="1"/>
        <c:lblAlgn val="ctr"/>
        <c:lblOffset val="100"/>
        <c:noMultiLvlLbl val="0"/>
      </c:catAx>
      <c:valAx>
        <c:axId val="970105152"/>
        <c:scaling>
          <c:orientation val="minMax"/>
        </c:scaling>
        <c:delete val="1"/>
        <c:axPos val="l"/>
        <c:numFmt formatCode="0.00%" sourceLinked="1"/>
        <c:majorTickMark val="none"/>
        <c:minorTickMark val="none"/>
        <c:tickLblPos val="nextTo"/>
        <c:crossAx val="10843900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03C3ABE-0E82-463E-8351-3C8440B7F93D}" type="datetimeFigureOut">
              <a:rPr lang="en-US" smtClean="0"/>
              <a:t>5/1/2020</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217C5D5-B15E-4BBC-96E4-C51C989DFB7E}"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5/1/2020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5/1/2020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3C3ABE-0E82-463E-8351-3C8440B7F93D}" type="datetimeFigureOut">
              <a:rPr lang="en-US" smtClean="0"/>
              <a:t>5/1/2020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3C3ABE-0E82-463E-8351-3C8440B7F93D}" type="datetimeFigureOut">
              <a:rPr lang="en-US" smtClean="0"/>
              <a:t>5/1/2020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C5D5-B15E-4BBC-96E4-C51C989DFB7E}"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5/1/2020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3C3ABE-0E82-463E-8351-3C8440B7F93D}" type="datetimeFigureOut">
              <a:rPr lang="en-US" smtClean="0"/>
              <a:t>5/1/2020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C03C3ABE-0E82-463E-8351-3C8440B7F93D}" type="datetimeFigureOut">
              <a:rPr lang="en-US" smtClean="0"/>
              <a:t>5/1/2020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C03C3ABE-0E82-463E-8351-3C8440B7F93D}" type="datetimeFigureOut">
              <a:rPr lang="en-US" smtClean="0"/>
              <a:t>5/1/2020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7C5D5-B15E-4BBC-96E4-C51C989DFB7E}"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3C3ABE-0E82-463E-8351-3C8440B7F93D}" type="datetimeFigureOut">
              <a:rPr lang="en-US" smtClean="0"/>
              <a:t>5/1/2020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C03C3ABE-0E82-463E-8351-3C8440B7F93D}" type="datetimeFigureOut">
              <a:rPr lang="en-US" smtClean="0"/>
              <a:t>5/1/2020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C5D5-B15E-4BBC-96E4-C51C989DFB7E}"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03C3ABE-0E82-463E-8351-3C8440B7F93D}" type="datetimeFigureOut">
              <a:rPr lang="en-US" smtClean="0"/>
              <a:t>5/1/2020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217C5D5-B15E-4BBC-96E4-C51C989DFB7E}"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SFnMTHhKdkw?t=404" TargetMode="External"/><Relationship Id="rId2" Type="http://schemas.openxmlformats.org/officeDocument/2006/relationships/slideLayout" Target="../slideLayouts/slideLayout2.xml"/><Relationship Id="rId1" Type="http://schemas.openxmlformats.org/officeDocument/2006/relationships/video" Target="https://www.youtube.com/embed/SFnMTHhKdkw?start=404&amp;feature=oembed" TargetMode="Externa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greatschools.org/south-carolina/columbia/richland-02-school" TargetMode="External"/><Relationship Id="rId2" Type="http://schemas.openxmlformats.org/officeDocument/2006/relationships/hyperlink" Target="https://www.greatschools.org/south-carolina/columbia/richland-01-school-distric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04800"/>
            <a:ext cx="7315200" cy="1144632"/>
          </a:xfrm>
        </p:spPr>
        <p:txBody>
          <a:bodyPr>
            <a:normAutofit fontScale="92500"/>
          </a:bodyPr>
          <a:lstStyle/>
          <a:p>
            <a:r>
              <a:rPr lang="en-US" dirty="0">
                <a:latin typeface="Georgia" panose="02040502050405020303" pitchFamily="18" charset="0"/>
              </a:rPr>
              <a:t>Examining Gloria Ladson Billings </a:t>
            </a:r>
            <a:r>
              <a:rPr lang="en-US" i="1" dirty="0">
                <a:latin typeface="Georgia" panose="02040502050405020303" pitchFamily="18" charset="0"/>
              </a:rPr>
              <a:t>Dream Keepers</a:t>
            </a:r>
            <a:r>
              <a:rPr lang="en-US" dirty="0">
                <a:latin typeface="Georgia" panose="02040502050405020303" pitchFamily="18" charset="0"/>
              </a:rPr>
              <a:t>: Showcasing Teacher-Leaders Who Impact Student Learning Using Culturally Relevant Pedagogy</a:t>
            </a:r>
          </a:p>
          <a:p>
            <a:endParaRPr lang="en-US" sz="6600" dirty="0"/>
          </a:p>
        </p:txBody>
      </p:sp>
      <p:pic>
        <p:nvPicPr>
          <p:cNvPr id="1026" name="Picture 2" descr="C:\Users\Cont Edu\Desktop\BC Seal - Large - 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5440280"/>
            <a:ext cx="897318" cy="9905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5200" y="2667000"/>
            <a:ext cx="184731" cy="369332"/>
          </a:xfrm>
          <a:prstGeom prst="rect">
            <a:avLst/>
          </a:prstGeom>
          <a:noFill/>
        </p:spPr>
        <p:txBody>
          <a:bodyPr wrap="none" rtlCol="0">
            <a:spAutoFit/>
          </a:bodyPr>
          <a:lstStyle/>
          <a:p>
            <a:endParaRPr lang="en-US" dirty="0"/>
          </a:p>
        </p:txBody>
      </p:sp>
      <p:sp>
        <p:nvSpPr>
          <p:cNvPr id="6" name="TextBox 5"/>
          <p:cNvSpPr txBox="1"/>
          <p:nvPr/>
        </p:nvSpPr>
        <p:spPr>
          <a:xfrm>
            <a:off x="1981200" y="4051900"/>
            <a:ext cx="5486400" cy="646331"/>
          </a:xfrm>
          <a:prstGeom prst="rect">
            <a:avLst/>
          </a:prstGeom>
          <a:noFill/>
        </p:spPr>
        <p:txBody>
          <a:bodyPr wrap="square" rtlCol="0">
            <a:spAutoFit/>
          </a:bodyPr>
          <a:lstStyle/>
          <a:p>
            <a:r>
              <a:rPr lang="en-US" dirty="0">
                <a:latin typeface="Georgia" panose="02040502050405020303" pitchFamily="18" charset="0"/>
              </a:rPr>
              <a:t>Tashayla Fields</a:t>
            </a:r>
          </a:p>
          <a:p>
            <a:r>
              <a:rPr lang="en-US" dirty="0">
                <a:latin typeface="Georgia" panose="02040502050405020303" pitchFamily="18" charset="0"/>
              </a:rPr>
              <a:t>Major Concentration: English</a:t>
            </a:r>
          </a:p>
        </p:txBody>
      </p:sp>
      <p:sp>
        <p:nvSpPr>
          <p:cNvPr id="8" name="TextBox 7"/>
          <p:cNvSpPr txBox="1"/>
          <p:nvPr/>
        </p:nvSpPr>
        <p:spPr>
          <a:xfrm>
            <a:off x="1058146" y="5638800"/>
            <a:ext cx="5263569" cy="1200329"/>
          </a:xfrm>
          <a:prstGeom prst="rect">
            <a:avLst/>
          </a:prstGeom>
          <a:noFill/>
        </p:spPr>
        <p:txBody>
          <a:bodyPr wrap="square" rtlCol="0">
            <a:spAutoFit/>
          </a:bodyPr>
          <a:lstStyle/>
          <a:p>
            <a:r>
              <a:rPr lang="en-US" dirty="0">
                <a:latin typeface="Georgia" panose="02040502050405020303" pitchFamily="18" charset="0"/>
              </a:rPr>
              <a:t>Benedict College</a:t>
            </a:r>
          </a:p>
          <a:p>
            <a:r>
              <a:rPr lang="en-US" dirty="0">
                <a:latin typeface="Georgia" panose="02040502050405020303" pitchFamily="18" charset="0"/>
              </a:rPr>
              <a:t>Department of Communication and Arts</a:t>
            </a:r>
          </a:p>
          <a:p>
            <a:r>
              <a:rPr lang="en-US" dirty="0">
                <a:latin typeface="Georgia" panose="02040502050405020303" pitchFamily="18" charset="0"/>
              </a:rPr>
              <a:t>Spring 2020  - Senior Research Presentation</a:t>
            </a:r>
          </a:p>
          <a:p>
            <a:r>
              <a:rPr lang="en-US" dirty="0">
                <a:latin typeface="Georgia" panose="02040502050405020303" pitchFamily="18" charset="0"/>
              </a:rPr>
              <a:t>Dr. Gwenda Richburg Greene,  Course Professor</a:t>
            </a:r>
          </a:p>
        </p:txBody>
      </p:sp>
    </p:spTree>
    <p:extLst>
      <p:ext uri="{BB962C8B-B14F-4D97-AF65-F5344CB8AC3E}">
        <p14:creationId xmlns:p14="http://schemas.microsoft.com/office/powerpoint/2010/main" val="583468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498080" cy="868362"/>
          </a:xfrm>
        </p:spPr>
        <p:txBody>
          <a:bodyPr>
            <a:normAutofit/>
          </a:bodyPr>
          <a:lstStyle/>
          <a:p>
            <a:r>
              <a:rPr lang="en-US" sz="3600" dirty="0">
                <a:solidFill>
                  <a:srgbClr val="000000"/>
                </a:solidFill>
                <a:effectLst/>
                <a:latin typeface="Georgia" panose="02040502050405020303" pitchFamily="18" charset="0"/>
              </a:rPr>
              <a:t>Student Population of Richland 2</a:t>
            </a:r>
          </a:p>
        </p:txBody>
      </p:sp>
      <p:graphicFrame>
        <p:nvGraphicFramePr>
          <p:cNvPr id="11" name="Chart 10">
            <a:extLst>
              <a:ext uri="{FF2B5EF4-FFF2-40B4-BE49-F238E27FC236}">
                <a16:creationId xmlns:a16="http://schemas.microsoft.com/office/drawing/2014/main" id="{9C691206-1F0D-468B-8D7D-66FCBD01D411}"/>
              </a:ext>
            </a:extLst>
          </p:cNvPr>
          <p:cNvGraphicFramePr/>
          <p:nvPr>
            <p:extLst>
              <p:ext uri="{D42A27DB-BD31-4B8C-83A1-F6EECF244321}">
                <p14:modId xmlns:p14="http://schemas.microsoft.com/office/powerpoint/2010/main" val="3389632452"/>
              </p:ext>
            </p:extLst>
          </p:nvPr>
        </p:nvGraphicFramePr>
        <p:xfrm>
          <a:off x="1160393" y="868362"/>
          <a:ext cx="5715000" cy="3378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a:extLst>
              <a:ext uri="{FF2B5EF4-FFF2-40B4-BE49-F238E27FC236}">
                <a16:creationId xmlns:a16="http://schemas.microsoft.com/office/drawing/2014/main" id="{4A192914-AF9A-4FDC-97DF-DA9A29AA3454}"/>
              </a:ext>
            </a:extLst>
          </p:cNvPr>
          <p:cNvGraphicFramePr/>
          <p:nvPr>
            <p:extLst>
              <p:ext uri="{D42A27DB-BD31-4B8C-83A1-F6EECF244321}">
                <p14:modId xmlns:p14="http://schemas.microsoft.com/office/powerpoint/2010/main" val="1922078430"/>
              </p:ext>
            </p:extLst>
          </p:nvPr>
        </p:nvGraphicFramePr>
        <p:xfrm>
          <a:off x="4876800" y="3048000"/>
          <a:ext cx="4876800" cy="3503888"/>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id="{BE403A06-6B4F-46D8-A45C-78B9108576F7}"/>
              </a:ext>
            </a:extLst>
          </p:cNvPr>
          <p:cNvSpPr txBox="1"/>
          <p:nvPr/>
        </p:nvSpPr>
        <p:spPr>
          <a:xfrm>
            <a:off x="1160393" y="4495800"/>
            <a:ext cx="3564007" cy="2223237"/>
          </a:xfrm>
          <a:prstGeom prst="rect">
            <a:avLst/>
          </a:prstGeom>
          <a:noFill/>
        </p:spPr>
        <p:txBody>
          <a:bodyPr wrap="square" rtlCol="0">
            <a:spAutoFit/>
          </a:bodyPr>
          <a:lstStyle/>
          <a:p>
            <a:pPr>
              <a:lnSpc>
                <a:spcPct val="200000"/>
              </a:lnSpc>
            </a:pPr>
            <a:r>
              <a:rPr lang="en-US" dirty="0">
                <a:latin typeface="Georgia" panose="02040502050405020303" pitchFamily="18" charset="0"/>
              </a:rPr>
              <a:t>There are 33 schools in this district. There is an average amount of 28, 071 students in this district. </a:t>
            </a:r>
          </a:p>
        </p:txBody>
      </p:sp>
    </p:spTree>
    <p:extLst>
      <p:ext uri="{BB962C8B-B14F-4D97-AF65-F5344CB8AC3E}">
        <p14:creationId xmlns:p14="http://schemas.microsoft.com/office/powerpoint/2010/main" val="35757587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498080" cy="868362"/>
          </a:xfrm>
        </p:spPr>
        <p:txBody>
          <a:bodyPr>
            <a:normAutofit/>
          </a:bodyPr>
          <a:lstStyle/>
          <a:p>
            <a:r>
              <a:rPr lang="en-US" sz="3600" dirty="0">
                <a:solidFill>
                  <a:srgbClr val="000000"/>
                </a:solidFill>
                <a:effectLst/>
                <a:latin typeface="Georgia" panose="02040502050405020303" pitchFamily="18" charset="0"/>
              </a:rPr>
              <a:t>Test Scores-Reading</a:t>
            </a:r>
          </a:p>
        </p:txBody>
      </p:sp>
      <p:sp>
        <p:nvSpPr>
          <p:cNvPr id="3" name="Content Placeholder 2"/>
          <p:cNvSpPr>
            <a:spLocks noGrp="1"/>
          </p:cNvSpPr>
          <p:nvPr>
            <p:ph idx="1"/>
          </p:nvPr>
        </p:nvSpPr>
        <p:spPr>
          <a:xfrm>
            <a:off x="1148566" y="762000"/>
            <a:ext cx="7644914" cy="5867400"/>
          </a:xfrm>
        </p:spPr>
        <p:txBody>
          <a:bodyPr>
            <a:normAutofit/>
          </a:bodyPr>
          <a:lstStyle/>
          <a:p>
            <a:pPr marL="82296" indent="0">
              <a:buClr>
                <a:srgbClr val="FFC000"/>
              </a:buClr>
              <a:buNone/>
            </a:pPr>
            <a:r>
              <a:rPr lang="en-US" sz="1800" dirty="0">
                <a:solidFill>
                  <a:srgbClr val="000000"/>
                </a:solidFill>
                <a:latin typeface="Georgia" panose="02040502050405020303" pitchFamily="18" charset="0"/>
              </a:rPr>
              <a:t>Richland School District 1 &amp; 2 use SC Ready and EOC as their state test. Below are the Reading results for both Richland 1 &amp; 2.</a:t>
            </a:r>
          </a:p>
        </p:txBody>
      </p:sp>
      <p:graphicFrame>
        <p:nvGraphicFramePr>
          <p:cNvPr id="7" name="Chart 6">
            <a:extLst>
              <a:ext uri="{FF2B5EF4-FFF2-40B4-BE49-F238E27FC236}">
                <a16:creationId xmlns:a16="http://schemas.microsoft.com/office/drawing/2014/main" id="{FC256F07-1D60-4ECA-A243-90D93BD8D27B}"/>
              </a:ext>
            </a:extLst>
          </p:cNvPr>
          <p:cNvGraphicFramePr/>
          <p:nvPr>
            <p:extLst>
              <p:ext uri="{D42A27DB-BD31-4B8C-83A1-F6EECF244321}">
                <p14:modId xmlns:p14="http://schemas.microsoft.com/office/powerpoint/2010/main" val="2212528963"/>
              </p:ext>
            </p:extLst>
          </p:nvPr>
        </p:nvGraphicFramePr>
        <p:xfrm>
          <a:off x="1043609" y="1446696"/>
          <a:ext cx="4823791" cy="28205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a:extLst>
              <a:ext uri="{FF2B5EF4-FFF2-40B4-BE49-F238E27FC236}">
                <a16:creationId xmlns:a16="http://schemas.microsoft.com/office/drawing/2014/main" id="{C5C105E0-A92D-42A1-A219-201911AAFB84}"/>
              </a:ext>
            </a:extLst>
          </p:cNvPr>
          <p:cNvGraphicFramePr/>
          <p:nvPr>
            <p:extLst>
              <p:ext uri="{D42A27DB-BD31-4B8C-83A1-F6EECF244321}">
                <p14:modId xmlns:p14="http://schemas.microsoft.com/office/powerpoint/2010/main" val="3924608362"/>
              </p:ext>
            </p:extLst>
          </p:nvPr>
        </p:nvGraphicFramePr>
        <p:xfrm>
          <a:off x="3962400" y="3733800"/>
          <a:ext cx="5123423" cy="31634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0760372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498080" cy="868362"/>
          </a:xfrm>
        </p:spPr>
        <p:txBody>
          <a:bodyPr>
            <a:normAutofit/>
          </a:bodyPr>
          <a:lstStyle/>
          <a:p>
            <a:r>
              <a:rPr lang="en-US" sz="3600" dirty="0">
                <a:solidFill>
                  <a:srgbClr val="000000"/>
                </a:solidFill>
                <a:effectLst/>
                <a:latin typeface="Georgia" panose="02040502050405020303" pitchFamily="18" charset="0"/>
              </a:rPr>
              <a:t>Test Scores-Math</a:t>
            </a:r>
          </a:p>
        </p:txBody>
      </p:sp>
      <p:sp>
        <p:nvSpPr>
          <p:cNvPr id="3" name="Content Placeholder 2"/>
          <p:cNvSpPr>
            <a:spLocks noGrp="1"/>
          </p:cNvSpPr>
          <p:nvPr>
            <p:ph idx="1"/>
          </p:nvPr>
        </p:nvSpPr>
        <p:spPr>
          <a:xfrm>
            <a:off x="1148566" y="868362"/>
            <a:ext cx="7644914" cy="5761038"/>
          </a:xfrm>
        </p:spPr>
        <p:txBody>
          <a:bodyPr>
            <a:normAutofit/>
          </a:bodyPr>
          <a:lstStyle/>
          <a:p>
            <a:pPr marL="82296" indent="0">
              <a:buClr>
                <a:srgbClr val="FFC000"/>
              </a:buClr>
              <a:buNone/>
            </a:pPr>
            <a:r>
              <a:rPr lang="en-US" sz="1800" dirty="0">
                <a:solidFill>
                  <a:srgbClr val="000000"/>
                </a:solidFill>
                <a:latin typeface="Georgia" panose="02040502050405020303" pitchFamily="18" charset="0"/>
              </a:rPr>
              <a:t>Below are Math results for both Richland 1 &amp; 2.</a:t>
            </a:r>
          </a:p>
        </p:txBody>
      </p:sp>
      <p:graphicFrame>
        <p:nvGraphicFramePr>
          <p:cNvPr id="7" name="Chart 6">
            <a:extLst>
              <a:ext uri="{FF2B5EF4-FFF2-40B4-BE49-F238E27FC236}">
                <a16:creationId xmlns:a16="http://schemas.microsoft.com/office/drawing/2014/main" id="{FC256F07-1D60-4ECA-A243-90D93BD8D27B}"/>
              </a:ext>
            </a:extLst>
          </p:cNvPr>
          <p:cNvGraphicFramePr/>
          <p:nvPr>
            <p:extLst>
              <p:ext uri="{D42A27DB-BD31-4B8C-83A1-F6EECF244321}">
                <p14:modId xmlns:p14="http://schemas.microsoft.com/office/powerpoint/2010/main" val="3456862279"/>
              </p:ext>
            </p:extLst>
          </p:nvPr>
        </p:nvGraphicFramePr>
        <p:xfrm>
          <a:off x="1043609" y="1446696"/>
          <a:ext cx="4823791" cy="28205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a:extLst>
              <a:ext uri="{FF2B5EF4-FFF2-40B4-BE49-F238E27FC236}">
                <a16:creationId xmlns:a16="http://schemas.microsoft.com/office/drawing/2014/main" id="{C5C105E0-A92D-42A1-A219-201911AAFB84}"/>
              </a:ext>
            </a:extLst>
          </p:cNvPr>
          <p:cNvGraphicFramePr/>
          <p:nvPr>
            <p:extLst>
              <p:ext uri="{D42A27DB-BD31-4B8C-83A1-F6EECF244321}">
                <p14:modId xmlns:p14="http://schemas.microsoft.com/office/powerpoint/2010/main" val="353000306"/>
              </p:ext>
            </p:extLst>
          </p:nvPr>
        </p:nvGraphicFramePr>
        <p:xfrm>
          <a:off x="3962400" y="3733800"/>
          <a:ext cx="5123423" cy="31634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627977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617" y="254848"/>
            <a:ext cx="7498080" cy="868362"/>
          </a:xfrm>
        </p:spPr>
        <p:txBody>
          <a:bodyPr>
            <a:normAutofit/>
          </a:bodyPr>
          <a:lstStyle/>
          <a:p>
            <a:r>
              <a:rPr lang="en-US" sz="3600" dirty="0">
                <a:solidFill>
                  <a:srgbClr val="000000"/>
                </a:solidFill>
                <a:effectLst/>
                <a:latin typeface="Georgia" panose="02040502050405020303" pitchFamily="18" charset="0"/>
              </a:rPr>
              <a:t>Behaviors Report-Richland 1</a:t>
            </a:r>
          </a:p>
        </p:txBody>
      </p:sp>
      <p:sp>
        <p:nvSpPr>
          <p:cNvPr id="3" name="Content Placeholder 2"/>
          <p:cNvSpPr>
            <a:spLocks noGrp="1"/>
          </p:cNvSpPr>
          <p:nvPr>
            <p:ph idx="1"/>
          </p:nvPr>
        </p:nvSpPr>
        <p:spPr>
          <a:xfrm>
            <a:off x="1066800" y="1066800"/>
            <a:ext cx="7866888" cy="5410200"/>
          </a:xfrm>
        </p:spPr>
        <p:txBody>
          <a:bodyPr>
            <a:normAutofit/>
          </a:bodyPr>
          <a:lstStyle/>
          <a:p>
            <a:pPr marL="82296" indent="0" algn="just">
              <a:lnSpc>
                <a:spcPct val="200000"/>
              </a:lnSpc>
              <a:buClr>
                <a:srgbClr val="FFC000"/>
              </a:buClr>
              <a:buNone/>
            </a:pPr>
            <a:r>
              <a:rPr lang="en-US" sz="1800" dirty="0">
                <a:solidFill>
                  <a:srgbClr val="000000"/>
                </a:solidFill>
                <a:latin typeface="Georgia" panose="02040502050405020303" pitchFamily="18" charset="0"/>
              </a:rPr>
              <a:t>The behaviors determine if a school is safe or not. All incidents that happen within the school system are report. Richland District 1 &amp; 2 send out surveys to their parents to rate the school. Also in the report card are the incidents that has happened within each district. </a:t>
            </a:r>
          </a:p>
        </p:txBody>
      </p:sp>
      <p:graphicFrame>
        <p:nvGraphicFramePr>
          <p:cNvPr id="13" name="Table 13">
            <a:extLst>
              <a:ext uri="{FF2B5EF4-FFF2-40B4-BE49-F238E27FC236}">
                <a16:creationId xmlns:a16="http://schemas.microsoft.com/office/drawing/2014/main" id="{4DF9A6B0-5BAD-4D33-85FC-1B16BE907A15}"/>
              </a:ext>
            </a:extLst>
          </p:cNvPr>
          <p:cNvGraphicFramePr>
            <a:graphicFrameLocks noGrp="1"/>
          </p:cNvGraphicFramePr>
          <p:nvPr>
            <p:extLst>
              <p:ext uri="{D42A27DB-BD31-4B8C-83A1-F6EECF244321}">
                <p14:modId xmlns:p14="http://schemas.microsoft.com/office/powerpoint/2010/main" val="1281814587"/>
              </p:ext>
            </p:extLst>
          </p:nvPr>
        </p:nvGraphicFramePr>
        <p:xfrm>
          <a:off x="1066800" y="3429000"/>
          <a:ext cx="8019288" cy="3134051"/>
        </p:xfrm>
        <a:graphic>
          <a:graphicData uri="http://schemas.openxmlformats.org/drawingml/2006/table">
            <a:tbl>
              <a:tblPr firstRow="1" bandRow="1">
                <a:tableStyleId>{5C22544A-7EE6-4342-B048-85BDC9FD1C3A}</a:tableStyleId>
              </a:tblPr>
              <a:tblGrid>
                <a:gridCol w="4009644">
                  <a:extLst>
                    <a:ext uri="{9D8B030D-6E8A-4147-A177-3AD203B41FA5}">
                      <a16:colId xmlns:a16="http://schemas.microsoft.com/office/drawing/2014/main" val="1612266650"/>
                    </a:ext>
                  </a:extLst>
                </a:gridCol>
                <a:gridCol w="4009644">
                  <a:extLst>
                    <a:ext uri="{9D8B030D-6E8A-4147-A177-3AD203B41FA5}">
                      <a16:colId xmlns:a16="http://schemas.microsoft.com/office/drawing/2014/main" val="1497860589"/>
                    </a:ext>
                  </a:extLst>
                </a:gridCol>
              </a:tblGrid>
              <a:tr h="261576">
                <a:tc gridSpan="2">
                  <a:txBody>
                    <a:bodyPr/>
                    <a:lstStyle/>
                    <a:p>
                      <a:pPr algn="ctr"/>
                      <a:r>
                        <a:rPr lang="en-US" sz="1600" dirty="0">
                          <a:latin typeface="Georgia" panose="02040502050405020303" pitchFamily="18" charset="0"/>
                        </a:rPr>
                        <a:t>Richland 1</a:t>
                      </a:r>
                    </a:p>
                  </a:txBody>
                  <a:tcPr/>
                </a:tc>
                <a:tc hMerge="1">
                  <a:txBody>
                    <a:bodyPr/>
                    <a:lstStyle/>
                    <a:p>
                      <a:endParaRPr lang="en-US" sz="1600" dirty="0">
                        <a:latin typeface="Georgia" panose="02040502050405020303" pitchFamily="18" charset="0"/>
                      </a:endParaRPr>
                    </a:p>
                  </a:txBody>
                  <a:tcPr/>
                </a:tc>
                <a:extLst>
                  <a:ext uri="{0D108BD9-81ED-4DB2-BD59-A6C34878D82A}">
                    <a16:rowId xmlns:a16="http://schemas.microsoft.com/office/drawing/2014/main" val="2698711599"/>
                  </a:ext>
                </a:extLst>
              </a:tr>
              <a:tr h="268202">
                <a:tc>
                  <a:txBody>
                    <a:bodyPr/>
                    <a:lstStyle/>
                    <a:p>
                      <a:r>
                        <a:rPr lang="en-US" sz="1600" dirty="0">
                          <a:latin typeface="Georgia" panose="02040502050405020303" pitchFamily="18" charset="0"/>
                        </a:rPr>
                        <a:t>Fights</a:t>
                      </a:r>
                    </a:p>
                  </a:txBody>
                  <a:tcPr/>
                </a:tc>
                <a:tc>
                  <a:txBody>
                    <a:bodyPr/>
                    <a:lstStyle/>
                    <a:p>
                      <a:r>
                        <a:rPr lang="en-US" sz="1600" dirty="0">
                          <a:latin typeface="Georgia" panose="02040502050405020303" pitchFamily="18" charset="0"/>
                        </a:rPr>
                        <a:t>20</a:t>
                      </a:r>
                    </a:p>
                  </a:txBody>
                  <a:tcPr/>
                </a:tc>
                <a:extLst>
                  <a:ext uri="{0D108BD9-81ED-4DB2-BD59-A6C34878D82A}">
                    <a16:rowId xmlns:a16="http://schemas.microsoft.com/office/drawing/2014/main" val="45075802"/>
                  </a:ext>
                </a:extLst>
              </a:tr>
              <a:tr h="451811">
                <a:tc>
                  <a:txBody>
                    <a:bodyPr/>
                    <a:lstStyle/>
                    <a:p>
                      <a:r>
                        <a:rPr lang="en-US" sz="1600" dirty="0">
                          <a:latin typeface="Georgia" panose="02040502050405020303" pitchFamily="18" charset="0"/>
                        </a:rPr>
                        <a:t>Threats of Physical Attacks</a:t>
                      </a:r>
                    </a:p>
                  </a:txBody>
                  <a:tcPr/>
                </a:tc>
                <a:tc>
                  <a:txBody>
                    <a:bodyPr/>
                    <a:lstStyle/>
                    <a:p>
                      <a:r>
                        <a:rPr lang="en-US" sz="1600" dirty="0">
                          <a:latin typeface="Georgia" panose="02040502050405020303" pitchFamily="18" charset="0"/>
                        </a:rPr>
                        <a:t>197</a:t>
                      </a:r>
                    </a:p>
                  </a:txBody>
                  <a:tcPr/>
                </a:tc>
                <a:extLst>
                  <a:ext uri="{0D108BD9-81ED-4DB2-BD59-A6C34878D82A}">
                    <a16:rowId xmlns:a16="http://schemas.microsoft.com/office/drawing/2014/main" val="3408257586"/>
                  </a:ext>
                </a:extLst>
              </a:tr>
              <a:tr h="268202">
                <a:tc>
                  <a:txBody>
                    <a:bodyPr/>
                    <a:lstStyle/>
                    <a:p>
                      <a:r>
                        <a:rPr lang="en-US" sz="1600" dirty="0">
                          <a:latin typeface="Georgia" panose="02040502050405020303" pitchFamily="18" charset="0"/>
                        </a:rPr>
                        <a:t>Posses Firearms</a:t>
                      </a:r>
                    </a:p>
                  </a:txBody>
                  <a:tcPr/>
                </a:tc>
                <a:tc>
                  <a:txBody>
                    <a:bodyPr/>
                    <a:lstStyle/>
                    <a:p>
                      <a:r>
                        <a:rPr lang="en-US" sz="1600" dirty="0">
                          <a:latin typeface="Georgia" panose="02040502050405020303" pitchFamily="18" charset="0"/>
                        </a:rPr>
                        <a:t>5</a:t>
                      </a:r>
                    </a:p>
                  </a:txBody>
                  <a:tcPr/>
                </a:tc>
                <a:extLst>
                  <a:ext uri="{0D108BD9-81ED-4DB2-BD59-A6C34878D82A}">
                    <a16:rowId xmlns:a16="http://schemas.microsoft.com/office/drawing/2014/main" val="651089906"/>
                  </a:ext>
                </a:extLst>
              </a:tr>
              <a:tr h="268202">
                <a:tc>
                  <a:txBody>
                    <a:bodyPr/>
                    <a:lstStyle/>
                    <a:p>
                      <a:r>
                        <a:rPr lang="en-US" sz="1600" dirty="0">
                          <a:latin typeface="Georgia" panose="02040502050405020303" pitchFamily="18" charset="0"/>
                        </a:rPr>
                        <a:t>In-School Suspension</a:t>
                      </a:r>
                    </a:p>
                  </a:txBody>
                  <a:tcPr/>
                </a:tc>
                <a:tc>
                  <a:txBody>
                    <a:bodyPr/>
                    <a:lstStyle/>
                    <a:p>
                      <a:r>
                        <a:rPr lang="en-US" sz="1600" dirty="0">
                          <a:latin typeface="Georgia" panose="02040502050405020303" pitchFamily="18" charset="0"/>
                        </a:rPr>
                        <a:t>3,080</a:t>
                      </a:r>
                    </a:p>
                  </a:txBody>
                  <a:tcPr/>
                </a:tc>
                <a:extLst>
                  <a:ext uri="{0D108BD9-81ED-4DB2-BD59-A6C34878D82A}">
                    <a16:rowId xmlns:a16="http://schemas.microsoft.com/office/drawing/2014/main" val="2313641441"/>
                  </a:ext>
                </a:extLst>
              </a:tr>
              <a:tr h="268202">
                <a:tc>
                  <a:txBody>
                    <a:bodyPr/>
                    <a:lstStyle/>
                    <a:p>
                      <a:r>
                        <a:rPr lang="en-US" sz="1600" dirty="0">
                          <a:latin typeface="Georgia" panose="02040502050405020303" pitchFamily="18" charset="0"/>
                        </a:rPr>
                        <a:t>Out of School Expulsion</a:t>
                      </a:r>
                    </a:p>
                  </a:txBody>
                  <a:tcPr/>
                </a:tc>
                <a:tc>
                  <a:txBody>
                    <a:bodyPr/>
                    <a:lstStyle/>
                    <a:p>
                      <a:r>
                        <a:rPr lang="en-US" sz="1600" dirty="0">
                          <a:latin typeface="Georgia" panose="02040502050405020303" pitchFamily="18" charset="0"/>
                        </a:rPr>
                        <a:t>3,484</a:t>
                      </a:r>
                    </a:p>
                  </a:txBody>
                  <a:tcPr/>
                </a:tc>
                <a:extLst>
                  <a:ext uri="{0D108BD9-81ED-4DB2-BD59-A6C34878D82A}">
                    <a16:rowId xmlns:a16="http://schemas.microsoft.com/office/drawing/2014/main" val="1055881496"/>
                  </a:ext>
                </a:extLst>
              </a:tr>
              <a:tr h="268202">
                <a:tc>
                  <a:txBody>
                    <a:bodyPr/>
                    <a:lstStyle/>
                    <a:p>
                      <a:r>
                        <a:rPr lang="en-US" sz="1600" dirty="0">
                          <a:latin typeface="Georgia" panose="02040502050405020303" pitchFamily="18" charset="0"/>
                        </a:rPr>
                        <a:t>Expelled</a:t>
                      </a:r>
                    </a:p>
                  </a:txBody>
                  <a:tcPr/>
                </a:tc>
                <a:tc>
                  <a:txBody>
                    <a:bodyPr/>
                    <a:lstStyle/>
                    <a:p>
                      <a:r>
                        <a:rPr lang="en-US" sz="1600" dirty="0">
                          <a:latin typeface="Georgia" panose="02040502050405020303" pitchFamily="18" charset="0"/>
                        </a:rPr>
                        <a:t>26</a:t>
                      </a:r>
                    </a:p>
                  </a:txBody>
                  <a:tcPr/>
                </a:tc>
                <a:extLst>
                  <a:ext uri="{0D108BD9-81ED-4DB2-BD59-A6C34878D82A}">
                    <a16:rowId xmlns:a16="http://schemas.microsoft.com/office/drawing/2014/main" val="584252289"/>
                  </a:ext>
                </a:extLst>
              </a:tr>
              <a:tr h="268202">
                <a:tc>
                  <a:txBody>
                    <a:bodyPr/>
                    <a:lstStyle/>
                    <a:p>
                      <a:r>
                        <a:rPr lang="en-US" sz="1600" dirty="0">
                          <a:latin typeface="Georgia" panose="02040502050405020303" pitchFamily="18" charset="0"/>
                        </a:rPr>
                        <a:t>Arrested</a:t>
                      </a:r>
                    </a:p>
                  </a:txBody>
                  <a:tcPr/>
                </a:tc>
                <a:tc>
                  <a:txBody>
                    <a:bodyPr/>
                    <a:lstStyle/>
                    <a:p>
                      <a:r>
                        <a:rPr lang="en-US" sz="1600" dirty="0">
                          <a:latin typeface="Georgia" panose="02040502050405020303" pitchFamily="18" charset="0"/>
                        </a:rPr>
                        <a:t>35</a:t>
                      </a:r>
                    </a:p>
                  </a:txBody>
                  <a:tcPr/>
                </a:tc>
                <a:extLst>
                  <a:ext uri="{0D108BD9-81ED-4DB2-BD59-A6C34878D82A}">
                    <a16:rowId xmlns:a16="http://schemas.microsoft.com/office/drawing/2014/main" val="1710626380"/>
                  </a:ext>
                </a:extLst>
              </a:tr>
              <a:tr h="268202">
                <a:tc>
                  <a:txBody>
                    <a:bodyPr/>
                    <a:lstStyle/>
                    <a:p>
                      <a:r>
                        <a:rPr lang="en-US" sz="1600" dirty="0">
                          <a:latin typeface="Georgia" panose="02040502050405020303" pitchFamily="18" charset="0"/>
                        </a:rPr>
                        <a:t>Bullying</a:t>
                      </a:r>
                    </a:p>
                  </a:txBody>
                  <a:tcPr/>
                </a:tc>
                <a:tc>
                  <a:txBody>
                    <a:bodyPr/>
                    <a:lstStyle/>
                    <a:p>
                      <a:r>
                        <a:rPr lang="en-US" sz="1600" dirty="0">
                          <a:latin typeface="Georgia" panose="02040502050405020303" pitchFamily="18" charset="0"/>
                        </a:rPr>
                        <a:t>67</a:t>
                      </a:r>
                    </a:p>
                  </a:txBody>
                  <a:tcPr/>
                </a:tc>
                <a:extLst>
                  <a:ext uri="{0D108BD9-81ED-4DB2-BD59-A6C34878D82A}">
                    <a16:rowId xmlns:a16="http://schemas.microsoft.com/office/drawing/2014/main" val="4233056587"/>
                  </a:ext>
                </a:extLst>
              </a:tr>
            </a:tbl>
          </a:graphicData>
        </a:graphic>
      </p:graphicFrame>
    </p:spTree>
    <p:extLst>
      <p:ext uri="{BB962C8B-B14F-4D97-AF65-F5344CB8AC3E}">
        <p14:creationId xmlns:p14="http://schemas.microsoft.com/office/powerpoint/2010/main" val="14173564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3730" y="304800"/>
            <a:ext cx="7498080" cy="868362"/>
          </a:xfrm>
        </p:spPr>
        <p:txBody>
          <a:bodyPr>
            <a:normAutofit/>
          </a:bodyPr>
          <a:lstStyle/>
          <a:p>
            <a:r>
              <a:rPr lang="en-US" sz="3600" dirty="0">
                <a:solidFill>
                  <a:srgbClr val="000000"/>
                </a:solidFill>
                <a:effectLst/>
                <a:latin typeface="Georgia" panose="02040502050405020303" pitchFamily="18" charset="0"/>
              </a:rPr>
              <a:t>Behaviors Report-Richland 2</a:t>
            </a:r>
          </a:p>
        </p:txBody>
      </p:sp>
      <p:graphicFrame>
        <p:nvGraphicFramePr>
          <p:cNvPr id="15" name="Table 14">
            <a:extLst>
              <a:ext uri="{FF2B5EF4-FFF2-40B4-BE49-F238E27FC236}">
                <a16:creationId xmlns:a16="http://schemas.microsoft.com/office/drawing/2014/main" id="{64704375-455E-4350-B761-F2A847E8EA37}"/>
              </a:ext>
            </a:extLst>
          </p:cNvPr>
          <p:cNvGraphicFramePr>
            <a:graphicFrameLocks noGrp="1"/>
          </p:cNvGraphicFramePr>
          <p:nvPr>
            <p:extLst>
              <p:ext uri="{D42A27DB-BD31-4B8C-83A1-F6EECF244321}">
                <p14:modId xmlns:p14="http://schemas.microsoft.com/office/powerpoint/2010/main" val="1737171815"/>
              </p:ext>
            </p:extLst>
          </p:nvPr>
        </p:nvGraphicFramePr>
        <p:xfrm>
          <a:off x="1023730" y="1729063"/>
          <a:ext cx="7943088" cy="4053849"/>
        </p:xfrm>
        <a:graphic>
          <a:graphicData uri="http://schemas.openxmlformats.org/drawingml/2006/table">
            <a:tbl>
              <a:tblPr firstRow="1" bandRow="1">
                <a:tableStyleId>{5C22544A-7EE6-4342-B048-85BDC9FD1C3A}</a:tableStyleId>
              </a:tblPr>
              <a:tblGrid>
                <a:gridCol w="3971544">
                  <a:extLst>
                    <a:ext uri="{9D8B030D-6E8A-4147-A177-3AD203B41FA5}">
                      <a16:colId xmlns:a16="http://schemas.microsoft.com/office/drawing/2014/main" val="2340669634"/>
                    </a:ext>
                  </a:extLst>
                </a:gridCol>
                <a:gridCol w="3971544">
                  <a:extLst>
                    <a:ext uri="{9D8B030D-6E8A-4147-A177-3AD203B41FA5}">
                      <a16:colId xmlns:a16="http://schemas.microsoft.com/office/drawing/2014/main" val="893348958"/>
                    </a:ext>
                  </a:extLst>
                </a:gridCol>
              </a:tblGrid>
              <a:tr h="362540">
                <a:tc gridSpan="2">
                  <a:txBody>
                    <a:bodyPr/>
                    <a:lstStyle/>
                    <a:p>
                      <a:pPr algn="ctr"/>
                      <a:r>
                        <a:rPr lang="en-US" sz="1600" dirty="0">
                          <a:latin typeface="Georgia" panose="02040502050405020303" pitchFamily="18" charset="0"/>
                        </a:rPr>
                        <a:t>Richland 2</a:t>
                      </a:r>
                    </a:p>
                  </a:txBody>
                  <a:tcPr/>
                </a:tc>
                <a:tc hMerge="1">
                  <a:txBody>
                    <a:bodyPr/>
                    <a:lstStyle/>
                    <a:p>
                      <a:endParaRPr lang="en-US" sz="1600" dirty="0">
                        <a:latin typeface="Georgia" panose="02040502050405020303" pitchFamily="18" charset="0"/>
                      </a:endParaRPr>
                    </a:p>
                  </a:txBody>
                  <a:tcPr/>
                </a:tc>
                <a:extLst>
                  <a:ext uri="{0D108BD9-81ED-4DB2-BD59-A6C34878D82A}">
                    <a16:rowId xmlns:a16="http://schemas.microsoft.com/office/drawing/2014/main" val="3870140227"/>
                  </a:ext>
                </a:extLst>
              </a:tr>
              <a:tr h="362540">
                <a:tc>
                  <a:txBody>
                    <a:bodyPr/>
                    <a:lstStyle/>
                    <a:p>
                      <a:r>
                        <a:rPr lang="en-US" sz="1600" dirty="0">
                          <a:latin typeface="Georgia" panose="02040502050405020303" pitchFamily="18" charset="0"/>
                        </a:rPr>
                        <a:t>Fights</a:t>
                      </a:r>
                    </a:p>
                  </a:txBody>
                  <a:tcPr/>
                </a:tc>
                <a:tc>
                  <a:txBody>
                    <a:bodyPr/>
                    <a:lstStyle/>
                    <a:p>
                      <a:r>
                        <a:rPr lang="en-US" sz="1600" dirty="0">
                          <a:latin typeface="Georgia" panose="02040502050405020303" pitchFamily="18" charset="0"/>
                        </a:rPr>
                        <a:t>82</a:t>
                      </a:r>
                    </a:p>
                  </a:txBody>
                  <a:tcPr/>
                </a:tc>
                <a:extLst>
                  <a:ext uri="{0D108BD9-81ED-4DB2-BD59-A6C34878D82A}">
                    <a16:rowId xmlns:a16="http://schemas.microsoft.com/office/drawing/2014/main" val="3935128529"/>
                  </a:ext>
                </a:extLst>
              </a:tr>
              <a:tr h="626203">
                <a:tc>
                  <a:txBody>
                    <a:bodyPr/>
                    <a:lstStyle/>
                    <a:p>
                      <a:r>
                        <a:rPr lang="en-US" sz="1600" dirty="0">
                          <a:latin typeface="Georgia" panose="02040502050405020303" pitchFamily="18" charset="0"/>
                        </a:rPr>
                        <a:t>Threats of Physical Attacks</a:t>
                      </a:r>
                    </a:p>
                  </a:txBody>
                  <a:tcPr/>
                </a:tc>
                <a:tc>
                  <a:txBody>
                    <a:bodyPr/>
                    <a:lstStyle/>
                    <a:p>
                      <a:r>
                        <a:rPr lang="en-US" sz="1600" dirty="0">
                          <a:latin typeface="Georgia" panose="02040502050405020303" pitchFamily="18" charset="0"/>
                        </a:rPr>
                        <a:t>396</a:t>
                      </a:r>
                    </a:p>
                  </a:txBody>
                  <a:tcPr/>
                </a:tc>
                <a:extLst>
                  <a:ext uri="{0D108BD9-81ED-4DB2-BD59-A6C34878D82A}">
                    <a16:rowId xmlns:a16="http://schemas.microsoft.com/office/drawing/2014/main" val="2821465362"/>
                  </a:ext>
                </a:extLst>
              </a:tr>
              <a:tr h="362540">
                <a:tc>
                  <a:txBody>
                    <a:bodyPr/>
                    <a:lstStyle/>
                    <a:p>
                      <a:r>
                        <a:rPr lang="en-US" sz="1600" dirty="0">
                          <a:latin typeface="Georgia" panose="02040502050405020303" pitchFamily="18" charset="0"/>
                        </a:rPr>
                        <a:t>Sexual Assault</a:t>
                      </a:r>
                    </a:p>
                  </a:txBody>
                  <a:tcPr/>
                </a:tc>
                <a:tc>
                  <a:txBody>
                    <a:bodyPr/>
                    <a:lstStyle/>
                    <a:p>
                      <a:r>
                        <a:rPr lang="en-US" sz="1600" dirty="0">
                          <a:latin typeface="Georgia" panose="02040502050405020303" pitchFamily="18" charset="0"/>
                        </a:rPr>
                        <a:t>8</a:t>
                      </a:r>
                    </a:p>
                  </a:txBody>
                  <a:tcPr/>
                </a:tc>
                <a:extLst>
                  <a:ext uri="{0D108BD9-81ED-4DB2-BD59-A6C34878D82A}">
                    <a16:rowId xmlns:a16="http://schemas.microsoft.com/office/drawing/2014/main" val="3326432451"/>
                  </a:ext>
                </a:extLst>
              </a:tr>
              <a:tr h="626203">
                <a:tc>
                  <a:txBody>
                    <a:bodyPr/>
                    <a:lstStyle/>
                    <a:p>
                      <a:r>
                        <a:rPr lang="en-US" sz="1600" dirty="0">
                          <a:latin typeface="Georgia" panose="02040502050405020303" pitchFamily="18" charset="0"/>
                        </a:rPr>
                        <a:t>In-School Suspension</a:t>
                      </a:r>
                    </a:p>
                  </a:txBody>
                  <a:tcPr/>
                </a:tc>
                <a:tc>
                  <a:txBody>
                    <a:bodyPr/>
                    <a:lstStyle/>
                    <a:p>
                      <a:r>
                        <a:rPr lang="en-US" sz="1600" dirty="0">
                          <a:latin typeface="Georgia" panose="02040502050405020303" pitchFamily="18" charset="0"/>
                        </a:rPr>
                        <a:t>2,043</a:t>
                      </a:r>
                    </a:p>
                  </a:txBody>
                  <a:tcPr/>
                </a:tc>
                <a:extLst>
                  <a:ext uri="{0D108BD9-81ED-4DB2-BD59-A6C34878D82A}">
                    <a16:rowId xmlns:a16="http://schemas.microsoft.com/office/drawing/2014/main" val="225990807"/>
                  </a:ext>
                </a:extLst>
              </a:tr>
              <a:tr h="626203">
                <a:tc>
                  <a:txBody>
                    <a:bodyPr/>
                    <a:lstStyle/>
                    <a:p>
                      <a:r>
                        <a:rPr lang="en-US" sz="1600" dirty="0">
                          <a:latin typeface="Georgia" panose="02040502050405020303" pitchFamily="18" charset="0"/>
                        </a:rPr>
                        <a:t>Out of School Expulsion</a:t>
                      </a:r>
                    </a:p>
                  </a:txBody>
                  <a:tcPr/>
                </a:tc>
                <a:tc>
                  <a:txBody>
                    <a:bodyPr/>
                    <a:lstStyle/>
                    <a:p>
                      <a:r>
                        <a:rPr lang="en-US" sz="1600" dirty="0">
                          <a:latin typeface="Georgia" panose="02040502050405020303" pitchFamily="18" charset="0"/>
                        </a:rPr>
                        <a:t>2,780</a:t>
                      </a:r>
                    </a:p>
                  </a:txBody>
                  <a:tcPr/>
                </a:tc>
                <a:extLst>
                  <a:ext uri="{0D108BD9-81ED-4DB2-BD59-A6C34878D82A}">
                    <a16:rowId xmlns:a16="http://schemas.microsoft.com/office/drawing/2014/main" val="423975982"/>
                  </a:ext>
                </a:extLst>
              </a:tr>
              <a:tr h="362540">
                <a:tc>
                  <a:txBody>
                    <a:bodyPr/>
                    <a:lstStyle/>
                    <a:p>
                      <a:r>
                        <a:rPr lang="en-US" sz="1600" dirty="0">
                          <a:latin typeface="Georgia" panose="02040502050405020303" pitchFamily="18" charset="0"/>
                        </a:rPr>
                        <a:t>Expelled</a:t>
                      </a:r>
                    </a:p>
                  </a:txBody>
                  <a:tcPr/>
                </a:tc>
                <a:tc>
                  <a:txBody>
                    <a:bodyPr/>
                    <a:lstStyle/>
                    <a:p>
                      <a:r>
                        <a:rPr lang="en-US" sz="1600" dirty="0">
                          <a:latin typeface="Georgia" panose="02040502050405020303" pitchFamily="18" charset="0"/>
                        </a:rPr>
                        <a:t>42</a:t>
                      </a:r>
                    </a:p>
                  </a:txBody>
                  <a:tcPr/>
                </a:tc>
                <a:extLst>
                  <a:ext uri="{0D108BD9-81ED-4DB2-BD59-A6C34878D82A}">
                    <a16:rowId xmlns:a16="http://schemas.microsoft.com/office/drawing/2014/main" val="1934364483"/>
                  </a:ext>
                </a:extLst>
              </a:tr>
              <a:tr h="362540">
                <a:tc>
                  <a:txBody>
                    <a:bodyPr/>
                    <a:lstStyle/>
                    <a:p>
                      <a:r>
                        <a:rPr lang="en-US" sz="1600" dirty="0">
                          <a:latin typeface="Georgia" panose="02040502050405020303" pitchFamily="18" charset="0"/>
                        </a:rPr>
                        <a:t>Arrested</a:t>
                      </a:r>
                    </a:p>
                  </a:txBody>
                  <a:tcPr/>
                </a:tc>
                <a:tc>
                  <a:txBody>
                    <a:bodyPr/>
                    <a:lstStyle/>
                    <a:p>
                      <a:r>
                        <a:rPr lang="en-US" sz="1600" dirty="0">
                          <a:latin typeface="Georgia" panose="02040502050405020303" pitchFamily="18" charset="0"/>
                        </a:rPr>
                        <a:t>260</a:t>
                      </a:r>
                    </a:p>
                  </a:txBody>
                  <a:tcPr/>
                </a:tc>
                <a:extLst>
                  <a:ext uri="{0D108BD9-81ED-4DB2-BD59-A6C34878D82A}">
                    <a16:rowId xmlns:a16="http://schemas.microsoft.com/office/drawing/2014/main" val="700609396"/>
                  </a:ext>
                </a:extLst>
              </a:tr>
              <a:tr h="362540">
                <a:tc>
                  <a:txBody>
                    <a:bodyPr/>
                    <a:lstStyle/>
                    <a:p>
                      <a:r>
                        <a:rPr lang="en-US" sz="1600" dirty="0">
                          <a:latin typeface="Georgia" panose="02040502050405020303" pitchFamily="18" charset="0"/>
                        </a:rPr>
                        <a:t>Bullying</a:t>
                      </a:r>
                    </a:p>
                  </a:txBody>
                  <a:tcPr/>
                </a:tc>
                <a:tc>
                  <a:txBody>
                    <a:bodyPr/>
                    <a:lstStyle/>
                    <a:p>
                      <a:r>
                        <a:rPr lang="en-US" sz="1600" dirty="0">
                          <a:latin typeface="Georgia" panose="02040502050405020303" pitchFamily="18" charset="0"/>
                        </a:rPr>
                        <a:t>198</a:t>
                      </a:r>
                    </a:p>
                  </a:txBody>
                  <a:tcPr/>
                </a:tc>
                <a:extLst>
                  <a:ext uri="{0D108BD9-81ED-4DB2-BD59-A6C34878D82A}">
                    <a16:rowId xmlns:a16="http://schemas.microsoft.com/office/drawing/2014/main" val="3524176854"/>
                  </a:ext>
                </a:extLst>
              </a:tr>
            </a:tbl>
          </a:graphicData>
        </a:graphic>
      </p:graphicFrame>
    </p:spTree>
    <p:extLst>
      <p:ext uri="{BB962C8B-B14F-4D97-AF65-F5344CB8AC3E}">
        <p14:creationId xmlns:p14="http://schemas.microsoft.com/office/powerpoint/2010/main" val="35054981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498080" cy="1143000"/>
          </a:xfrm>
        </p:spPr>
        <p:txBody>
          <a:bodyPr>
            <a:normAutofit/>
          </a:bodyPr>
          <a:lstStyle/>
          <a:p>
            <a:r>
              <a:rPr lang="en-US" sz="4000" dirty="0">
                <a:solidFill>
                  <a:srgbClr val="000000"/>
                </a:solidFill>
                <a:effectLst/>
                <a:latin typeface="Georgia" panose="02040502050405020303" pitchFamily="18" charset="0"/>
              </a:rPr>
              <a:t>Definition</a:t>
            </a:r>
            <a:r>
              <a:rPr lang="en-US" sz="4400" dirty="0">
                <a:solidFill>
                  <a:srgbClr val="000000"/>
                </a:solidFill>
                <a:effectLst/>
                <a:latin typeface="Georgia" panose="02040502050405020303" pitchFamily="18" charset="0"/>
              </a:rPr>
              <a:t> of Terms</a:t>
            </a:r>
          </a:p>
        </p:txBody>
      </p:sp>
      <p:sp>
        <p:nvSpPr>
          <p:cNvPr id="3" name="Content Placeholder 2"/>
          <p:cNvSpPr>
            <a:spLocks noGrp="1"/>
          </p:cNvSpPr>
          <p:nvPr>
            <p:ph idx="1"/>
          </p:nvPr>
        </p:nvSpPr>
        <p:spPr>
          <a:xfrm>
            <a:off x="914400" y="1292087"/>
            <a:ext cx="8077200" cy="5287962"/>
          </a:xfrm>
        </p:spPr>
        <p:txBody>
          <a:bodyPr>
            <a:normAutofit/>
          </a:bodyPr>
          <a:lstStyle/>
          <a:p>
            <a:pPr algn="just">
              <a:lnSpc>
                <a:spcPct val="200000"/>
              </a:lnSpc>
              <a:buFont typeface="Wingdings" panose="05000000000000000000" pitchFamily="2" charset="2"/>
              <a:buChar char="v"/>
            </a:pPr>
            <a:r>
              <a:rPr lang="en-US" sz="1900" dirty="0">
                <a:latin typeface="Georgia" panose="02040502050405020303" pitchFamily="18" charset="0"/>
              </a:rPr>
              <a:t>Academic Achievement/Excellence- “The belief that every teacher wants her or his students to succeed” (Payne &amp; Laughter, 2013).</a:t>
            </a:r>
          </a:p>
          <a:p>
            <a:pPr algn="just">
              <a:lnSpc>
                <a:spcPct val="200000"/>
              </a:lnSpc>
              <a:buFont typeface="Wingdings" panose="05000000000000000000" pitchFamily="2" charset="2"/>
              <a:buChar char="v"/>
            </a:pPr>
            <a:r>
              <a:rPr lang="en-US" sz="1900" dirty="0">
                <a:latin typeface="Georgia" panose="02040502050405020303" pitchFamily="18" charset="0"/>
              </a:rPr>
              <a:t>Assimilationist teaching- “A teaching style that operates without regard to the students’ particular cultural characteristics” (Ladson-Billings, 2009, p. 24).</a:t>
            </a:r>
          </a:p>
          <a:p>
            <a:pPr algn="just">
              <a:lnSpc>
                <a:spcPct val="200000"/>
              </a:lnSpc>
              <a:buFont typeface="Wingdings" panose="05000000000000000000" pitchFamily="2" charset="2"/>
              <a:buChar char="v"/>
            </a:pPr>
            <a:r>
              <a:rPr lang="en-US" sz="1900" dirty="0">
                <a:latin typeface="Georgia" panose="02040502050405020303" pitchFamily="18" charset="0"/>
              </a:rPr>
              <a:t>Cultural Competence- “The understanding that being multicultural and diverse is important in the classroom” (Payne &amp; Laughter, 2013).</a:t>
            </a:r>
          </a:p>
          <a:p>
            <a:pPr marL="82296" indent="0">
              <a:buClr>
                <a:srgbClr val="FFC000"/>
              </a:buClr>
              <a:buNone/>
            </a:pPr>
            <a:endParaRPr lang="en-US" dirty="0">
              <a:solidFill>
                <a:srgbClr val="FFC000"/>
              </a:solidFill>
            </a:endParaRPr>
          </a:p>
        </p:txBody>
      </p:sp>
    </p:spTree>
    <p:extLst>
      <p:ext uri="{BB962C8B-B14F-4D97-AF65-F5344CB8AC3E}">
        <p14:creationId xmlns:p14="http://schemas.microsoft.com/office/powerpoint/2010/main" val="15624190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66700"/>
            <a:ext cx="7638288" cy="1143000"/>
          </a:xfrm>
        </p:spPr>
        <p:txBody>
          <a:bodyPr>
            <a:normAutofit/>
          </a:bodyPr>
          <a:lstStyle/>
          <a:p>
            <a:r>
              <a:rPr lang="en-US" sz="4000" dirty="0">
                <a:solidFill>
                  <a:srgbClr val="000000"/>
                </a:solidFill>
                <a:effectLst/>
                <a:latin typeface="Georgia" panose="02040502050405020303" pitchFamily="18" charset="0"/>
              </a:rPr>
              <a:t>Definition of Terms</a:t>
            </a:r>
          </a:p>
        </p:txBody>
      </p:sp>
      <p:sp>
        <p:nvSpPr>
          <p:cNvPr id="3" name="Content Placeholder 2"/>
          <p:cNvSpPr>
            <a:spLocks noGrp="1"/>
          </p:cNvSpPr>
          <p:nvPr>
            <p:ph idx="1"/>
          </p:nvPr>
        </p:nvSpPr>
        <p:spPr>
          <a:xfrm>
            <a:off x="990600" y="1524000"/>
            <a:ext cx="8077200" cy="4572000"/>
          </a:xfrm>
        </p:spPr>
        <p:txBody>
          <a:bodyPr>
            <a:normAutofit/>
          </a:bodyPr>
          <a:lstStyle/>
          <a:p>
            <a:pPr algn="just">
              <a:lnSpc>
                <a:spcPct val="200000"/>
              </a:lnSpc>
              <a:buFont typeface="Wingdings" panose="05000000000000000000" pitchFamily="2" charset="2"/>
              <a:buChar char="v"/>
            </a:pPr>
            <a:r>
              <a:rPr lang="en-US" sz="1800" dirty="0">
                <a:latin typeface="Georgia" panose="02040502050405020303" pitchFamily="18" charset="0"/>
              </a:rPr>
              <a:t>Culturally Relevant Pedagogy (CRP)- “Culturally relevant pedagogy is a pedagogy that empowers students intellectually, socially, emotionally, and politically by using cultural referents to impart knowledge, skills, and attitudes” (Ladson-Billings, 2009, p.20). </a:t>
            </a:r>
          </a:p>
          <a:p>
            <a:pPr algn="just">
              <a:lnSpc>
                <a:spcPct val="200000"/>
              </a:lnSpc>
              <a:buFont typeface="Wingdings" panose="05000000000000000000" pitchFamily="2" charset="2"/>
              <a:buChar char="v"/>
            </a:pPr>
            <a:r>
              <a:rPr lang="en-US" sz="1800" dirty="0">
                <a:latin typeface="Georgia" panose="02040502050405020303" pitchFamily="18" charset="0"/>
              </a:rPr>
              <a:t>Socio-political consciousness- “The willingness and ability to engage the political world with a foundation of achievement and culture” (Payne &amp; Laughter, 2013).</a:t>
            </a:r>
          </a:p>
          <a:p>
            <a:pPr marL="82296" indent="0">
              <a:buClr>
                <a:srgbClr val="FFC000"/>
              </a:buClr>
              <a:buNone/>
            </a:pPr>
            <a:endParaRPr lang="en-US" dirty="0">
              <a:solidFill>
                <a:srgbClr val="FFC000"/>
              </a:solidFill>
            </a:endParaRPr>
          </a:p>
        </p:txBody>
      </p:sp>
    </p:spTree>
    <p:extLst>
      <p:ext uri="{BB962C8B-B14F-4D97-AF65-F5344CB8AC3E}">
        <p14:creationId xmlns:p14="http://schemas.microsoft.com/office/powerpoint/2010/main" val="25036497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57809"/>
            <a:ext cx="7498080" cy="1143000"/>
          </a:xfrm>
        </p:spPr>
        <p:txBody>
          <a:bodyPr>
            <a:normAutofit fontScale="90000"/>
          </a:bodyPr>
          <a:lstStyle/>
          <a:p>
            <a:r>
              <a:rPr lang="en-US" sz="4000" dirty="0">
                <a:solidFill>
                  <a:srgbClr val="000000"/>
                </a:solidFill>
                <a:effectLst/>
                <a:latin typeface="Georgia" panose="02040502050405020303" pitchFamily="18" charset="0"/>
              </a:rPr>
              <a:t>Methodology-Culturally Relevant Pedagogy</a:t>
            </a:r>
          </a:p>
        </p:txBody>
      </p:sp>
      <p:sp>
        <p:nvSpPr>
          <p:cNvPr id="3" name="Content Placeholder 2"/>
          <p:cNvSpPr>
            <a:spLocks noGrp="1"/>
          </p:cNvSpPr>
          <p:nvPr>
            <p:ph sz="half" idx="1"/>
          </p:nvPr>
        </p:nvSpPr>
        <p:spPr>
          <a:xfrm>
            <a:off x="1219200" y="1524000"/>
            <a:ext cx="3874008" cy="4663440"/>
          </a:xfrm>
        </p:spPr>
        <p:txBody>
          <a:bodyPr>
            <a:normAutofit fontScale="85000" lnSpcReduction="10000"/>
          </a:bodyPr>
          <a:lstStyle/>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Developed by Gloria Ladson-Billings.</a:t>
            </a:r>
          </a:p>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Culturally relevant pedagogy has pointed to “empower students not only intellectually but also socially, emotionally, and politically”</a:t>
            </a:r>
            <a:r>
              <a:rPr lang="en-US" sz="1800" dirty="0">
                <a:latin typeface="Georgia" panose="02040502050405020303" pitchFamily="18" charset="0"/>
              </a:rPr>
              <a:t> (Ladson-Billings, 2009, p.20)</a:t>
            </a:r>
            <a:r>
              <a:rPr lang="en-US" sz="1800" dirty="0">
                <a:solidFill>
                  <a:srgbClr val="000000"/>
                </a:solidFill>
                <a:latin typeface="Georgia" panose="02040502050405020303" pitchFamily="18" charset="0"/>
              </a:rPr>
              <a:t> </a:t>
            </a:r>
          </a:p>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It is a guide for teachers to ensure their students’ development from preschool to higher education.</a:t>
            </a:r>
          </a:p>
          <a:p>
            <a:pPr marL="82296" indent="0">
              <a:buClr>
                <a:srgbClr val="FFC000"/>
              </a:buClr>
              <a:buNone/>
            </a:pPr>
            <a:endParaRPr lang="en-US" sz="2000" dirty="0">
              <a:solidFill>
                <a:srgbClr val="000000"/>
              </a:solidFill>
              <a:latin typeface="Georgia" panose="02040502050405020303" pitchFamily="18" charset="0"/>
            </a:endParaRPr>
          </a:p>
        </p:txBody>
      </p:sp>
      <p:pic>
        <p:nvPicPr>
          <p:cNvPr id="5" name="Picture 4">
            <a:extLst>
              <a:ext uri="{FF2B5EF4-FFF2-40B4-BE49-F238E27FC236}">
                <a16:creationId xmlns:a16="http://schemas.microsoft.com/office/drawing/2014/main" id="{C9CC0DA5-E982-44A3-B442-DF6BEE53514F}"/>
              </a:ext>
            </a:extLst>
          </p:cNvPr>
          <p:cNvPicPr>
            <a:picLocks noChangeAspect="1"/>
          </p:cNvPicPr>
          <p:nvPr/>
        </p:nvPicPr>
        <p:blipFill>
          <a:blip r:embed="rId2"/>
          <a:stretch>
            <a:fillRect/>
          </a:stretch>
        </p:blipFill>
        <p:spPr>
          <a:xfrm>
            <a:off x="5715000" y="1676400"/>
            <a:ext cx="2842350" cy="451104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9470552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498080" cy="1143000"/>
          </a:xfrm>
        </p:spPr>
        <p:txBody>
          <a:bodyPr>
            <a:normAutofit/>
          </a:bodyPr>
          <a:lstStyle/>
          <a:p>
            <a:r>
              <a:rPr lang="en-US" sz="4000" dirty="0">
                <a:solidFill>
                  <a:srgbClr val="000000"/>
                </a:solidFill>
                <a:effectLst/>
                <a:latin typeface="Georgia" panose="02040502050405020303" pitchFamily="18" charset="0"/>
              </a:rPr>
              <a:t>Methodology - Tenets</a:t>
            </a:r>
          </a:p>
        </p:txBody>
      </p:sp>
      <p:sp>
        <p:nvSpPr>
          <p:cNvPr id="3" name="Content Placeholder 2"/>
          <p:cNvSpPr>
            <a:spLocks noGrp="1"/>
          </p:cNvSpPr>
          <p:nvPr>
            <p:ph idx="1"/>
          </p:nvPr>
        </p:nvSpPr>
        <p:spPr>
          <a:xfrm>
            <a:off x="1295400" y="1447800"/>
            <a:ext cx="7638288" cy="3581400"/>
          </a:xfrm>
        </p:spPr>
        <p:txBody>
          <a:bodyPr>
            <a:normAutofit/>
          </a:bodyPr>
          <a:lstStyle/>
          <a:p>
            <a:pPr marL="539496" indent="-457200">
              <a:lnSpc>
                <a:spcPct val="200000"/>
              </a:lnSpc>
              <a:buClr>
                <a:srgbClr val="FFC000"/>
              </a:buClr>
              <a:buFont typeface="+mj-lt"/>
              <a:buAutoNum type="arabicPeriod"/>
            </a:pPr>
            <a:r>
              <a:rPr lang="en-US" sz="2000" dirty="0">
                <a:solidFill>
                  <a:srgbClr val="000000"/>
                </a:solidFill>
                <a:latin typeface="Georgia" panose="02040502050405020303" pitchFamily="18" charset="0"/>
              </a:rPr>
              <a:t>Successful teaching focuses on students’ academic excellence.</a:t>
            </a:r>
          </a:p>
          <a:p>
            <a:pPr marL="539496" indent="-457200">
              <a:lnSpc>
                <a:spcPct val="200000"/>
              </a:lnSpc>
              <a:buClr>
                <a:srgbClr val="FFC000"/>
              </a:buClr>
              <a:buFont typeface="+mj-lt"/>
              <a:buAutoNum type="arabicPeriod"/>
            </a:pPr>
            <a:r>
              <a:rPr lang="en-US" sz="2000" dirty="0">
                <a:solidFill>
                  <a:srgbClr val="000000"/>
                </a:solidFill>
                <a:latin typeface="Georgia" panose="02040502050405020303" pitchFamily="18" charset="0"/>
              </a:rPr>
              <a:t>Successful teaching supports students’ cultural competence.</a:t>
            </a:r>
          </a:p>
          <a:p>
            <a:pPr marL="539496" indent="-457200">
              <a:lnSpc>
                <a:spcPct val="200000"/>
              </a:lnSpc>
              <a:buClr>
                <a:srgbClr val="FFC000"/>
              </a:buClr>
              <a:buFont typeface="+mj-lt"/>
              <a:buAutoNum type="arabicPeriod"/>
            </a:pPr>
            <a:r>
              <a:rPr lang="en-US" sz="2000" dirty="0">
                <a:solidFill>
                  <a:srgbClr val="000000"/>
                </a:solidFill>
                <a:latin typeface="Georgia" panose="02040502050405020303" pitchFamily="18" charset="0"/>
              </a:rPr>
              <a:t>Successful teaching supports students’ socio-political consciousness.</a:t>
            </a:r>
          </a:p>
          <a:p>
            <a:pPr marL="82296" indent="0">
              <a:buClr>
                <a:srgbClr val="FFC000"/>
              </a:buClr>
              <a:buNone/>
            </a:pPr>
            <a:endParaRPr lang="en-US" sz="2400" dirty="0">
              <a:solidFill>
                <a:srgbClr val="000000"/>
              </a:solidFill>
              <a:latin typeface="Georgia" panose="02040502050405020303" pitchFamily="18" charset="0"/>
            </a:endParaRPr>
          </a:p>
        </p:txBody>
      </p:sp>
    </p:spTree>
    <p:extLst>
      <p:ext uri="{BB962C8B-B14F-4D97-AF65-F5344CB8AC3E}">
        <p14:creationId xmlns:p14="http://schemas.microsoft.com/office/powerpoint/2010/main" val="31515424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07922"/>
            <a:ext cx="7498080" cy="1143000"/>
          </a:xfrm>
        </p:spPr>
        <p:txBody>
          <a:bodyPr>
            <a:normAutofit/>
          </a:bodyPr>
          <a:lstStyle/>
          <a:p>
            <a:r>
              <a:rPr lang="en-US" sz="4000" dirty="0">
                <a:solidFill>
                  <a:srgbClr val="000000"/>
                </a:solidFill>
                <a:effectLst/>
                <a:latin typeface="Georgia" panose="02040502050405020303" pitchFamily="18" charset="0"/>
              </a:rPr>
              <a:t>Analysis </a:t>
            </a:r>
          </a:p>
        </p:txBody>
      </p:sp>
      <p:sp>
        <p:nvSpPr>
          <p:cNvPr id="3" name="Content Placeholder 2"/>
          <p:cNvSpPr>
            <a:spLocks noGrp="1"/>
          </p:cNvSpPr>
          <p:nvPr>
            <p:ph sz="half" idx="1"/>
          </p:nvPr>
        </p:nvSpPr>
        <p:spPr>
          <a:xfrm>
            <a:off x="1066800" y="3841722"/>
            <a:ext cx="7620000" cy="3016278"/>
          </a:xfrm>
        </p:spPr>
        <p:txBody>
          <a:bodyPr>
            <a:normAutofit lnSpcReduction="10000"/>
          </a:bodyPr>
          <a:lstStyle/>
          <a:p>
            <a:pPr marL="82296" indent="0" algn="just">
              <a:lnSpc>
                <a:spcPct val="200000"/>
              </a:lnSpc>
              <a:buClr>
                <a:srgbClr val="FFC000"/>
              </a:buClr>
              <a:buNone/>
            </a:pPr>
            <a:r>
              <a:rPr lang="en-US" sz="1600" dirty="0">
                <a:solidFill>
                  <a:srgbClr val="000000"/>
                </a:solidFill>
                <a:latin typeface="Georgia" panose="02040502050405020303" pitchFamily="18" charset="0"/>
              </a:rPr>
              <a:t>Gloria Ladson-Billings is known for her challenging the educational system and improving learning for students. Through her book </a:t>
            </a:r>
            <a:r>
              <a:rPr lang="en-US" sz="1600" i="1" dirty="0">
                <a:solidFill>
                  <a:srgbClr val="000000"/>
                </a:solidFill>
                <a:latin typeface="Georgia" panose="02040502050405020303" pitchFamily="18" charset="0"/>
              </a:rPr>
              <a:t>The Dream Keepers: Successful Teachers of African American Children </a:t>
            </a:r>
            <a:r>
              <a:rPr lang="en-US" sz="1600" dirty="0">
                <a:solidFill>
                  <a:srgbClr val="000000"/>
                </a:solidFill>
                <a:latin typeface="Georgia" panose="02040502050405020303" pitchFamily="18" charset="0"/>
              </a:rPr>
              <a:t>we can learn about about culturally relevant pedagogy. The Dream Keepers can be framed by Culturally Relevant Pedagogy as the book is shaped by the illustrations of how CRP can be used in the classroom.</a:t>
            </a:r>
          </a:p>
          <a:p>
            <a:pPr marL="82296" indent="0">
              <a:buClr>
                <a:srgbClr val="FFC000"/>
              </a:buClr>
              <a:buNone/>
            </a:pPr>
            <a:endParaRPr lang="en-US" sz="2000" dirty="0">
              <a:solidFill>
                <a:srgbClr val="000000"/>
              </a:solidFill>
              <a:latin typeface="Georgia" panose="02040502050405020303" pitchFamily="18" charset="0"/>
            </a:endParaRPr>
          </a:p>
        </p:txBody>
      </p:sp>
      <p:pic>
        <p:nvPicPr>
          <p:cNvPr id="4" name="Picture 3">
            <a:extLst>
              <a:ext uri="{FF2B5EF4-FFF2-40B4-BE49-F238E27FC236}">
                <a16:creationId xmlns:a16="http://schemas.microsoft.com/office/drawing/2014/main" id="{D95F449B-BE39-4900-864E-F4100EEFB8A1}"/>
              </a:ext>
            </a:extLst>
          </p:cNvPr>
          <p:cNvPicPr>
            <a:picLocks noChangeAspect="1"/>
          </p:cNvPicPr>
          <p:nvPr/>
        </p:nvPicPr>
        <p:blipFill>
          <a:blip r:embed="rId2"/>
          <a:stretch>
            <a:fillRect/>
          </a:stretch>
        </p:blipFill>
        <p:spPr>
          <a:xfrm>
            <a:off x="3810000" y="914400"/>
            <a:ext cx="2387346" cy="27776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225802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E4A30-BBB5-472B-A710-758AF8B3D57F}"/>
              </a:ext>
            </a:extLst>
          </p:cNvPr>
          <p:cNvSpPr>
            <a:spLocks noGrp="1"/>
          </p:cNvSpPr>
          <p:nvPr>
            <p:ph type="title"/>
          </p:nvPr>
        </p:nvSpPr>
        <p:spPr/>
        <p:txBody>
          <a:bodyPr>
            <a:normAutofit/>
          </a:bodyPr>
          <a:lstStyle/>
          <a:p>
            <a:r>
              <a:rPr lang="en-US" sz="4000" dirty="0">
                <a:solidFill>
                  <a:srgbClr val="000000"/>
                </a:solidFill>
                <a:effectLst/>
                <a:latin typeface="Georgia" panose="02040502050405020303" pitchFamily="18" charset="0"/>
              </a:rPr>
              <a:t>A Role to Play</a:t>
            </a:r>
          </a:p>
        </p:txBody>
      </p:sp>
      <p:sp>
        <p:nvSpPr>
          <p:cNvPr id="3" name="Content Placeholder 2">
            <a:extLst>
              <a:ext uri="{FF2B5EF4-FFF2-40B4-BE49-F238E27FC236}">
                <a16:creationId xmlns:a16="http://schemas.microsoft.com/office/drawing/2014/main" id="{A33C43D7-DAD9-4E02-809E-5C3314F69947}"/>
              </a:ext>
            </a:extLst>
          </p:cNvPr>
          <p:cNvSpPr>
            <a:spLocks noGrp="1"/>
          </p:cNvSpPr>
          <p:nvPr>
            <p:ph idx="1"/>
          </p:nvPr>
        </p:nvSpPr>
        <p:spPr/>
        <p:txBody>
          <a:bodyPr/>
          <a:lstStyle/>
          <a:p>
            <a:pPr marL="82296" indent="0">
              <a:buNone/>
            </a:pPr>
            <a:r>
              <a:rPr lang="en-US" sz="2400" dirty="0">
                <a:solidFill>
                  <a:schemeClr val="bg1"/>
                </a:solidFill>
                <a:latin typeface="Georgia" panose="02040502050405020303" pitchFamily="18" charset="0"/>
                <a:hlinkClick r:id="rId3">
                  <a:extLst>
                    <a:ext uri="{A12FA001-AC4F-418D-AE19-62706E023703}">
                      <ahyp:hlinkClr xmlns:ahyp="http://schemas.microsoft.com/office/drawing/2018/hyperlinkcolor" val="tx"/>
                    </a:ext>
                  </a:extLst>
                </a:hlinkClick>
              </a:rPr>
              <a:t>https://youtu.be/SFnMTHhKdkw?t=404</a:t>
            </a:r>
            <a:endParaRPr lang="en-US" sz="2400" dirty="0">
              <a:solidFill>
                <a:schemeClr val="bg1"/>
              </a:solidFill>
              <a:latin typeface="Georgia" panose="02040502050405020303" pitchFamily="18" charset="0"/>
            </a:endParaRPr>
          </a:p>
          <a:p>
            <a:endParaRPr lang="en-US" dirty="0">
              <a:latin typeface="Georgia" panose="02040502050405020303" pitchFamily="18" charset="0"/>
            </a:endParaRPr>
          </a:p>
        </p:txBody>
      </p:sp>
      <p:pic>
        <p:nvPicPr>
          <p:cNvPr id="4" name="Online Media 3" title="Every kid needs a champion | Rita Pierson">
            <a:hlinkClick r:id="" action="ppaction://media"/>
            <a:extLst>
              <a:ext uri="{FF2B5EF4-FFF2-40B4-BE49-F238E27FC236}">
                <a16:creationId xmlns:a16="http://schemas.microsoft.com/office/drawing/2014/main" id="{347E0073-F019-43D4-8CCF-616F95CE00B2}"/>
              </a:ext>
            </a:extLst>
          </p:cNvPr>
          <p:cNvPicPr>
            <a:picLocks noRot="1" noChangeAspect="1"/>
          </p:cNvPicPr>
          <p:nvPr>
            <a:videoFile r:link="rId1"/>
          </p:nvPr>
        </p:nvPicPr>
        <p:blipFill>
          <a:blip r:embed="rId4"/>
          <a:stretch>
            <a:fillRect/>
          </a:stretch>
        </p:blipFill>
        <p:spPr>
          <a:xfrm>
            <a:off x="1981200" y="2133600"/>
            <a:ext cx="6096000" cy="3429000"/>
          </a:xfrm>
          <a:prstGeom prst="rect">
            <a:avLst/>
          </a:prstGeom>
        </p:spPr>
      </p:pic>
    </p:spTree>
    <p:extLst>
      <p:ext uri="{BB962C8B-B14F-4D97-AF65-F5344CB8AC3E}">
        <p14:creationId xmlns:p14="http://schemas.microsoft.com/office/powerpoint/2010/main" val="285704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638288" cy="1143000"/>
          </a:xfrm>
        </p:spPr>
        <p:txBody>
          <a:bodyPr>
            <a:normAutofit/>
          </a:bodyPr>
          <a:lstStyle/>
          <a:p>
            <a:r>
              <a:rPr lang="en-US" sz="3600" dirty="0">
                <a:solidFill>
                  <a:srgbClr val="000000"/>
                </a:solidFill>
                <a:effectLst/>
                <a:latin typeface="Georgia" panose="02040502050405020303" pitchFamily="18" charset="0"/>
              </a:rPr>
              <a:t>Focus on Academic Excellence</a:t>
            </a:r>
          </a:p>
        </p:txBody>
      </p:sp>
      <p:sp>
        <p:nvSpPr>
          <p:cNvPr id="3" name="Content Placeholder 2"/>
          <p:cNvSpPr>
            <a:spLocks noGrp="1"/>
          </p:cNvSpPr>
          <p:nvPr>
            <p:ph idx="1"/>
          </p:nvPr>
        </p:nvSpPr>
        <p:spPr>
          <a:xfrm>
            <a:off x="1143000" y="1295400"/>
            <a:ext cx="7790688" cy="5287962"/>
          </a:xfrm>
        </p:spPr>
        <p:txBody>
          <a:bodyPr>
            <a:normAutofit/>
          </a:bodyPr>
          <a:lstStyle/>
          <a:p>
            <a:pPr marL="82296" indent="0">
              <a:lnSpc>
                <a:spcPct val="200000"/>
              </a:lnSpc>
              <a:buClr>
                <a:srgbClr val="FFC000"/>
              </a:buClr>
              <a:buNone/>
            </a:pPr>
            <a:r>
              <a:rPr lang="en-US" sz="1700" dirty="0">
                <a:solidFill>
                  <a:srgbClr val="000000"/>
                </a:solidFill>
                <a:latin typeface="Georgia" panose="02040502050405020303" pitchFamily="18" charset="0"/>
              </a:rPr>
              <a:t>The Dream Keepers is key to showing how successful teaching focuses on academic excellence in a culturally relevant classroom. </a:t>
            </a:r>
          </a:p>
          <a:p>
            <a:pPr>
              <a:lnSpc>
                <a:spcPct val="200000"/>
              </a:lnSpc>
              <a:buClr>
                <a:srgbClr val="FFC000"/>
              </a:buClr>
              <a:buFont typeface="Wingdings" panose="05000000000000000000" pitchFamily="2" charset="2"/>
              <a:buChar char="v"/>
            </a:pPr>
            <a:r>
              <a:rPr lang="en-US" sz="1700" dirty="0">
                <a:solidFill>
                  <a:srgbClr val="000000"/>
                </a:solidFill>
                <a:latin typeface="Georgia" panose="02040502050405020303" pitchFamily="18" charset="0"/>
              </a:rPr>
              <a:t>Gloria Ladson Billings begins her book by viewing a deferred dream.</a:t>
            </a:r>
          </a:p>
          <a:p>
            <a:pPr>
              <a:lnSpc>
                <a:spcPct val="200000"/>
              </a:lnSpc>
              <a:buClr>
                <a:srgbClr val="FFC000"/>
              </a:buClr>
              <a:buFont typeface="Wingdings" panose="05000000000000000000" pitchFamily="2" charset="2"/>
              <a:buChar char="v"/>
            </a:pPr>
            <a:r>
              <a:rPr lang="en-US" sz="1700" dirty="0">
                <a:solidFill>
                  <a:srgbClr val="000000"/>
                </a:solidFill>
                <a:latin typeface="Georgia" panose="02040502050405020303" pitchFamily="18" charset="0"/>
              </a:rPr>
              <a:t>A Coach Mindset (Teacher)</a:t>
            </a:r>
          </a:p>
          <a:p>
            <a:pPr marL="82296" indent="0" algn="r">
              <a:lnSpc>
                <a:spcPct val="200000"/>
              </a:lnSpc>
              <a:buClr>
                <a:srgbClr val="FFC000"/>
              </a:buClr>
              <a:buNone/>
            </a:pPr>
            <a:r>
              <a:rPr lang="en-US" sz="1500" dirty="0">
                <a:solidFill>
                  <a:srgbClr val="000000"/>
                </a:solidFill>
                <a:latin typeface="Georgia" panose="02040502050405020303" pitchFamily="18" charset="0"/>
              </a:rPr>
              <a:t>“If they position themselves as a coach, they believe their students are capable of excellence and are comfortable with sharing with the students, parents, and community, and also they understand that the goal is team success” (Ladson-Billings, 2009, p. 27).</a:t>
            </a:r>
          </a:p>
          <a:p>
            <a:pPr>
              <a:lnSpc>
                <a:spcPct val="200000"/>
              </a:lnSpc>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The Players (Students)</a:t>
            </a:r>
          </a:p>
          <a:p>
            <a:pPr>
              <a:lnSpc>
                <a:spcPct val="200000"/>
              </a:lnSpc>
              <a:buClr>
                <a:srgbClr val="FFC000"/>
              </a:buClr>
              <a:buFont typeface="Wingdings" panose="05000000000000000000" pitchFamily="2" charset="2"/>
              <a:buChar char="v"/>
            </a:pPr>
            <a:r>
              <a:rPr lang="en-US" sz="1600" i="1" dirty="0">
                <a:solidFill>
                  <a:srgbClr val="000000"/>
                </a:solidFill>
                <a:latin typeface="Georgia" panose="02040502050405020303" pitchFamily="18" charset="0"/>
              </a:rPr>
              <a:t>I Ain’t Got No Pencils </a:t>
            </a:r>
            <a:r>
              <a:rPr lang="en-US" sz="1600" dirty="0">
                <a:solidFill>
                  <a:srgbClr val="000000"/>
                </a:solidFill>
                <a:latin typeface="Georgia" panose="02040502050405020303" pitchFamily="18" charset="0"/>
              </a:rPr>
              <a:t>by Joshua T. Dickerson</a:t>
            </a:r>
          </a:p>
          <a:p>
            <a:pPr>
              <a:buClr>
                <a:srgbClr val="FFC000"/>
              </a:buClr>
              <a:buFont typeface="Wingdings" panose="05000000000000000000" pitchFamily="2" charset="2"/>
              <a:buChar char="v"/>
            </a:pPr>
            <a:endParaRPr lang="en-US" sz="2000" dirty="0">
              <a:solidFill>
                <a:srgbClr val="000000"/>
              </a:solidFill>
              <a:latin typeface="Georgia" panose="02040502050405020303" pitchFamily="18" charset="0"/>
            </a:endParaRPr>
          </a:p>
        </p:txBody>
      </p:sp>
    </p:spTree>
    <p:extLst>
      <p:ext uri="{BB962C8B-B14F-4D97-AF65-F5344CB8AC3E}">
        <p14:creationId xmlns:p14="http://schemas.microsoft.com/office/powerpoint/2010/main" val="2950755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8600"/>
            <a:ext cx="7866888" cy="6553200"/>
          </a:xfrm>
        </p:spPr>
        <p:txBody>
          <a:bodyPr>
            <a:normAutofit/>
          </a:bodyPr>
          <a:lstStyle/>
          <a:p>
            <a:pPr marL="82296" indent="0" algn="ctr">
              <a:buClr>
                <a:srgbClr val="FFC000"/>
              </a:buClr>
              <a:buNone/>
            </a:pPr>
            <a:r>
              <a:rPr lang="en-US" sz="1800" dirty="0">
                <a:solidFill>
                  <a:srgbClr val="000000"/>
                </a:solidFill>
                <a:latin typeface="Georgia" panose="02040502050405020303" pitchFamily="18" charset="0"/>
              </a:rPr>
              <a:t>I woke myself up</a:t>
            </a:r>
          </a:p>
          <a:p>
            <a:pPr marL="82296" indent="0" algn="ctr">
              <a:buClr>
                <a:srgbClr val="FFC000"/>
              </a:buClr>
              <a:buNone/>
            </a:pPr>
            <a:r>
              <a:rPr lang="en-US" sz="1800" dirty="0">
                <a:solidFill>
                  <a:srgbClr val="000000"/>
                </a:solidFill>
                <a:latin typeface="Georgia" panose="02040502050405020303" pitchFamily="18" charset="0"/>
              </a:rPr>
              <a:t>Because we ain’t got an alarm clock</a:t>
            </a:r>
          </a:p>
          <a:p>
            <a:pPr marL="82296" indent="0" algn="ctr">
              <a:buClr>
                <a:srgbClr val="FFC000"/>
              </a:buClr>
              <a:buNone/>
            </a:pPr>
            <a:r>
              <a:rPr lang="en-US" sz="1800" dirty="0">
                <a:solidFill>
                  <a:srgbClr val="000000"/>
                </a:solidFill>
                <a:latin typeface="Georgia" panose="02040502050405020303" pitchFamily="18" charset="0"/>
              </a:rPr>
              <a:t>Dug in the dirty clothes basket,</a:t>
            </a:r>
          </a:p>
          <a:p>
            <a:pPr marL="82296" indent="0" algn="ctr">
              <a:buClr>
                <a:srgbClr val="FFC000"/>
              </a:buClr>
              <a:buNone/>
            </a:pPr>
            <a:r>
              <a:rPr lang="en-US" sz="1800" dirty="0">
                <a:solidFill>
                  <a:srgbClr val="000000"/>
                </a:solidFill>
                <a:latin typeface="Georgia" panose="02040502050405020303" pitchFamily="18" charset="0"/>
              </a:rPr>
              <a:t>Cause ain’t nobody washed my uniform</a:t>
            </a:r>
          </a:p>
          <a:p>
            <a:pPr marL="82296" indent="0" algn="ctr">
              <a:buClr>
                <a:srgbClr val="FFC000"/>
              </a:buClr>
              <a:buNone/>
            </a:pPr>
            <a:r>
              <a:rPr lang="en-US" sz="1800" dirty="0">
                <a:solidFill>
                  <a:srgbClr val="000000"/>
                </a:solidFill>
                <a:latin typeface="Georgia" panose="02040502050405020303" pitchFamily="18" charset="0"/>
              </a:rPr>
              <a:t>Brushed my hair and teeth in the dark,</a:t>
            </a:r>
          </a:p>
          <a:p>
            <a:pPr marL="82296" indent="0" algn="ctr">
              <a:buClr>
                <a:srgbClr val="FFC000"/>
              </a:buClr>
              <a:buNone/>
            </a:pPr>
            <a:r>
              <a:rPr lang="en-US" sz="1800" dirty="0">
                <a:solidFill>
                  <a:srgbClr val="000000"/>
                </a:solidFill>
                <a:latin typeface="Georgia" panose="02040502050405020303" pitchFamily="18" charset="0"/>
              </a:rPr>
              <a:t>Cause the lights ain’t on</a:t>
            </a:r>
          </a:p>
          <a:p>
            <a:pPr marL="82296" indent="0" algn="ctr">
              <a:buClr>
                <a:srgbClr val="FFC000"/>
              </a:buClr>
              <a:buNone/>
            </a:pPr>
            <a:r>
              <a:rPr lang="en-US" sz="1800" dirty="0">
                <a:solidFill>
                  <a:srgbClr val="000000"/>
                </a:solidFill>
                <a:latin typeface="Georgia" panose="02040502050405020303" pitchFamily="18" charset="0"/>
              </a:rPr>
              <a:t>Even got my baby sister ready,</a:t>
            </a:r>
          </a:p>
          <a:p>
            <a:pPr marL="82296" indent="0" algn="ctr">
              <a:buClr>
                <a:srgbClr val="FFC000"/>
              </a:buClr>
              <a:buNone/>
            </a:pPr>
            <a:r>
              <a:rPr lang="en-US" sz="1800" dirty="0">
                <a:solidFill>
                  <a:srgbClr val="000000"/>
                </a:solidFill>
                <a:latin typeface="Georgia" panose="02040502050405020303" pitchFamily="18" charset="0"/>
              </a:rPr>
              <a:t>Cause my mama wasn’t home.</a:t>
            </a:r>
          </a:p>
          <a:p>
            <a:pPr marL="82296" indent="0" algn="ctr">
              <a:buClr>
                <a:srgbClr val="FFC000"/>
              </a:buClr>
              <a:buNone/>
            </a:pPr>
            <a:r>
              <a:rPr lang="en-US" sz="1800" dirty="0">
                <a:solidFill>
                  <a:srgbClr val="000000"/>
                </a:solidFill>
                <a:latin typeface="Georgia" panose="02040502050405020303" pitchFamily="18" charset="0"/>
              </a:rPr>
              <a:t>Got us both to school on time,</a:t>
            </a:r>
          </a:p>
          <a:p>
            <a:pPr marL="82296" indent="0" algn="ctr">
              <a:buClr>
                <a:srgbClr val="FFC000"/>
              </a:buClr>
              <a:buNone/>
            </a:pPr>
            <a:r>
              <a:rPr lang="en-US" sz="1800" dirty="0">
                <a:solidFill>
                  <a:srgbClr val="000000"/>
                </a:solidFill>
                <a:latin typeface="Georgia" panose="02040502050405020303" pitchFamily="18" charset="0"/>
              </a:rPr>
              <a:t>To eat us a good breakfast.</a:t>
            </a:r>
          </a:p>
          <a:p>
            <a:pPr marL="82296" indent="0" algn="ctr">
              <a:buClr>
                <a:srgbClr val="FFC000"/>
              </a:buClr>
              <a:buNone/>
            </a:pPr>
            <a:r>
              <a:rPr lang="en-US" sz="1800" dirty="0">
                <a:solidFill>
                  <a:srgbClr val="000000"/>
                </a:solidFill>
                <a:latin typeface="Georgia" panose="02040502050405020303" pitchFamily="18" charset="0"/>
              </a:rPr>
              <a:t>Then when I got to class the teacher fussed</a:t>
            </a:r>
          </a:p>
          <a:p>
            <a:pPr marL="82296" indent="0" algn="ctr">
              <a:buClr>
                <a:srgbClr val="FFC000"/>
              </a:buClr>
              <a:buNone/>
            </a:pPr>
            <a:r>
              <a:rPr lang="en-US" sz="1800" dirty="0">
                <a:solidFill>
                  <a:srgbClr val="000000"/>
                </a:solidFill>
                <a:latin typeface="Georgia" panose="02040502050405020303" pitchFamily="18" charset="0"/>
              </a:rPr>
              <a:t>Cause I ain’t got no pencil</a:t>
            </a:r>
          </a:p>
          <a:p>
            <a:pPr marL="82296" indent="0" algn="r">
              <a:buClr>
                <a:srgbClr val="FFC000"/>
              </a:buClr>
              <a:buNone/>
            </a:pPr>
            <a:endParaRPr lang="en-US" sz="1800" dirty="0">
              <a:solidFill>
                <a:srgbClr val="000000"/>
              </a:solidFill>
              <a:latin typeface="Georgia" panose="02040502050405020303" pitchFamily="18" charset="0"/>
            </a:endParaRPr>
          </a:p>
          <a:p>
            <a:pPr marL="82296" indent="0" algn="just">
              <a:lnSpc>
                <a:spcPct val="200000"/>
              </a:lnSpc>
              <a:buClr>
                <a:srgbClr val="FFC000"/>
              </a:buClr>
              <a:buNone/>
            </a:pPr>
            <a:r>
              <a:rPr lang="en-US" sz="1800" dirty="0">
                <a:solidFill>
                  <a:srgbClr val="000000"/>
                </a:solidFill>
                <a:latin typeface="Georgia" panose="02040502050405020303" pitchFamily="18" charset="0"/>
              </a:rPr>
              <a:t>“Teachers demonstrate a connectedness with all of their students and encourage the same connectedness between the students” (Ladson-Billings, 2009, p.28).</a:t>
            </a:r>
          </a:p>
        </p:txBody>
      </p:sp>
    </p:spTree>
    <p:extLst>
      <p:ext uri="{BB962C8B-B14F-4D97-AF65-F5344CB8AC3E}">
        <p14:creationId xmlns:p14="http://schemas.microsoft.com/office/powerpoint/2010/main" val="31084261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9452"/>
            <a:ext cx="7638288" cy="1143000"/>
          </a:xfrm>
        </p:spPr>
        <p:txBody>
          <a:bodyPr>
            <a:normAutofit/>
          </a:bodyPr>
          <a:lstStyle/>
          <a:p>
            <a:r>
              <a:rPr lang="en-US" sz="3600" dirty="0">
                <a:solidFill>
                  <a:srgbClr val="000000"/>
                </a:solidFill>
                <a:effectLst/>
                <a:latin typeface="Georgia" panose="02040502050405020303" pitchFamily="18" charset="0"/>
              </a:rPr>
              <a:t>Focus on Academic Excellence</a:t>
            </a:r>
          </a:p>
        </p:txBody>
      </p:sp>
      <p:sp>
        <p:nvSpPr>
          <p:cNvPr id="3" name="Content Placeholder 2"/>
          <p:cNvSpPr>
            <a:spLocks noGrp="1"/>
          </p:cNvSpPr>
          <p:nvPr>
            <p:ph idx="1"/>
          </p:nvPr>
        </p:nvSpPr>
        <p:spPr>
          <a:xfrm>
            <a:off x="1066800" y="1232452"/>
            <a:ext cx="7924800" cy="5244548"/>
          </a:xfrm>
        </p:spPr>
        <p:txBody>
          <a:bodyPr>
            <a:normAutofit fontScale="92500"/>
          </a:bodyPr>
          <a:lstStyle/>
          <a:p>
            <a:pPr algn="just">
              <a:lnSpc>
                <a:spcPct val="15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According to an article by Christy Byrd, "Culturally relevant teachers build on students' strengths and take responsibility for their success. They create classroom climates that are respectful and inclusive, and that helps students’ value and understand the cultures of their peers. Cooperative and experiential learning are common methods of instruction" (Byrd, 2016).</a:t>
            </a:r>
          </a:p>
          <a:p>
            <a:pPr marL="82296" indent="0" algn="just">
              <a:lnSpc>
                <a:spcPct val="150000"/>
              </a:lnSpc>
              <a:buClr>
                <a:srgbClr val="FFC000"/>
              </a:buClr>
              <a:buNone/>
            </a:pPr>
            <a:endParaRPr lang="en-US" sz="1800" dirty="0">
              <a:solidFill>
                <a:srgbClr val="000000"/>
              </a:solidFill>
              <a:latin typeface="Georgia" panose="02040502050405020303" pitchFamily="18" charset="0"/>
            </a:endParaRPr>
          </a:p>
          <a:p>
            <a:pPr algn="just">
              <a:lnSpc>
                <a:spcPct val="15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Pauline Dupree, a teacher in Gloria Ladson-Billings study, recognizes the “link” that our students have.  </a:t>
            </a:r>
          </a:p>
          <a:p>
            <a:pPr marL="82296" indent="0">
              <a:lnSpc>
                <a:spcPct val="150000"/>
              </a:lnSpc>
              <a:buClr>
                <a:srgbClr val="FFC000"/>
              </a:buClr>
              <a:buNone/>
            </a:pPr>
            <a:endParaRPr lang="en-US" sz="1800" dirty="0">
              <a:solidFill>
                <a:srgbClr val="000000"/>
              </a:solidFill>
              <a:latin typeface="Georgia" panose="02040502050405020303" pitchFamily="18" charset="0"/>
            </a:endParaRPr>
          </a:p>
          <a:p>
            <a:pPr marL="82296" indent="0" algn="r">
              <a:lnSpc>
                <a:spcPct val="150000"/>
              </a:lnSpc>
              <a:buClr>
                <a:srgbClr val="FFC000"/>
              </a:buClr>
              <a:buNone/>
            </a:pPr>
            <a:r>
              <a:rPr lang="en-US" sz="1800" dirty="0">
                <a:solidFill>
                  <a:srgbClr val="000000"/>
                </a:solidFill>
                <a:latin typeface="Georgia" panose="02040502050405020303" pitchFamily="18" charset="0"/>
              </a:rPr>
              <a:t>“Our children are very verbal and very bright. They can really get going on a topic and make you think about it in so many different ways” (Ladson-Billings, 2009, p.95).</a:t>
            </a:r>
          </a:p>
        </p:txBody>
      </p:sp>
    </p:spTree>
    <p:extLst>
      <p:ext uri="{BB962C8B-B14F-4D97-AF65-F5344CB8AC3E}">
        <p14:creationId xmlns:p14="http://schemas.microsoft.com/office/powerpoint/2010/main" val="28099949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638288" cy="1143000"/>
          </a:xfrm>
        </p:spPr>
        <p:txBody>
          <a:bodyPr>
            <a:normAutofit/>
          </a:bodyPr>
          <a:lstStyle/>
          <a:p>
            <a:r>
              <a:rPr lang="en-US" sz="3600" dirty="0">
                <a:solidFill>
                  <a:srgbClr val="000000"/>
                </a:solidFill>
                <a:effectLst/>
                <a:latin typeface="Georgia" panose="02040502050405020303" pitchFamily="18" charset="0"/>
              </a:rPr>
              <a:t>Supporting Cultural Competence</a:t>
            </a:r>
          </a:p>
        </p:txBody>
      </p:sp>
      <p:sp>
        <p:nvSpPr>
          <p:cNvPr id="3" name="Content Placeholder 2"/>
          <p:cNvSpPr>
            <a:spLocks noGrp="1"/>
          </p:cNvSpPr>
          <p:nvPr>
            <p:ph idx="1"/>
          </p:nvPr>
        </p:nvSpPr>
        <p:spPr>
          <a:xfrm>
            <a:off x="1076739" y="1066800"/>
            <a:ext cx="7866888" cy="5410200"/>
          </a:xfrm>
        </p:spPr>
        <p:txBody>
          <a:bodyPr>
            <a:normAutofit fontScale="92500"/>
          </a:bodyPr>
          <a:lstStyle/>
          <a:p>
            <a:pPr>
              <a:lnSpc>
                <a:spcPct val="150000"/>
              </a:lnSpc>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Framed by culturally relevant pedagogy, The Dream Keepers illustrates the cultural competence used by the teacher to open the mindsets beyond the textbooks of the students. </a:t>
            </a:r>
          </a:p>
          <a:p>
            <a:pPr marL="82296" indent="0">
              <a:lnSpc>
                <a:spcPct val="150000"/>
              </a:lnSpc>
              <a:buClr>
                <a:srgbClr val="FFC000"/>
              </a:buClr>
              <a:buNone/>
            </a:pPr>
            <a:endParaRPr lang="en-US" sz="1600" dirty="0">
              <a:solidFill>
                <a:srgbClr val="000000"/>
              </a:solidFill>
              <a:latin typeface="Georgia" panose="02040502050405020303" pitchFamily="18" charset="0"/>
            </a:endParaRPr>
          </a:p>
          <a:p>
            <a:pPr>
              <a:lnSpc>
                <a:spcPct val="150000"/>
              </a:lnSpc>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Ms. Hilliard, a teacher in Gloria Ladson-Billings study, opens our mind in using cultural competence in her classroom.</a:t>
            </a:r>
          </a:p>
          <a:p>
            <a:pPr>
              <a:lnSpc>
                <a:spcPct val="150000"/>
              </a:lnSpc>
              <a:buClr>
                <a:srgbClr val="FFC000"/>
              </a:buClr>
              <a:buFont typeface="Wingdings" panose="05000000000000000000" pitchFamily="2" charset="2"/>
              <a:buChar char="v"/>
            </a:pPr>
            <a:endParaRPr lang="en-US" sz="1600" dirty="0">
              <a:solidFill>
                <a:srgbClr val="000000"/>
              </a:solidFill>
              <a:latin typeface="Georgia" panose="02040502050405020303" pitchFamily="18" charset="0"/>
            </a:endParaRPr>
          </a:p>
          <a:p>
            <a:pPr marL="82296" indent="0" algn="r">
              <a:lnSpc>
                <a:spcPct val="150000"/>
              </a:lnSpc>
              <a:buClr>
                <a:srgbClr val="FFC000"/>
              </a:buClr>
              <a:buNone/>
            </a:pPr>
            <a:r>
              <a:rPr lang="en-US" sz="1600" dirty="0">
                <a:solidFill>
                  <a:srgbClr val="000000"/>
                </a:solidFill>
                <a:latin typeface="Georgia" panose="02040502050405020303" pitchFamily="18" charset="0"/>
              </a:rPr>
              <a:t>“…I want the children to see that they have some valuable knowledge to contribute. I do not want them to be ashamed of what they know, but I also want them to know and be comfortable with what the school and the rest of society requires. When I put it in the context of "translation," they get excited…I think that when they see the connections and know that they can make shifts, they become better at both. They are bilingual." (Ladson-billings, 2009, p. 91)</a:t>
            </a:r>
          </a:p>
          <a:p>
            <a:pPr>
              <a:lnSpc>
                <a:spcPct val="150000"/>
              </a:lnSpc>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In supporting cultural competence, the classroom changes to window and mirrors.</a:t>
            </a:r>
          </a:p>
        </p:txBody>
      </p:sp>
    </p:spTree>
    <p:extLst>
      <p:ext uri="{BB962C8B-B14F-4D97-AF65-F5344CB8AC3E}">
        <p14:creationId xmlns:p14="http://schemas.microsoft.com/office/powerpoint/2010/main" val="37699843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
            <a:ext cx="7638288" cy="1143000"/>
          </a:xfrm>
        </p:spPr>
        <p:txBody>
          <a:bodyPr>
            <a:normAutofit/>
          </a:bodyPr>
          <a:lstStyle/>
          <a:p>
            <a:r>
              <a:rPr lang="en-US" sz="3600" dirty="0">
                <a:solidFill>
                  <a:srgbClr val="000000"/>
                </a:solidFill>
                <a:effectLst/>
                <a:latin typeface="Georgia" panose="02040502050405020303" pitchFamily="18" charset="0"/>
              </a:rPr>
              <a:t>Supporting Cultural Competence</a:t>
            </a:r>
          </a:p>
        </p:txBody>
      </p:sp>
      <p:sp>
        <p:nvSpPr>
          <p:cNvPr id="3" name="Content Placeholder 2"/>
          <p:cNvSpPr>
            <a:spLocks noGrp="1"/>
          </p:cNvSpPr>
          <p:nvPr>
            <p:ph idx="1"/>
          </p:nvPr>
        </p:nvSpPr>
        <p:spPr>
          <a:xfrm>
            <a:off x="1066800" y="914400"/>
            <a:ext cx="8077200" cy="5943600"/>
          </a:xfrm>
        </p:spPr>
        <p:txBody>
          <a:bodyPr>
            <a:normAutofit fontScale="92500"/>
          </a:bodyPr>
          <a:lstStyle/>
          <a:p>
            <a:pPr>
              <a:lnSpc>
                <a:spcPct val="150000"/>
              </a:lnSpc>
              <a:buClr>
                <a:srgbClr val="FFC000"/>
              </a:buClr>
              <a:buFont typeface="Wingdings" panose="05000000000000000000" pitchFamily="2" charset="2"/>
              <a:buChar char="v"/>
            </a:pPr>
            <a:r>
              <a:rPr lang="en-US" sz="1700" dirty="0">
                <a:solidFill>
                  <a:srgbClr val="000000"/>
                </a:solidFill>
                <a:latin typeface="Georgia" panose="02040502050405020303" pitchFamily="18" charset="0"/>
              </a:rPr>
              <a:t>Windows and Mirrors is a strategy used by Gloria Boutte. </a:t>
            </a:r>
          </a:p>
          <a:p>
            <a:pPr lvl="1">
              <a:lnSpc>
                <a:spcPct val="150000"/>
              </a:lnSpc>
              <a:buClr>
                <a:srgbClr val="FFC000"/>
              </a:buClr>
              <a:buFont typeface="Wingdings" panose="05000000000000000000" pitchFamily="2" charset="2"/>
              <a:buChar char="Ø"/>
            </a:pPr>
            <a:r>
              <a:rPr lang="en-US" sz="1300" dirty="0">
                <a:solidFill>
                  <a:srgbClr val="000000"/>
                </a:solidFill>
                <a:latin typeface="Georgia" panose="02040502050405020303" pitchFamily="18" charset="0"/>
              </a:rPr>
              <a:t>“A mirror is a story that reflects your own culture and helps build your identity” (We Are Teachers, 2020). </a:t>
            </a:r>
          </a:p>
          <a:p>
            <a:pPr lvl="1">
              <a:lnSpc>
                <a:spcPct val="150000"/>
              </a:lnSpc>
              <a:buClr>
                <a:srgbClr val="FFC000"/>
              </a:buClr>
              <a:buFont typeface="Wingdings" panose="05000000000000000000" pitchFamily="2" charset="2"/>
              <a:buChar char="Ø"/>
            </a:pPr>
            <a:r>
              <a:rPr lang="en-US" sz="1300" dirty="0">
                <a:solidFill>
                  <a:srgbClr val="000000"/>
                </a:solidFill>
                <a:latin typeface="Georgia" panose="02040502050405020303" pitchFamily="18" charset="0"/>
              </a:rPr>
              <a:t>A window is a resource that offers you a view of someone else's experience” (We Are Teachers, 2020).</a:t>
            </a:r>
            <a:endParaRPr lang="en-US" sz="1700" dirty="0">
              <a:solidFill>
                <a:srgbClr val="000000"/>
              </a:solidFill>
              <a:latin typeface="Georgia" panose="02040502050405020303" pitchFamily="18" charset="0"/>
            </a:endParaRPr>
          </a:p>
          <a:p>
            <a:pPr>
              <a:lnSpc>
                <a:spcPct val="150000"/>
              </a:lnSpc>
              <a:buClr>
                <a:srgbClr val="FFC000"/>
              </a:buClr>
              <a:buFont typeface="Wingdings" panose="05000000000000000000" pitchFamily="2" charset="2"/>
              <a:buChar char="v"/>
            </a:pPr>
            <a:r>
              <a:rPr lang="en-US" sz="1700" dirty="0">
                <a:solidFill>
                  <a:srgbClr val="000000"/>
                </a:solidFill>
                <a:latin typeface="Georgia" panose="02040502050405020303" pitchFamily="18" charset="0"/>
              </a:rPr>
              <a:t>“In Boutte book, </a:t>
            </a:r>
            <a:r>
              <a:rPr lang="en-US" sz="1700" i="1" dirty="0">
                <a:solidFill>
                  <a:srgbClr val="000000"/>
                </a:solidFill>
                <a:latin typeface="Georgia" panose="02040502050405020303" pitchFamily="18" charset="0"/>
              </a:rPr>
              <a:t>Educating African American Students: and How are the Children, </a:t>
            </a:r>
            <a:r>
              <a:rPr lang="en-US" sz="1700" dirty="0">
                <a:solidFill>
                  <a:srgbClr val="000000"/>
                </a:solidFill>
                <a:latin typeface="Georgia" panose="02040502050405020303" pitchFamily="18" charset="0"/>
              </a:rPr>
              <a:t>she provides an example of a mirror by using a lesson on African American students” (Boutte, 2016, p. 78).</a:t>
            </a:r>
          </a:p>
          <a:p>
            <a:pPr>
              <a:lnSpc>
                <a:spcPct val="150000"/>
              </a:lnSpc>
              <a:buClr>
                <a:srgbClr val="FFC000"/>
              </a:buClr>
              <a:buFont typeface="Wingdings" panose="05000000000000000000" pitchFamily="2" charset="2"/>
              <a:buChar char="v"/>
            </a:pPr>
            <a:r>
              <a:rPr lang="en-US" sz="1700" dirty="0">
                <a:solidFill>
                  <a:srgbClr val="000000"/>
                </a:solidFill>
                <a:latin typeface="Georgia" panose="02040502050405020303" pitchFamily="18" charset="0"/>
              </a:rPr>
              <a:t>An example of a window is with Dr. Boutte and Mr. Hill study on the classroom community using a barbershop.</a:t>
            </a:r>
          </a:p>
          <a:p>
            <a:pPr marL="82296" indent="0" algn="r">
              <a:lnSpc>
                <a:spcPct val="150000"/>
              </a:lnSpc>
              <a:buClr>
                <a:srgbClr val="FFC000"/>
              </a:buClr>
              <a:buNone/>
            </a:pPr>
            <a:r>
              <a:rPr lang="en-US" sz="1700" dirty="0">
                <a:solidFill>
                  <a:srgbClr val="000000"/>
                </a:solidFill>
                <a:latin typeface="Georgia" panose="02040502050405020303" pitchFamily="18" charset="0"/>
              </a:rPr>
              <a:t>"I see the present, the future, old, and young, bound together in one place- the barbershop. As I look into little boys' eyes, I wonder to myself if they realize the importance of the assembled men in front of them. These various men of the community are whom they could become—respected and valued men of their community. Despite the harshness black men face outside the barbershop walls, little boys sit in the presence of potential hope" (Boutte, 2016, p. 146).</a:t>
            </a:r>
          </a:p>
          <a:p>
            <a:pPr marL="82296" indent="0" algn="r">
              <a:buClr>
                <a:srgbClr val="FFC000"/>
              </a:buClr>
              <a:buNone/>
            </a:pPr>
            <a:r>
              <a:rPr lang="en-US" sz="1800" dirty="0">
                <a:solidFill>
                  <a:srgbClr val="000000"/>
                </a:solidFill>
                <a:latin typeface="Georgia" panose="02040502050405020303" pitchFamily="18" charset="0"/>
              </a:rPr>
              <a:t> </a:t>
            </a:r>
          </a:p>
        </p:txBody>
      </p:sp>
    </p:spTree>
    <p:extLst>
      <p:ext uri="{BB962C8B-B14F-4D97-AF65-F5344CB8AC3E}">
        <p14:creationId xmlns:p14="http://schemas.microsoft.com/office/powerpoint/2010/main" val="16851370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9809" y="190500"/>
            <a:ext cx="7638288" cy="1143000"/>
          </a:xfrm>
        </p:spPr>
        <p:txBody>
          <a:bodyPr>
            <a:normAutofit/>
          </a:bodyPr>
          <a:lstStyle/>
          <a:p>
            <a:r>
              <a:rPr lang="en-US" sz="3600" dirty="0">
                <a:solidFill>
                  <a:srgbClr val="000000"/>
                </a:solidFill>
                <a:effectLst/>
                <a:latin typeface="Georgia" panose="02040502050405020303" pitchFamily="18" charset="0"/>
              </a:rPr>
              <a:t>Data Collection</a:t>
            </a:r>
          </a:p>
        </p:txBody>
      </p:sp>
      <p:sp>
        <p:nvSpPr>
          <p:cNvPr id="3" name="Content Placeholder 2"/>
          <p:cNvSpPr>
            <a:spLocks noGrp="1"/>
          </p:cNvSpPr>
          <p:nvPr>
            <p:ph idx="1"/>
          </p:nvPr>
        </p:nvSpPr>
        <p:spPr>
          <a:xfrm>
            <a:off x="1143000" y="1447800"/>
            <a:ext cx="7790688" cy="4648200"/>
          </a:xfrm>
        </p:spPr>
        <p:txBody>
          <a:bodyPr>
            <a:normAutofit lnSpcReduction="10000"/>
          </a:bodyPr>
          <a:lstStyle/>
          <a:p>
            <a:pPr marL="82296" indent="0">
              <a:buClr>
                <a:srgbClr val="FFC000"/>
              </a:buClr>
              <a:buNone/>
            </a:pPr>
            <a:r>
              <a:rPr lang="en-US" sz="1800" dirty="0">
                <a:solidFill>
                  <a:srgbClr val="000000"/>
                </a:solidFill>
                <a:latin typeface="Georgia" panose="02040502050405020303" pitchFamily="18" charset="0"/>
              </a:rPr>
              <a:t> </a:t>
            </a:r>
            <a:r>
              <a:rPr lang="en-US" sz="1800" b="1" dirty="0">
                <a:solidFill>
                  <a:srgbClr val="000000"/>
                </a:solidFill>
                <a:latin typeface="Georgia" panose="02040502050405020303" pitchFamily="18" charset="0"/>
              </a:rPr>
              <a:t>Academic Excellence</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An excellent representation of academic excellence in the classroom is how Ms. Collins’ class knows how to inquiry research question, write autobiographies, and biographies. This amazement of this situation is because this is a first-grade class that knows how to use these skills fluently. The vocabulary in this classroom is based on different cultural background. Also in this classroom there are different aspects of culture such as adinkra symbols, musical instruments, and a mud blanket.</a:t>
            </a:r>
          </a:p>
        </p:txBody>
      </p:sp>
    </p:spTree>
    <p:extLst>
      <p:ext uri="{BB962C8B-B14F-4D97-AF65-F5344CB8AC3E}">
        <p14:creationId xmlns:p14="http://schemas.microsoft.com/office/powerpoint/2010/main" val="36000741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9809" y="190500"/>
            <a:ext cx="7638288" cy="1143000"/>
          </a:xfrm>
        </p:spPr>
        <p:txBody>
          <a:bodyPr>
            <a:normAutofit/>
          </a:bodyPr>
          <a:lstStyle/>
          <a:p>
            <a:r>
              <a:rPr lang="en-US" sz="3600" dirty="0">
                <a:solidFill>
                  <a:srgbClr val="000000"/>
                </a:solidFill>
                <a:effectLst/>
                <a:latin typeface="Georgia" panose="02040502050405020303" pitchFamily="18" charset="0"/>
              </a:rPr>
              <a:t>Data Collection</a:t>
            </a:r>
          </a:p>
        </p:txBody>
      </p:sp>
      <p:sp>
        <p:nvSpPr>
          <p:cNvPr id="3" name="Content Placeholder 2"/>
          <p:cNvSpPr>
            <a:spLocks noGrp="1"/>
          </p:cNvSpPr>
          <p:nvPr>
            <p:ph idx="1"/>
          </p:nvPr>
        </p:nvSpPr>
        <p:spPr>
          <a:xfrm>
            <a:off x="1119809" y="1104900"/>
            <a:ext cx="7790688" cy="4648200"/>
          </a:xfrm>
        </p:spPr>
        <p:txBody>
          <a:bodyPr>
            <a:normAutofit fontScale="85000" lnSpcReduction="20000"/>
          </a:bodyPr>
          <a:lstStyle/>
          <a:p>
            <a:pPr marL="82296" indent="0">
              <a:buClr>
                <a:srgbClr val="FFC000"/>
              </a:buClr>
              <a:buNone/>
            </a:pPr>
            <a:r>
              <a:rPr lang="en-US" sz="1800" b="1" dirty="0">
                <a:solidFill>
                  <a:srgbClr val="000000"/>
                </a:solidFill>
                <a:latin typeface="Georgia" panose="02040502050405020303" pitchFamily="18" charset="0"/>
              </a:rPr>
              <a:t>Culture Competence</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As most people know, the crayons and color paper do not represent skin colors in a classroom. Ms. Collins uses culture competence in the classroom by using people color crayons , and paper. Ms. Janice Baines uses a significant way to produce culture competence in the school, but also in the school community. Based off the movie Hidden Figures, each of her students went to interview the teachers (heroes) of the school. The teacher told them about their  lives and this taught the kids that they can learn from other’s culture. On a higher education level, Dr. Greene takes culture competence to a different level. In Dr. King Letter from Brigham Jail and John Rieder Dr. King Righteous Fury are two text she use to show intertextuality. She allows her students to examine the texts and find different aspects that relate to their culture.</a:t>
            </a:r>
          </a:p>
        </p:txBody>
      </p:sp>
    </p:spTree>
    <p:extLst>
      <p:ext uri="{BB962C8B-B14F-4D97-AF65-F5344CB8AC3E}">
        <p14:creationId xmlns:p14="http://schemas.microsoft.com/office/powerpoint/2010/main" val="277337212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9809" y="190500"/>
            <a:ext cx="7638288" cy="1143000"/>
          </a:xfrm>
        </p:spPr>
        <p:txBody>
          <a:bodyPr>
            <a:normAutofit/>
          </a:bodyPr>
          <a:lstStyle/>
          <a:p>
            <a:r>
              <a:rPr lang="en-US" sz="3600" dirty="0">
                <a:solidFill>
                  <a:srgbClr val="000000"/>
                </a:solidFill>
                <a:effectLst/>
                <a:latin typeface="Georgia" panose="02040502050405020303" pitchFamily="18" charset="0"/>
              </a:rPr>
              <a:t>Data Collection</a:t>
            </a:r>
          </a:p>
        </p:txBody>
      </p:sp>
      <p:sp>
        <p:nvSpPr>
          <p:cNvPr id="3" name="Content Placeholder 2"/>
          <p:cNvSpPr>
            <a:spLocks noGrp="1"/>
          </p:cNvSpPr>
          <p:nvPr>
            <p:ph idx="1"/>
          </p:nvPr>
        </p:nvSpPr>
        <p:spPr>
          <a:xfrm>
            <a:off x="1143000" y="1447800"/>
            <a:ext cx="7790688" cy="5219700"/>
          </a:xfrm>
        </p:spPr>
        <p:txBody>
          <a:bodyPr>
            <a:normAutofit fontScale="77500" lnSpcReduction="20000"/>
          </a:bodyPr>
          <a:lstStyle/>
          <a:p>
            <a:pPr marL="82296" indent="0">
              <a:buClr>
                <a:srgbClr val="FFC000"/>
              </a:buClr>
              <a:buNone/>
            </a:pPr>
            <a:r>
              <a:rPr lang="en-US" sz="1800" b="1" dirty="0">
                <a:solidFill>
                  <a:srgbClr val="000000"/>
                </a:solidFill>
                <a:latin typeface="Georgia" panose="02040502050405020303" pitchFamily="18" charset="0"/>
              </a:rPr>
              <a:t>Socio-political Consciousness</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In socio-political consciousness, teachers encourage their students to have a voice. Ms. Collins class was doing a project about Serena Williams. One of the picture was very derogate and distrustful. Another example of socio-political is when Ms. Dawson teaches a lesson on Africa. All of the pictures came from Africa, but the students did not know that. She does the lesson and asks their view on Africa after seeing it in different perspectives. In Dr. Greene classroom, she showed the students two statue of liberty. One being the green statue and the other one with a black lady holding a lantern. She then began to explain the purpose of the original statue and how it was a black lady holding a lantern. It was supposed to represent the end of slavery and a new beginning, but as you can see, that still has not changed. She then introduced the novel The Hate U Give and had students think critically and ask questions about this book. She took the main character Starr and asked the student to imagine a life like her.</a:t>
            </a:r>
          </a:p>
        </p:txBody>
      </p:sp>
    </p:spTree>
    <p:extLst>
      <p:ext uri="{BB962C8B-B14F-4D97-AF65-F5344CB8AC3E}">
        <p14:creationId xmlns:p14="http://schemas.microsoft.com/office/powerpoint/2010/main" val="23954400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498080" cy="1143000"/>
          </a:xfrm>
        </p:spPr>
        <p:txBody>
          <a:bodyPr>
            <a:normAutofit/>
          </a:bodyPr>
          <a:lstStyle/>
          <a:p>
            <a:r>
              <a:rPr lang="en-US" sz="4000" dirty="0">
                <a:solidFill>
                  <a:srgbClr val="000000"/>
                </a:solidFill>
                <a:effectLst/>
                <a:latin typeface="Georgia" panose="02040502050405020303" pitchFamily="18" charset="0"/>
              </a:rPr>
              <a:t>Conclusions</a:t>
            </a:r>
          </a:p>
        </p:txBody>
      </p:sp>
      <p:sp>
        <p:nvSpPr>
          <p:cNvPr id="3" name="Content Placeholder 2"/>
          <p:cNvSpPr>
            <a:spLocks noGrp="1"/>
          </p:cNvSpPr>
          <p:nvPr>
            <p:ph idx="1"/>
          </p:nvPr>
        </p:nvSpPr>
        <p:spPr>
          <a:xfrm>
            <a:off x="1066800" y="1371600"/>
            <a:ext cx="7924800" cy="5257800"/>
          </a:xfrm>
        </p:spPr>
        <p:txBody>
          <a:bodyPr>
            <a:normAutofit fontScale="92500" lnSpcReduction="20000"/>
          </a:bodyPr>
          <a:lstStyle/>
          <a:p>
            <a:pPr marL="82296" indent="0">
              <a:lnSpc>
                <a:spcPct val="200000"/>
              </a:lnSpc>
              <a:buClr>
                <a:srgbClr val="FFC000"/>
              </a:buClr>
              <a:buNone/>
            </a:pPr>
            <a:r>
              <a:rPr lang="en-US" sz="1800" dirty="0">
                <a:solidFill>
                  <a:srgbClr val="000000"/>
                </a:solidFill>
                <a:latin typeface="Georgia" panose="02040502050405020303" pitchFamily="18" charset="0"/>
              </a:rPr>
              <a:t>As a result of this study:</a:t>
            </a:r>
          </a:p>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Culturally relevant pedagogy classrooms impacts the students and takes learning outside the classroom. </a:t>
            </a:r>
          </a:p>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African American students and other races can use culturally relevant pedagogy to help them change the status quo.</a:t>
            </a:r>
          </a:p>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 With the help of academic success, cultural competence, and socio-political consciousness, students can conquer way more and learn more about their culture.</a:t>
            </a:r>
          </a:p>
          <a:p>
            <a:pPr>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 This style of teaching opens their mind to reality and makes them really think about what is going on in their community.</a:t>
            </a:r>
          </a:p>
          <a:p>
            <a:pPr>
              <a:lnSpc>
                <a:spcPct val="200000"/>
              </a:lnSpc>
              <a:buClr>
                <a:srgbClr val="FFC000"/>
              </a:buClr>
              <a:buFont typeface="Wingdings" panose="05000000000000000000" pitchFamily="2" charset="2"/>
              <a:buChar char="v"/>
            </a:pPr>
            <a:endParaRPr lang="en-US" sz="1800" dirty="0">
              <a:solidFill>
                <a:srgbClr val="000000"/>
              </a:solidFill>
              <a:latin typeface="Georgia" panose="02040502050405020303" pitchFamily="18" charset="0"/>
            </a:endParaRPr>
          </a:p>
          <a:p>
            <a:pPr marL="82296" indent="0">
              <a:buClr>
                <a:srgbClr val="FFC000"/>
              </a:buClr>
              <a:buNone/>
            </a:pPr>
            <a:endParaRPr lang="en-US" sz="2000" dirty="0">
              <a:solidFill>
                <a:srgbClr val="000000"/>
              </a:solidFill>
              <a:latin typeface="Georgia" panose="02040502050405020303" pitchFamily="18" charset="0"/>
            </a:endParaRPr>
          </a:p>
        </p:txBody>
      </p:sp>
    </p:spTree>
    <p:extLst>
      <p:ext uri="{BB962C8B-B14F-4D97-AF65-F5344CB8AC3E}">
        <p14:creationId xmlns:p14="http://schemas.microsoft.com/office/powerpoint/2010/main" val="3589039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9513"/>
            <a:ext cx="7790688" cy="1143000"/>
          </a:xfrm>
        </p:spPr>
        <p:txBody>
          <a:bodyPr>
            <a:noAutofit/>
          </a:bodyPr>
          <a:lstStyle/>
          <a:p>
            <a:r>
              <a:rPr lang="en-US" sz="3600" dirty="0">
                <a:solidFill>
                  <a:srgbClr val="000000"/>
                </a:solidFill>
                <a:effectLst/>
                <a:latin typeface="Georgia" panose="02040502050405020303" pitchFamily="18" charset="0"/>
              </a:rPr>
              <a:t>Implications for Further Research</a:t>
            </a:r>
          </a:p>
        </p:txBody>
      </p:sp>
      <p:sp>
        <p:nvSpPr>
          <p:cNvPr id="3" name="Content Placeholder 2"/>
          <p:cNvSpPr>
            <a:spLocks noGrp="1"/>
          </p:cNvSpPr>
          <p:nvPr>
            <p:ph idx="1"/>
          </p:nvPr>
        </p:nvSpPr>
        <p:spPr>
          <a:xfrm>
            <a:off x="1066800" y="1371600"/>
            <a:ext cx="7790688" cy="5257800"/>
          </a:xfrm>
        </p:spPr>
        <p:txBody>
          <a:bodyPr>
            <a:normAutofit/>
          </a:bodyPr>
          <a:lstStyle/>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Culturally Sustain Pedagogy-This is developed by Django Paris. This is a new pedagogy used to not only prepare the children in the classroom but also sustain the lifeways of communities.</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Students surveys on how to reflect the product of culturally relevant pedagogy</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Different grades using culturally relevant pedagogy </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Culturally responsive versus culturally relevant</a:t>
            </a:r>
          </a:p>
          <a:p>
            <a:pPr algn="just">
              <a:lnSpc>
                <a:spcPct val="200000"/>
              </a:lnSpc>
              <a:buClr>
                <a:srgbClr val="FFC000"/>
              </a:buClr>
              <a:buFont typeface="Wingdings" panose="05000000000000000000" pitchFamily="2" charset="2"/>
              <a:buChar char="v"/>
            </a:pPr>
            <a:r>
              <a:rPr lang="en-US" sz="1800" dirty="0">
                <a:solidFill>
                  <a:srgbClr val="000000"/>
                </a:solidFill>
                <a:latin typeface="Georgia" panose="02040502050405020303" pitchFamily="18" charset="0"/>
              </a:rPr>
              <a:t>Using Hip Hop Pedagogy in the classroom</a:t>
            </a:r>
          </a:p>
          <a:p>
            <a:pPr>
              <a:buClr>
                <a:srgbClr val="FFC000"/>
              </a:buClr>
              <a:buFont typeface="Wingdings" panose="05000000000000000000" pitchFamily="2" charset="2"/>
              <a:buChar char="v"/>
            </a:pPr>
            <a:endParaRPr lang="en-US" sz="2400" dirty="0">
              <a:solidFill>
                <a:srgbClr val="000000"/>
              </a:solidFill>
              <a:latin typeface="Georgia" panose="02040502050405020303" pitchFamily="18" charset="0"/>
            </a:endParaRPr>
          </a:p>
        </p:txBody>
      </p:sp>
    </p:spTree>
    <p:extLst>
      <p:ext uri="{BB962C8B-B14F-4D97-AF65-F5344CB8AC3E}">
        <p14:creationId xmlns:p14="http://schemas.microsoft.com/office/powerpoint/2010/main" val="18943159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438" y="274638"/>
            <a:ext cx="7715250" cy="1143000"/>
          </a:xfrm>
        </p:spPr>
        <p:txBody>
          <a:bodyPr/>
          <a:lstStyle/>
          <a:p>
            <a:r>
              <a:rPr lang="en-US" dirty="0">
                <a:solidFill>
                  <a:srgbClr val="000000"/>
                </a:solidFill>
                <a:effectLst/>
                <a:latin typeface="Georgia" panose="02040502050405020303" pitchFamily="18" charset="0"/>
              </a:rPr>
              <a:t>Conceptual Framework</a:t>
            </a:r>
          </a:p>
        </p:txBody>
      </p:sp>
      <p:pic>
        <p:nvPicPr>
          <p:cNvPr id="4" name="Content Placeholder 3">
            <a:extLst>
              <a:ext uri="{FF2B5EF4-FFF2-40B4-BE49-F238E27FC236}">
                <a16:creationId xmlns:a16="http://schemas.microsoft.com/office/drawing/2014/main" id="{E7152BE1-8F38-41AB-9425-FD9299D44F21}"/>
              </a:ext>
            </a:extLst>
          </p:cNvPr>
          <p:cNvPicPr>
            <a:picLocks noGrp="1" noChangeAspect="1"/>
          </p:cNvPicPr>
          <p:nvPr>
            <p:ph idx="1"/>
          </p:nvPr>
        </p:nvPicPr>
        <p:blipFill>
          <a:blip r:embed="rId2"/>
          <a:stretch>
            <a:fillRect/>
          </a:stretch>
        </p:blipFill>
        <p:spPr>
          <a:xfrm>
            <a:off x="1219200" y="1739937"/>
            <a:ext cx="7715250" cy="4216325"/>
          </a:xfrm>
          <a:prstGeom prst="rect">
            <a:avLst/>
          </a:prstGeom>
        </p:spPr>
      </p:pic>
    </p:spTree>
    <p:extLst>
      <p:ext uri="{BB962C8B-B14F-4D97-AF65-F5344CB8AC3E}">
        <p14:creationId xmlns:p14="http://schemas.microsoft.com/office/powerpoint/2010/main" val="26828947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5453" y="76200"/>
            <a:ext cx="7498080" cy="1143000"/>
          </a:xfrm>
        </p:spPr>
        <p:txBody>
          <a:bodyPr>
            <a:normAutofit/>
          </a:bodyPr>
          <a:lstStyle/>
          <a:p>
            <a:r>
              <a:rPr lang="en-US" dirty="0">
                <a:solidFill>
                  <a:srgbClr val="000000"/>
                </a:solidFill>
                <a:effectLst/>
                <a:latin typeface="Georgia" panose="02040502050405020303" pitchFamily="18" charset="0"/>
              </a:rPr>
              <a:t>Major References</a:t>
            </a:r>
          </a:p>
        </p:txBody>
      </p:sp>
      <p:sp>
        <p:nvSpPr>
          <p:cNvPr id="3" name="Content Placeholder 2"/>
          <p:cNvSpPr>
            <a:spLocks noGrp="1"/>
          </p:cNvSpPr>
          <p:nvPr>
            <p:ph idx="1"/>
          </p:nvPr>
        </p:nvSpPr>
        <p:spPr>
          <a:xfrm>
            <a:off x="1025452" y="1447800"/>
            <a:ext cx="7908235" cy="5334000"/>
          </a:xfrm>
        </p:spPr>
        <p:txBody>
          <a:bodyPr>
            <a:normAutofit/>
          </a:bodyPr>
          <a:lstStyle/>
          <a:p>
            <a:pPr>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Boutte, G. (2016). Educating African American students: and how are the 	children. New York, NY: Routledge.</a:t>
            </a:r>
          </a:p>
          <a:p>
            <a:pPr marL="82296" indent="0">
              <a:buClr>
                <a:srgbClr val="FFC000"/>
              </a:buClr>
              <a:buNone/>
            </a:pPr>
            <a:endParaRPr lang="en-US" sz="1600" dirty="0">
              <a:solidFill>
                <a:srgbClr val="000000"/>
              </a:solidFill>
              <a:latin typeface="Georgia" panose="02040502050405020303" pitchFamily="18" charset="0"/>
            </a:endParaRPr>
          </a:p>
          <a:p>
            <a:pPr>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Great Schools. (1998-2020a). Richland 01 School District. Retrieved 	from: </a:t>
            </a:r>
            <a:r>
              <a:rPr lang="en-US" sz="1600" dirty="0">
                <a:solidFill>
                  <a:srgbClr val="000000"/>
                </a:solidFill>
                <a:latin typeface="Georgia" panose="02040502050405020303" pitchFamily="18" charset="0"/>
                <a:hlinkClick r:id="rId2"/>
              </a:rPr>
              <a:t>https://www.greatschools.org/south-	</a:t>
            </a:r>
            <a:r>
              <a:rPr lang="en-US" sz="1600" dirty="0" err="1">
                <a:solidFill>
                  <a:srgbClr val="000000"/>
                </a:solidFill>
                <a:latin typeface="Georgia" panose="02040502050405020303" pitchFamily="18" charset="0"/>
                <a:hlinkClick r:id="rId2"/>
              </a:rPr>
              <a:t>carolina</a:t>
            </a:r>
            <a:r>
              <a:rPr lang="en-US" sz="1600" dirty="0">
                <a:solidFill>
                  <a:srgbClr val="000000"/>
                </a:solidFill>
                <a:latin typeface="Georgia" panose="02040502050405020303" pitchFamily="18" charset="0"/>
                <a:hlinkClick r:id="rId2"/>
              </a:rPr>
              <a:t>/columbia/richland-01-school-district</a:t>
            </a:r>
            <a:endParaRPr lang="en-US" sz="1600" dirty="0">
              <a:solidFill>
                <a:srgbClr val="000000"/>
              </a:solidFill>
              <a:latin typeface="Georgia" panose="02040502050405020303" pitchFamily="18" charset="0"/>
            </a:endParaRPr>
          </a:p>
          <a:p>
            <a:pPr marL="82296" indent="0">
              <a:buClr>
                <a:srgbClr val="FFC000"/>
              </a:buClr>
              <a:buNone/>
            </a:pPr>
            <a:endParaRPr lang="en-US" sz="1600" dirty="0">
              <a:solidFill>
                <a:srgbClr val="000000"/>
              </a:solidFill>
              <a:latin typeface="Georgia" panose="02040502050405020303" pitchFamily="18" charset="0"/>
            </a:endParaRPr>
          </a:p>
          <a:p>
            <a:pPr>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Great Schools. (1998-2020b). Richland 02 School District. Retrieved 	from: </a:t>
            </a:r>
            <a:r>
              <a:rPr lang="en-US" sz="1600" dirty="0">
                <a:solidFill>
                  <a:srgbClr val="000000"/>
                </a:solidFill>
                <a:latin typeface="Georgia" panose="02040502050405020303" pitchFamily="18" charset="0"/>
                <a:hlinkClick r:id="rId3"/>
              </a:rPr>
              <a:t>https://www.greatschools.org/south-	</a:t>
            </a:r>
            <a:r>
              <a:rPr lang="en-US" sz="1600" dirty="0" err="1">
                <a:solidFill>
                  <a:srgbClr val="000000"/>
                </a:solidFill>
                <a:latin typeface="Georgia" panose="02040502050405020303" pitchFamily="18" charset="0"/>
                <a:hlinkClick r:id="rId3"/>
              </a:rPr>
              <a:t>carolina</a:t>
            </a:r>
            <a:r>
              <a:rPr lang="en-US" sz="1600" dirty="0">
                <a:solidFill>
                  <a:srgbClr val="000000"/>
                </a:solidFill>
                <a:latin typeface="Georgia" panose="02040502050405020303" pitchFamily="18" charset="0"/>
                <a:hlinkClick r:id="rId3"/>
              </a:rPr>
              <a:t>/columbia/richland-02-school</a:t>
            </a:r>
            <a:endParaRPr lang="en-US" sz="1600" dirty="0">
              <a:solidFill>
                <a:srgbClr val="000000"/>
              </a:solidFill>
              <a:latin typeface="Georgia" panose="02040502050405020303" pitchFamily="18" charset="0"/>
            </a:endParaRPr>
          </a:p>
          <a:p>
            <a:pPr marL="82296" indent="0">
              <a:buClr>
                <a:srgbClr val="FFC000"/>
              </a:buClr>
              <a:buNone/>
            </a:pPr>
            <a:endParaRPr lang="en-US" sz="1600" dirty="0">
              <a:solidFill>
                <a:srgbClr val="000000"/>
              </a:solidFill>
              <a:latin typeface="Georgia" panose="02040502050405020303" pitchFamily="18" charset="0"/>
            </a:endParaRPr>
          </a:p>
          <a:p>
            <a:pPr>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Hill, E. &amp; Boutte, G. (2006). The new educator African American 	communities: 	implications for culturally relevant teaching. The New Educator. 2, 4, pp. 1–	37.</a:t>
            </a:r>
          </a:p>
          <a:p>
            <a:pPr marL="82296" indent="0">
              <a:buClr>
                <a:srgbClr val="FFC000"/>
              </a:buClr>
              <a:buNone/>
            </a:pPr>
            <a:endParaRPr lang="en-US" sz="1600" dirty="0">
              <a:solidFill>
                <a:srgbClr val="000000"/>
              </a:solidFill>
              <a:latin typeface="Georgia" panose="02040502050405020303" pitchFamily="18" charset="0"/>
            </a:endParaRPr>
          </a:p>
          <a:p>
            <a:pPr>
              <a:buClr>
                <a:srgbClr val="FFC000"/>
              </a:buClr>
              <a:buFont typeface="Wingdings" panose="05000000000000000000" pitchFamily="2" charset="2"/>
              <a:buChar char="v"/>
            </a:pPr>
            <a:r>
              <a:rPr lang="en-US" sz="1600" dirty="0">
                <a:solidFill>
                  <a:srgbClr val="000000"/>
                </a:solidFill>
                <a:latin typeface="Georgia" panose="02040502050405020303" pitchFamily="18" charset="0"/>
              </a:rPr>
              <a:t>Ladson-Billings, G. (2009). The dream keepers: Successful teachers of 	African American Children. San Francisco, CA: Jossey-Bass</a:t>
            </a:r>
          </a:p>
          <a:p>
            <a:pPr>
              <a:buClr>
                <a:srgbClr val="FFC000"/>
              </a:buClr>
              <a:buFont typeface="Wingdings" panose="05000000000000000000" pitchFamily="2" charset="2"/>
              <a:buChar char="v"/>
            </a:pPr>
            <a:endParaRPr lang="en-US" sz="2000" dirty="0">
              <a:solidFill>
                <a:srgbClr val="000000"/>
              </a:solidFill>
              <a:latin typeface="Georgia" panose="02040502050405020303" pitchFamily="18" charset="0"/>
            </a:endParaRPr>
          </a:p>
          <a:p>
            <a:pPr>
              <a:buClr>
                <a:srgbClr val="FFC000"/>
              </a:buClr>
              <a:buFont typeface="Wingdings" panose="05000000000000000000" pitchFamily="2" charset="2"/>
              <a:buChar char="v"/>
            </a:pPr>
            <a:endParaRPr lang="en-US" sz="2000" dirty="0">
              <a:solidFill>
                <a:srgbClr val="000000"/>
              </a:solidFill>
              <a:latin typeface="Georgia" panose="02040502050405020303" pitchFamily="18" charset="0"/>
            </a:endParaRPr>
          </a:p>
        </p:txBody>
      </p:sp>
    </p:spTree>
    <p:extLst>
      <p:ext uri="{BB962C8B-B14F-4D97-AF65-F5344CB8AC3E}">
        <p14:creationId xmlns:p14="http://schemas.microsoft.com/office/powerpoint/2010/main" val="25381329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0000"/>
                </a:solidFill>
                <a:effectLst/>
                <a:latin typeface="Georgia" panose="02040502050405020303" pitchFamily="18" charset="0"/>
              </a:rPr>
              <a:t>Statement of Problem </a:t>
            </a:r>
          </a:p>
        </p:txBody>
      </p:sp>
      <p:sp>
        <p:nvSpPr>
          <p:cNvPr id="3" name="Content Placeholder 2"/>
          <p:cNvSpPr>
            <a:spLocks noGrp="1"/>
          </p:cNvSpPr>
          <p:nvPr>
            <p:ph idx="1"/>
          </p:nvPr>
        </p:nvSpPr>
        <p:spPr/>
        <p:txBody>
          <a:bodyPr>
            <a:normAutofit/>
          </a:bodyPr>
          <a:lstStyle/>
          <a:p>
            <a:pPr marL="82296" indent="0">
              <a:lnSpc>
                <a:spcPct val="200000"/>
              </a:lnSpc>
              <a:buClr>
                <a:srgbClr val="FFC000"/>
              </a:buClr>
              <a:buNone/>
            </a:pPr>
            <a:r>
              <a:rPr lang="en-US" sz="2200" dirty="0">
                <a:solidFill>
                  <a:srgbClr val="000000"/>
                </a:solidFill>
                <a:latin typeface="Georgia" panose="02040502050405020303" pitchFamily="18" charset="0"/>
              </a:rPr>
              <a:t>South Carolina has a problem in the educational system. The educational system is drowning with different problems such as lack of funding, technology, and resources. The educational system has no “real” layout for the students in the classroom and thus the reason why the dropout rate has increased in South Carolina.</a:t>
            </a:r>
          </a:p>
        </p:txBody>
      </p:sp>
    </p:spTree>
    <p:extLst>
      <p:ext uri="{BB962C8B-B14F-4D97-AF65-F5344CB8AC3E}">
        <p14:creationId xmlns:p14="http://schemas.microsoft.com/office/powerpoint/2010/main" val="15405660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91548"/>
            <a:ext cx="7498080" cy="1143000"/>
          </a:xfrm>
        </p:spPr>
        <p:txBody>
          <a:bodyPr>
            <a:normAutofit/>
          </a:bodyPr>
          <a:lstStyle/>
          <a:p>
            <a:r>
              <a:rPr lang="en-US" sz="4000" dirty="0">
                <a:solidFill>
                  <a:srgbClr val="000000"/>
                </a:solidFill>
                <a:effectLst/>
                <a:latin typeface="Georgia" panose="02040502050405020303" pitchFamily="18" charset="0"/>
              </a:rPr>
              <a:t>Purpose of the Study</a:t>
            </a:r>
          </a:p>
        </p:txBody>
      </p:sp>
      <p:sp>
        <p:nvSpPr>
          <p:cNvPr id="3" name="Content Placeholder 2"/>
          <p:cNvSpPr>
            <a:spLocks noGrp="1"/>
          </p:cNvSpPr>
          <p:nvPr>
            <p:ph idx="1"/>
          </p:nvPr>
        </p:nvSpPr>
        <p:spPr>
          <a:xfrm>
            <a:off x="1143000" y="1447800"/>
            <a:ext cx="7790688" cy="4800600"/>
          </a:xfrm>
        </p:spPr>
        <p:txBody>
          <a:bodyPr>
            <a:normAutofit/>
          </a:bodyPr>
          <a:lstStyle/>
          <a:p>
            <a:pPr marL="82296" indent="0" algn="just">
              <a:lnSpc>
                <a:spcPct val="200000"/>
              </a:lnSpc>
              <a:buClr>
                <a:srgbClr val="FFC000"/>
              </a:buClr>
              <a:buNone/>
            </a:pPr>
            <a:r>
              <a:rPr lang="en-US" sz="2000" dirty="0">
                <a:solidFill>
                  <a:srgbClr val="000000"/>
                </a:solidFill>
                <a:latin typeface="Georgia" panose="02040502050405020303" pitchFamily="18" charset="0"/>
              </a:rPr>
              <a:t>The purpose of this research is to help provide better education to the minority and help me in my future scholarly endeavors. I want to provide African American students with the most effective way of learning. </a:t>
            </a:r>
          </a:p>
        </p:txBody>
      </p:sp>
    </p:spTree>
    <p:extLst>
      <p:ext uri="{BB962C8B-B14F-4D97-AF65-F5344CB8AC3E}">
        <p14:creationId xmlns:p14="http://schemas.microsoft.com/office/powerpoint/2010/main" val="26761806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9565" y="304800"/>
            <a:ext cx="7498080" cy="1143000"/>
          </a:xfrm>
        </p:spPr>
        <p:txBody>
          <a:bodyPr>
            <a:normAutofit/>
          </a:bodyPr>
          <a:lstStyle/>
          <a:p>
            <a:r>
              <a:rPr lang="en-US" sz="4000" dirty="0">
                <a:solidFill>
                  <a:srgbClr val="000000"/>
                </a:solidFill>
                <a:effectLst/>
                <a:latin typeface="Georgia" panose="02040502050405020303" pitchFamily="18" charset="0"/>
              </a:rPr>
              <a:t>Research Questions</a:t>
            </a:r>
          </a:p>
        </p:txBody>
      </p:sp>
      <p:sp>
        <p:nvSpPr>
          <p:cNvPr id="3" name="Content Placeholder 2"/>
          <p:cNvSpPr>
            <a:spLocks noGrp="1"/>
          </p:cNvSpPr>
          <p:nvPr>
            <p:ph idx="1"/>
          </p:nvPr>
        </p:nvSpPr>
        <p:spPr>
          <a:xfrm>
            <a:off x="1143000" y="1447800"/>
            <a:ext cx="7790688" cy="4800600"/>
          </a:xfrm>
        </p:spPr>
        <p:txBody>
          <a:bodyPr/>
          <a:lstStyle/>
          <a:p>
            <a:pPr lvl="0" fontAlgn="base">
              <a:lnSpc>
                <a:spcPct val="200000"/>
              </a:lnSpc>
              <a:buFont typeface="Wingdings" panose="05000000000000000000" pitchFamily="2" charset="2"/>
              <a:buChar char="v"/>
            </a:pPr>
            <a:r>
              <a:rPr lang="en-US" sz="2000" dirty="0">
                <a:latin typeface="Georgia" panose="02040502050405020303" pitchFamily="18" charset="0"/>
              </a:rPr>
              <a:t>What does a culturally relevant classroom look like? </a:t>
            </a:r>
          </a:p>
          <a:p>
            <a:pPr>
              <a:lnSpc>
                <a:spcPct val="200000"/>
              </a:lnSpc>
              <a:buFont typeface="Wingdings" panose="05000000000000000000" pitchFamily="2" charset="2"/>
              <a:buChar char="v"/>
            </a:pPr>
            <a:r>
              <a:rPr lang="en-US" sz="2000" dirty="0">
                <a:latin typeface="Georgia" panose="02040502050405020303" pitchFamily="18" charset="0"/>
              </a:rPr>
              <a:t>What components do teachers use to make the classroom culturally relevant? </a:t>
            </a:r>
            <a:endParaRPr lang="en-US" sz="2000" dirty="0">
              <a:solidFill>
                <a:srgbClr val="000000"/>
              </a:solidFill>
              <a:latin typeface="Georgia" panose="02040502050405020303" pitchFamily="18" charset="0"/>
            </a:endParaRPr>
          </a:p>
          <a:p>
            <a:pPr>
              <a:buClr>
                <a:srgbClr val="FFC000"/>
              </a:buClr>
              <a:buFont typeface="Wingdings" pitchFamily="2" charset="2"/>
              <a:buChar char="v"/>
            </a:pPr>
            <a:endParaRPr lang="en-US" dirty="0">
              <a:solidFill>
                <a:srgbClr val="000000"/>
              </a:solidFill>
            </a:endParaRPr>
          </a:p>
        </p:txBody>
      </p:sp>
    </p:spTree>
    <p:extLst>
      <p:ext uri="{BB962C8B-B14F-4D97-AF65-F5344CB8AC3E}">
        <p14:creationId xmlns:p14="http://schemas.microsoft.com/office/powerpoint/2010/main" val="38062164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774" y="228600"/>
            <a:ext cx="7498080" cy="1143000"/>
          </a:xfrm>
        </p:spPr>
        <p:txBody>
          <a:bodyPr>
            <a:noAutofit/>
          </a:bodyPr>
          <a:lstStyle/>
          <a:p>
            <a:r>
              <a:rPr lang="en-US" sz="4000" dirty="0">
                <a:solidFill>
                  <a:srgbClr val="000000"/>
                </a:solidFill>
                <a:effectLst/>
                <a:latin typeface="Georgia" panose="02040502050405020303" pitchFamily="18" charset="0"/>
              </a:rPr>
              <a:t>Review of Literature - Overview</a:t>
            </a:r>
          </a:p>
        </p:txBody>
      </p:sp>
      <p:sp>
        <p:nvSpPr>
          <p:cNvPr id="3" name="Content Placeholder 2"/>
          <p:cNvSpPr>
            <a:spLocks noGrp="1"/>
          </p:cNvSpPr>
          <p:nvPr>
            <p:ph idx="1"/>
          </p:nvPr>
        </p:nvSpPr>
        <p:spPr>
          <a:xfrm>
            <a:off x="1072896" y="1371600"/>
            <a:ext cx="7790688" cy="4953000"/>
          </a:xfrm>
        </p:spPr>
        <p:txBody>
          <a:bodyPr>
            <a:normAutofit fontScale="92500"/>
          </a:bodyPr>
          <a:lstStyle/>
          <a:p>
            <a:pPr marL="82296" indent="0" algn="just">
              <a:lnSpc>
                <a:spcPct val="200000"/>
              </a:lnSpc>
              <a:buClr>
                <a:srgbClr val="FFC000"/>
              </a:buClr>
              <a:buNone/>
            </a:pPr>
            <a:r>
              <a:rPr lang="en-US" sz="2000" dirty="0">
                <a:solidFill>
                  <a:srgbClr val="000000"/>
                </a:solidFill>
                <a:latin typeface="Georgia" panose="02040502050405020303" pitchFamily="18" charset="0"/>
              </a:rPr>
              <a:t>The school performance components in South Carolina are based on the school grade. The following sections of the review of literature use Richland 1 and 2 school districts to show how schools' performance or how the components of which school performance is based using:  </a:t>
            </a:r>
          </a:p>
          <a:p>
            <a:pPr algn="just">
              <a:lnSpc>
                <a:spcPct val="200000"/>
              </a:lnSpc>
              <a:buClr>
                <a:srgbClr val="FFC000"/>
              </a:buClr>
              <a:buFont typeface="Wingdings" panose="05000000000000000000" pitchFamily="2" charset="2"/>
              <a:buChar char="v"/>
            </a:pPr>
            <a:r>
              <a:rPr lang="en-US" sz="2000" dirty="0">
                <a:solidFill>
                  <a:srgbClr val="000000"/>
                </a:solidFill>
                <a:latin typeface="Georgia" panose="02040502050405020303" pitchFamily="18" charset="0"/>
              </a:rPr>
              <a:t>School’s report card</a:t>
            </a:r>
          </a:p>
          <a:p>
            <a:pPr algn="just">
              <a:lnSpc>
                <a:spcPct val="200000"/>
              </a:lnSpc>
              <a:buClr>
                <a:srgbClr val="FFC000"/>
              </a:buClr>
              <a:buFont typeface="Wingdings" panose="05000000000000000000" pitchFamily="2" charset="2"/>
              <a:buChar char="v"/>
            </a:pPr>
            <a:r>
              <a:rPr lang="en-US" sz="2000" dirty="0">
                <a:solidFill>
                  <a:srgbClr val="000000"/>
                </a:solidFill>
                <a:latin typeface="Georgia" panose="02040502050405020303" pitchFamily="18" charset="0"/>
              </a:rPr>
              <a:t>Students’ populations</a:t>
            </a:r>
          </a:p>
          <a:p>
            <a:pPr algn="just">
              <a:lnSpc>
                <a:spcPct val="200000"/>
              </a:lnSpc>
              <a:buClr>
                <a:srgbClr val="FFC000"/>
              </a:buClr>
              <a:buFont typeface="Wingdings" panose="05000000000000000000" pitchFamily="2" charset="2"/>
              <a:buChar char="v"/>
            </a:pPr>
            <a:r>
              <a:rPr lang="en-US" sz="2000" dirty="0">
                <a:solidFill>
                  <a:srgbClr val="000000"/>
                </a:solidFill>
                <a:latin typeface="Georgia" panose="02040502050405020303" pitchFamily="18" charset="0"/>
              </a:rPr>
              <a:t>Test scores</a:t>
            </a:r>
          </a:p>
          <a:p>
            <a:pPr algn="just">
              <a:lnSpc>
                <a:spcPct val="200000"/>
              </a:lnSpc>
              <a:buClr>
                <a:srgbClr val="FFC000"/>
              </a:buClr>
              <a:buFont typeface="Wingdings" panose="05000000000000000000" pitchFamily="2" charset="2"/>
              <a:buChar char="v"/>
            </a:pPr>
            <a:r>
              <a:rPr lang="en-US" sz="2000" dirty="0">
                <a:solidFill>
                  <a:srgbClr val="000000"/>
                </a:solidFill>
                <a:latin typeface="Georgia" panose="02040502050405020303" pitchFamily="18" charset="0"/>
              </a:rPr>
              <a:t>Behavior reports</a:t>
            </a:r>
          </a:p>
        </p:txBody>
      </p:sp>
    </p:spTree>
    <p:extLst>
      <p:ext uri="{BB962C8B-B14F-4D97-AF65-F5344CB8AC3E}">
        <p14:creationId xmlns:p14="http://schemas.microsoft.com/office/powerpoint/2010/main" val="23183603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498080" cy="1036638"/>
          </a:xfrm>
        </p:spPr>
        <p:txBody>
          <a:bodyPr>
            <a:normAutofit/>
          </a:bodyPr>
          <a:lstStyle/>
          <a:p>
            <a:r>
              <a:rPr lang="en-US" sz="4000" dirty="0">
                <a:solidFill>
                  <a:srgbClr val="000000"/>
                </a:solidFill>
                <a:effectLst/>
                <a:latin typeface="Georgia" panose="02040502050405020303" pitchFamily="18" charset="0"/>
              </a:rPr>
              <a:t>Overview of Report Cards</a:t>
            </a:r>
          </a:p>
        </p:txBody>
      </p:sp>
      <p:sp>
        <p:nvSpPr>
          <p:cNvPr id="3" name="Content Placeholder 2"/>
          <p:cNvSpPr>
            <a:spLocks noGrp="1"/>
          </p:cNvSpPr>
          <p:nvPr>
            <p:ph idx="1"/>
          </p:nvPr>
        </p:nvSpPr>
        <p:spPr>
          <a:xfrm>
            <a:off x="1143000" y="1417638"/>
            <a:ext cx="7790688" cy="5440362"/>
          </a:xfrm>
        </p:spPr>
        <p:txBody>
          <a:bodyPr>
            <a:normAutofit/>
          </a:bodyPr>
          <a:lstStyle/>
          <a:p>
            <a:pPr marL="82296" indent="0" algn="just">
              <a:lnSpc>
                <a:spcPct val="200000"/>
              </a:lnSpc>
              <a:buClr>
                <a:srgbClr val="FFC000"/>
              </a:buClr>
              <a:buNone/>
            </a:pPr>
            <a:r>
              <a:rPr lang="en-US" sz="2000" dirty="0">
                <a:solidFill>
                  <a:srgbClr val="000000"/>
                </a:solidFill>
                <a:latin typeface="Georgia" panose="02040502050405020303" pitchFamily="18" charset="0"/>
              </a:rPr>
              <a:t>A school report card provides the public with information on the state district, school performance, and progress. The school report card includes money spent per student, annual statewide tests, graduation rate, and how the district is doing compare to the whole state. Other features of the school report card is the school environment including suspension, expulsions, school arrest, and incidents of violence.</a:t>
            </a:r>
          </a:p>
        </p:txBody>
      </p:sp>
    </p:spTree>
    <p:extLst>
      <p:ext uri="{BB962C8B-B14F-4D97-AF65-F5344CB8AC3E}">
        <p14:creationId xmlns:p14="http://schemas.microsoft.com/office/powerpoint/2010/main" val="11649942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498080" cy="868362"/>
          </a:xfrm>
        </p:spPr>
        <p:txBody>
          <a:bodyPr>
            <a:normAutofit/>
          </a:bodyPr>
          <a:lstStyle/>
          <a:p>
            <a:r>
              <a:rPr lang="en-US" sz="3600" dirty="0">
                <a:solidFill>
                  <a:srgbClr val="000000"/>
                </a:solidFill>
                <a:effectLst/>
                <a:latin typeface="Georgia" panose="02040502050405020303" pitchFamily="18" charset="0"/>
              </a:rPr>
              <a:t>Student Population of Richland 1</a:t>
            </a:r>
          </a:p>
        </p:txBody>
      </p:sp>
      <p:graphicFrame>
        <p:nvGraphicFramePr>
          <p:cNvPr id="11" name="Chart 10">
            <a:extLst>
              <a:ext uri="{FF2B5EF4-FFF2-40B4-BE49-F238E27FC236}">
                <a16:creationId xmlns:a16="http://schemas.microsoft.com/office/drawing/2014/main" id="{9C691206-1F0D-468B-8D7D-66FCBD01D411}"/>
              </a:ext>
            </a:extLst>
          </p:cNvPr>
          <p:cNvGraphicFramePr/>
          <p:nvPr>
            <p:extLst>
              <p:ext uri="{D42A27DB-BD31-4B8C-83A1-F6EECF244321}">
                <p14:modId xmlns:p14="http://schemas.microsoft.com/office/powerpoint/2010/main" val="1104044440"/>
              </p:ext>
            </p:extLst>
          </p:nvPr>
        </p:nvGraphicFramePr>
        <p:xfrm>
          <a:off x="1160393" y="868362"/>
          <a:ext cx="5715000" cy="3378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a:extLst>
              <a:ext uri="{FF2B5EF4-FFF2-40B4-BE49-F238E27FC236}">
                <a16:creationId xmlns:a16="http://schemas.microsoft.com/office/drawing/2014/main" id="{4A192914-AF9A-4FDC-97DF-DA9A29AA3454}"/>
              </a:ext>
            </a:extLst>
          </p:cNvPr>
          <p:cNvGraphicFramePr/>
          <p:nvPr>
            <p:extLst>
              <p:ext uri="{D42A27DB-BD31-4B8C-83A1-F6EECF244321}">
                <p14:modId xmlns:p14="http://schemas.microsoft.com/office/powerpoint/2010/main" val="1405489745"/>
              </p:ext>
            </p:extLst>
          </p:nvPr>
        </p:nvGraphicFramePr>
        <p:xfrm>
          <a:off x="4876800" y="3048000"/>
          <a:ext cx="4876800" cy="3503888"/>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id="{BE403A06-6B4F-46D8-A45C-78B9108576F7}"/>
              </a:ext>
            </a:extLst>
          </p:cNvPr>
          <p:cNvSpPr txBox="1"/>
          <p:nvPr/>
        </p:nvSpPr>
        <p:spPr>
          <a:xfrm>
            <a:off x="1160393" y="4495800"/>
            <a:ext cx="3564007" cy="2223237"/>
          </a:xfrm>
          <a:prstGeom prst="rect">
            <a:avLst/>
          </a:prstGeom>
          <a:noFill/>
        </p:spPr>
        <p:txBody>
          <a:bodyPr wrap="square" rtlCol="0">
            <a:spAutoFit/>
          </a:bodyPr>
          <a:lstStyle/>
          <a:p>
            <a:pPr>
              <a:lnSpc>
                <a:spcPct val="200000"/>
              </a:lnSpc>
            </a:pPr>
            <a:r>
              <a:rPr lang="en-US" dirty="0">
                <a:latin typeface="Georgia" panose="02040502050405020303" pitchFamily="18" charset="0"/>
              </a:rPr>
              <a:t>There are 48 schools in this district. There is an average amount of 24, 016 students in this district. </a:t>
            </a:r>
          </a:p>
        </p:txBody>
      </p:sp>
    </p:spTree>
    <p:extLst>
      <p:ext uri="{BB962C8B-B14F-4D97-AF65-F5344CB8AC3E}">
        <p14:creationId xmlns:p14="http://schemas.microsoft.com/office/powerpoint/2010/main" val="3413760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Custom 10">
      <a:dk1>
        <a:sysClr val="windowText" lastClr="000000"/>
      </a:dk1>
      <a:lt1>
        <a:sysClr val="window" lastClr="FFFFFF"/>
      </a:lt1>
      <a:dk2>
        <a:srgbClr val="4F271C"/>
      </a:dk2>
      <a:lt2>
        <a:srgbClr val="7030A0"/>
      </a:lt2>
      <a:accent1>
        <a:srgbClr val="FFC000"/>
      </a:accent1>
      <a:accent2>
        <a:srgbClr val="FEB80A"/>
      </a:accent2>
      <a:accent3>
        <a:srgbClr val="C32D2E"/>
      </a:accent3>
      <a:accent4>
        <a:srgbClr val="84AA33"/>
      </a:accent4>
      <a:accent5>
        <a:srgbClr val="964305"/>
      </a:accent5>
      <a:accent6>
        <a:srgbClr val="FFC000"/>
      </a:accent6>
      <a:hlink>
        <a:srgbClr val="8DC765"/>
      </a:hlink>
      <a:folHlink>
        <a:srgbClr val="7030A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4584</TotalTime>
  <Words>2191</Words>
  <Application>Microsoft Office PowerPoint</Application>
  <PresentationFormat>On-screen Show (4:3)</PresentationFormat>
  <Paragraphs>164</Paragraphs>
  <Slides>30</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Georgia</vt:lpstr>
      <vt:lpstr>Gill Sans MT</vt:lpstr>
      <vt:lpstr>Verdana</vt:lpstr>
      <vt:lpstr>Wingdings</vt:lpstr>
      <vt:lpstr>Wingdings 2</vt:lpstr>
      <vt:lpstr>Solstice</vt:lpstr>
      <vt:lpstr>PowerPoint Presentation</vt:lpstr>
      <vt:lpstr>A Role to Play</vt:lpstr>
      <vt:lpstr>Conceptual Framework</vt:lpstr>
      <vt:lpstr>Statement of Problem </vt:lpstr>
      <vt:lpstr>Purpose of the Study</vt:lpstr>
      <vt:lpstr>Research Questions</vt:lpstr>
      <vt:lpstr>Review of Literature - Overview</vt:lpstr>
      <vt:lpstr>Overview of Report Cards</vt:lpstr>
      <vt:lpstr>Student Population of Richland 1</vt:lpstr>
      <vt:lpstr>Student Population of Richland 2</vt:lpstr>
      <vt:lpstr>Test Scores-Reading</vt:lpstr>
      <vt:lpstr>Test Scores-Math</vt:lpstr>
      <vt:lpstr>Behaviors Report-Richland 1</vt:lpstr>
      <vt:lpstr>Behaviors Report-Richland 2</vt:lpstr>
      <vt:lpstr>Definition of Terms</vt:lpstr>
      <vt:lpstr>Definition of Terms</vt:lpstr>
      <vt:lpstr>Methodology-Culturally Relevant Pedagogy</vt:lpstr>
      <vt:lpstr>Methodology - Tenets</vt:lpstr>
      <vt:lpstr>Analysis </vt:lpstr>
      <vt:lpstr>Focus on Academic Excellence</vt:lpstr>
      <vt:lpstr>PowerPoint Presentation</vt:lpstr>
      <vt:lpstr>Focus on Academic Excellence</vt:lpstr>
      <vt:lpstr>Supporting Cultural Competence</vt:lpstr>
      <vt:lpstr>Supporting Cultural Competence</vt:lpstr>
      <vt:lpstr>Data Collection</vt:lpstr>
      <vt:lpstr>Data Collection</vt:lpstr>
      <vt:lpstr>Data Collection</vt:lpstr>
      <vt:lpstr>Conclusions</vt:lpstr>
      <vt:lpstr>Implications for Further Research</vt:lpstr>
      <vt:lpstr>Major References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Cont Edu</dc:creator>
  <cp:lastModifiedBy>Tashayla Fields</cp:lastModifiedBy>
  <cp:revision>29</cp:revision>
  <dcterms:created xsi:type="dcterms:W3CDTF">2012-09-10T20:02:57Z</dcterms:created>
  <dcterms:modified xsi:type="dcterms:W3CDTF">2020-05-01T05:45:43Z</dcterms:modified>
</cp:coreProperties>
</file>