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8" r:id="rId3"/>
    <p:sldId id="272" r:id="rId4"/>
    <p:sldId id="278" r:id="rId5"/>
    <p:sldId id="259" r:id="rId6"/>
    <p:sldId id="264" r:id="rId7"/>
    <p:sldId id="268" r:id="rId8"/>
    <p:sldId id="263" r:id="rId9"/>
    <p:sldId id="265" r:id="rId10"/>
    <p:sldId id="266" r:id="rId11"/>
    <p:sldId id="267" r:id="rId12"/>
    <p:sldId id="261" r:id="rId13"/>
    <p:sldId id="273" r:id="rId14"/>
    <p:sldId id="269" r:id="rId15"/>
    <p:sldId id="274" r:id="rId16"/>
    <p:sldId id="275" r:id="rId17"/>
    <p:sldId id="270" r:id="rId18"/>
    <p:sldId id="271"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5" d="100"/>
          <a:sy n="65" d="100"/>
        </p:scale>
        <p:origin x="348"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01FE59-075F-4696-AF1C-DEFBBD925B7A}"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A0AD1D88-EC36-4AD5-918F-14BFECB50628}">
      <dgm:prSet phldrT="[Text]"/>
      <dgm:spPr/>
      <dgm:t>
        <a:bodyPr/>
        <a:lstStyle/>
        <a:p>
          <a:r>
            <a:rPr lang="en-US" dirty="0"/>
            <a:t>Toni Morrison as a Contemporary Black Feminist</a:t>
          </a:r>
        </a:p>
      </dgm:t>
    </dgm:pt>
    <dgm:pt modelId="{08634E03-D511-43AC-AC78-4CA864E9C993}" type="parTrans" cxnId="{55BFCDE5-824E-49D7-9B39-D0537FBE3B2D}">
      <dgm:prSet/>
      <dgm:spPr/>
      <dgm:t>
        <a:bodyPr/>
        <a:lstStyle/>
        <a:p>
          <a:endParaRPr lang="en-US"/>
        </a:p>
      </dgm:t>
    </dgm:pt>
    <dgm:pt modelId="{2E118D3E-5520-4C1A-8F2C-34FE6BD797FF}" type="sibTrans" cxnId="{55BFCDE5-824E-49D7-9B39-D0537FBE3B2D}">
      <dgm:prSet/>
      <dgm:spPr/>
      <dgm:t>
        <a:bodyPr/>
        <a:lstStyle/>
        <a:p>
          <a:endParaRPr lang="en-US"/>
        </a:p>
      </dgm:t>
    </dgm:pt>
    <dgm:pt modelId="{DBB00007-CF29-4360-8100-0441F31CA72B}">
      <dgm:prSet phldrT="[Text]"/>
      <dgm:spPr/>
      <dgm:t>
        <a:bodyPr/>
        <a:lstStyle/>
        <a:p>
          <a:r>
            <a:rPr lang="en-US" dirty="0"/>
            <a:t>Ability to write in a way that correlates with contemporary situations. </a:t>
          </a:r>
        </a:p>
      </dgm:t>
    </dgm:pt>
    <dgm:pt modelId="{B2C4F2AD-3705-4A4C-9F1F-CA586F55B06C}" type="parTrans" cxnId="{7C2821D8-6D70-4E97-AB1F-FBA35DDB7541}">
      <dgm:prSet/>
      <dgm:spPr/>
      <dgm:t>
        <a:bodyPr/>
        <a:lstStyle/>
        <a:p>
          <a:endParaRPr lang="en-US"/>
        </a:p>
      </dgm:t>
    </dgm:pt>
    <dgm:pt modelId="{5D804C37-A048-4796-A587-A41240D1CA09}" type="sibTrans" cxnId="{7C2821D8-6D70-4E97-AB1F-FBA35DDB7541}">
      <dgm:prSet/>
      <dgm:spPr/>
      <dgm:t>
        <a:bodyPr/>
        <a:lstStyle/>
        <a:p>
          <a:endParaRPr lang="en-US"/>
        </a:p>
      </dgm:t>
    </dgm:pt>
    <dgm:pt modelId="{07B20462-044B-47CC-A1E8-0246ADEF45B1}">
      <dgm:prSet phldrT="[Text]"/>
      <dgm:spPr/>
      <dgm:t>
        <a:bodyPr/>
        <a:lstStyle/>
        <a:p>
          <a:r>
            <a:rPr lang="en-US" dirty="0"/>
            <a:t>Writes with the goal of liberating Black women from the ideas of the patriarchy.</a:t>
          </a:r>
        </a:p>
      </dgm:t>
    </dgm:pt>
    <dgm:pt modelId="{764CEF83-422D-470C-BB0A-C8225EDCA9B6}" type="parTrans" cxnId="{FBA90966-0029-497A-9793-60B17B9E64EE}">
      <dgm:prSet/>
      <dgm:spPr/>
      <dgm:t>
        <a:bodyPr/>
        <a:lstStyle/>
        <a:p>
          <a:endParaRPr lang="en-US"/>
        </a:p>
      </dgm:t>
    </dgm:pt>
    <dgm:pt modelId="{D60DBF56-25B8-4257-BF69-980AC46F942A}" type="sibTrans" cxnId="{FBA90966-0029-497A-9793-60B17B9E64EE}">
      <dgm:prSet/>
      <dgm:spPr/>
      <dgm:t>
        <a:bodyPr/>
        <a:lstStyle/>
        <a:p>
          <a:endParaRPr lang="en-US"/>
        </a:p>
      </dgm:t>
    </dgm:pt>
    <dgm:pt modelId="{F6317D25-94A7-4E81-99BB-01175901E0B6}">
      <dgm:prSet phldrT="[Text]"/>
      <dgm:spPr/>
      <dgm:t>
        <a:bodyPr/>
        <a:lstStyle/>
        <a:p>
          <a:r>
            <a:rPr lang="en-US" dirty="0"/>
            <a:t>Addresses multidimensional oppression (Intersectionality) using a voice directed toward a Black audience. </a:t>
          </a:r>
        </a:p>
      </dgm:t>
    </dgm:pt>
    <dgm:pt modelId="{D2D931EA-BE74-4017-969D-C2247D059C89}" type="parTrans" cxnId="{531FBF68-8FFF-4D61-9A95-7669488EB993}">
      <dgm:prSet/>
      <dgm:spPr/>
      <dgm:t>
        <a:bodyPr/>
        <a:lstStyle/>
        <a:p>
          <a:endParaRPr lang="en-US"/>
        </a:p>
      </dgm:t>
    </dgm:pt>
    <dgm:pt modelId="{4211BE26-F0DA-4EB1-BD71-A0FDE4E98C17}" type="sibTrans" cxnId="{531FBF68-8FFF-4D61-9A95-7669488EB993}">
      <dgm:prSet/>
      <dgm:spPr/>
      <dgm:t>
        <a:bodyPr/>
        <a:lstStyle/>
        <a:p>
          <a:endParaRPr lang="en-US"/>
        </a:p>
      </dgm:t>
    </dgm:pt>
    <dgm:pt modelId="{12427EB2-FD23-4933-8139-1962C44F26B0}">
      <dgm:prSet phldrT="[Text]"/>
      <dgm:spPr/>
    </dgm:pt>
    <dgm:pt modelId="{B56424DC-B28B-473C-9AE3-75185960CD3D}" type="parTrans" cxnId="{4044DD08-F1D5-4007-94E6-7E71E0AFE604}">
      <dgm:prSet/>
      <dgm:spPr/>
      <dgm:t>
        <a:bodyPr/>
        <a:lstStyle/>
        <a:p>
          <a:endParaRPr lang="en-US"/>
        </a:p>
      </dgm:t>
    </dgm:pt>
    <dgm:pt modelId="{2D3DB5E0-8F07-41BE-8F5D-7A005F0BEA67}" type="sibTrans" cxnId="{4044DD08-F1D5-4007-94E6-7E71E0AFE604}">
      <dgm:prSet/>
      <dgm:spPr/>
      <dgm:t>
        <a:bodyPr/>
        <a:lstStyle/>
        <a:p>
          <a:endParaRPr lang="en-US"/>
        </a:p>
      </dgm:t>
    </dgm:pt>
    <dgm:pt modelId="{A0D0A2FC-5456-424A-A39F-D58D59B16151}" type="pres">
      <dgm:prSet presAssocID="{2301FE59-075F-4696-AF1C-DEFBBD925B7A}" presName="cycle" presStyleCnt="0">
        <dgm:presLayoutVars>
          <dgm:chMax val="1"/>
          <dgm:dir/>
          <dgm:animLvl val="ctr"/>
          <dgm:resizeHandles val="exact"/>
        </dgm:presLayoutVars>
      </dgm:prSet>
      <dgm:spPr/>
    </dgm:pt>
    <dgm:pt modelId="{C346D662-900F-4D61-9F35-A72F33388E27}" type="pres">
      <dgm:prSet presAssocID="{A0AD1D88-EC36-4AD5-918F-14BFECB50628}" presName="centerShape" presStyleLbl="node0" presStyleIdx="0" presStyleCnt="1"/>
      <dgm:spPr/>
    </dgm:pt>
    <dgm:pt modelId="{297F26F0-7737-4174-820C-3B1053818360}" type="pres">
      <dgm:prSet presAssocID="{B2C4F2AD-3705-4A4C-9F1F-CA586F55B06C}" presName="parTrans" presStyleLbl="bgSibTrans2D1" presStyleIdx="0" presStyleCnt="3"/>
      <dgm:spPr/>
    </dgm:pt>
    <dgm:pt modelId="{FCD79543-91AE-4724-8786-D3F49E8783E8}" type="pres">
      <dgm:prSet presAssocID="{DBB00007-CF29-4360-8100-0441F31CA72B}" presName="node" presStyleLbl="node1" presStyleIdx="0" presStyleCnt="3">
        <dgm:presLayoutVars>
          <dgm:bulletEnabled val="1"/>
        </dgm:presLayoutVars>
      </dgm:prSet>
      <dgm:spPr/>
    </dgm:pt>
    <dgm:pt modelId="{7402C9FD-AD88-4A8E-B26C-79B81A3CAD40}" type="pres">
      <dgm:prSet presAssocID="{764CEF83-422D-470C-BB0A-C8225EDCA9B6}" presName="parTrans" presStyleLbl="bgSibTrans2D1" presStyleIdx="1" presStyleCnt="3"/>
      <dgm:spPr/>
    </dgm:pt>
    <dgm:pt modelId="{645E36F2-087B-4C02-9250-39EBACA130E8}" type="pres">
      <dgm:prSet presAssocID="{07B20462-044B-47CC-A1E8-0246ADEF45B1}" presName="node" presStyleLbl="node1" presStyleIdx="1" presStyleCnt="3">
        <dgm:presLayoutVars>
          <dgm:bulletEnabled val="1"/>
        </dgm:presLayoutVars>
      </dgm:prSet>
      <dgm:spPr/>
    </dgm:pt>
    <dgm:pt modelId="{DE79A775-5651-494D-8E4D-1CC28E9CF592}" type="pres">
      <dgm:prSet presAssocID="{D2D931EA-BE74-4017-969D-C2247D059C89}" presName="parTrans" presStyleLbl="bgSibTrans2D1" presStyleIdx="2" presStyleCnt="3"/>
      <dgm:spPr/>
    </dgm:pt>
    <dgm:pt modelId="{FFCF5D1D-ED57-48E4-A6AA-35F81D4743F8}" type="pres">
      <dgm:prSet presAssocID="{F6317D25-94A7-4E81-99BB-01175901E0B6}" presName="node" presStyleLbl="node1" presStyleIdx="2" presStyleCnt="3">
        <dgm:presLayoutVars>
          <dgm:bulletEnabled val="1"/>
        </dgm:presLayoutVars>
      </dgm:prSet>
      <dgm:spPr/>
    </dgm:pt>
  </dgm:ptLst>
  <dgm:cxnLst>
    <dgm:cxn modelId="{4044DD08-F1D5-4007-94E6-7E71E0AFE604}" srcId="{2301FE59-075F-4696-AF1C-DEFBBD925B7A}" destId="{12427EB2-FD23-4933-8139-1962C44F26B0}" srcOrd="1" destOrd="0" parTransId="{B56424DC-B28B-473C-9AE3-75185960CD3D}" sibTransId="{2D3DB5E0-8F07-41BE-8F5D-7A005F0BEA67}"/>
    <dgm:cxn modelId="{D134E810-6BF4-4687-A62F-DE9ECA220D4C}" type="presOf" srcId="{2301FE59-075F-4696-AF1C-DEFBBD925B7A}" destId="{A0D0A2FC-5456-424A-A39F-D58D59B16151}" srcOrd="0" destOrd="0" presId="urn:microsoft.com/office/officeart/2005/8/layout/radial4"/>
    <dgm:cxn modelId="{D537902A-EBB6-45C4-95B8-8E731DB31176}" type="presOf" srcId="{07B20462-044B-47CC-A1E8-0246ADEF45B1}" destId="{645E36F2-087B-4C02-9250-39EBACA130E8}" srcOrd="0" destOrd="0" presId="urn:microsoft.com/office/officeart/2005/8/layout/radial4"/>
    <dgm:cxn modelId="{FBA90966-0029-497A-9793-60B17B9E64EE}" srcId="{A0AD1D88-EC36-4AD5-918F-14BFECB50628}" destId="{07B20462-044B-47CC-A1E8-0246ADEF45B1}" srcOrd="1" destOrd="0" parTransId="{764CEF83-422D-470C-BB0A-C8225EDCA9B6}" sibTransId="{D60DBF56-25B8-4257-BF69-980AC46F942A}"/>
    <dgm:cxn modelId="{531FBF68-8FFF-4D61-9A95-7669488EB993}" srcId="{A0AD1D88-EC36-4AD5-918F-14BFECB50628}" destId="{F6317D25-94A7-4E81-99BB-01175901E0B6}" srcOrd="2" destOrd="0" parTransId="{D2D931EA-BE74-4017-969D-C2247D059C89}" sibTransId="{4211BE26-F0DA-4EB1-BD71-A0FDE4E98C17}"/>
    <dgm:cxn modelId="{DD4A8988-22D7-4772-AD76-035C717B638A}" type="presOf" srcId="{D2D931EA-BE74-4017-969D-C2247D059C89}" destId="{DE79A775-5651-494D-8E4D-1CC28E9CF592}" srcOrd="0" destOrd="0" presId="urn:microsoft.com/office/officeart/2005/8/layout/radial4"/>
    <dgm:cxn modelId="{E17C51BD-D345-4E62-9198-5FFB9DF9CB7D}" type="presOf" srcId="{764CEF83-422D-470C-BB0A-C8225EDCA9B6}" destId="{7402C9FD-AD88-4A8E-B26C-79B81A3CAD40}" srcOrd="0" destOrd="0" presId="urn:microsoft.com/office/officeart/2005/8/layout/radial4"/>
    <dgm:cxn modelId="{F6EC80C7-F48C-47A0-AF1A-CAE15686143B}" type="presOf" srcId="{A0AD1D88-EC36-4AD5-918F-14BFECB50628}" destId="{C346D662-900F-4D61-9F35-A72F33388E27}" srcOrd="0" destOrd="0" presId="urn:microsoft.com/office/officeart/2005/8/layout/radial4"/>
    <dgm:cxn modelId="{7C2821D8-6D70-4E97-AB1F-FBA35DDB7541}" srcId="{A0AD1D88-EC36-4AD5-918F-14BFECB50628}" destId="{DBB00007-CF29-4360-8100-0441F31CA72B}" srcOrd="0" destOrd="0" parTransId="{B2C4F2AD-3705-4A4C-9F1F-CA586F55B06C}" sibTransId="{5D804C37-A048-4796-A587-A41240D1CA09}"/>
    <dgm:cxn modelId="{55BFCDE5-824E-49D7-9B39-D0537FBE3B2D}" srcId="{2301FE59-075F-4696-AF1C-DEFBBD925B7A}" destId="{A0AD1D88-EC36-4AD5-918F-14BFECB50628}" srcOrd="0" destOrd="0" parTransId="{08634E03-D511-43AC-AC78-4CA864E9C993}" sibTransId="{2E118D3E-5520-4C1A-8F2C-34FE6BD797FF}"/>
    <dgm:cxn modelId="{E478EBE5-4C59-438D-AE07-B60EC234988C}" type="presOf" srcId="{B2C4F2AD-3705-4A4C-9F1F-CA586F55B06C}" destId="{297F26F0-7737-4174-820C-3B1053818360}" srcOrd="0" destOrd="0" presId="urn:microsoft.com/office/officeart/2005/8/layout/radial4"/>
    <dgm:cxn modelId="{35707DF2-5AE6-4B23-9D3B-6E8EF49DA6A3}" type="presOf" srcId="{F6317D25-94A7-4E81-99BB-01175901E0B6}" destId="{FFCF5D1D-ED57-48E4-A6AA-35F81D4743F8}" srcOrd="0" destOrd="0" presId="urn:microsoft.com/office/officeart/2005/8/layout/radial4"/>
    <dgm:cxn modelId="{295E4DFF-06D6-4CEC-A1FD-3483A579ADD0}" type="presOf" srcId="{DBB00007-CF29-4360-8100-0441F31CA72B}" destId="{FCD79543-91AE-4724-8786-D3F49E8783E8}" srcOrd="0" destOrd="0" presId="urn:microsoft.com/office/officeart/2005/8/layout/radial4"/>
    <dgm:cxn modelId="{D2851C14-009E-4B1D-BA25-E702ECE7DE3E}" type="presParOf" srcId="{A0D0A2FC-5456-424A-A39F-D58D59B16151}" destId="{C346D662-900F-4D61-9F35-A72F33388E27}" srcOrd="0" destOrd="0" presId="urn:microsoft.com/office/officeart/2005/8/layout/radial4"/>
    <dgm:cxn modelId="{A34655B6-5A19-4EAD-866D-78689D1577D7}" type="presParOf" srcId="{A0D0A2FC-5456-424A-A39F-D58D59B16151}" destId="{297F26F0-7737-4174-820C-3B1053818360}" srcOrd="1" destOrd="0" presId="urn:microsoft.com/office/officeart/2005/8/layout/radial4"/>
    <dgm:cxn modelId="{5B8CD8C1-6F91-45C3-AF00-FEAF02EEC9DB}" type="presParOf" srcId="{A0D0A2FC-5456-424A-A39F-D58D59B16151}" destId="{FCD79543-91AE-4724-8786-D3F49E8783E8}" srcOrd="2" destOrd="0" presId="urn:microsoft.com/office/officeart/2005/8/layout/radial4"/>
    <dgm:cxn modelId="{E6DE1DC4-A058-4AE7-A93B-06149868A726}" type="presParOf" srcId="{A0D0A2FC-5456-424A-A39F-D58D59B16151}" destId="{7402C9FD-AD88-4A8E-B26C-79B81A3CAD40}" srcOrd="3" destOrd="0" presId="urn:microsoft.com/office/officeart/2005/8/layout/radial4"/>
    <dgm:cxn modelId="{02A2CB49-9EBA-4BD1-85C5-4D5C95257712}" type="presParOf" srcId="{A0D0A2FC-5456-424A-A39F-D58D59B16151}" destId="{645E36F2-087B-4C02-9250-39EBACA130E8}" srcOrd="4" destOrd="0" presId="urn:microsoft.com/office/officeart/2005/8/layout/radial4"/>
    <dgm:cxn modelId="{F2413D6C-B4D6-409E-8246-448F1426383F}" type="presParOf" srcId="{A0D0A2FC-5456-424A-A39F-D58D59B16151}" destId="{DE79A775-5651-494D-8E4D-1CC28E9CF592}" srcOrd="5" destOrd="0" presId="urn:microsoft.com/office/officeart/2005/8/layout/radial4"/>
    <dgm:cxn modelId="{80DD62CC-9177-4C72-8F5B-68812D094410}" type="presParOf" srcId="{A0D0A2FC-5456-424A-A39F-D58D59B16151}" destId="{FFCF5D1D-ED57-48E4-A6AA-35F81D4743F8}"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46D662-900F-4D61-9F35-A72F33388E27}">
      <dsp:nvSpPr>
        <dsp:cNvPr id="0" name=""/>
        <dsp:cNvSpPr/>
      </dsp:nvSpPr>
      <dsp:spPr>
        <a:xfrm>
          <a:off x="2737262" y="2773862"/>
          <a:ext cx="2024824" cy="20248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Toni Morrison as a Contemporary Black Feminist</a:t>
          </a:r>
        </a:p>
      </dsp:txBody>
      <dsp:txXfrm>
        <a:off x="3033791" y="3070391"/>
        <a:ext cx="1431766" cy="1431766"/>
      </dsp:txXfrm>
    </dsp:sp>
    <dsp:sp modelId="{297F26F0-7737-4174-820C-3B1053818360}">
      <dsp:nvSpPr>
        <dsp:cNvPr id="0" name=""/>
        <dsp:cNvSpPr/>
      </dsp:nvSpPr>
      <dsp:spPr>
        <a:xfrm rot="12900000">
          <a:off x="1108873" y="2311157"/>
          <a:ext cx="1892378" cy="57707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D79543-91AE-4724-8786-D3F49E8783E8}">
      <dsp:nvSpPr>
        <dsp:cNvPr id="0" name=""/>
        <dsp:cNvSpPr/>
      </dsp:nvSpPr>
      <dsp:spPr>
        <a:xfrm>
          <a:off x="318197" y="1287549"/>
          <a:ext cx="1923583" cy="15388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dirty="0"/>
            <a:t>Ability to write in a way that correlates with contemporary situations. </a:t>
          </a:r>
        </a:p>
      </dsp:txBody>
      <dsp:txXfrm>
        <a:off x="363269" y="1332621"/>
        <a:ext cx="1833439" cy="1448722"/>
      </dsp:txXfrm>
    </dsp:sp>
    <dsp:sp modelId="{7402C9FD-AD88-4A8E-B26C-79B81A3CAD40}">
      <dsp:nvSpPr>
        <dsp:cNvPr id="0" name=""/>
        <dsp:cNvSpPr/>
      </dsp:nvSpPr>
      <dsp:spPr>
        <a:xfrm rot="16200000">
          <a:off x="2803485" y="1428997"/>
          <a:ext cx="1892378" cy="57707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45E36F2-087B-4C02-9250-39EBACA130E8}">
      <dsp:nvSpPr>
        <dsp:cNvPr id="0" name=""/>
        <dsp:cNvSpPr/>
      </dsp:nvSpPr>
      <dsp:spPr>
        <a:xfrm>
          <a:off x="2787883" y="1912"/>
          <a:ext cx="1923583" cy="15388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dirty="0"/>
            <a:t>Writes with the goal of liberating Black women from the ideas of the patriarchy.</a:t>
          </a:r>
        </a:p>
      </dsp:txBody>
      <dsp:txXfrm>
        <a:off x="2832955" y="46984"/>
        <a:ext cx="1833439" cy="1448722"/>
      </dsp:txXfrm>
    </dsp:sp>
    <dsp:sp modelId="{DE79A775-5651-494D-8E4D-1CC28E9CF592}">
      <dsp:nvSpPr>
        <dsp:cNvPr id="0" name=""/>
        <dsp:cNvSpPr/>
      </dsp:nvSpPr>
      <dsp:spPr>
        <a:xfrm rot="19500000">
          <a:off x="4498098" y="2311157"/>
          <a:ext cx="1892378" cy="57707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FCF5D1D-ED57-48E4-A6AA-35F81D4743F8}">
      <dsp:nvSpPr>
        <dsp:cNvPr id="0" name=""/>
        <dsp:cNvSpPr/>
      </dsp:nvSpPr>
      <dsp:spPr>
        <a:xfrm>
          <a:off x="5257568" y="1287549"/>
          <a:ext cx="1923583" cy="15388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dirty="0"/>
            <a:t>Addresses multidimensional oppression (Intersectionality) using a voice directed toward a Black audience. </a:t>
          </a:r>
        </a:p>
      </dsp:txBody>
      <dsp:txXfrm>
        <a:off x="5302640" y="1332621"/>
        <a:ext cx="1833439" cy="144872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4/24/2020</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C03C3ABE-0E82-463E-8351-3C8440B7F93D}" type="datetimeFigureOut">
              <a:rPr lang="en-US" smtClean="0"/>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4/24/2020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chicagounbound.uchicago.edu/uclf/vol1989/iss1/8"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800"/>
            <a:ext cx="7315200" cy="1144632"/>
          </a:xfrm>
        </p:spPr>
        <p:txBody>
          <a:bodyPr>
            <a:normAutofit lnSpcReduction="10000"/>
          </a:bodyPr>
          <a:lstStyle/>
          <a:p>
            <a:r>
              <a:rPr lang="en-US" dirty="0"/>
              <a:t>Rejecting Patriarchy, Sexism, and Racism: An Intersectional Analysis of Feminist Evolution through Toni Morrison’s </a:t>
            </a:r>
            <a:r>
              <a:rPr lang="en-US" i="1" dirty="0"/>
              <a:t>The Bluest Eye</a:t>
            </a:r>
            <a:endParaRPr lang="en-US" dirty="0"/>
          </a:p>
          <a:p>
            <a:endParaRPr lang="en-US" sz="6600" dirty="0"/>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05000" y="4051900"/>
            <a:ext cx="5562600" cy="646331"/>
          </a:xfrm>
          <a:prstGeom prst="rect">
            <a:avLst/>
          </a:prstGeom>
          <a:noFill/>
        </p:spPr>
        <p:txBody>
          <a:bodyPr wrap="square" rtlCol="0">
            <a:spAutoFit/>
          </a:bodyPr>
          <a:lstStyle/>
          <a:p>
            <a:r>
              <a:rPr lang="en-US" dirty="0"/>
              <a:t>Your Name</a:t>
            </a:r>
          </a:p>
          <a:p>
            <a:r>
              <a:rPr lang="en-US" dirty="0"/>
              <a:t>Major Concentration:  English</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t>Benedict College</a:t>
            </a:r>
          </a:p>
          <a:p>
            <a:r>
              <a:rPr lang="en-US" dirty="0"/>
              <a:t>Department of Communication and Arts</a:t>
            </a:r>
          </a:p>
          <a:p>
            <a:r>
              <a:rPr lang="en-US" dirty="0"/>
              <a:t>Spring 2020  - Senior Research Presentation</a:t>
            </a:r>
          </a:p>
          <a:p>
            <a:r>
              <a:rPr lang="en-US" dirty="0"/>
              <a:t>Dr. Gwenda Richburg Greene,  Course Professor</a:t>
            </a:r>
          </a:p>
        </p:txBody>
      </p:sp>
    </p:spTree>
    <p:extLst>
      <p:ext uri="{BB962C8B-B14F-4D97-AF65-F5344CB8AC3E}">
        <p14:creationId xmlns:p14="http://schemas.microsoft.com/office/powerpoint/2010/main" val="583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r>
              <a:rPr lang="en-US" sz="3600" dirty="0">
                <a:solidFill>
                  <a:srgbClr val="000000"/>
                </a:solidFill>
                <a:effectLst/>
              </a:rPr>
              <a:t>Review of Literature (cont.)</a:t>
            </a:r>
          </a:p>
        </p:txBody>
      </p:sp>
      <p:sp>
        <p:nvSpPr>
          <p:cNvPr id="3" name="Content Placeholder 2"/>
          <p:cNvSpPr>
            <a:spLocks noGrp="1"/>
          </p:cNvSpPr>
          <p:nvPr>
            <p:ph idx="1"/>
          </p:nvPr>
        </p:nvSpPr>
        <p:spPr>
          <a:xfrm>
            <a:off x="1435608" y="1143000"/>
            <a:ext cx="7498080" cy="4953000"/>
          </a:xfrm>
        </p:spPr>
        <p:txBody>
          <a:bodyPr>
            <a:normAutofit/>
          </a:bodyPr>
          <a:lstStyle/>
          <a:p>
            <a:pPr>
              <a:buClr>
                <a:srgbClr val="FFC000"/>
              </a:buClr>
            </a:pPr>
            <a:r>
              <a:rPr lang="en-US" sz="2000" dirty="0"/>
              <a:t>Black women were not  being included in major social movements and were often alienated by the movement’s leaders. </a:t>
            </a:r>
          </a:p>
          <a:p>
            <a:pPr marL="82296" indent="0">
              <a:buClr>
                <a:srgbClr val="FFC000"/>
              </a:buClr>
              <a:buNone/>
            </a:pPr>
            <a:endParaRPr lang="en-US" sz="2000" dirty="0"/>
          </a:p>
          <a:p>
            <a:pPr>
              <a:buClr>
                <a:srgbClr val="FFC000"/>
              </a:buClr>
            </a:pPr>
            <a:r>
              <a:rPr lang="en-US" sz="2000" dirty="0"/>
              <a:t>In 1983, famous novelist and Black feminist Alice Walker coined the word “womanist”. </a:t>
            </a:r>
          </a:p>
          <a:p>
            <a:pPr marL="82296" indent="0">
              <a:buClr>
                <a:srgbClr val="FFC000"/>
              </a:buClr>
              <a:buNone/>
            </a:pPr>
            <a:endParaRPr lang="en-US" sz="2000" dirty="0"/>
          </a:p>
          <a:p>
            <a:pPr>
              <a:buClr>
                <a:srgbClr val="FFC000"/>
              </a:buClr>
            </a:pPr>
            <a:r>
              <a:rPr lang="en-US" sz="2000" dirty="0"/>
              <a:t>“Female slave bondage was not better or worse or more or less severe, than male bondage, but it was different” (White, 1985).</a:t>
            </a:r>
          </a:p>
          <a:p>
            <a:pPr marL="82296" indent="0">
              <a:buClr>
                <a:srgbClr val="FFC000"/>
              </a:buClr>
              <a:buNone/>
            </a:pPr>
            <a:endParaRPr lang="en-US" sz="2000" dirty="0"/>
          </a:p>
          <a:p>
            <a:pPr>
              <a:buClr>
                <a:srgbClr val="FFC000"/>
              </a:buClr>
            </a:pPr>
            <a:r>
              <a:rPr lang="en-US" sz="2000" dirty="0"/>
              <a:t>This is what would taint Black womanhood with the “jezebel” title. The idea was that if Black women were viewed as promiscuous creatures, then they would be viewed as “deserving” of the abuse that they were subjected to</a:t>
            </a:r>
            <a:endParaRPr lang="en-US" sz="20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34137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r>
              <a:rPr lang="en-US" sz="3600" dirty="0">
                <a:solidFill>
                  <a:srgbClr val="000000"/>
                </a:solidFill>
                <a:effectLst/>
              </a:rPr>
              <a:t>Review of Literature (cont.)</a:t>
            </a:r>
          </a:p>
        </p:txBody>
      </p:sp>
      <p:sp>
        <p:nvSpPr>
          <p:cNvPr id="3" name="Content Placeholder 2"/>
          <p:cNvSpPr>
            <a:spLocks noGrp="1"/>
          </p:cNvSpPr>
          <p:nvPr>
            <p:ph idx="1"/>
          </p:nvPr>
        </p:nvSpPr>
        <p:spPr>
          <a:xfrm>
            <a:off x="1435608" y="1143000"/>
            <a:ext cx="7498080" cy="4876800"/>
          </a:xfrm>
        </p:spPr>
        <p:txBody>
          <a:bodyPr>
            <a:normAutofit/>
          </a:bodyPr>
          <a:lstStyle/>
          <a:p>
            <a:pPr>
              <a:buClr>
                <a:srgbClr val="FFC000"/>
              </a:buClr>
            </a:pPr>
            <a:r>
              <a:rPr lang="en-US" sz="2000" dirty="0"/>
              <a:t>Contemporary feminism aims to achieve equality for everyone, but it is often misconstrued as a movement whose sole goal is to elevate women above men. </a:t>
            </a:r>
          </a:p>
          <a:p>
            <a:pPr marL="82296" indent="0">
              <a:buClr>
                <a:srgbClr val="FFC000"/>
              </a:buClr>
              <a:buNone/>
            </a:pPr>
            <a:endParaRPr lang="en-US" sz="2000" dirty="0"/>
          </a:p>
          <a:p>
            <a:pPr>
              <a:buClr>
                <a:srgbClr val="FFC000"/>
              </a:buClr>
            </a:pPr>
            <a:r>
              <a:rPr lang="en-US" sz="2000" dirty="0"/>
              <a:t>Women during this time began to assert themselves in a way that set them apart from what the normal role of a Black woman in America was during that time. </a:t>
            </a:r>
          </a:p>
          <a:p>
            <a:pPr marL="82296" indent="0">
              <a:buClr>
                <a:srgbClr val="FFC000"/>
              </a:buClr>
              <a:buNone/>
            </a:pPr>
            <a:endParaRPr lang="en-US" sz="2000" dirty="0"/>
          </a:p>
          <a:p>
            <a:pPr>
              <a:buClr>
                <a:srgbClr val="FFC000"/>
              </a:buClr>
            </a:pPr>
            <a:r>
              <a:rPr lang="en-US" sz="2000" dirty="0"/>
              <a:t>Black women began to use literature as a means to openly discuss things such as intersectionality in an effort to spread knowledge about what it is truly like to be a Black woman in America and how they continuously battle against racism and sexism in multiple outlets</a:t>
            </a:r>
            <a:endParaRPr lang="en-US" sz="20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1307603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Methodology - Philosophy</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800" dirty="0"/>
              <a:t>Intersectionality is best defined as “understanding the ways that multiple forms of inequalities or disadvantage sometimes compound themselves and they create obstacles that often are not understood within conventional ways of thinking about anti-racism, feminism or whatever social justice advocacy structure we have (Crenshaw, 1989).” </a:t>
            </a:r>
            <a:endParaRPr lang="en-US" sz="28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2947055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Methodology - Tenets</a:t>
            </a:r>
          </a:p>
        </p:txBody>
      </p:sp>
      <p:sp>
        <p:nvSpPr>
          <p:cNvPr id="3" name="Content Placeholder 2"/>
          <p:cNvSpPr>
            <a:spLocks noGrp="1"/>
          </p:cNvSpPr>
          <p:nvPr>
            <p:ph idx="1"/>
          </p:nvPr>
        </p:nvSpPr>
        <p:spPr>
          <a:xfrm>
            <a:off x="1435608" y="1447800"/>
            <a:ext cx="7498080" cy="4343400"/>
          </a:xfrm>
        </p:spPr>
        <p:txBody>
          <a:bodyPr>
            <a:noAutofit/>
          </a:bodyPr>
          <a:lstStyle/>
          <a:p>
            <a:pPr>
              <a:buClr>
                <a:srgbClr val="FFC000"/>
              </a:buClr>
            </a:pPr>
            <a:r>
              <a:rPr lang="en-US" sz="1900" dirty="0"/>
              <a:t>#1- human lives cannot be explained by taking into account single categories, such as gender, race, and socio-economic status.</a:t>
            </a:r>
          </a:p>
          <a:p>
            <a:pPr>
              <a:buClr>
                <a:srgbClr val="FFC000"/>
              </a:buClr>
            </a:pPr>
            <a:r>
              <a:rPr lang="en-US" sz="1900" dirty="0"/>
              <a:t>#2- the importance of category or structure cannot be predetermined when analyzing a social problem.  </a:t>
            </a:r>
          </a:p>
          <a:p>
            <a:pPr>
              <a:buClr>
                <a:srgbClr val="FFC000"/>
              </a:buClr>
            </a:pPr>
            <a:r>
              <a:rPr lang="en-US" sz="1900" dirty="0"/>
              <a:t>#3- relationships and power dynamics between social locations and processes are linked and can change overtime. </a:t>
            </a:r>
          </a:p>
          <a:p>
            <a:pPr>
              <a:buClr>
                <a:srgbClr val="FFC000"/>
              </a:buClr>
            </a:pPr>
            <a:r>
              <a:rPr lang="en-US" sz="1900" dirty="0"/>
              <a:t>#4- people can experience privilege and oppression simultaneously. </a:t>
            </a:r>
          </a:p>
          <a:p>
            <a:pPr>
              <a:buClr>
                <a:srgbClr val="FFC000"/>
              </a:buClr>
            </a:pPr>
            <a:r>
              <a:rPr lang="en-US" sz="1900" dirty="0">
                <a:solidFill>
                  <a:srgbClr val="000000"/>
                </a:solidFill>
              </a:rPr>
              <a:t>#5- </a:t>
            </a:r>
            <a:r>
              <a:rPr lang="en-US" sz="1900" dirty="0"/>
              <a:t>The fifth tenet is that multi-level analyses that link individual experiences to broader structures and systems are crucial for revealing how power relations are shaped and experienced. </a:t>
            </a:r>
            <a:endParaRPr lang="en-US" sz="1900" dirty="0">
              <a:solidFill>
                <a:srgbClr val="000000"/>
              </a:solidFill>
            </a:endParaRPr>
          </a:p>
          <a:p>
            <a:pPr>
              <a:buClr>
                <a:srgbClr val="FFC000"/>
              </a:buClr>
            </a:pPr>
            <a:r>
              <a:rPr lang="en-US" sz="1900" dirty="0">
                <a:solidFill>
                  <a:srgbClr val="000000"/>
                </a:solidFill>
              </a:rPr>
              <a:t>#6- </a:t>
            </a:r>
            <a:r>
              <a:rPr lang="en-US" sz="1900" dirty="0"/>
              <a:t>intersectionality is explicitly oriented towards transformation, building coalitions among different groups, and working towards social justice. </a:t>
            </a:r>
            <a:endParaRPr lang="en-US" sz="19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3151542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038600"/>
          </a:xfrm>
        </p:spPr>
        <p:txBody>
          <a:bodyPr>
            <a:normAutofit fontScale="92500" lnSpcReduction="10000"/>
          </a:bodyPr>
          <a:lstStyle/>
          <a:p>
            <a:pPr>
              <a:buClr>
                <a:srgbClr val="FFC000"/>
              </a:buClr>
            </a:pPr>
            <a:r>
              <a:rPr lang="en-US" sz="2200" dirty="0"/>
              <a:t>According to the </a:t>
            </a:r>
            <a:r>
              <a:rPr lang="en-US" sz="2200" i="1" dirty="0" err="1"/>
              <a:t>Crunk</a:t>
            </a:r>
            <a:r>
              <a:rPr lang="en-US" sz="2200" i="1" dirty="0"/>
              <a:t> Feminist Collection </a:t>
            </a:r>
            <a:r>
              <a:rPr lang="en-US" sz="2200" dirty="0"/>
              <a:t>(2017), A </a:t>
            </a:r>
            <a:r>
              <a:rPr lang="en-US" sz="2200" dirty="0" err="1"/>
              <a:t>Crunk</a:t>
            </a:r>
            <a:r>
              <a:rPr lang="en-US" sz="2200" dirty="0"/>
              <a:t> Feminist is a woman who wanted real conversations about how race and gender politics intersected with pop culture and current events. </a:t>
            </a:r>
            <a:endParaRPr lang="en-US" sz="2200" dirty="0">
              <a:solidFill>
                <a:srgbClr val="000000"/>
              </a:solidFill>
            </a:endParaRPr>
          </a:p>
          <a:p>
            <a:pPr>
              <a:buClr>
                <a:srgbClr val="FFC000"/>
              </a:buClr>
            </a:pPr>
            <a:r>
              <a:rPr lang="en-US" sz="2200" dirty="0"/>
              <a:t>The goal of </a:t>
            </a:r>
            <a:r>
              <a:rPr lang="en-US" sz="2200" dirty="0" err="1"/>
              <a:t>crunk</a:t>
            </a:r>
            <a:r>
              <a:rPr lang="en-US" sz="2200" dirty="0"/>
              <a:t> feminism is to do what Toni Morrison did in her work </a:t>
            </a:r>
            <a:r>
              <a:rPr lang="en-US" sz="2200" i="1" dirty="0"/>
              <a:t>The Bluest Eye</a:t>
            </a:r>
            <a:r>
              <a:rPr lang="en-US" sz="2200" dirty="0"/>
              <a:t>: That is to create a dialogue that Black women can understand and relate to.</a:t>
            </a:r>
          </a:p>
          <a:p>
            <a:pPr>
              <a:buClr>
                <a:srgbClr val="FFC000"/>
              </a:buClr>
            </a:pPr>
            <a:r>
              <a:rPr lang="en-US" sz="2400" dirty="0"/>
              <a:t>“Feminism isn’t accessible because its an academic term…But what we learned from our communities, what we learned from our mother, our grandmothers, that resilience and independence we were taught, </a:t>
            </a:r>
            <a:r>
              <a:rPr lang="en-US" sz="2400" i="1" dirty="0"/>
              <a:t>is </a:t>
            </a:r>
            <a:r>
              <a:rPr lang="en-US" sz="2400" dirty="0"/>
              <a:t>feminism. Our goal is to be able to talk about these ideas in the college classroom as well as the beauty shop.”</a:t>
            </a:r>
          </a:p>
          <a:p>
            <a:pPr>
              <a:buClr>
                <a:srgbClr val="FFC000"/>
              </a:buClr>
            </a:pPr>
            <a:endParaRPr lang="en-US" sz="20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3522580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800600"/>
          </a:xfrm>
        </p:spPr>
        <p:txBody>
          <a:bodyPr>
            <a:normAutofit fontScale="92500" lnSpcReduction="10000"/>
          </a:bodyPr>
          <a:lstStyle/>
          <a:p>
            <a:pPr>
              <a:buClr>
                <a:srgbClr val="FFC000"/>
              </a:buClr>
            </a:pPr>
            <a:r>
              <a:rPr lang="en-US" sz="2000" dirty="0"/>
              <a:t>What set Morrison apart from the typical African American author was her ability to write in such a way that the reader could connect to the story and could relate, on some level, with the characters.</a:t>
            </a:r>
            <a:endParaRPr lang="en-US" sz="2000" dirty="0">
              <a:solidFill>
                <a:srgbClr val="000000"/>
              </a:solidFill>
            </a:endParaRPr>
          </a:p>
          <a:p>
            <a:pPr>
              <a:buClr>
                <a:srgbClr val="FFC000"/>
              </a:buClr>
            </a:pPr>
            <a:r>
              <a:rPr lang="en-US" sz="2000" dirty="0"/>
              <a:t>The “master narrative”, as Morrison (2019) described it as </a:t>
            </a:r>
            <a:r>
              <a:rPr lang="en-US" sz="2000" b="1" dirty="0"/>
              <a:t>“</a:t>
            </a:r>
            <a:r>
              <a:rPr lang="en-US" sz="2000" dirty="0"/>
              <a:t>Whatever ideological script is being imposed by the people in authority on everybody else”.</a:t>
            </a:r>
            <a:endParaRPr lang="en-US" sz="2000" dirty="0">
              <a:solidFill>
                <a:srgbClr val="000000"/>
              </a:solidFill>
            </a:endParaRPr>
          </a:p>
          <a:p>
            <a:pPr>
              <a:buClr>
                <a:srgbClr val="FFC000"/>
              </a:buClr>
            </a:pPr>
            <a:r>
              <a:rPr lang="en-US" sz="2000" dirty="0"/>
              <a:t>. “It had occurred to Pecola some time ago that if her eyes, those eyes that held the pictures, and knew the sights- if those eyes of hers were, that is to say, beautiful, she herself would be different” (Morrison, p. 46, 1970).</a:t>
            </a:r>
          </a:p>
          <a:p>
            <a:pPr>
              <a:buClr>
                <a:srgbClr val="FFC000"/>
              </a:buClr>
            </a:pPr>
            <a:r>
              <a:rPr lang="en-US" sz="2400" dirty="0"/>
              <a:t>“Jealousy we understood and thought natural... But envy was a strange, new feeling for us. And all the time we knew that Maureen Peal was not the Enemy and not worthy of such intense hatred. The Thing to fear was the Thing that made her beautiful, and not us (Morrison, 1970. p. 89).” </a:t>
            </a:r>
            <a:endParaRPr lang="en-US" sz="24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295075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Analysis </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000" dirty="0"/>
              <a:t>Morrison (2019) states that “Colorism is interiorly painful…for an 11-year-old girl to believe that if she just had some characteristic of the white world, she would be okay.”</a:t>
            </a:r>
            <a:endParaRPr lang="en-US" sz="2000" dirty="0">
              <a:solidFill>
                <a:srgbClr val="000000"/>
              </a:solidFill>
            </a:endParaRPr>
          </a:p>
          <a:p>
            <a:pPr>
              <a:buClr>
                <a:srgbClr val="FFC000"/>
              </a:buClr>
            </a:pPr>
            <a:r>
              <a:rPr lang="en-US" sz="2200" dirty="0"/>
              <a:t>The effects of colorism are studied to examine just how the lightness or darkness of one’s skin color can have significant impact on basic, everyday life experiences such as getting jobs, education and housing (Hunter, 2008). </a:t>
            </a:r>
          </a:p>
          <a:p>
            <a:pPr>
              <a:buClr>
                <a:srgbClr val="FFC000"/>
              </a:buClr>
            </a:pPr>
            <a:r>
              <a:rPr lang="en-US" dirty="0"/>
              <a:t>“</a:t>
            </a:r>
            <a:r>
              <a:rPr lang="en-US" sz="2000" dirty="0"/>
              <a:t>She enchanted the entire school. When teachers called on her, they smiled encouragingly. Black boys didn’t trip her in the halls; white boys didn’t stone her…” (Morrison, 1970.  p. 77)</a:t>
            </a:r>
            <a:endParaRPr lang="en-US" sz="2000" dirty="0">
              <a:solidFill>
                <a:srgbClr val="000000"/>
              </a:solidFill>
            </a:endParaRPr>
          </a:p>
          <a:p>
            <a:pPr>
              <a:buClr>
                <a:srgbClr val="FFC000"/>
              </a:buClr>
            </a:pPr>
            <a:endParaRPr lang="en-US" sz="2800" dirty="0">
              <a:solidFill>
                <a:srgbClr val="000000"/>
              </a:solidFill>
            </a:endParaRPr>
          </a:p>
          <a:p>
            <a:pPr>
              <a:buClr>
                <a:srgbClr val="FFC000"/>
              </a:buClr>
            </a:pPr>
            <a:endParaRPr lang="en-US" sz="28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76136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Conclusion</a:t>
            </a:r>
          </a:p>
        </p:txBody>
      </p:sp>
      <p:sp>
        <p:nvSpPr>
          <p:cNvPr id="3" name="Content Placeholder 2"/>
          <p:cNvSpPr>
            <a:spLocks noGrp="1"/>
          </p:cNvSpPr>
          <p:nvPr>
            <p:ph idx="1"/>
          </p:nvPr>
        </p:nvSpPr>
        <p:spPr>
          <a:xfrm>
            <a:off x="1435608" y="1447800"/>
            <a:ext cx="7498080" cy="4038600"/>
          </a:xfrm>
        </p:spPr>
        <p:txBody>
          <a:bodyPr>
            <a:normAutofit/>
          </a:bodyPr>
          <a:lstStyle/>
          <a:p>
            <a:pPr>
              <a:buClr>
                <a:srgbClr val="FFC000"/>
              </a:buClr>
            </a:pPr>
            <a:r>
              <a:rPr lang="en-US" sz="2000" i="1" dirty="0"/>
              <a:t>This paper was centralized on the plight of Black women, and the phases of feminist evolution that were created to inform a country divided that Black women are important and that their lives matter, too. </a:t>
            </a:r>
            <a:endParaRPr lang="en-US" sz="2000" dirty="0">
              <a:solidFill>
                <a:srgbClr val="000000"/>
              </a:solidFill>
            </a:endParaRPr>
          </a:p>
          <a:p>
            <a:pPr>
              <a:buClr>
                <a:srgbClr val="FFC000"/>
              </a:buClr>
            </a:pPr>
            <a:r>
              <a:rPr lang="en-US" sz="2000" i="1" dirty="0"/>
              <a:t>Based on this research, it appears that Toni Morrison can be considered a representation of the feminist evolution and a contemporary feminist because of her literary prowess.</a:t>
            </a:r>
          </a:p>
          <a:p>
            <a:pPr>
              <a:buClr>
                <a:srgbClr val="FFC000"/>
              </a:buClr>
            </a:pPr>
            <a:r>
              <a:rPr lang="en-US" sz="2200" i="1" dirty="0"/>
              <a:t>Just as Morrison (1931) stated, “The enemy is not men. The enemy is the concept of patriarchy, the concept of patriarchy as the way to run the world or do things.”</a:t>
            </a:r>
            <a:endParaRPr lang="en-US" sz="2800" i="1" dirty="0">
              <a:solidFill>
                <a:srgbClr val="000000"/>
              </a:solidFill>
            </a:endParaRPr>
          </a:p>
          <a:p>
            <a:pPr>
              <a:buClr>
                <a:srgbClr val="FFC000"/>
              </a:buClr>
            </a:pPr>
            <a:r>
              <a:rPr lang="en-US" sz="2200" i="1" dirty="0"/>
              <a:t>Black feminism was and continues to be a source of empowerment throughout the world.</a:t>
            </a:r>
            <a:endParaRPr lang="en-US" sz="2200" dirty="0"/>
          </a:p>
          <a:p>
            <a:pPr>
              <a:buClr>
                <a:srgbClr val="FFC000"/>
              </a:buClr>
            </a:pPr>
            <a:endParaRPr lang="en-US" sz="22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358903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effectLst/>
              </a:rPr>
              <a:t>Implications for Further Research</a:t>
            </a:r>
          </a:p>
        </p:txBody>
      </p:sp>
      <p:sp>
        <p:nvSpPr>
          <p:cNvPr id="3" name="Content Placeholder 2"/>
          <p:cNvSpPr>
            <a:spLocks noGrp="1"/>
          </p:cNvSpPr>
          <p:nvPr>
            <p:ph idx="1"/>
          </p:nvPr>
        </p:nvSpPr>
        <p:spPr>
          <a:xfrm>
            <a:off x="1435608" y="1447800"/>
            <a:ext cx="7498080" cy="4038600"/>
          </a:xfrm>
        </p:spPr>
        <p:txBody>
          <a:bodyPr>
            <a:normAutofit fontScale="70000" lnSpcReduction="20000"/>
          </a:bodyPr>
          <a:lstStyle/>
          <a:p>
            <a:r>
              <a:rPr lang="en-US" i="1" dirty="0"/>
              <a:t>1. Doing studies on other works of Toni Morrison’s- Many of Toni Morrison’s works are focused on the experiences of Black women. Morrison’s style of writing gives insight on what it is like to be a Black woman in America and the many challenges that we face on a day-to-day basis.   </a:t>
            </a:r>
            <a:endParaRPr lang="en-US" dirty="0"/>
          </a:p>
          <a:p>
            <a:r>
              <a:rPr lang="en-US" i="1" dirty="0"/>
              <a:t>2. Studying different views of feminism- In good research, it is imperative that one has information from both sides of the topic. While researching those who are for feminism, it is also beneficial to try and understand those who are against feminism.  </a:t>
            </a:r>
            <a:endParaRPr lang="en-US" dirty="0"/>
          </a:p>
          <a:p>
            <a:r>
              <a:rPr lang="en-US" i="1" dirty="0"/>
              <a:t>3. Observing feminist rallies, first-hand- For further research, I believe that it would be beneficial to experience feminist rallies and protests in person. To have experience in field research helps provide a sense of true authenticity.</a:t>
            </a:r>
            <a:endParaRPr lang="en-US" dirty="0"/>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1894315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00"/>
                </a:solidFill>
                <a:effectLst/>
              </a:rPr>
              <a:t>Major References</a:t>
            </a:r>
          </a:p>
        </p:txBody>
      </p:sp>
      <p:sp>
        <p:nvSpPr>
          <p:cNvPr id="3" name="Content Placeholder 2"/>
          <p:cNvSpPr>
            <a:spLocks noGrp="1"/>
          </p:cNvSpPr>
          <p:nvPr>
            <p:ph idx="1"/>
          </p:nvPr>
        </p:nvSpPr>
        <p:spPr>
          <a:xfrm>
            <a:off x="1435608" y="1447800"/>
            <a:ext cx="7498080" cy="4038600"/>
          </a:xfrm>
        </p:spPr>
        <p:txBody>
          <a:bodyPr>
            <a:normAutofit fontScale="70000" lnSpcReduction="20000"/>
          </a:bodyPr>
          <a:lstStyle/>
          <a:p>
            <a:r>
              <a:rPr lang="en-US" dirty="0"/>
              <a:t>Bressler, C. E. (2011). </a:t>
            </a:r>
            <a:r>
              <a:rPr lang="en-US" i="1" dirty="0"/>
              <a:t>Literary criticism: an introduction to theory and practice</a:t>
            </a:r>
            <a:r>
              <a:rPr lang="en-US" dirty="0"/>
              <a:t>. Boston: Longman.</a:t>
            </a:r>
          </a:p>
          <a:p>
            <a:r>
              <a:rPr lang="en-US" dirty="0"/>
              <a:t>Cooper, B. C., Morris, S. M., &amp; </a:t>
            </a:r>
            <a:r>
              <a:rPr lang="en-US" dirty="0" err="1"/>
              <a:t>Boylorn</a:t>
            </a:r>
            <a:r>
              <a:rPr lang="en-US" dirty="0"/>
              <a:t>, R. M. (2017). </a:t>
            </a:r>
            <a:r>
              <a:rPr lang="en-US" i="1" dirty="0"/>
              <a:t>The </a:t>
            </a:r>
            <a:r>
              <a:rPr lang="en-US" i="1" dirty="0" err="1"/>
              <a:t>Crunk</a:t>
            </a:r>
            <a:r>
              <a:rPr lang="en-US" i="1" dirty="0"/>
              <a:t> Feminist Collection</a:t>
            </a:r>
            <a:r>
              <a:rPr lang="en-US" dirty="0"/>
              <a:t>. New York: 	The Feminist Press at CUNY.</a:t>
            </a:r>
          </a:p>
          <a:p>
            <a:r>
              <a:rPr lang="en-US" dirty="0"/>
              <a:t>Crenshaw, K. (1989). Demarginalizing the intersection of race and sex: A black feminist critique of antidiscrimination doctrine, feminist theory and antiracist politics," </a:t>
            </a:r>
            <a:r>
              <a:rPr lang="en-US" i="1" dirty="0"/>
              <a:t>University of Chicago Legal Forum</a:t>
            </a:r>
            <a:r>
              <a:rPr lang="en-US" dirty="0"/>
              <a:t>: Vol. 1989 , Article 8. Retrieved from: </a:t>
            </a:r>
            <a:r>
              <a:rPr lang="en-US" u="sng" dirty="0">
                <a:hlinkClick r:id="rId2"/>
              </a:rPr>
              <a:t>https://chicagounbound.uchicago.edu/uclf/vol1989/iss1/8</a:t>
            </a:r>
            <a:endParaRPr lang="en-US" dirty="0"/>
          </a:p>
          <a:p>
            <a:r>
              <a:rPr lang="en-US" dirty="0"/>
              <a:t>Morrison, T. (1970). </a:t>
            </a:r>
            <a:r>
              <a:rPr lang="en-US" i="1" dirty="0"/>
              <a:t>The bluest eye</a:t>
            </a:r>
            <a:r>
              <a:rPr lang="en-US" dirty="0"/>
              <a:t>. New York: A Division of Random House, Inc. </a:t>
            </a: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253813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Conceptual Framework</a:t>
            </a:r>
          </a:p>
        </p:txBody>
      </p:sp>
      <p:graphicFrame>
        <p:nvGraphicFramePr>
          <p:cNvPr id="4" name="Content Placeholder 3">
            <a:extLst>
              <a:ext uri="{FF2B5EF4-FFF2-40B4-BE49-F238E27FC236}">
                <a16:creationId xmlns:a16="http://schemas.microsoft.com/office/drawing/2014/main" id="{BF5780D2-9409-4D30-963E-F9CE4B8774E7}"/>
              </a:ext>
            </a:extLst>
          </p:cNvPr>
          <p:cNvGraphicFramePr>
            <a:graphicFrameLocks noGrp="1"/>
          </p:cNvGraphicFramePr>
          <p:nvPr>
            <p:ph idx="1"/>
            <p:extLst>
              <p:ext uri="{D42A27DB-BD31-4B8C-83A1-F6EECF244321}">
                <p14:modId xmlns:p14="http://schemas.microsoft.com/office/powerpoint/2010/main" val="567193434"/>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2894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Statement of Problem</a:t>
            </a:r>
          </a:p>
        </p:txBody>
      </p:sp>
      <p:sp>
        <p:nvSpPr>
          <p:cNvPr id="3" name="Content Placeholder 2"/>
          <p:cNvSpPr>
            <a:spLocks noGrp="1"/>
          </p:cNvSpPr>
          <p:nvPr>
            <p:ph idx="1"/>
          </p:nvPr>
        </p:nvSpPr>
        <p:spPr/>
        <p:txBody>
          <a:bodyPr>
            <a:normAutofit lnSpcReduction="10000"/>
          </a:bodyPr>
          <a:lstStyle/>
          <a:p>
            <a:pPr>
              <a:buClr>
                <a:srgbClr val="FFC000"/>
              </a:buClr>
            </a:pPr>
            <a:r>
              <a:rPr lang="en-US" sz="2400" dirty="0"/>
              <a:t>In a historical sense, Black women have been the subject of dehumanization, marginalization and isolation in various settings. </a:t>
            </a:r>
          </a:p>
          <a:p>
            <a:pPr>
              <a:buClr>
                <a:srgbClr val="FFC000"/>
              </a:buClr>
            </a:pPr>
            <a:r>
              <a:rPr lang="en-US" sz="2400" dirty="0"/>
              <a:t>Malcolm X’s words projected an image of women who had been abandoned and neglected by the world and left to fend for themselves.</a:t>
            </a:r>
          </a:p>
          <a:p>
            <a:pPr>
              <a:buClr>
                <a:srgbClr val="FFC000"/>
              </a:buClr>
            </a:pPr>
            <a:r>
              <a:rPr lang="en-US" sz="2600" dirty="0"/>
              <a:t>In </a:t>
            </a:r>
            <a:r>
              <a:rPr lang="en-US" sz="2600" i="1" dirty="0"/>
              <a:t>The </a:t>
            </a:r>
            <a:r>
              <a:rPr lang="en-US" sz="2600" i="1" dirty="0" err="1"/>
              <a:t>Crunk</a:t>
            </a:r>
            <a:r>
              <a:rPr lang="en-US" sz="2600" i="1" dirty="0"/>
              <a:t> Feminist Collective</a:t>
            </a:r>
            <a:r>
              <a:rPr lang="en-US" sz="2600" dirty="0"/>
              <a:t>, Bethany C. Cooper expertly explains the message that Sojourner Truth was trying to convey: That Black women are not expected to be treated as women because the ideals of what constituted as “feminine” were established with the White woman in mind. </a:t>
            </a:r>
            <a:endParaRPr lang="en-US" sz="2600" dirty="0">
              <a:solidFill>
                <a:srgbClr val="000000"/>
              </a:solidFill>
            </a:endParaRPr>
          </a:p>
        </p:txBody>
      </p:sp>
    </p:spTree>
    <p:extLst>
      <p:ext uri="{BB962C8B-B14F-4D97-AF65-F5344CB8AC3E}">
        <p14:creationId xmlns:p14="http://schemas.microsoft.com/office/powerpoint/2010/main" val="1540566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Purpose of the Study</a:t>
            </a:r>
          </a:p>
        </p:txBody>
      </p:sp>
      <p:sp>
        <p:nvSpPr>
          <p:cNvPr id="3" name="Content Placeholder 2"/>
          <p:cNvSpPr>
            <a:spLocks noGrp="1"/>
          </p:cNvSpPr>
          <p:nvPr>
            <p:ph idx="1"/>
          </p:nvPr>
        </p:nvSpPr>
        <p:spPr/>
        <p:txBody>
          <a:bodyPr>
            <a:normAutofit/>
          </a:bodyPr>
          <a:lstStyle/>
          <a:p>
            <a:pPr>
              <a:buClr>
                <a:srgbClr val="FFC000"/>
              </a:buClr>
            </a:pPr>
            <a:r>
              <a:rPr lang="en-US" sz="2400" dirty="0"/>
              <a:t>The purpose of the study is to inform Black women of the history of Feminism and to document the metamorphosis of the Black Feminist movement from the early 1800s to now.</a:t>
            </a:r>
          </a:p>
          <a:p>
            <a:pPr>
              <a:buClr>
                <a:srgbClr val="FFC000"/>
              </a:buClr>
            </a:pPr>
            <a:r>
              <a:rPr lang="en-US" sz="2400" dirty="0"/>
              <a:t>The culture of Black Feminism is beginning to take a dramatic turn in the 21</a:t>
            </a:r>
            <a:r>
              <a:rPr lang="en-US" sz="2400" baseline="30000" dirty="0"/>
              <a:t>st</a:t>
            </a:r>
            <a:r>
              <a:rPr lang="en-US" sz="2400" dirty="0"/>
              <a:t> century as more young women of color are barreling towards the understanding that they, too, are more than societal constructs, expectations and stereotypes. </a:t>
            </a:r>
            <a:endParaRPr lang="en-US" sz="2400" dirty="0">
              <a:solidFill>
                <a:srgbClr val="000000"/>
              </a:solidFill>
            </a:endParaRPr>
          </a:p>
        </p:txBody>
      </p:sp>
    </p:spTree>
    <p:extLst>
      <p:ext uri="{BB962C8B-B14F-4D97-AF65-F5344CB8AC3E}">
        <p14:creationId xmlns:p14="http://schemas.microsoft.com/office/powerpoint/2010/main" val="2676180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Research Questions</a:t>
            </a:r>
          </a:p>
        </p:txBody>
      </p:sp>
      <p:sp>
        <p:nvSpPr>
          <p:cNvPr id="3" name="Content Placeholder 2"/>
          <p:cNvSpPr>
            <a:spLocks noGrp="1"/>
          </p:cNvSpPr>
          <p:nvPr>
            <p:ph idx="1"/>
          </p:nvPr>
        </p:nvSpPr>
        <p:spPr/>
        <p:txBody>
          <a:bodyPr/>
          <a:lstStyle/>
          <a:p>
            <a:pPr lvl="0"/>
            <a:r>
              <a:rPr lang="en-US" sz="2800" dirty="0"/>
              <a:t>Can Toni Morrison be considered a representation of the feminist evolution? </a:t>
            </a:r>
          </a:p>
          <a:p>
            <a:pPr marL="82296" indent="0">
              <a:buNone/>
            </a:pPr>
            <a:endParaRPr lang="en-US" sz="2800" dirty="0"/>
          </a:p>
          <a:p>
            <a:pPr lvl="0"/>
            <a:r>
              <a:rPr lang="en-US" sz="2800" dirty="0"/>
              <a:t>If so, does Morrison’s literary prowess place her as a contemporary feminist? </a:t>
            </a:r>
          </a:p>
          <a:p>
            <a:pPr marL="82296" indent="0">
              <a:buNone/>
            </a:pPr>
            <a:r>
              <a:rPr lang="en-US" sz="2800" dirty="0"/>
              <a:t> </a:t>
            </a:r>
          </a:p>
          <a:p>
            <a:pPr lvl="0"/>
            <a:r>
              <a:rPr lang="en-US" sz="2800" dirty="0"/>
              <a:t>If not, how does she maintain the status quo of a traditional feminist?</a:t>
            </a:r>
          </a:p>
          <a:p>
            <a:pPr marL="82296" indent="0">
              <a:buClr>
                <a:srgbClr val="FFC000"/>
              </a:buClr>
              <a:buNone/>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Definition of Terms</a:t>
            </a:r>
          </a:p>
        </p:txBody>
      </p:sp>
      <p:sp>
        <p:nvSpPr>
          <p:cNvPr id="3" name="Content Placeholder 2"/>
          <p:cNvSpPr>
            <a:spLocks noGrp="1"/>
          </p:cNvSpPr>
          <p:nvPr>
            <p:ph idx="1"/>
          </p:nvPr>
        </p:nvSpPr>
        <p:spPr>
          <a:xfrm>
            <a:off x="1435608" y="1447800"/>
            <a:ext cx="7498080" cy="4572000"/>
          </a:xfrm>
        </p:spPr>
        <p:txBody>
          <a:bodyPr>
            <a:normAutofit fontScale="92500"/>
          </a:bodyPr>
          <a:lstStyle/>
          <a:p>
            <a:pPr>
              <a:buClr>
                <a:srgbClr val="FFC000"/>
              </a:buClr>
            </a:pPr>
            <a:r>
              <a:rPr lang="en-US" sz="2200" b="1" dirty="0"/>
              <a:t>Intersectionality: </a:t>
            </a:r>
            <a:r>
              <a:rPr lang="en-US" sz="2200" dirty="0"/>
              <a:t>“Intersectionality is a lens through which you can see where power comes and collides, where it interlocks and intersects. It’s not simply that there’s a race problem here, a gender problem here, and a class or LBGTQ problem there. Many times that framework erases what happens to people who are subject to all of these things” (Crenshaw, 2017).</a:t>
            </a:r>
          </a:p>
          <a:p>
            <a:pPr>
              <a:buClr>
                <a:srgbClr val="FFC000"/>
              </a:buClr>
            </a:pPr>
            <a:r>
              <a:rPr lang="en-US" sz="2200" b="1" dirty="0"/>
              <a:t>Feminism: </a:t>
            </a:r>
            <a:r>
              <a:rPr lang="en-US" sz="2200" dirty="0"/>
              <a:t>“an approach to textual analysis having its roots in the Progressive Era in the early decades of the twentieth century…a goal of feminism is to change this degrading view of women so each woman will realize that she is a valuable person, possessing the same privileges and rights as every man” (Bressler, 2011. p. 310).</a:t>
            </a:r>
          </a:p>
          <a:p>
            <a:r>
              <a:rPr lang="en-US" sz="2200" b="1" dirty="0"/>
              <a:t>Master Narrative: “</a:t>
            </a:r>
            <a:r>
              <a:rPr lang="en-US" sz="2200" dirty="0"/>
              <a:t>Whatever ideological script is being imposed by the people in authority on everybody else” (Morrison, 2019).</a:t>
            </a:r>
          </a:p>
          <a:p>
            <a:pPr>
              <a:buClr>
                <a:srgbClr val="FFC000"/>
              </a:buClr>
              <a:buFont typeface="Wingdings" pitchFamily="2" charset="2"/>
              <a:buChar char="v"/>
            </a:pPr>
            <a:endParaRPr lang="en-US" dirty="0">
              <a:solidFill>
                <a:srgbClr val="FFC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1562419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Limitations/Delimitations</a:t>
            </a:r>
          </a:p>
        </p:txBody>
      </p:sp>
      <p:sp>
        <p:nvSpPr>
          <p:cNvPr id="3" name="Content Placeholder 2"/>
          <p:cNvSpPr>
            <a:spLocks noGrp="1"/>
          </p:cNvSpPr>
          <p:nvPr>
            <p:ph idx="1"/>
          </p:nvPr>
        </p:nvSpPr>
        <p:spPr>
          <a:xfrm>
            <a:off x="1435608" y="1447800"/>
            <a:ext cx="7498080" cy="4572000"/>
          </a:xfrm>
        </p:spPr>
        <p:txBody>
          <a:bodyPr/>
          <a:lstStyle/>
          <a:p>
            <a:r>
              <a:rPr lang="en-US" dirty="0"/>
              <a:t>The delimitation to this study targeted Black women. The researcher decided to centralize the focus specifically on Black women and how they evolved throughout the three phases of feminism while navigating race and gender in their everyday lives. </a:t>
            </a:r>
          </a:p>
          <a:p>
            <a:pPr>
              <a:buClr>
                <a:srgbClr val="FFC000"/>
              </a:buClr>
              <a:buFont typeface="Wingdings" pitchFamily="2" charset="2"/>
              <a:buChar char="v"/>
            </a:pPr>
            <a:endParaRPr lang="en-US" dirty="0">
              <a:solidFill>
                <a:srgbClr val="FFC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1698679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effectLst/>
              </a:rPr>
              <a:t>Review of Literature - Overview</a:t>
            </a:r>
          </a:p>
        </p:txBody>
      </p:sp>
      <p:sp>
        <p:nvSpPr>
          <p:cNvPr id="3" name="Content Placeholder 2"/>
          <p:cNvSpPr>
            <a:spLocks noGrp="1"/>
          </p:cNvSpPr>
          <p:nvPr>
            <p:ph idx="1"/>
          </p:nvPr>
        </p:nvSpPr>
        <p:spPr>
          <a:xfrm>
            <a:off x="1435608" y="1447800"/>
            <a:ext cx="7498080" cy="4495800"/>
          </a:xfrm>
        </p:spPr>
        <p:txBody>
          <a:bodyPr>
            <a:normAutofit/>
          </a:bodyPr>
          <a:lstStyle/>
          <a:p>
            <a:pPr>
              <a:buClr>
                <a:srgbClr val="FFC000"/>
              </a:buClr>
            </a:pPr>
            <a:r>
              <a:rPr lang="en-US" sz="2000" dirty="0"/>
              <a:t>The first great feminist writer, Christine de </a:t>
            </a:r>
            <a:r>
              <a:rPr lang="en-US" sz="2000" dirty="0" err="1"/>
              <a:t>Pizan</a:t>
            </a:r>
            <a:r>
              <a:rPr lang="en-US" sz="2000" dirty="0"/>
              <a:t>, would combat these claims in a number of passionate, well-articulated poems and journals. </a:t>
            </a:r>
          </a:p>
          <a:p>
            <a:pPr>
              <a:buClr>
                <a:srgbClr val="FFC000"/>
              </a:buClr>
            </a:pPr>
            <a:endParaRPr lang="en-US" sz="2000" dirty="0"/>
          </a:p>
          <a:p>
            <a:pPr>
              <a:buClr>
                <a:srgbClr val="FFC000"/>
              </a:buClr>
            </a:pPr>
            <a:r>
              <a:rPr lang="en-US" sz="2000" dirty="0"/>
              <a:t>Following Christine de </a:t>
            </a:r>
            <a:r>
              <a:rPr lang="en-US" sz="2000" dirty="0" err="1"/>
              <a:t>Pizan</a:t>
            </a:r>
            <a:r>
              <a:rPr lang="en-US" sz="2000" dirty="0"/>
              <a:t> was Aphra </a:t>
            </a:r>
            <a:r>
              <a:rPr lang="en-US" sz="2000" dirty="0" err="1"/>
              <a:t>Behn</a:t>
            </a:r>
            <a:r>
              <a:rPr lang="en-US" sz="2000" dirty="0"/>
              <a:t>. Born in 1640, Aphra </a:t>
            </a:r>
            <a:r>
              <a:rPr lang="en-US" sz="2000" dirty="0" err="1"/>
              <a:t>Behn</a:t>
            </a:r>
            <a:r>
              <a:rPr lang="en-US" sz="2000" dirty="0"/>
              <a:t> is credited with being the first English Professional female writer and is revered as one of the most prolific dramatists, poets, and novelists of the Restoration period. </a:t>
            </a:r>
          </a:p>
          <a:p>
            <a:pPr>
              <a:buClr>
                <a:srgbClr val="FFC000"/>
              </a:buClr>
            </a:pPr>
            <a:endParaRPr lang="en-US" sz="2000" dirty="0"/>
          </a:p>
          <a:p>
            <a:pPr>
              <a:buClr>
                <a:srgbClr val="FFC000"/>
              </a:buClr>
            </a:pPr>
            <a:r>
              <a:rPr lang="en-US" sz="2000" dirty="0"/>
              <a:t>In 1929, Virginia Woolf published an essay, that focused on the essential role of women in literate entitled, </a:t>
            </a:r>
            <a:r>
              <a:rPr lang="en-US" sz="2000" i="1" dirty="0"/>
              <a:t>A Room of One’s Own</a:t>
            </a:r>
            <a:r>
              <a:rPr lang="en-US" sz="2000" dirty="0"/>
              <a:t>. </a:t>
            </a:r>
            <a:endParaRPr lang="en-US" sz="20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2318360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r>
              <a:rPr lang="en-US" sz="3600" dirty="0">
                <a:solidFill>
                  <a:srgbClr val="000000"/>
                </a:solidFill>
                <a:effectLst/>
              </a:rPr>
              <a:t>Review of Literature (cont.)</a:t>
            </a:r>
          </a:p>
        </p:txBody>
      </p:sp>
      <p:sp>
        <p:nvSpPr>
          <p:cNvPr id="3" name="Content Placeholder 2"/>
          <p:cNvSpPr>
            <a:spLocks noGrp="1"/>
          </p:cNvSpPr>
          <p:nvPr>
            <p:ph idx="1"/>
          </p:nvPr>
        </p:nvSpPr>
        <p:spPr>
          <a:xfrm>
            <a:off x="1435608" y="1143000"/>
            <a:ext cx="7498080" cy="4800600"/>
          </a:xfrm>
        </p:spPr>
        <p:txBody>
          <a:bodyPr>
            <a:normAutofit/>
          </a:bodyPr>
          <a:lstStyle/>
          <a:p>
            <a:pPr>
              <a:buClr>
                <a:srgbClr val="FFC000"/>
              </a:buClr>
            </a:pPr>
            <a:r>
              <a:rPr lang="en-US" sz="2000" dirty="0"/>
              <a:t>Simone de Beauvoir, born in 1908, believed that in society, the male defines what it means to be human, particularly what it means to be female</a:t>
            </a:r>
          </a:p>
          <a:p>
            <a:pPr>
              <a:buClr>
                <a:srgbClr val="FFC000"/>
              </a:buClr>
            </a:pPr>
            <a:endParaRPr lang="en-US" sz="2000" dirty="0">
              <a:solidFill>
                <a:srgbClr val="000000"/>
              </a:solidFill>
            </a:endParaRPr>
          </a:p>
          <a:p>
            <a:pPr>
              <a:buClr>
                <a:srgbClr val="FFC000"/>
              </a:buClr>
            </a:pPr>
            <a:r>
              <a:rPr lang="en-US" sz="2000" dirty="0"/>
              <a:t>Following the Modern era of feminism is the Post-Modern era. In the late 1970s, Elaine Showalter became a leading voice of feminist criticism. She was responsible for classifying female writing in three phases: The feminine phase, the feminist phase, and the female phase. </a:t>
            </a:r>
          </a:p>
          <a:p>
            <a:pPr>
              <a:buClr>
                <a:srgbClr val="FFC000"/>
              </a:buClr>
            </a:pPr>
            <a:endParaRPr lang="en-US" sz="2000" dirty="0">
              <a:solidFill>
                <a:srgbClr val="000000"/>
              </a:solidFill>
            </a:endParaRPr>
          </a:p>
          <a:p>
            <a:pPr>
              <a:buClr>
                <a:srgbClr val="FFC000"/>
              </a:buClr>
            </a:pPr>
            <a:endParaRPr lang="en-US" sz="2000" dirty="0">
              <a:solidFill>
                <a:srgbClr val="000000"/>
              </a:solidFill>
            </a:endParaRPr>
          </a:p>
        </p:txBody>
      </p:sp>
      <p:sp>
        <p:nvSpPr>
          <p:cNvPr id="4" name="Footer Placeholder 3"/>
          <p:cNvSpPr>
            <a:spLocks noGrp="1"/>
          </p:cNvSpPr>
          <p:nvPr>
            <p:ph type="ftr" sz="quarter" idx="11"/>
          </p:nvPr>
        </p:nvSpPr>
        <p:spPr>
          <a:xfrm>
            <a:off x="1295400" y="6248400"/>
            <a:ext cx="7620000" cy="304800"/>
          </a:xfrm>
        </p:spPr>
        <p:txBody>
          <a:bodyPr/>
          <a:lstStyle/>
          <a:p>
            <a:r>
              <a:rPr lang="en-US" dirty="0">
                <a:solidFill>
                  <a:srgbClr val="000000"/>
                </a:solidFill>
              </a:rPr>
              <a:t>Add Reference As Footer ** Not needed on all slides ** Use only on key points ** </a:t>
            </a:r>
            <a:r>
              <a:rPr lang="en-US" b="1" dirty="0">
                <a:solidFill>
                  <a:srgbClr val="000000"/>
                </a:solidFill>
              </a:rPr>
              <a:t>DELETE IF NOT NEEDED</a:t>
            </a:r>
          </a:p>
        </p:txBody>
      </p:sp>
    </p:spTree>
    <p:extLst>
      <p:ext uri="{BB962C8B-B14F-4D97-AF65-F5344CB8AC3E}">
        <p14:creationId xmlns:p14="http://schemas.microsoft.com/office/powerpoint/2010/main" val="11649942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6101</TotalTime>
  <Words>1935</Words>
  <Application>Microsoft Office PowerPoint</Application>
  <PresentationFormat>On-screen Show (4:3)</PresentationFormat>
  <Paragraphs>105</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Gill Sans MT</vt:lpstr>
      <vt:lpstr>Verdana</vt:lpstr>
      <vt:lpstr>Wingdings</vt:lpstr>
      <vt:lpstr>Wingdings 2</vt:lpstr>
      <vt:lpstr>Solstice</vt:lpstr>
      <vt:lpstr>PowerPoint Presentation</vt:lpstr>
      <vt:lpstr>Conceptual Framework</vt:lpstr>
      <vt:lpstr>Statement of Problem</vt:lpstr>
      <vt:lpstr>Purpose of the Study</vt:lpstr>
      <vt:lpstr>Research Questions</vt:lpstr>
      <vt:lpstr>Definition of Terms</vt:lpstr>
      <vt:lpstr>Limitations/Delimitations</vt:lpstr>
      <vt:lpstr>Review of Literature - Overview</vt:lpstr>
      <vt:lpstr>Review of Literature (cont.)</vt:lpstr>
      <vt:lpstr>Review of Literature (cont.)</vt:lpstr>
      <vt:lpstr>Review of Literature (cont.)</vt:lpstr>
      <vt:lpstr>Methodology - Philosophy</vt:lpstr>
      <vt:lpstr>Methodology - Tenets</vt:lpstr>
      <vt:lpstr>Analysis </vt:lpstr>
      <vt:lpstr>Analysis </vt:lpstr>
      <vt:lpstr>Analysis </vt:lpstr>
      <vt:lpstr>Conclusion</vt:lpstr>
      <vt:lpstr>Implications for Further Research</vt:lpstr>
      <vt:lpstr>Major References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Trealiney Thomas</cp:lastModifiedBy>
  <cp:revision>23</cp:revision>
  <dcterms:created xsi:type="dcterms:W3CDTF">2012-09-10T20:02:57Z</dcterms:created>
  <dcterms:modified xsi:type="dcterms:W3CDTF">2020-04-28T19:26:01Z</dcterms:modified>
</cp:coreProperties>
</file>