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8"/>
  </p:notesMasterIdLst>
  <p:sldIdLst>
    <p:sldId id="256" r:id="rId2"/>
    <p:sldId id="258" r:id="rId3"/>
    <p:sldId id="272" r:id="rId4"/>
    <p:sldId id="278" r:id="rId5"/>
    <p:sldId id="259" r:id="rId6"/>
    <p:sldId id="264" r:id="rId7"/>
    <p:sldId id="268" r:id="rId8"/>
    <p:sldId id="263" r:id="rId9"/>
    <p:sldId id="265" r:id="rId10"/>
    <p:sldId id="266" r:id="rId11"/>
    <p:sldId id="267" r:id="rId12"/>
    <p:sldId id="261" r:id="rId13"/>
    <p:sldId id="273" r:id="rId14"/>
    <p:sldId id="269" r:id="rId15"/>
    <p:sldId id="274" r:id="rId16"/>
    <p:sldId id="283" r:id="rId17"/>
    <p:sldId id="284" r:id="rId18"/>
    <p:sldId id="282" r:id="rId19"/>
    <p:sldId id="275" r:id="rId20"/>
    <p:sldId id="276" r:id="rId21"/>
    <p:sldId id="281" r:id="rId22"/>
    <p:sldId id="270" r:id="rId23"/>
    <p:sldId id="271" r:id="rId24"/>
    <p:sldId id="277" r:id="rId25"/>
    <p:sldId id="279" r:id="rId26"/>
    <p:sldId id="28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56" autoAdjust="0"/>
    <p:restoredTop sz="94660"/>
  </p:normalViewPr>
  <p:slideViewPr>
    <p:cSldViewPr>
      <p:cViewPr varScale="1">
        <p:scale>
          <a:sx n="69" d="100"/>
          <a:sy n="69" d="100"/>
        </p:scale>
        <p:origin x="1320"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B28215-0DBD-4CFB-A753-B1B221533503}" type="datetimeFigureOut">
              <a:rPr lang="en-US" smtClean="0"/>
              <a:t>4/28/2020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B0B493-E60E-45F1-977B-8EF198346027}" type="slidenum">
              <a:rPr lang="en-US" smtClean="0"/>
              <a:t>‹#›</a:t>
            </a:fld>
            <a:endParaRPr lang="en-US"/>
          </a:p>
        </p:txBody>
      </p:sp>
    </p:spTree>
    <p:extLst>
      <p:ext uri="{BB962C8B-B14F-4D97-AF65-F5344CB8AC3E}">
        <p14:creationId xmlns:p14="http://schemas.microsoft.com/office/powerpoint/2010/main" val="2185307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C03C3ABE-0E82-463E-8351-3C8440B7F93D}" type="datetimeFigureOut">
              <a:rPr lang="en-US" smtClean="0"/>
              <a:t>4/28/2020</a:t>
            </a:fld>
            <a:endParaRPr lang="en-US"/>
          </a:p>
        </p:txBody>
      </p:sp>
      <p:sp>
        <p:nvSpPr>
          <p:cNvPr id="20" name="Footer Placeholder 19"/>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D217C5D5-B15E-4BBC-96E4-C51C989DFB7E}"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C03C3ABE-0E82-463E-8351-3C8440B7F93D}"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3C3ABE-0E82-463E-8351-3C8440B7F93D}" type="datetimeFigureOut">
              <a:rPr lang="en-US"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C03C3ABE-0E82-463E-8351-3C8440B7F93D}" type="datetimeFigureOut">
              <a:rPr lang="en-US" smtClean="0"/>
              <a:t>4/28/2020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C03C3ABE-0E82-463E-8351-3C8440B7F93D}" type="datetimeFigureOut">
              <a:rPr lang="en-US" smtClean="0"/>
              <a:t>4/28/2020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C03C3ABE-0E82-463E-8351-3C8440B7F93D}" type="datetimeFigureOut">
              <a:rPr lang="en-US" smtClean="0"/>
              <a:t>4/28/2020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17C5D5-B15E-4BBC-96E4-C51C989DFB7E}"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3C3ABE-0E82-463E-8351-3C8440B7F93D}" type="datetimeFigureOut">
              <a:rPr lang="en-US"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C03C3ABE-0E82-463E-8351-3C8440B7F93D}" type="datetimeFigureOut">
              <a:rPr lang="en-US"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C03C3ABE-0E82-463E-8351-3C8440B7F93D}" type="datetimeFigureOut">
              <a:rPr lang="en-US" smtClean="0"/>
              <a:t>4/28/2020</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D217C5D5-B15E-4BBC-96E4-C51C989DFB7E}"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hyperlink" Target="https://www.youtube.com/watch?v=MTIihYVAmRQ" TargetMode="Externa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p4"/><Relationship Id="rId1" Type="http://schemas.openxmlformats.org/officeDocument/2006/relationships/video" Target="NULL" TargetMode="Externa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thecollaborative.uncc.edu/directory/stephen-hancock-phd" TargetMode="External"/><Relationship Id="rId2" Type="http://schemas.openxmlformats.org/officeDocument/2006/relationships/hyperlink" Target="http://www.jstor.org/stable/25676109" TargetMode="External"/><Relationship Id="rId1" Type="http://schemas.openxmlformats.org/officeDocument/2006/relationships/slideLayout" Target="../slideLayouts/slideLayout2.xml"/><Relationship Id="rId4" Type="http://schemas.openxmlformats.org/officeDocument/2006/relationships/hyperlink" Target="http://www.jstor.org/stable/41318011"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55241" y="353292"/>
            <a:ext cx="7315200" cy="2971800"/>
          </a:xfrm>
        </p:spPr>
        <p:txBody>
          <a:bodyPr>
            <a:noAutofit/>
          </a:bodyPr>
          <a:lstStyle/>
          <a:p>
            <a:pPr algn="ctr"/>
            <a:r>
              <a:rPr lang="en-US" sz="3600" dirty="0"/>
              <a:t>Examining The Discourse of Omission Theory to Propel Advocacy for the African-American Canon Through an Analysis of Sharon Flake’s </a:t>
            </a:r>
          </a:p>
          <a:p>
            <a:pPr algn="ctr"/>
            <a:r>
              <a:rPr lang="en-US" sz="3600" i="1" dirty="0"/>
              <a:t>The Skin I’m In</a:t>
            </a:r>
            <a:endParaRPr lang="en-US" sz="3600" dirty="0"/>
          </a:p>
        </p:txBody>
      </p:sp>
      <p:pic>
        <p:nvPicPr>
          <p:cNvPr id="1026" name="Picture 2" descr="C:\Users\Cont Edu\Desktop\BC Seal - Large - 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01000" y="5440280"/>
            <a:ext cx="897318" cy="9905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505200" y="2667000"/>
            <a:ext cx="184731" cy="369332"/>
          </a:xfrm>
          <a:prstGeom prst="rect">
            <a:avLst/>
          </a:prstGeom>
          <a:noFill/>
        </p:spPr>
        <p:txBody>
          <a:bodyPr wrap="none" rtlCol="0">
            <a:spAutoFit/>
          </a:bodyPr>
          <a:lstStyle/>
          <a:p>
            <a:endParaRPr lang="en-US" dirty="0"/>
          </a:p>
        </p:txBody>
      </p:sp>
      <p:sp>
        <p:nvSpPr>
          <p:cNvPr id="6" name="TextBox 5"/>
          <p:cNvSpPr txBox="1"/>
          <p:nvPr/>
        </p:nvSpPr>
        <p:spPr>
          <a:xfrm>
            <a:off x="1905000" y="4051900"/>
            <a:ext cx="5562600" cy="923330"/>
          </a:xfrm>
          <a:prstGeom prst="rect">
            <a:avLst/>
          </a:prstGeom>
          <a:noFill/>
        </p:spPr>
        <p:txBody>
          <a:bodyPr wrap="square" rtlCol="0">
            <a:spAutoFit/>
          </a:bodyPr>
          <a:lstStyle/>
          <a:p>
            <a:r>
              <a:rPr lang="en-US" dirty="0"/>
              <a:t>Kierra Funnie</a:t>
            </a:r>
          </a:p>
          <a:p>
            <a:r>
              <a:rPr lang="en-US" dirty="0"/>
              <a:t>English Major</a:t>
            </a:r>
          </a:p>
          <a:p>
            <a:r>
              <a:rPr lang="en-US" dirty="0"/>
              <a:t>ENG 439C – English Research Project</a:t>
            </a:r>
          </a:p>
        </p:txBody>
      </p:sp>
      <p:sp>
        <p:nvSpPr>
          <p:cNvPr id="8" name="TextBox 7"/>
          <p:cNvSpPr txBox="1"/>
          <p:nvPr/>
        </p:nvSpPr>
        <p:spPr>
          <a:xfrm>
            <a:off x="1058146" y="5638800"/>
            <a:ext cx="5263569" cy="1200329"/>
          </a:xfrm>
          <a:prstGeom prst="rect">
            <a:avLst/>
          </a:prstGeom>
          <a:noFill/>
        </p:spPr>
        <p:txBody>
          <a:bodyPr wrap="square" rtlCol="0">
            <a:spAutoFit/>
          </a:bodyPr>
          <a:lstStyle/>
          <a:p>
            <a:r>
              <a:rPr lang="en-US" dirty="0"/>
              <a:t>Benedict College</a:t>
            </a:r>
          </a:p>
          <a:p>
            <a:r>
              <a:rPr lang="en-US" dirty="0"/>
              <a:t>Department of Communication and Arts</a:t>
            </a:r>
          </a:p>
          <a:p>
            <a:r>
              <a:rPr lang="en-US" dirty="0"/>
              <a:t>Spring 2020  - Senior Research Presentation</a:t>
            </a:r>
          </a:p>
          <a:p>
            <a:r>
              <a:rPr lang="en-US" dirty="0"/>
              <a:t>Dr. Gwenda Richburg Greene,  Course Professor</a:t>
            </a:r>
          </a:p>
        </p:txBody>
      </p:sp>
    </p:spTree>
    <p:extLst>
      <p:ext uri="{BB962C8B-B14F-4D97-AF65-F5344CB8AC3E}">
        <p14:creationId xmlns:p14="http://schemas.microsoft.com/office/powerpoint/2010/main" val="58346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68362"/>
          </a:xfrm>
        </p:spPr>
        <p:txBody>
          <a:bodyPr>
            <a:normAutofit fontScale="90000"/>
          </a:bodyPr>
          <a:lstStyle/>
          <a:p>
            <a:r>
              <a:rPr lang="en-US" sz="3200" dirty="0">
                <a:solidFill>
                  <a:srgbClr val="000000"/>
                </a:solidFill>
                <a:effectLst/>
                <a:latin typeface="Times New Roman" panose="02020603050405020304" pitchFamily="18" charset="0"/>
                <a:cs typeface="Times New Roman" panose="02020603050405020304" pitchFamily="18" charset="0"/>
              </a:rPr>
              <a:t>Review of Literature (American Literary Canon)</a:t>
            </a:r>
          </a:p>
        </p:txBody>
      </p:sp>
      <p:sp>
        <p:nvSpPr>
          <p:cNvPr id="3" name="Content Placeholder 2"/>
          <p:cNvSpPr>
            <a:spLocks noGrp="1"/>
          </p:cNvSpPr>
          <p:nvPr>
            <p:ph idx="1"/>
          </p:nvPr>
        </p:nvSpPr>
        <p:spPr>
          <a:xfrm>
            <a:off x="1435608" y="1295400"/>
            <a:ext cx="7498080" cy="4953000"/>
          </a:xfrm>
        </p:spPr>
        <p:txBody>
          <a:bodyPr>
            <a:normAutofit/>
          </a:bodyPr>
          <a:lstStyle/>
          <a:p>
            <a:pPr>
              <a:buClr>
                <a:srgbClr val="FFC000"/>
              </a:buClr>
              <a:buFont typeface="Wingdings" panose="05000000000000000000" pitchFamily="2" charset="2"/>
              <a:buChar char="v"/>
            </a:pPr>
            <a:r>
              <a:rPr lang="en-US" sz="2800" dirty="0">
                <a:solidFill>
                  <a:srgbClr val="000000"/>
                </a:solidFill>
                <a:latin typeface="Times New Roman" panose="02020603050405020304" pitchFamily="18" charset="0"/>
                <a:cs typeface="Times New Roman" panose="02020603050405020304" pitchFamily="18" charset="0"/>
              </a:rPr>
              <a:t>The history of American Literary Canon is short, but it dates back to the 1920s. </a:t>
            </a:r>
          </a:p>
          <a:p>
            <a:pPr lvl="1">
              <a:buClr>
                <a:srgbClr val="FFC000"/>
              </a:buClr>
              <a:buFont typeface="Wingdings" panose="05000000000000000000" pitchFamily="2" charset="2"/>
              <a:buChar char="v"/>
            </a:pPr>
            <a:endParaRPr lang="en-US" sz="2400" dirty="0">
              <a:solidFill>
                <a:srgbClr val="000000"/>
              </a:solidFill>
              <a:latin typeface="Times New Roman" panose="02020603050405020304" pitchFamily="18" charset="0"/>
              <a:cs typeface="Times New Roman" panose="02020603050405020304" pitchFamily="18" charset="0"/>
            </a:endParaRPr>
          </a:p>
          <a:p>
            <a:pPr lvl="1">
              <a:buClr>
                <a:srgbClr val="FFC000"/>
              </a:buClr>
              <a:buFont typeface="Wingdings" panose="05000000000000000000" pitchFamily="2" charset="2"/>
              <a:buChar char="v"/>
            </a:pPr>
            <a:r>
              <a:rPr lang="en-US" sz="2400" dirty="0">
                <a:solidFill>
                  <a:srgbClr val="000000"/>
                </a:solidFill>
                <a:latin typeface="Times New Roman" panose="02020603050405020304" pitchFamily="18" charset="0"/>
                <a:cs typeface="Times New Roman" panose="02020603050405020304" pitchFamily="18" charset="0"/>
              </a:rPr>
              <a:t>The first attempt was to add Native American Poetry. </a:t>
            </a:r>
          </a:p>
          <a:p>
            <a:pPr lvl="1">
              <a:buClr>
                <a:srgbClr val="FFC000"/>
              </a:buClr>
              <a:buFont typeface="Wingdings" panose="05000000000000000000" pitchFamily="2" charset="2"/>
              <a:buChar char="v"/>
            </a:pPr>
            <a:endParaRPr lang="en-US" sz="2400" dirty="0">
              <a:solidFill>
                <a:srgbClr val="000000"/>
              </a:solidFill>
              <a:latin typeface="Times New Roman" panose="02020603050405020304" pitchFamily="18" charset="0"/>
              <a:cs typeface="Times New Roman" panose="02020603050405020304" pitchFamily="18" charset="0"/>
            </a:endParaRPr>
          </a:p>
          <a:p>
            <a:pPr lvl="1">
              <a:buClr>
                <a:srgbClr val="FFC000"/>
              </a:buClr>
              <a:buFont typeface="Wingdings" panose="05000000000000000000" pitchFamily="2" charset="2"/>
              <a:buChar char="v"/>
            </a:pPr>
            <a:r>
              <a:rPr lang="en-US" sz="2400" dirty="0">
                <a:solidFill>
                  <a:srgbClr val="000000"/>
                </a:solidFill>
                <a:latin typeface="Times New Roman" panose="02020603050405020304" pitchFamily="18" charset="0"/>
                <a:cs typeface="Times New Roman" panose="02020603050405020304" pitchFamily="18" charset="0"/>
              </a:rPr>
              <a:t>The need for the revision of the Canon.</a:t>
            </a:r>
          </a:p>
          <a:p>
            <a:pPr lvl="1">
              <a:buClr>
                <a:srgbClr val="FFC000"/>
              </a:buClr>
              <a:buFont typeface="Wingdings" panose="05000000000000000000" pitchFamily="2" charset="2"/>
              <a:buChar char="v"/>
            </a:pPr>
            <a:endParaRPr lang="en-US" sz="2400" dirty="0">
              <a:solidFill>
                <a:srgbClr val="000000"/>
              </a:solidFill>
              <a:latin typeface="Times New Roman" panose="02020603050405020304" pitchFamily="18" charset="0"/>
              <a:cs typeface="Times New Roman" panose="02020603050405020304" pitchFamily="18" charset="0"/>
            </a:endParaRPr>
          </a:p>
          <a:p>
            <a:pPr lvl="1">
              <a:buClr>
                <a:srgbClr val="FFC000"/>
              </a:buClr>
              <a:buFont typeface="Wingdings" panose="05000000000000000000" pitchFamily="2" charset="2"/>
              <a:buChar char="v"/>
            </a:pPr>
            <a:endParaRPr lang="en-US" sz="2400" dirty="0">
              <a:solidFill>
                <a:srgbClr val="000000"/>
              </a:solidFill>
              <a:latin typeface="Times New Roman" panose="02020603050405020304" pitchFamily="18" charset="0"/>
              <a:cs typeface="Times New Roman" panose="02020603050405020304" pitchFamily="18" charset="0"/>
            </a:endParaRPr>
          </a:p>
          <a:p>
            <a:pPr lvl="1">
              <a:buClr>
                <a:srgbClr val="FFC000"/>
              </a:buClr>
              <a:buFont typeface="Wingdings" panose="05000000000000000000" pitchFamily="2" charset="2"/>
              <a:buChar char="v"/>
            </a:pPr>
            <a:endParaRPr lang="en-US" sz="2400" dirty="0">
              <a:solidFill>
                <a:srgbClr val="000000"/>
              </a:solidFill>
              <a:latin typeface="Times New Roman" panose="02020603050405020304" pitchFamily="18" charset="0"/>
              <a:cs typeface="Times New Roman" panose="02020603050405020304" pitchFamily="18" charset="0"/>
            </a:endParaRPr>
          </a:p>
        </p:txBody>
      </p:sp>
      <p:sp>
        <p:nvSpPr>
          <p:cNvPr id="4" name="Footer Placeholder 3">
            <a:extLst>
              <a:ext uri="{FF2B5EF4-FFF2-40B4-BE49-F238E27FC236}">
                <a16:creationId xmlns:a16="http://schemas.microsoft.com/office/drawing/2014/main" id="{E4703ED3-D046-41F7-B24E-2FE153652B90}"/>
              </a:ext>
            </a:extLst>
          </p:cNvPr>
          <p:cNvSpPr>
            <a:spLocks noGrp="1"/>
          </p:cNvSpPr>
          <p:nvPr>
            <p:ph type="ftr" sz="quarter" idx="11"/>
          </p:nvPr>
        </p:nvSpPr>
        <p:spPr>
          <a:xfrm>
            <a:off x="1219200" y="6523038"/>
            <a:ext cx="7498080" cy="334962"/>
          </a:xfrm>
        </p:spPr>
        <p:txBody>
          <a:bodyPr/>
          <a:lstStyle/>
          <a:p>
            <a:r>
              <a:rPr lang="en-US" dirty="0"/>
              <a:t>Bubíková, S. (2001). The Formation and Transformation of the American Literary Canon. Retrieved March 30, 2020,</a:t>
            </a:r>
          </a:p>
          <a:p>
            <a:r>
              <a:rPr lang="en-US" dirty="0"/>
              <a:t>	 from Http://www.phil.muni.cz/angl/thepres-02-03.pdf </a:t>
            </a:r>
          </a:p>
          <a:p>
            <a:r>
              <a:rPr lang="en-US" dirty="0" err="1"/>
              <a:t>Lauter</a:t>
            </a:r>
            <a:r>
              <a:rPr lang="en-US" dirty="0"/>
              <a:t>, P. (1983). Race and Gender in the Shaping of the American Literary Canon: A Case Study from the Twenties. 	Feminist Studies, Inc. Retrieved March 20, 2019, from http://www.jstor.org/stable/3177608</a:t>
            </a:r>
          </a:p>
          <a:p>
            <a:endParaRPr lang="en-US" dirty="0"/>
          </a:p>
          <a:p>
            <a:endParaRPr lang="en-US" dirty="0"/>
          </a:p>
        </p:txBody>
      </p:sp>
    </p:spTree>
    <p:extLst>
      <p:ext uri="{BB962C8B-B14F-4D97-AF65-F5344CB8AC3E}">
        <p14:creationId xmlns:p14="http://schemas.microsoft.com/office/powerpoint/2010/main" val="341376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68362"/>
          </a:xfrm>
        </p:spPr>
        <p:txBody>
          <a:bodyPr>
            <a:normAutofit fontScale="90000"/>
          </a:bodyPr>
          <a:lstStyle/>
          <a:p>
            <a:r>
              <a:rPr lang="en-US" sz="3600" dirty="0">
                <a:solidFill>
                  <a:srgbClr val="000000"/>
                </a:solidFill>
                <a:effectLst/>
                <a:latin typeface="Times New Roman" panose="02020603050405020304" pitchFamily="18" charset="0"/>
                <a:cs typeface="Times New Roman" panose="02020603050405020304" pitchFamily="18" charset="0"/>
              </a:rPr>
              <a:t>Review of Literature (Theory of Intersectionality)</a:t>
            </a:r>
          </a:p>
        </p:txBody>
      </p:sp>
      <p:sp>
        <p:nvSpPr>
          <p:cNvPr id="3" name="Content Placeholder 2"/>
          <p:cNvSpPr>
            <a:spLocks noGrp="1"/>
          </p:cNvSpPr>
          <p:nvPr>
            <p:ph idx="1"/>
          </p:nvPr>
        </p:nvSpPr>
        <p:spPr>
          <a:xfrm>
            <a:off x="1414826" y="2239962"/>
            <a:ext cx="7498080" cy="3733800"/>
          </a:xfrm>
        </p:spPr>
        <p:txBody>
          <a:bodyPr>
            <a:normAutofit/>
          </a:bodyPr>
          <a:lstStyle/>
          <a:p>
            <a:pPr>
              <a:buClr>
                <a:srgbClr val="FFC000"/>
              </a:buClr>
              <a:buFont typeface="Wingdings" panose="05000000000000000000" pitchFamily="2" charset="2"/>
              <a:buChar char="v"/>
            </a:pPr>
            <a:r>
              <a:rPr lang="en-US" sz="2800" dirty="0">
                <a:solidFill>
                  <a:srgbClr val="000000"/>
                </a:solidFill>
                <a:latin typeface="Times New Roman" panose="02020603050405020304" pitchFamily="18" charset="0"/>
                <a:cs typeface="Times New Roman" panose="02020603050405020304" pitchFamily="18" charset="0"/>
              </a:rPr>
              <a:t>The Canon is also the understanding of Intersectionality. </a:t>
            </a:r>
          </a:p>
          <a:p>
            <a:pPr>
              <a:buClr>
                <a:srgbClr val="FFC000"/>
              </a:buClr>
              <a:buFont typeface="Wingdings" panose="05000000000000000000" pitchFamily="2" charset="2"/>
              <a:buChar char="v"/>
            </a:pPr>
            <a:endParaRPr lang="en-US" sz="2800" dirty="0">
              <a:solidFill>
                <a:srgbClr val="000000"/>
              </a:solidFill>
              <a:latin typeface="Times New Roman" panose="02020603050405020304" pitchFamily="18" charset="0"/>
              <a:cs typeface="Times New Roman" panose="02020603050405020304" pitchFamily="18" charset="0"/>
            </a:endParaRPr>
          </a:p>
          <a:p>
            <a:pPr lvl="1">
              <a:buClr>
                <a:srgbClr val="FFC000"/>
              </a:buClr>
              <a:buFont typeface="Courier New" panose="02070309020205020404" pitchFamily="49" charset="0"/>
              <a:buChar char="o"/>
            </a:pPr>
            <a:r>
              <a:rPr lang="en-US" sz="2400" dirty="0">
                <a:solidFill>
                  <a:srgbClr val="000000"/>
                </a:solidFill>
                <a:latin typeface="Times New Roman" panose="02020603050405020304" pitchFamily="18" charset="0"/>
                <a:cs typeface="Times New Roman" panose="02020603050405020304" pitchFamily="18" charset="0"/>
              </a:rPr>
              <a:t>Intersectionality addresses the women in the Canon as to how women are being excluded from the Canon.</a:t>
            </a:r>
          </a:p>
        </p:txBody>
      </p:sp>
      <p:sp>
        <p:nvSpPr>
          <p:cNvPr id="4" name="Footer Placeholder 3">
            <a:extLst>
              <a:ext uri="{FF2B5EF4-FFF2-40B4-BE49-F238E27FC236}">
                <a16:creationId xmlns:a16="http://schemas.microsoft.com/office/drawing/2014/main" id="{5FD68CEE-F183-4C0B-9413-23E2AA37C001}"/>
              </a:ext>
            </a:extLst>
          </p:cNvPr>
          <p:cNvSpPr>
            <a:spLocks noGrp="1"/>
          </p:cNvSpPr>
          <p:nvPr>
            <p:ph type="ftr" sz="quarter" idx="11"/>
          </p:nvPr>
        </p:nvSpPr>
        <p:spPr>
          <a:xfrm>
            <a:off x="1112520" y="6305550"/>
            <a:ext cx="7498080" cy="476250"/>
          </a:xfrm>
        </p:spPr>
        <p:txBody>
          <a:bodyPr/>
          <a:lstStyle/>
          <a:p>
            <a:r>
              <a:rPr lang="en-US" dirty="0" err="1"/>
              <a:t>Carastathis</a:t>
            </a:r>
            <a:r>
              <a:rPr lang="en-US" dirty="0"/>
              <a:t>, A. (2016). Intersectionality: Origins, Contestations, Horizons. University of Nebraska Press. </a:t>
            </a:r>
          </a:p>
        </p:txBody>
      </p:sp>
    </p:spTree>
    <p:extLst>
      <p:ext uri="{BB962C8B-B14F-4D97-AF65-F5344CB8AC3E}">
        <p14:creationId xmlns:p14="http://schemas.microsoft.com/office/powerpoint/2010/main" val="1307603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3317" y="34637"/>
            <a:ext cx="7498080" cy="1143000"/>
          </a:xfrm>
        </p:spPr>
        <p:txBody>
          <a:bodyPr/>
          <a:lstStyle/>
          <a:p>
            <a:r>
              <a:rPr lang="en-US" dirty="0">
                <a:solidFill>
                  <a:srgbClr val="000000"/>
                </a:solidFill>
                <a:effectLst/>
                <a:latin typeface="Times New Roman" panose="02020603050405020304" pitchFamily="18" charset="0"/>
                <a:cs typeface="Times New Roman" panose="02020603050405020304" pitchFamily="18" charset="0"/>
              </a:rPr>
              <a:t>Methodology - Philosophy</a:t>
            </a:r>
          </a:p>
        </p:txBody>
      </p:sp>
      <p:sp>
        <p:nvSpPr>
          <p:cNvPr id="3" name="Content Placeholder 2"/>
          <p:cNvSpPr>
            <a:spLocks noGrp="1"/>
          </p:cNvSpPr>
          <p:nvPr>
            <p:ph idx="1"/>
          </p:nvPr>
        </p:nvSpPr>
        <p:spPr>
          <a:xfrm>
            <a:off x="1219201" y="1177637"/>
            <a:ext cx="7742196" cy="5373112"/>
          </a:xfrm>
        </p:spPr>
        <p:txBody>
          <a:bodyPr>
            <a:normAutofit/>
          </a:bodyPr>
          <a:lstStyle/>
          <a:p>
            <a:pPr>
              <a:buClr>
                <a:srgbClr val="FFC000"/>
              </a:buClr>
              <a:buFont typeface="Wingdings" panose="05000000000000000000" pitchFamily="2" charset="2"/>
              <a:buChar char="v"/>
            </a:pPr>
            <a:r>
              <a:rPr lang="en-US" sz="2800" dirty="0">
                <a:solidFill>
                  <a:srgbClr val="000000"/>
                </a:solidFill>
                <a:latin typeface="Times New Roman" panose="02020603050405020304" pitchFamily="18" charset="0"/>
                <a:cs typeface="Times New Roman" panose="02020603050405020304" pitchFamily="18" charset="0"/>
              </a:rPr>
              <a:t>In looking at the canon, it continued to show how minorities were being affected by the Discourse of Omissions. </a:t>
            </a:r>
          </a:p>
          <a:p>
            <a:pPr>
              <a:buClr>
                <a:srgbClr val="FFC000"/>
              </a:buClr>
              <a:buFont typeface="Wingdings" panose="05000000000000000000" pitchFamily="2" charset="2"/>
              <a:buChar char="v"/>
            </a:pPr>
            <a:endParaRPr lang="en-US" sz="2800" dirty="0">
              <a:solidFill>
                <a:srgbClr val="000000"/>
              </a:solidFill>
              <a:latin typeface="Times New Roman" panose="02020603050405020304" pitchFamily="18" charset="0"/>
              <a:cs typeface="Times New Roman" panose="02020603050405020304" pitchFamily="18" charset="0"/>
            </a:endParaRPr>
          </a:p>
          <a:p>
            <a:pPr lvl="2">
              <a:buClr>
                <a:srgbClr val="FFC000"/>
              </a:buClr>
              <a:buFont typeface="Courier New" panose="02070309020205020404" pitchFamily="49" charset="0"/>
              <a:buChar char="o"/>
            </a:pPr>
            <a:r>
              <a:rPr lang="en-US" sz="2000" dirty="0">
                <a:solidFill>
                  <a:srgbClr val="000000"/>
                </a:solidFill>
                <a:latin typeface="Times New Roman" panose="02020603050405020304" pitchFamily="18" charset="0"/>
                <a:cs typeface="Times New Roman" panose="02020603050405020304" pitchFamily="18" charset="0"/>
              </a:rPr>
              <a:t>The Discourse of Omission theory is a new theory coined by Dr. Stephen Hancock. </a:t>
            </a:r>
          </a:p>
          <a:p>
            <a:pPr lvl="2">
              <a:buClr>
                <a:srgbClr val="FFC000"/>
              </a:buClr>
              <a:buFont typeface="Courier New" panose="02070309020205020404" pitchFamily="49" charset="0"/>
              <a:buChar char="o"/>
            </a:pPr>
            <a:endParaRPr lang="en-US" sz="2000" dirty="0">
              <a:solidFill>
                <a:srgbClr val="000000"/>
              </a:solidFill>
              <a:latin typeface="Times New Roman" panose="02020603050405020304" pitchFamily="18" charset="0"/>
              <a:cs typeface="Times New Roman" panose="02020603050405020304" pitchFamily="18" charset="0"/>
            </a:endParaRPr>
          </a:p>
          <a:p>
            <a:pPr lvl="3">
              <a:buClr>
                <a:srgbClr val="FFC000"/>
              </a:buClr>
              <a:buFont typeface="Courier New" panose="02070309020205020404" pitchFamily="49" charset="0"/>
              <a:buChar char="o"/>
            </a:pPr>
            <a:r>
              <a:rPr lang="en-US" sz="1600" dirty="0">
                <a:solidFill>
                  <a:srgbClr val="000000"/>
                </a:solidFill>
                <a:latin typeface="Times New Roman" panose="02020603050405020304" pitchFamily="18" charset="0"/>
                <a:cs typeface="Times New Roman" panose="02020603050405020304" pitchFamily="18" charset="0"/>
              </a:rPr>
              <a:t>The Discourse of Omission Theory relates to the negative representation and diminished contributions of African American achievement taught in school in an effort to maintain white supremacy and African American inferiority in curriculum (S. Hancock, Personal Communication, March 17, 2020) see figure 1.1</a:t>
            </a:r>
          </a:p>
        </p:txBody>
      </p:sp>
    </p:spTree>
    <p:extLst>
      <p:ext uri="{BB962C8B-B14F-4D97-AF65-F5344CB8AC3E}">
        <p14:creationId xmlns:p14="http://schemas.microsoft.com/office/powerpoint/2010/main" val="2947055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latin typeface="Times New Roman" panose="02020603050405020304" pitchFamily="18" charset="0"/>
                <a:cs typeface="Times New Roman" panose="02020603050405020304" pitchFamily="18" charset="0"/>
              </a:rPr>
              <a:t>Methodology - Tenets</a:t>
            </a:r>
          </a:p>
        </p:txBody>
      </p:sp>
      <p:sp>
        <p:nvSpPr>
          <p:cNvPr id="3" name="Content Placeholder 2"/>
          <p:cNvSpPr>
            <a:spLocks noGrp="1"/>
          </p:cNvSpPr>
          <p:nvPr>
            <p:ph idx="1"/>
          </p:nvPr>
        </p:nvSpPr>
        <p:spPr>
          <a:xfrm>
            <a:off x="1435608" y="1447800"/>
            <a:ext cx="7498080" cy="4724400"/>
          </a:xfrm>
        </p:spPr>
        <p:txBody>
          <a:bodyPr>
            <a:normAutofit/>
          </a:bodyPr>
          <a:lstStyle/>
          <a:p>
            <a:pPr>
              <a:buClr>
                <a:srgbClr val="FFC000"/>
              </a:buClr>
              <a:buFont typeface="Wingdings" panose="05000000000000000000" pitchFamily="2" charset="2"/>
              <a:buChar char="v"/>
            </a:pPr>
            <a:r>
              <a:rPr lang="en-US" sz="2800" dirty="0">
                <a:solidFill>
                  <a:srgbClr val="000000"/>
                </a:solidFill>
                <a:latin typeface="Times New Roman" panose="02020603050405020304" pitchFamily="18" charset="0"/>
                <a:cs typeface="Times New Roman" panose="02020603050405020304" pitchFamily="18" charset="0"/>
              </a:rPr>
              <a:t>To guide my research were the following tenets that theoretically frame the Discourse of Omission: </a:t>
            </a:r>
          </a:p>
          <a:p>
            <a:pPr marL="1328166" lvl="3" indent="-514350">
              <a:buClr>
                <a:srgbClr val="FFC000"/>
              </a:buClr>
              <a:buFont typeface="+mj-lt"/>
              <a:buAutoNum type="arabicPeriod"/>
            </a:pPr>
            <a:r>
              <a:rPr lang="en-US" dirty="0">
                <a:solidFill>
                  <a:srgbClr val="000000"/>
                </a:solidFill>
                <a:latin typeface="Times New Roman" panose="02020603050405020304" pitchFamily="18" charset="0"/>
                <a:cs typeface="Times New Roman" panose="02020603050405020304" pitchFamily="18" charset="0"/>
              </a:rPr>
              <a:t>Curriculum and/or literature whitewashes or omits atrocities perpetuated by whites </a:t>
            </a:r>
          </a:p>
          <a:p>
            <a:pPr marL="1328166" lvl="3" indent="-514350">
              <a:buClr>
                <a:srgbClr val="FFC000"/>
              </a:buClr>
              <a:buFont typeface="+mj-lt"/>
              <a:buAutoNum type="arabicPeriod"/>
            </a:pPr>
            <a:endParaRPr lang="en-US" dirty="0">
              <a:solidFill>
                <a:srgbClr val="000000"/>
              </a:solidFill>
              <a:latin typeface="Times New Roman" panose="02020603050405020304" pitchFamily="18" charset="0"/>
              <a:cs typeface="Times New Roman" panose="02020603050405020304" pitchFamily="18" charset="0"/>
            </a:endParaRPr>
          </a:p>
          <a:p>
            <a:pPr marL="1328166" lvl="3" indent="-514350">
              <a:buClr>
                <a:srgbClr val="FFC000"/>
              </a:buClr>
              <a:buFont typeface="+mj-lt"/>
              <a:buAutoNum type="arabicPeriod"/>
            </a:pPr>
            <a:r>
              <a:rPr lang="en-US" dirty="0">
                <a:solidFill>
                  <a:srgbClr val="000000"/>
                </a:solidFill>
                <a:latin typeface="Times New Roman" panose="02020603050405020304" pitchFamily="18" charset="0"/>
                <a:cs typeface="Times New Roman" panose="02020603050405020304" pitchFamily="18" charset="0"/>
              </a:rPr>
              <a:t>Curriculum and/or literature omits contributions and history of Blacks </a:t>
            </a:r>
          </a:p>
          <a:p>
            <a:pPr marL="1328166" lvl="3" indent="-514350">
              <a:buClr>
                <a:srgbClr val="FFC000"/>
              </a:buClr>
              <a:buFont typeface="+mj-lt"/>
              <a:buAutoNum type="arabicPeriod"/>
            </a:pPr>
            <a:endParaRPr lang="en-US" dirty="0">
              <a:solidFill>
                <a:srgbClr val="000000"/>
              </a:solidFill>
              <a:latin typeface="Times New Roman" panose="02020603050405020304" pitchFamily="18" charset="0"/>
              <a:cs typeface="Times New Roman" panose="02020603050405020304" pitchFamily="18" charset="0"/>
            </a:endParaRPr>
          </a:p>
          <a:p>
            <a:pPr marL="1328166" lvl="3" indent="-514350">
              <a:buClr>
                <a:srgbClr val="FFC000"/>
              </a:buClr>
              <a:buFont typeface="+mj-lt"/>
              <a:buAutoNum type="arabicPeriod"/>
            </a:pPr>
            <a:r>
              <a:rPr lang="en-US" dirty="0">
                <a:solidFill>
                  <a:srgbClr val="000000"/>
                </a:solidFill>
                <a:latin typeface="Times New Roman" panose="02020603050405020304" pitchFamily="18" charset="0"/>
                <a:cs typeface="Times New Roman" panose="02020603050405020304" pitchFamily="18" charset="0"/>
              </a:rPr>
              <a:t>Curriculum and/or literature Omits truth and supports the importance of unvalued people</a:t>
            </a:r>
          </a:p>
        </p:txBody>
      </p:sp>
    </p:spTree>
    <p:extLst>
      <p:ext uri="{BB962C8B-B14F-4D97-AF65-F5344CB8AC3E}">
        <p14:creationId xmlns:p14="http://schemas.microsoft.com/office/powerpoint/2010/main" val="3151542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Analysis </a:t>
            </a:r>
          </a:p>
        </p:txBody>
      </p:sp>
      <p:sp>
        <p:nvSpPr>
          <p:cNvPr id="3" name="Content Placeholder 2"/>
          <p:cNvSpPr>
            <a:spLocks noGrp="1"/>
          </p:cNvSpPr>
          <p:nvPr>
            <p:ph idx="1"/>
          </p:nvPr>
        </p:nvSpPr>
        <p:spPr>
          <a:xfrm>
            <a:off x="1435608" y="1447800"/>
            <a:ext cx="7498080" cy="4038600"/>
          </a:xfrm>
        </p:spPr>
        <p:txBody>
          <a:bodyPr>
            <a:normAutofit/>
          </a:bodyPr>
          <a:lstStyle/>
          <a:p>
            <a:pPr>
              <a:buClr>
                <a:srgbClr val="FFC000"/>
              </a:buClr>
              <a:buFont typeface="Wingdings" panose="05000000000000000000" pitchFamily="2" charset="2"/>
              <a:buChar char="v"/>
            </a:pPr>
            <a:r>
              <a:rPr lang="en-US" sz="2800" dirty="0">
                <a:solidFill>
                  <a:srgbClr val="000000"/>
                </a:solidFill>
                <a:latin typeface="Times New Roman" panose="02020603050405020304" pitchFamily="18" charset="0"/>
                <a:cs typeface="Times New Roman" panose="02020603050405020304" pitchFamily="18" charset="0"/>
              </a:rPr>
              <a:t>This section used Sharon Flake’s “The Skin I’m In” to show the strength of Flake’s writing through the Discourse of Omission, and to show that her writings include populations that are considered “unvalued.” </a:t>
            </a:r>
          </a:p>
          <a:p>
            <a:pPr>
              <a:buClr>
                <a:srgbClr val="FFC000"/>
              </a:buClr>
            </a:pPr>
            <a:endParaRPr lang="en-US" sz="2800" dirty="0">
              <a:solidFill>
                <a:srgbClr val="000000"/>
              </a:solidFill>
            </a:endParaRPr>
          </a:p>
          <a:p>
            <a:pPr marL="82296" indent="0">
              <a:buClr>
                <a:srgbClr val="FFC000"/>
              </a:buClr>
              <a:buNone/>
            </a:pPr>
            <a:endParaRPr lang="en-US" sz="2800" dirty="0">
              <a:solidFill>
                <a:srgbClr val="000000"/>
              </a:solidFill>
            </a:endParaRPr>
          </a:p>
        </p:txBody>
      </p:sp>
      <p:sp>
        <p:nvSpPr>
          <p:cNvPr id="4" name="Footer Placeholder 3">
            <a:extLst>
              <a:ext uri="{FF2B5EF4-FFF2-40B4-BE49-F238E27FC236}">
                <a16:creationId xmlns:a16="http://schemas.microsoft.com/office/drawing/2014/main" id="{3447CAE5-B7A7-4B7C-BE11-1B9BFA57EC1B}"/>
              </a:ext>
            </a:extLst>
          </p:cNvPr>
          <p:cNvSpPr>
            <a:spLocks noGrp="1"/>
          </p:cNvSpPr>
          <p:nvPr>
            <p:ph type="ftr" sz="quarter" idx="11"/>
          </p:nvPr>
        </p:nvSpPr>
        <p:spPr>
          <a:xfrm>
            <a:off x="1112520" y="6305550"/>
            <a:ext cx="7498080" cy="476250"/>
          </a:xfrm>
        </p:spPr>
        <p:txBody>
          <a:bodyPr/>
          <a:lstStyle/>
          <a:p>
            <a:r>
              <a:rPr lang="en-US"/>
              <a:t>Flake, S. (1998). The Skin I’m In. New York, NY: Jump at the sun.</a:t>
            </a:r>
          </a:p>
        </p:txBody>
      </p:sp>
    </p:spTree>
    <p:extLst>
      <p:ext uri="{BB962C8B-B14F-4D97-AF65-F5344CB8AC3E}">
        <p14:creationId xmlns:p14="http://schemas.microsoft.com/office/powerpoint/2010/main" val="35225802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3148" y="228600"/>
            <a:ext cx="8095488" cy="1143000"/>
          </a:xfrm>
        </p:spPr>
        <p:txBody>
          <a:bodyPr>
            <a:normAutofit/>
          </a:bodyPr>
          <a:lstStyle/>
          <a:p>
            <a:r>
              <a:rPr lang="en-US" sz="3200" dirty="0">
                <a:solidFill>
                  <a:srgbClr val="000000"/>
                </a:solidFill>
                <a:effectLst/>
                <a:latin typeface="Times New Roman" panose="02020603050405020304" pitchFamily="18" charset="0"/>
                <a:cs typeface="Times New Roman" panose="02020603050405020304" pitchFamily="18" charset="0"/>
              </a:rPr>
              <a:t>Analysis- Dispelling the Tenet of Internalized Inferiority</a:t>
            </a:r>
          </a:p>
        </p:txBody>
      </p:sp>
      <p:sp>
        <p:nvSpPr>
          <p:cNvPr id="3" name="Content Placeholder 2"/>
          <p:cNvSpPr>
            <a:spLocks noGrp="1"/>
          </p:cNvSpPr>
          <p:nvPr>
            <p:ph idx="1"/>
          </p:nvPr>
        </p:nvSpPr>
        <p:spPr>
          <a:xfrm>
            <a:off x="1435608" y="1447800"/>
            <a:ext cx="7498080" cy="4953000"/>
          </a:xfrm>
        </p:spPr>
        <p:txBody>
          <a:bodyPr>
            <a:normAutofit/>
          </a:bodyPr>
          <a:lstStyle/>
          <a:p>
            <a:pPr>
              <a:buClr>
                <a:srgbClr val="FFC000"/>
              </a:buClr>
              <a:buFont typeface="Wingdings" panose="05000000000000000000" pitchFamily="2" charset="2"/>
              <a:buChar char="v"/>
            </a:pPr>
            <a:r>
              <a:rPr lang="en-US" sz="2800" dirty="0">
                <a:solidFill>
                  <a:srgbClr val="000000"/>
                </a:solidFill>
                <a:latin typeface="Times New Roman" panose="02020603050405020304" pitchFamily="18" charset="0"/>
                <a:cs typeface="Times New Roman" panose="02020603050405020304" pitchFamily="18" charset="0"/>
              </a:rPr>
              <a:t>Internalized inferiority is a tenet outcome of the Discourse of Omission.  </a:t>
            </a:r>
          </a:p>
          <a:p>
            <a:pPr>
              <a:buClr>
                <a:srgbClr val="FFC000"/>
              </a:buClr>
            </a:pPr>
            <a:endParaRPr lang="en-US" sz="2800" dirty="0">
              <a:solidFill>
                <a:srgbClr val="000000"/>
              </a:solidFill>
              <a:latin typeface="Times New Roman" panose="02020603050405020304" pitchFamily="18" charset="0"/>
              <a:cs typeface="Times New Roman" panose="02020603050405020304" pitchFamily="18" charset="0"/>
            </a:endParaRPr>
          </a:p>
          <a:p>
            <a:pPr lvl="1">
              <a:buClr>
                <a:srgbClr val="FFC000"/>
              </a:buClr>
            </a:pPr>
            <a:r>
              <a:rPr lang="en-US" sz="2400" dirty="0">
                <a:solidFill>
                  <a:srgbClr val="000000"/>
                </a:solidFill>
                <a:latin typeface="Times New Roman" panose="02020603050405020304" pitchFamily="18" charset="0"/>
                <a:cs typeface="Times New Roman" panose="02020603050405020304" pitchFamily="18" charset="0"/>
              </a:rPr>
              <a:t>Internalized Inferiority pits colors against each other. </a:t>
            </a:r>
          </a:p>
          <a:p>
            <a:pPr lvl="2">
              <a:buClr>
                <a:srgbClr val="FFC000"/>
              </a:buClr>
            </a:pPr>
            <a:endParaRPr lang="en-US" sz="2000" dirty="0">
              <a:solidFill>
                <a:srgbClr val="000000"/>
              </a:solidFill>
              <a:latin typeface="Times New Roman" panose="02020603050405020304" pitchFamily="18" charset="0"/>
              <a:cs typeface="Times New Roman" panose="02020603050405020304" pitchFamily="18" charset="0"/>
            </a:endParaRPr>
          </a:p>
          <a:p>
            <a:pPr lvl="2">
              <a:buClr>
                <a:srgbClr val="FFC000"/>
              </a:buClr>
            </a:pPr>
            <a:r>
              <a:rPr lang="en-US" sz="2000" dirty="0">
                <a:solidFill>
                  <a:srgbClr val="000000"/>
                </a:solidFill>
                <a:latin typeface="Times New Roman" panose="02020603050405020304" pitchFamily="18" charset="0"/>
                <a:cs typeface="Times New Roman" panose="02020603050405020304" pitchFamily="18" charset="0"/>
              </a:rPr>
              <a:t>“Everybody’s talking about the new teacher… How her face looks like someone threw a hot pot or something on it (Flake, 1998, p.11). </a:t>
            </a:r>
          </a:p>
          <a:p>
            <a:pPr lvl="1">
              <a:buClr>
                <a:srgbClr val="FFC000"/>
              </a:buClr>
            </a:pPr>
            <a:endParaRPr lang="en-US" sz="2400"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0755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43257-A966-48F6-BF38-0045C1BD7016}"/>
              </a:ext>
            </a:extLst>
          </p:cNvPr>
          <p:cNvSpPr>
            <a:spLocks noGrp="1"/>
          </p:cNvSpPr>
          <p:nvPr>
            <p:ph type="title"/>
          </p:nvPr>
        </p:nvSpPr>
        <p:spPr/>
        <p:txBody>
          <a:bodyPr>
            <a:normAutofit fontScale="90000"/>
          </a:bodyPr>
          <a:lstStyle/>
          <a:p>
            <a:r>
              <a:rPr lang="en-US" dirty="0">
                <a:solidFill>
                  <a:schemeClr val="tx1"/>
                </a:solidFill>
                <a:effectLst/>
                <a:latin typeface="Times New Roman" panose="02020603050405020304" pitchFamily="18" charset="0"/>
                <a:cs typeface="Times New Roman" panose="02020603050405020304" pitchFamily="18" charset="0"/>
              </a:rPr>
              <a:t>Dispelling the Tenet of Internalized Inferiority Cont.</a:t>
            </a:r>
          </a:p>
        </p:txBody>
      </p:sp>
      <p:sp>
        <p:nvSpPr>
          <p:cNvPr id="3" name="Content Placeholder 2">
            <a:extLst>
              <a:ext uri="{FF2B5EF4-FFF2-40B4-BE49-F238E27FC236}">
                <a16:creationId xmlns:a16="http://schemas.microsoft.com/office/drawing/2014/main" id="{06569420-3126-4DC4-BDAC-91CEA429750D}"/>
              </a:ext>
            </a:extLst>
          </p:cNvPr>
          <p:cNvSpPr>
            <a:spLocks noGrp="1"/>
          </p:cNvSpPr>
          <p:nvPr>
            <p:ph idx="1"/>
          </p:nvPr>
        </p:nvSpPr>
        <p:spPr>
          <a:xfrm>
            <a:off x="990600" y="1782762"/>
            <a:ext cx="7943088" cy="4800600"/>
          </a:xfrm>
        </p:spPr>
        <p:txBody>
          <a:bodyPr>
            <a:normAutofit/>
          </a:bodyPr>
          <a:lstStyle/>
          <a:p>
            <a:pPr>
              <a:buFont typeface="Wingdings" panose="05000000000000000000" pitchFamily="2" charset="2"/>
              <a:buChar char="v"/>
            </a:pPr>
            <a:r>
              <a:rPr lang="en-US" sz="2800" dirty="0">
                <a:latin typeface="Times New Roman" panose="02020603050405020304" pitchFamily="18" charset="0"/>
                <a:cs typeface="Times New Roman" panose="02020603050405020304" pitchFamily="18" charset="0"/>
              </a:rPr>
              <a:t>Flake challenged Valenzuela’s (2010) theory that “Even well-meaning teachers routinely fail to help children and youth of color heal from the soul wounds that they experience at the hands of whites and adults.”</a:t>
            </a:r>
          </a:p>
          <a:p>
            <a:pPr>
              <a:buFont typeface="Wingdings" panose="05000000000000000000" pitchFamily="2" charset="2"/>
              <a:buChar char="v"/>
            </a:pPr>
            <a:endParaRPr lang="en-US" sz="2800" dirty="0">
              <a:latin typeface="Times New Roman" panose="02020603050405020304" pitchFamily="18" charset="0"/>
              <a:cs typeface="Times New Roman" panose="02020603050405020304" pitchFamily="18" charset="0"/>
            </a:endParaRPr>
          </a:p>
          <a:p>
            <a:pPr lvl="2">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“Miss Saunders comes over to my desk and stares down at me. ‘It takes a long time to accept yourself for who you really are. To see the poetry in your walk,’ she said” (p.19). </a:t>
            </a:r>
          </a:p>
        </p:txBody>
      </p:sp>
    </p:spTree>
    <p:extLst>
      <p:ext uri="{BB962C8B-B14F-4D97-AF65-F5344CB8AC3E}">
        <p14:creationId xmlns:p14="http://schemas.microsoft.com/office/powerpoint/2010/main" val="1994862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38E0C-E39B-440B-A338-44C84601DCBC}"/>
              </a:ext>
            </a:extLst>
          </p:cNvPr>
          <p:cNvSpPr>
            <a:spLocks noGrp="1"/>
          </p:cNvSpPr>
          <p:nvPr>
            <p:ph type="title"/>
          </p:nvPr>
        </p:nvSpPr>
        <p:spPr/>
        <p:txBody>
          <a:bodyPr>
            <a:normAutofit fontScale="90000"/>
          </a:bodyPr>
          <a:lstStyle/>
          <a:p>
            <a:r>
              <a:rPr lang="en-US" dirty="0">
                <a:effectLst/>
                <a:latin typeface="Times New Roman" panose="02020603050405020304" pitchFamily="18" charset="0"/>
                <a:cs typeface="Times New Roman" panose="02020603050405020304" pitchFamily="18" charset="0"/>
              </a:rPr>
              <a:t>Dispelling the Tenet of Internalized Inferiority Cont.</a:t>
            </a:r>
          </a:p>
        </p:txBody>
      </p:sp>
      <p:sp>
        <p:nvSpPr>
          <p:cNvPr id="3" name="Content Placeholder 2">
            <a:extLst>
              <a:ext uri="{FF2B5EF4-FFF2-40B4-BE49-F238E27FC236}">
                <a16:creationId xmlns:a16="http://schemas.microsoft.com/office/drawing/2014/main" id="{8D9E1251-0425-4067-94FE-C1856E436C0D}"/>
              </a:ext>
            </a:extLst>
          </p:cNvPr>
          <p:cNvSpPr>
            <a:spLocks noGrp="1"/>
          </p:cNvSpPr>
          <p:nvPr>
            <p:ph idx="1"/>
          </p:nvPr>
        </p:nvSpPr>
        <p:spPr/>
        <p:txBody>
          <a:bodyPr>
            <a:normAutofit/>
          </a:bodyPr>
          <a:lstStyle/>
          <a:p>
            <a:pPr>
              <a:buFont typeface="Wingdings" panose="05000000000000000000" pitchFamily="2" charset="2"/>
              <a:buChar char="v"/>
            </a:pPr>
            <a:r>
              <a:rPr lang="en-US" sz="2800" dirty="0">
                <a:latin typeface="Times New Roman" panose="02020603050405020304" pitchFamily="18" charset="0"/>
                <a:cs typeface="Times New Roman" panose="02020603050405020304" pitchFamily="18" charset="0"/>
              </a:rPr>
              <a:t>Pyke (2010) stated that “internalized inferiority was a series of now-famous doll studies of black children by two African American psychologists who interpreted the children’s preferences for white over black dolls as self-hatred.” </a:t>
            </a:r>
          </a:p>
          <a:p>
            <a:pPr lvl="1"/>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16549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A3A9F-9D53-4105-9E47-A5369228BFF9}"/>
              </a:ext>
            </a:extLst>
          </p:cNvPr>
          <p:cNvSpPr>
            <a:spLocks noGrp="1"/>
          </p:cNvSpPr>
          <p:nvPr>
            <p:ph type="title"/>
          </p:nvPr>
        </p:nvSpPr>
        <p:spPr/>
        <p:txBody>
          <a:bodyPr>
            <a:normAutofit fontScale="90000"/>
          </a:bodyPr>
          <a:lstStyle/>
          <a:p>
            <a:r>
              <a:rPr lang="en-US" dirty="0">
                <a:solidFill>
                  <a:schemeClr val="tx1"/>
                </a:solidFill>
                <a:latin typeface="Times New Roman" panose="02020603050405020304" pitchFamily="18" charset="0"/>
                <a:cs typeface="Times New Roman" panose="02020603050405020304" pitchFamily="18" charset="0"/>
              </a:rPr>
              <a:t>Dispelling the Tenet of Internalized Inferiority Cont.</a:t>
            </a:r>
          </a:p>
        </p:txBody>
      </p:sp>
      <p:pic>
        <p:nvPicPr>
          <p:cNvPr id="3" name="videoplayback (3)">
            <a:hlinkClick r:id="" action="ppaction://media"/>
            <a:extLst>
              <a:ext uri="{FF2B5EF4-FFF2-40B4-BE49-F238E27FC236}">
                <a16:creationId xmlns:a16="http://schemas.microsoft.com/office/drawing/2014/main" id="{E1AE6BCB-0D44-4E14-9670-4371D0DE73E1}"/>
              </a:ext>
            </a:extLst>
          </p:cNvPr>
          <p:cNvPicPr>
            <a:picLocks noChangeAspect="1"/>
          </p:cNvPicPr>
          <p:nvPr>
            <a:videoFile r:link="rId1"/>
            <p:extLst>
              <p:ext uri="{DAA4B4D4-6D71-4841-9C94-3DE7FCFB9230}">
                <p14:media xmlns:p14="http://schemas.microsoft.com/office/powerpoint/2010/main" r:embed="rId2">
                  <p14:trim st="105486" end="64067.6777"/>
                </p14:media>
              </p:ext>
            </p:extLst>
          </p:nvPr>
        </p:nvPicPr>
        <p:blipFill>
          <a:blip r:embed="rId4"/>
          <a:stretch>
            <a:fillRect/>
          </a:stretch>
        </p:blipFill>
        <p:spPr>
          <a:xfrm>
            <a:off x="1143000" y="1417320"/>
            <a:ext cx="7586133" cy="4267200"/>
          </a:xfrm>
          <a:prstGeom prst="rect">
            <a:avLst/>
          </a:prstGeom>
        </p:spPr>
      </p:pic>
      <p:sp>
        <p:nvSpPr>
          <p:cNvPr id="4" name="Footer Placeholder 3">
            <a:extLst>
              <a:ext uri="{FF2B5EF4-FFF2-40B4-BE49-F238E27FC236}">
                <a16:creationId xmlns:a16="http://schemas.microsoft.com/office/drawing/2014/main" id="{11144E52-55F2-47C5-9845-9B881ACF428F}"/>
              </a:ext>
            </a:extLst>
          </p:cNvPr>
          <p:cNvSpPr>
            <a:spLocks noGrp="1"/>
          </p:cNvSpPr>
          <p:nvPr>
            <p:ph type="ftr" sz="quarter" idx="11"/>
          </p:nvPr>
        </p:nvSpPr>
        <p:spPr>
          <a:xfrm>
            <a:off x="1143000" y="6305550"/>
            <a:ext cx="7467600" cy="476250"/>
          </a:xfrm>
        </p:spPr>
        <p:txBody>
          <a:bodyPr/>
          <a:lstStyle/>
          <a:p>
            <a:r>
              <a:rPr lang="en-US" dirty="0"/>
              <a:t>Poetry Slam Incorporation (Producer). (2016, February 7). Individual World Poetry Slam Finals 2015:  </a:t>
            </a:r>
            <a:r>
              <a:rPr lang="en-US" dirty="0" err="1"/>
              <a:t>FreeQuency</a:t>
            </a:r>
            <a:r>
              <a:rPr lang="en-US" dirty="0"/>
              <a:t> “Dear White People” [video file]. </a:t>
            </a:r>
            <a:r>
              <a:rPr lang="en-US" dirty="0">
                <a:hlinkClick r:id="rId5"/>
              </a:rPr>
              <a:t>https://www.youtube.com/watch?v=MTIihYVAmRQ</a:t>
            </a:r>
            <a:r>
              <a:rPr lang="en-US" dirty="0"/>
              <a:t> </a:t>
            </a:r>
          </a:p>
        </p:txBody>
      </p:sp>
    </p:spTree>
    <p:extLst>
      <p:ext uri="{BB962C8B-B14F-4D97-AF65-F5344CB8AC3E}">
        <p14:creationId xmlns:p14="http://schemas.microsoft.com/office/powerpoint/2010/main" val="3394229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38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rgbClr val="000000"/>
                </a:solidFill>
                <a:effectLst/>
                <a:latin typeface="Times New Roman" panose="02020603050405020304" pitchFamily="18" charset="0"/>
                <a:cs typeface="Times New Roman" panose="02020603050405020304" pitchFamily="18" charset="0"/>
              </a:rPr>
              <a:t>Analysis-  Dispelling the Tenet of Negative Identity Development</a:t>
            </a:r>
          </a:p>
        </p:txBody>
      </p:sp>
      <p:sp>
        <p:nvSpPr>
          <p:cNvPr id="3" name="Content Placeholder 2"/>
          <p:cNvSpPr>
            <a:spLocks noGrp="1"/>
          </p:cNvSpPr>
          <p:nvPr>
            <p:ph idx="1"/>
          </p:nvPr>
        </p:nvSpPr>
        <p:spPr>
          <a:xfrm>
            <a:off x="1435608" y="1447800"/>
            <a:ext cx="7498080" cy="4800600"/>
          </a:xfrm>
        </p:spPr>
        <p:txBody>
          <a:bodyPr>
            <a:normAutofit/>
          </a:bodyPr>
          <a:lstStyle/>
          <a:p>
            <a:pPr>
              <a:buClr>
                <a:srgbClr val="FFC000"/>
              </a:buClr>
              <a:buFont typeface="Wingdings" panose="05000000000000000000" pitchFamily="2" charset="2"/>
              <a:buChar char="v"/>
            </a:pPr>
            <a:r>
              <a:rPr lang="en-US" sz="2800" dirty="0">
                <a:solidFill>
                  <a:srgbClr val="000000"/>
                </a:solidFill>
                <a:latin typeface="Times New Roman" panose="02020603050405020304" pitchFamily="18" charset="0"/>
                <a:cs typeface="Times New Roman" panose="02020603050405020304" pitchFamily="18" charset="0"/>
              </a:rPr>
              <a:t>The omission of truth results in negative identity development, which is a tenet outcome of the Discourse of Omission.</a:t>
            </a:r>
          </a:p>
          <a:p>
            <a:pPr>
              <a:buClr>
                <a:srgbClr val="FFC000"/>
              </a:buClr>
              <a:buFont typeface="Wingdings" panose="05000000000000000000" pitchFamily="2" charset="2"/>
              <a:buChar char="v"/>
            </a:pPr>
            <a:endParaRPr lang="en-US" sz="2000" dirty="0">
              <a:solidFill>
                <a:srgbClr val="000000"/>
              </a:solidFill>
              <a:latin typeface="Times New Roman" panose="02020603050405020304" pitchFamily="18" charset="0"/>
              <a:cs typeface="Times New Roman" panose="02020603050405020304" pitchFamily="18" charset="0"/>
            </a:endParaRPr>
          </a:p>
          <a:p>
            <a:pPr lvl="1">
              <a:buClr>
                <a:srgbClr val="FFC000"/>
              </a:buClr>
            </a:pPr>
            <a:r>
              <a:rPr lang="en-US" sz="2000" dirty="0">
                <a:latin typeface="Times New Roman" panose="02020603050405020304" pitchFamily="18" charset="0"/>
                <a:cs typeface="Times New Roman" panose="02020603050405020304" pitchFamily="18" charset="0"/>
              </a:rPr>
              <a:t>Despite attempts to document self-hatred among African Americans, empirical studies reveal that many African Americans take pride in their racial heritage and their role in emancipation and freedom and that the positive identity foster identity fosters resilience in the face of discrimination (Dutton, Robert, &amp; Bednar, 2011, p.428). </a:t>
            </a:r>
          </a:p>
          <a:p>
            <a:pPr lvl="1">
              <a:buClr>
                <a:srgbClr val="FFC000"/>
              </a:buClr>
            </a:pPr>
            <a:endParaRPr lang="en-US" sz="2000" dirty="0">
              <a:latin typeface="Times New Roman" panose="02020603050405020304" pitchFamily="18" charset="0"/>
              <a:cs typeface="Times New Roman" panose="02020603050405020304" pitchFamily="18" charset="0"/>
            </a:endParaRPr>
          </a:p>
          <a:p>
            <a:pPr lvl="2">
              <a:buClr>
                <a:srgbClr val="FFC000"/>
              </a:buClr>
            </a:pPr>
            <a:r>
              <a:rPr lang="en-US" sz="1800" dirty="0">
                <a:solidFill>
                  <a:srgbClr val="000000"/>
                </a:solidFill>
                <a:latin typeface="Times New Roman" panose="02020603050405020304" pitchFamily="18" charset="0"/>
                <a:cs typeface="Times New Roman" panose="02020603050405020304" pitchFamily="18" charset="0"/>
              </a:rPr>
              <a:t>“liking myself didn’t come overnight…I took a lot of wrong turns to find out who I really was. You will to” (Flake, 1998, p.19)</a:t>
            </a:r>
          </a:p>
        </p:txBody>
      </p:sp>
    </p:spTree>
    <p:extLst>
      <p:ext uri="{BB962C8B-B14F-4D97-AF65-F5344CB8AC3E}">
        <p14:creationId xmlns:p14="http://schemas.microsoft.com/office/powerpoint/2010/main" val="76136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7869" y="140200"/>
            <a:ext cx="7498080" cy="1143000"/>
          </a:xfrm>
        </p:spPr>
        <p:txBody>
          <a:bodyPr/>
          <a:lstStyle/>
          <a:p>
            <a:r>
              <a:rPr lang="en-US" dirty="0">
                <a:solidFill>
                  <a:srgbClr val="000000"/>
                </a:solidFill>
                <a:effectLst/>
              </a:rPr>
              <a:t>Conceptual Framework</a:t>
            </a:r>
          </a:p>
        </p:txBody>
      </p:sp>
      <p:sp>
        <p:nvSpPr>
          <p:cNvPr id="6" name="Rectangle: Rounded Corners 5">
            <a:extLst>
              <a:ext uri="{FF2B5EF4-FFF2-40B4-BE49-F238E27FC236}">
                <a16:creationId xmlns:a16="http://schemas.microsoft.com/office/drawing/2014/main" id="{569D8680-029C-4A73-8E94-7725BDA1DE8D}"/>
              </a:ext>
            </a:extLst>
          </p:cNvPr>
          <p:cNvSpPr/>
          <p:nvPr/>
        </p:nvSpPr>
        <p:spPr>
          <a:xfrm>
            <a:off x="4009159" y="1417638"/>
            <a:ext cx="1943100" cy="628650"/>
          </a:xfrm>
          <a:prstGeom prst="round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Rounded Corners 6">
            <a:extLst>
              <a:ext uri="{FF2B5EF4-FFF2-40B4-BE49-F238E27FC236}">
                <a16:creationId xmlns:a16="http://schemas.microsoft.com/office/drawing/2014/main" id="{70A2740F-CAE1-40EF-B1B4-D791496BB3D7}"/>
              </a:ext>
            </a:extLst>
          </p:cNvPr>
          <p:cNvSpPr/>
          <p:nvPr/>
        </p:nvSpPr>
        <p:spPr>
          <a:xfrm>
            <a:off x="4009159" y="2299855"/>
            <a:ext cx="1943100" cy="628650"/>
          </a:xfrm>
          <a:prstGeom prst="round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Rectangle: Rounded Corners 7">
            <a:extLst>
              <a:ext uri="{FF2B5EF4-FFF2-40B4-BE49-F238E27FC236}">
                <a16:creationId xmlns:a16="http://schemas.microsoft.com/office/drawing/2014/main" id="{F0927DB5-E039-4034-AC27-10DBEA504EF5}"/>
              </a:ext>
            </a:extLst>
          </p:cNvPr>
          <p:cNvSpPr/>
          <p:nvPr/>
        </p:nvSpPr>
        <p:spPr>
          <a:xfrm>
            <a:off x="6172200" y="2928505"/>
            <a:ext cx="1943100" cy="628650"/>
          </a:xfrm>
          <a:prstGeom prst="round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Rectangle: Rounded Corners 8">
            <a:extLst>
              <a:ext uri="{FF2B5EF4-FFF2-40B4-BE49-F238E27FC236}">
                <a16:creationId xmlns:a16="http://schemas.microsoft.com/office/drawing/2014/main" id="{10C05F01-E3BC-4372-96E9-717CA27EDDD3}"/>
              </a:ext>
            </a:extLst>
          </p:cNvPr>
          <p:cNvSpPr/>
          <p:nvPr/>
        </p:nvSpPr>
        <p:spPr>
          <a:xfrm>
            <a:off x="1846118" y="2949287"/>
            <a:ext cx="1943100" cy="628650"/>
          </a:xfrm>
          <a:prstGeom prst="roundRect">
            <a:avLst/>
          </a:prstGeom>
          <a:ln>
            <a:solidFill>
              <a:srgbClr val="000000"/>
            </a:solid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Rectangle: Rounded Corners 9">
            <a:extLst>
              <a:ext uri="{FF2B5EF4-FFF2-40B4-BE49-F238E27FC236}">
                <a16:creationId xmlns:a16="http://schemas.microsoft.com/office/drawing/2014/main" id="{09EF763B-DDAE-47BF-ADFE-846E7C8333B7}"/>
              </a:ext>
            </a:extLst>
          </p:cNvPr>
          <p:cNvSpPr/>
          <p:nvPr/>
        </p:nvSpPr>
        <p:spPr>
          <a:xfrm>
            <a:off x="1779224" y="3732314"/>
            <a:ext cx="1943100" cy="1531363"/>
          </a:xfrm>
          <a:prstGeom prst="roundRect">
            <a:avLst/>
          </a:prstGeom>
          <a:ln>
            <a:solidFill>
              <a:srgbClr val="000000"/>
            </a:solid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Rectangle: Rounded Corners 10">
            <a:extLst>
              <a:ext uri="{FF2B5EF4-FFF2-40B4-BE49-F238E27FC236}">
                <a16:creationId xmlns:a16="http://schemas.microsoft.com/office/drawing/2014/main" id="{B55DD33D-1F48-4A89-B658-271A20DAB488}"/>
              </a:ext>
            </a:extLst>
          </p:cNvPr>
          <p:cNvSpPr/>
          <p:nvPr/>
        </p:nvSpPr>
        <p:spPr>
          <a:xfrm>
            <a:off x="3981450" y="5126037"/>
            <a:ext cx="1943100" cy="628650"/>
          </a:xfrm>
          <a:prstGeom prst="roundRect">
            <a:avLst/>
          </a:prstGeom>
          <a:ln>
            <a:solidFill>
              <a:srgbClr val="000000"/>
            </a:solid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Rectangle: Rounded Corners 11">
            <a:extLst>
              <a:ext uri="{FF2B5EF4-FFF2-40B4-BE49-F238E27FC236}">
                <a16:creationId xmlns:a16="http://schemas.microsoft.com/office/drawing/2014/main" id="{31B96673-BEA1-46F7-A72F-771A90CFC678}"/>
              </a:ext>
            </a:extLst>
          </p:cNvPr>
          <p:cNvSpPr/>
          <p:nvPr/>
        </p:nvSpPr>
        <p:spPr>
          <a:xfrm>
            <a:off x="3981450" y="6144890"/>
            <a:ext cx="1943100" cy="713109"/>
          </a:xfrm>
          <a:prstGeom prst="roundRect">
            <a:avLst/>
          </a:prstGeom>
          <a:ln>
            <a:solidFill>
              <a:srgbClr val="000000"/>
            </a:solid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Arrow: Down 12">
            <a:extLst>
              <a:ext uri="{FF2B5EF4-FFF2-40B4-BE49-F238E27FC236}">
                <a16:creationId xmlns:a16="http://schemas.microsoft.com/office/drawing/2014/main" id="{3692400F-E67D-4924-9C70-E627522E4E7F}"/>
              </a:ext>
            </a:extLst>
          </p:cNvPr>
          <p:cNvSpPr/>
          <p:nvPr/>
        </p:nvSpPr>
        <p:spPr>
          <a:xfrm>
            <a:off x="4904509" y="2090089"/>
            <a:ext cx="152400" cy="176212"/>
          </a:xfrm>
          <a:prstGeom prst="down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Arrow: Down 13">
            <a:extLst>
              <a:ext uri="{FF2B5EF4-FFF2-40B4-BE49-F238E27FC236}">
                <a16:creationId xmlns:a16="http://schemas.microsoft.com/office/drawing/2014/main" id="{F45B8EFB-158D-41E6-867F-0752515C3CD7}"/>
              </a:ext>
            </a:extLst>
          </p:cNvPr>
          <p:cNvSpPr/>
          <p:nvPr/>
        </p:nvSpPr>
        <p:spPr>
          <a:xfrm>
            <a:off x="2741468" y="3577937"/>
            <a:ext cx="171450" cy="105186"/>
          </a:xfrm>
          <a:prstGeom prst="down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Arrow: Down 14">
            <a:extLst>
              <a:ext uri="{FF2B5EF4-FFF2-40B4-BE49-F238E27FC236}">
                <a16:creationId xmlns:a16="http://schemas.microsoft.com/office/drawing/2014/main" id="{CCF925CC-A51B-4E96-B0EE-FF113DCFB4F2}"/>
              </a:ext>
            </a:extLst>
          </p:cNvPr>
          <p:cNvSpPr/>
          <p:nvPr/>
        </p:nvSpPr>
        <p:spPr>
          <a:xfrm>
            <a:off x="4790209" y="5797461"/>
            <a:ext cx="228600" cy="304656"/>
          </a:xfrm>
          <a:prstGeom prst="down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Arrow: Down 15">
            <a:extLst>
              <a:ext uri="{FF2B5EF4-FFF2-40B4-BE49-F238E27FC236}">
                <a16:creationId xmlns:a16="http://schemas.microsoft.com/office/drawing/2014/main" id="{5B67946D-A1AF-4AC5-A0A7-A4000E192E7A}"/>
              </a:ext>
            </a:extLst>
          </p:cNvPr>
          <p:cNvSpPr/>
          <p:nvPr/>
        </p:nvSpPr>
        <p:spPr>
          <a:xfrm>
            <a:off x="7116040" y="3607665"/>
            <a:ext cx="248736" cy="1862845"/>
          </a:xfrm>
          <a:prstGeom prst="down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Arrow: Down 16">
            <a:extLst>
              <a:ext uri="{FF2B5EF4-FFF2-40B4-BE49-F238E27FC236}">
                <a16:creationId xmlns:a16="http://schemas.microsoft.com/office/drawing/2014/main" id="{CCF249AC-9E84-45A2-BBBC-A4B450002385}"/>
              </a:ext>
            </a:extLst>
          </p:cNvPr>
          <p:cNvSpPr/>
          <p:nvPr/>
        </p:nvSpPr>
        <p:spPr>
          <a:xfrm>
            <a:off x="2718955" y="5308107"/>
            <a:ext cx="122959" cy="231041"/>
          </a:xfrm>
          <a:prstGeom prst="down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8" name="Arrow: Down 17">
            <a:extLst>
              <a:ext uri="{FF2B5EF4-FFF2-40B4-BE49-F238E27FC236}">
                <a16:creationId xmlns:a16="http://schemas.microsoft.com/office/drawing/2014/main" id="{C9F2E9DE-F855-400B-B8DD-85591382DAD5}"/>
              </a:ext>
            </a:extLst>
          </p:cNvPr>
          <p:cNvSpPr/>
          <p:nvPr/>
        </p:nvSpPr>
        <p:spPr>
          <a:xfrm>
            <a:off x="7072745" y="2511714"/>
            <a:ext cx="152400" cy="352425"/>
          </a:xfrm>
          <a:prstGeom prst="down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Arrow: Down 18">
            <a:extLst>
              <a:ext uri="{FF2B5EF4-FFF2-40B4-BE49-F238E27FC236}">
                <a16:creationId xmlns:a16="http://schemas.microsoft.com/office/drawing/2014/main" id="{F143E323-E161-436E-8976-5E5F0B92ED2A}"/>
              </a:ext>
            </a:extLst>
          </p:cNvPr>
          <p:cNvSpPr/>
          <p:nvPr/>
        </p:nvSpPr>
        <p:spPr>
          <a:xfrm>
            <a:off x="2718955" y="2522465"/>
            <a:ext cx="152400" cy="352425"/>
          </a:xfrm>
          <a:prstGeom prst="down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Arrow: Right 19">
            <a:extLst>
              <a:ext uri="{FF2B5EF4-FFF2-40B4-BE49-F238E27FC236}">
                <a16:creationId xmlns:a16="http://schemas.microsoft.com/office/drawing/2014/main" id="{B1C57110-08B9-4599-91B9-9C4998EC9AA9}"/>
              </a:ext>
            </a:extLst>
          </p:cNvPr>
          <p:cNvSpPr/>
          <p:nvPr/>
        </p:nvSpPr>
        <p:spPr>
          <a:xfrm>
            <a:off x="6088639" y="2490499"/>
            <a:ext cx="847725" cy="190500"/>
          </a:xfrm>
          <a:prstGeom prst="right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Arrow: Right 20">
            <a:extLst>
              <a:ext uri="{FF2B5EF4-FFF2-40B4-BE49-F238E27FC236}">
                <a16:creationId xmlns:a16="http://schemas.microsoft.com/office/drawing/2014/main" id="{231DFD90-11EA-486C-ABA3-8CFB9AEBFAEE}"/>
              </a:ext>
            </a:extLst>
          </p:cNvPr>
          <p:cNvSpPr/>
          <p:nvPr/>
        </p:nvSpPr>
        <p:spPr>
          <a:xfrm>
            <a:off x="3023322" y="5423628"/>
            <a:ext cx="847725" cy="190500"/>
          </a:xfrm>
          <a:prstGeom prst="right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Arrow: Left 21">
            <a:extLst>
              <a:ext uri="{FF2B5EF4-FFF2-40B4-BE49-F238E27FC236}">
                <a16:creationId xmlns:a16="http://schemas.microsoft.com/office/drawing/2014/main" id="{C9FFCAE8-AAD5-45E9-90E9-121433CB33BD}"/>
              </a:ext>
            </a:extLst>
          </p:cNvPr>
          <p:cNvSpPr/>
          <p:nvPr/>
        </p:nvSpPr>
        <p:spPr>
          <a:xfrm>
            <a:off x="3028517" y="2485736"/>
            <a:ext cx="876300" cy="195263"/>
          </a:xfrm>
          <a:prstGeom prst="left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3" name="Arrow: Left 22">
            <a:extLst>
              <a:ext uri="{FF2B5EF4-FFF2-40B4-BE49-F238E27FC236}">
                <a16:creationId xmlns:a16="http://schemas.microsoft.com/office/drawing/2014/main" id="{1F3904ED-EBFB-4D33-93BC-19D49A9ABE9A}"/>
              </a:ext>
            </a:extLst>
          </p:cNvPr>
          <p:cNvSpPr/>
          <p:nvPr/>
        </p:nvSpPr>
        <p:spPr>
          <a:xfrm>
            <a:off x="5985376" y="5275248"/>
            <a:ext cx="876300" cy="195263"/>
          </a:xfrm>
          <a:prstGeom prst="left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4" name="Rectangle 23">
            <a:extLst>
              <a:ext uri="{FF2B5EF4-FFF2-40B4-BE49-F238E27FC236}">
                <a16:creationId xmlns:a16="http://schemas.microsoft.com/office/drawing/2014/main" id="{174DC20B-A4B5-44E0-8D54-9B7737243FBA}"/>
              </a:ext>
            </a:extLst>
          </p:cNvPr>
          <p:cNvSpPr/>
          <p:nvPr/>
        </p:nvSpPr>
        <p:spPr>
          <a:xfrm>
            <a:off x="4035891" y="1563209"/>
            <a:ext cx="1888659" cy="271228"/>
          </a:xfrm>
          <a:prstGeom prst="rect">
            <a:avLst/>
          </a:prstGeom>
        </p:spPr>
        <p:txBody>
          <a:bodyPr wrap="none">
            <a:spAutoFit/>
          </a:bodyPr>
          <a:lstStyle/>
          <a:p>
            <a:pPr algn="ctr">
              <a:lnSpc>
                <a:spcPct val="115000"/>
              </a:lnSpc>
            </a:pPr>
            <a:r>
              <a:rPr lang="en-US" sz="1100" b="1" dirty="0">
                <a:solidFill>
                  <a:srgbClr val="4F81BD"/>
                </a:solidFill>
                <a:effectLst>
                  <a:outerShdw blurRad="38100" dist="25400" dir="5400000" algn="ctr">
                    <a:srgbClr val="6E747A">
                      <a:alpha val="43000"/>
                    </a:srgbClr>
                  </a:outerShdw>
                </a:effectLst>
                <a:latin typeface="Times New Roman" panose="02020603050405020304" pitchFamily="18" charset="0"/>
                <a:ea typeface="Arial" panose="020B0604020202020204" pitchFamily="34" charset="0"/>
              </a:rPr>
              <a:t>The English Literary Canon</a:t>
            </a:r>
            <a:endParaRPr lang="en-US" sz="1100" dirty="0">
              <a:latin typeface="Arial" panose="020B0604020202020204" pitchFamily="34" charset="0"/>
              <a:ea typeface="Arial" panose="020B0604020202020204" pitchFamily="34" charset="0"/>
            </a:endParaRPr>
          </a:p>
        </p:txBody>
      </p:sp>
      <p:sp>
        <p:nvSpPr>
          <p:cNvPr id="25" name="Rectangle 24">
            <a:extLst>
              <a:ext uri="{FF2B5EF4-FFF2-40B4-BE49-F238E27FC236}">
                <a16:creationId xmlns:a16="http://schemas.microsoft.com/office/drawing/2014/main" id="{C1D7586E-0771-4752-B1F5-DF97AA02DD93}"/>
              </a:ext>
            </a:extLst>
          </p:cNvPr>
          <p:cNvSpPr/>
          <p:nvPr/>
        </p:nvSpPr>
        <p:spPr>
          <a:xfrm>
            <a:off x="4050723" y="2470454"/>
            <a:ext cx="1904688" cy="287451"/>
          </a:xfrm>
          <a:prstGeom prst="rect">
            <a:avLst/>
          </a:prstGeom>
        </p:spPr>
        <p:txBody>
          <a:bodyPr wrap="none">
            <a:spAutoFit/>
          </a:bodyPr>
          <a:lstStyle/>
          <a:p>
            <a:pPr algn="ctr">
              <a:lnSpc>
                <a:spcPct val="115000"/>
              </a:lnSpc>
            </a:pPr>
            <a:r>
              <a:rPr lang="en-US" sz="1200" b="1" dirty="0">
                <a:solidFill>
                  <a:srgbClr val="4F81BD"/>
                </a:solidFill>
                <a:effectLst>
                  <a:outerShdw blurRad="38100" dist="25400" dir="5400000" algn="ctr">
                    <a:srgbClr val="6E747A">
                      <a:alpha val="43000"/>
                    </a:srgbClr>
                  </a:outerShdw>
                </a:effectLst>
                <a:latin typeface="Times New Roman" panose="02020603050405020304" pitchFamily="18" charset="0"/>
                <a:ea typeface="Arial" panose="020B0604020202020204" pitchFamily="34" charset="0"/>
              </a:rPr>
              <a:t>American Literary Canon</a:t>
            </a:r>
            <a:endParaRPr lang="en-US" sz="1100" dirty="0">
              <a:latin typeface="Arial" panose="020B0604020202020204" pitchFamily="34" charset="0"/>
              <a:ea typeface="Arial" panose="020B0604020202020204" pitchFamily="34" charset="0"/>
            </a:endParaRPr>
          </a:p>
        </p:txBody>
      </p:sp>
      <p:sp>
        <p:nvSpPr>
          <p:cNvPr id="26" name="Rectangle 25">
            <a:extLst>
              <a:ext uri="{FF2B5EF4-FFF2-40B4-BE49-F238E27FC236}">
                <a16:creationId xmlns:a16="http://schemas.microsoft.com/office/drawing/2014/main" id="{BAEB800F-0D71-42D9-9FD9-FCFAA587F996}"/>
              </a:ext>
            </a:extLst>
          </p:cNvPr>
          <p:cNvSpPr/>
          <p:nvPr/>
        </p:nvSpPr>
        <p:spPr>
          <a:xfrm>
            <a:off x="1631159" y="3033691"/>
            <a:ext cx="2431899" cy="499817"/>
          </a:xfrm>
          <a:prstGeom prst="rect">
            <a:avLst/>
          </a:prstGeom>
        </p:spPr>
        <p:txBody>
          <a:bodyPr wrap="square">
            <a:spAutoFit/>
          </a:bodyPr>
          <a:lstStyle/>
          <a:p>
            <a:pPr algn="ctr">
              <a:lnSpc>
                <a:spcPct val="115000"/>
              </a:lnSpc>
            </a:pPr>
            <a:r>
              <a:rPr lang="en-US" sz="1200" b="1" dirty="0">
                <a:solidFill>
                  <a:srgbClr val="4F81BD"/>
                </a:solidFill>
                <a:effectLst>
                  <a:outerShdw blurRad="38100" dist="25400" dir="5400000" algn="ctr">
                    <a:srgbClr val="6E747A">
                      <a:alpha val="43000"/>
                    </a:srgbClr>
                  </a:outerShdw>
                </a:effectLst>
                <a:latin typeface="Times New Roman" panose="02020603050405020304" pitchFamily="18" charset="0"/>
                <a:ea typeface="Arial" panose="020B0604020202020204" pitchFamily="34" charset="0"/>
              </a:rPr>
              <a:t>The Discourse of Omission Theory</a:t>
            </a:r>
            <a:endParaRPr lang="en-US" sz="1100" dirty="0">
              <a:latin typeface="Arial" panose="020B0604020202020204" pitchFamily="34" charset="0"/>
              <a:ea typeface="Arial" panose="020B0604020202020204" pitchFamily="34" charset="0"/>
            </a:endParaRPr>
          </a:p>
        </p:txBody>
      </p:sp>
      <p:sp>
        <p:nvSpPr>
          <p:cNvPr id="28" name="Rectangle 27">
            <a:extLst>
              <a:ext uri="{FF2B5EF4-FFF2-40B4-BE49-F238E27FC236}">
                <a16:creationId xmlns:a16="http://schemas.microsoft.com/office/drawing/2014/main" id="{4B6682AC-1EF7-4E0F-9587-7851056A01E3}"/>
              </a:ext>
            </a:extLst>
          </p:cNvPr>
          <p:cNvSpPr/>
          <p:nvPr/>
        </p:nvSpPr>
        <p:spPr>
          <a:xfrm>
            <a:off x="1718398" y="3678869"/>
            <a:ext cx="1943100" cy="1567930"/>
          </a:xfrm>
          <a:prstGeom prst="rect">
            <a:avLst/>
          </a:prstGeom>
        </p:spPr>
        <p:txBody>
          <a:bodyPr wrap="square">
            <a:spAutoFit/>
          </a:bodyPr>
          <a:lstStyle/>
          <a:p>
            <a:pPr algn="ctr">
              <a:lnSpc>
                <a:spcPct val="115000"/>
              </a:lnSpc>
            </a:pPr>
            <a:r>
              <a:rPr lang="en-US" sz="1200" dirty="0">
                <a:solidFill>
                  <a:srgbClr val="4F81BD"/>
                </a:solidFill>
                <a:effectLst>
                  <a:outerShdw blurRad="38100" dist="25400" dir="5400000" algn="ctr">
                    <a:srgbClr val="6E747A">
                      <a:alpha val="43000"/>
                    </a:srgbClr>
                  </a:outerShdw>
                </a:effectLst>
                <a:latin typeface="Arial" panose="020B0604020202020204" pitchFamily="34" charset="0"/>
                <a:ea typeface="Arial" panose="020B0604020202020204" pitchFamily="34" charset="0"/>
              </a:rPr>
              <a:t>Tenets:</a:t>
            </a:r>
            <a:endParaRPr lang="en-US" sz="1200" dirty="0">
              <a:latin typeface="Arial" panose="020B0604020202020204" pitchFamily="34" charset="0"/>
              <a:ea typeface="Arial" panose="020B0604020202020204" pitchFamily="34" charset="0"/>
            </a:endParaRPr>
          </a:p>
          <a:p>
            <a:pPr marL="342900" marR="0" lvl="0" indent="-342900">
              <a:lnSpc>
                <a:spcPct val="115000"/>
              </a:lnSpc>
              <a:spcBef>
                <a:spcPts val="0"/>
              </a:spcBef>
              <a:spcAft>
                <a:spcPts val="0"/>
              </a:spcAft>
              <a:buFont typeface="+mj-lt"/>
              <a:buAutoNum type="arabicParenR"/>
            </a:pPr>
            <a:r>
              <a:rPr lang="en-US" sz="800" dirty="0">
                <a:solidFill>
                  <a:srgbClr val="4F81BD"/>
                </a:solidFill>
                <a:effectLst>
                  <a:outerShdw blurRad="38100" dist="25400" dir="5400000" algn="ctr">
                    <a:srgbClr val="6E747A">
                      <a:alpha val="43000"/>
                    </a:srgbClr>
                  </a:outerShdw>
                </a:effectLst>
                <a:latin typeface="Times New Roman" panose="02020603050405020304" pitchFamily="18" charset="0"/>
                <a:ea typeface="Arial" panose="020B0604020202020204" pitchFamily="34" charset="0"/>
              </a:rPr>
              <a:t>The curriculum/literature whitewashes or omits atrocities perpetuated by whites.</a:t>
            </a:r>
            <a:endParaRPr lang="en-US" sz="3200" dirty="0">
              <a:latin typeface="Arial" panose="020B0604020202020204" pitchFamily="34" charset="0"/>
              <a:ea typeface="Arial" panose="020B0604020202020204" pitchFamily="34" charset="0"/>
            </a:endParaRPr>
          </a:p>
          <a:p>
            <a:pPr marL="342900" marR="0" lvl="0" indent="-342900">
              <a:lnSpc>
                <a:spcPct val="115000"/>
              </a:lnSpc>
              <a:spcBef>
                <a:spcPts val="0"/>
              </a:spcBef>
              <a:spcAft>
                <a:spcPts val="0"/>
              </a:spcAft>
              <a:buFont typeface="+mj-lt"/>
              <a:buAutoNum type="arabicParenR"/>
            </a:pPr>
            <a:r>
              <a:rPr lang="en-US" sz="800" dirty="0">
                <a:solidFill>
                  <a:srgbClr val="4F81BD"/>
                </a:solidFill>
                <a:effectLst>
                  <a:outerShdw blurRad="38100" dist="25400" dir="5400000" algn="ctr">
                    <a:srgbClr val="6E747A">
                      <a:alpha val="43000"/>
                    </a:srgbClr>
                  </a:outerShdw>
                </a:effectLst>
                <a:latin typeface="Times New Roman" panose="02020603050405020304" pitchFamily="18" charset="0"/>
                <a:ea typeface="Arial" panose="020B0604020202020204" pitchFamily="34" charset="0"/>
              </a:rPr>
              <a:t>The curriculum/literature omits contributions and history of Blacks.</a:t>
            </a:r>
          </a:p>
          <a:p>
            <a:pPr marL="342900" marR="0" lvl="0" indent="-342900">
              <a:lnSpc>
                <a:spcPct val="115000"/>
              </a:lnSpc>
              <a:spcBef>
                <a:spcPts val="0"/>
              </a:spcBef>
              <a:spcAft>
                <a:spcPts val="0"/>
              </a:spcAft>
              <a:buFont typeface="+mj-lt"/>
              <a:buAutoNum type="arabicParenR"/>
            </a:pPr>
            <a:r>
              <a:rPr lang="en-US" sz="800" dirty="0">
                <a:solidFill>
                  <a:srgbClr val="4F81BD"/>
                </a:solidFill>
                <a:effectLst>
                  <a:outerShdw blurRad="38100" dist="25400" dir="5400000" algn="ctr">
                    <a:srgbClr val="6E747A">
                      <a:alpha val="43000"/>
                    </a:srgbClr>
                  </a:outerShdw>
                </a:effectLst>
                <a:latin typeface="Times New Roman" panose="02020603050405020304" pitchFamily="18" charset="0"/>
                <a:ea typeface="Arial" panose="020B0604020202020204" pitchFamily="34" charset="0"/>
              </a:rPr>
              <a:t>The curriculum/literature Omits truth and supports the importance of unvalued people</a:t>
            </a:r>
            <a:endParaRPr lang="en-US" dirty="0"/>
          </a:p>
        </p:txBody>
      </p:sp>
      <p:sp>
        <p:nvSpPr>
          <p:cNvPr id="29" name="Rectangle 28">
            <a:extLst>
              <a:ext uri="{FF2B5EF4-FFF2-40B4-BE49-F238E27FC236}">
                <a16:creationId xmlns:a16="http://schemas.microsoft.com/office/drawing/2014/main" id="{286C1F8B-EE5C-4434-953F-4E1BF562478A}"/>
              </a:ext>
            </a:extLst>
          </p:cNvPr>
          <p:cNvSpPr/>
          <p:nvPr/>
        </p:nvSpPr>
        <p:spPr>
          <a:xfrm>
            <a:off x="6299673" y="3099104"/>
            <a:ext cx="1546143" cy="287451"/>
          </a:xfrm>
          <a:prstGeom prst="rect">
            <a:avLst/>
          </a:prstGeom>
        </p:spPr>
        <p:txBody>
          <a:bodyPr wrap="square">
            <a:spAutoFit/>
          </a:bodyPr>
          <a:lstStyle/>
          <a:p>
            <a:pPr algn="ctr">
              <a:lnSpc>
                <a:spcPct val="115000"/>
              </a:lnSpc>
            </a:pPr>
            <a:r>
              <a:rPr lang="en-US" sz="1200" b="1" dirty="0">
                <a:solidFill>
                  <a:srgbClr val="4F81BD"/>
                </a:solidFill>
                <a:effectLst>
                  <a:outerShdw blurRad="38100" dist="25400" dir="5400000" algn="ctr">
                    <a:srgbClr val="6E747A">
                      <a:alpha val="43000"/>
                    </a:srgbClr>
                  </a:outerShdw>
                </a:effectLst>
                <a:latin typeface="Times New Roman" panose="02020603050405020304" pitchFamily="18" charset="0"/>
                <a:ea typeface="Arial" panose="020B0604020202020204" pitchFamily="34" charset="0"/>
              </a:rPr>
              <a:t>Intersectionality</a:t>
            </a:r>
            <a:endParaRPr lang="en-US" sz="1100" dirty="0">
              <a:latin typeface="Arial" panose="020B0604020202020204" pitchFamily="34" charset="0"/>
              <a:ea typeface="Arial" panose="020B0604020202020204" pitchFamily="34" charset="0"/>
            </a:endParaRPr>
          </a:p>
        </p:txBody>
      </p:sp>
      <p:sp>
        <p:nvSpPr>
          <p:cNvPr id="30" name="Rectangle 29">
            <a:extLst>
              <a:ext uri="{FF2B5EF4-FFF2-40B4-BE49-F238E27FC236}">
                <a16:creationId xmlns:a16="http://schemas.microsoft.com/office/drawing/2014/main" id="{2EDB07DD-2935-4EDF-86B8-AFD8CA6BA8A7}"/>
              </a:ext>
            </a:extLst>
          </p:cNvPr>
          <p:cNvSpPr/>
          <p:nvPr/>
        </p:nvSpPr>
        <p:spPr>
          <a:xfrm>
            <a:off x="3871047" y="5222348"/>
            <a:ext cx="2143991" cy="436028"/>
          </a:xfrm>
          <a:prstGeom prst="rect">
            <a:avLst/>
          </a:prstGeom>
        </p:spPr>
        <p:txBody>
          <a:bodyPr wrap="square">
            <a:spAutoFit/>
          </a:bodyPr>
          <a:lstStyle/>
          <a:p>
            <a:pPr algn="ctr">
              <a:lnSpc>
                <a:spcPct val="115000"/>
              </a:lnSpc>
            </a:pPr>
            <a:r>
              <a:rPr lang="en-US" sz="1000" dirty="0">
                <a:solidFill>
                  <a:srgbClr val="4F81BD"/>
                </a:solidFill>
                <a:effectLst>
                  <a:outerShdw blurRad="38100" dist="25400" dir="5400000" algn="ctr">
                    <a:srgbClr val="6E747A">
                      <a:alpha val="43000"/>
                    </a:srgbClr>
                  </a:outerShdw>
                </a:effectLst>
                <a:latin typeface="Times New Roman" panose="02020603050405020304" pitchFamily="18" charset="0"/>
                <a:ea typeface="Arial" panose="020B0604020202020204" pitchFamily="34" charset="0"/>
              </a:rPr>
              <a:t>Analysis of Sharon Flake’s “</a:t>
            </a:r>
            <a:r>
              <a:rPr lang="en-US" sz="1000" i="1" dirty="0">
                <a:solidFill>
                  <a:srgbClr val="4F81BD"/>
                </a:solidFill>
                <a:effectLst>
                  <a:outerShdw blurRad="38100" dist="25400" dir="5400000" algn="ctr">
                    <a:srgbClr val="6E747A">
                      <a:alpha val="43000"/>
                    </a:srgbClr>
                  </a:outerShdw>
                </a:effectLst>
                <a:latin typeface="Times New Roman" panose="02020603050405020304" pitchFamily="18" charset="0"/>
                <a:ea typeface="Arial" panose="020B0604020202020204" pitchFamily="34" charset="0"/>
              </a:rPr>
              <a:t>The Skin I’m In” </a:t>
            </a:r>
            <a:r>
              <a:rPr lang="en-US" sz="1000" dirty="0">
                <a:solidFill>
                  <a:srgbClr val="4F81BD"/>
                </a:solidFill>
                <a:effectLst>
                  <a:outerShdw blurRad="38100" dist="25400" dir="5400000" algn="ctr">
                    <a:srgbClr val="6E747A">
                      <a:alpha val="43000"/>
                    </a:srgbClr>
                  </a:outerShdw>
                </a:effectLst>
                <a:latin typeface="Times New Roman" panose="02020603050405020304" pitchFamily="18" charset="0"/>
                <a:ea typeface="Arial" panose="020B0604020202020204" pitchFamily="34" charset="0"/>
              </a:rPr>
              <a:t>as it relates to the tenets.</a:t>
            </a:r>
            <a:endParaRPr lang="en-US" sz="1000" dirty="0">
              <a:effectLst/>
              <a:latin typeface="Arial" panose="020B0604020202020204" pitchFamily="34" charset="0"/>
              <a:ea typeface="Arial" panose="020B0604020202020204" pitchFamily="34" charset="0"/>
            </a:endParaRPr>
          </a:p>
        </p:txBody>
      </p:sp>
      <p:sp>
        <p:nvSpPr>
          <p:cNvPr id="31" name="Rectangle 30">
            <a:extLst>
              <a:ext uri="{FF2B5EF4-FFF2-40B4-BE49-F238E27FC236}">
                <a16:creationId xmlns:a16="http://schemas.microsoft.com/office/drawing/2014/main" id="{6E5447C1-0BDC-4A51-B126-6A8BA38DE534}"/>
              </a:ext>
            </a:extLst>
          </p:cNvPr>
          <p:cNvSpPr/>
          <p:nvPr/>
        </p:nvSpPr>
        <p:spPr>
          <a:xfrm>
            <a:off x="4057650" y="6100816"/>
            <a:ext cx="1866900" cy="791820"/>
          </a:xfrm>
          <a:prstGeom prst="rect">
            <a:avLst/>
          </a:prstGeom>
        </p:spPr>
        <p:txBody>
          <a:bodyPr wrap="square">
            <a:spAutoFit/>
          </a:bodyPr>
          <a:lstStyle/>
          <a:p>
            <a:pPr>
              <a:lnSpc>
                <a:spcPct val="115000"/>
              </a:lnSpc>
            </a:pPr>
            <a:r>
              <a:rPr lang="en-US" sz="950" dirty="0">
                <a:solidFill>
                  <a:srgbClr val="4F81BD"/>
                </a:solidFill>
                <a:effectLst>
                  <a:outerShdw blurRad="38100" dist="25400" dir="5400000" algn="ctr">
                    <a:srgbClr val="6E747A">
                      <a:alpha val="43000"/>
                    </a:srgbClr>
                  </a:outerShdw>
                </a:effectLst>
                <a:latin typeface="Times New Roman" panose="02020603050405020304" pitchFamily="18" charset="0"/>
                <a:ea typeface="Arial" panose="020B0604020202020204" pitchFamily="34" charset="0"/>
              </a:rPr>
              <a:t>The Literary Canon Should be expanded, and it should include African Americans as well as women</a:t>
            </a:r>
            <a:r>
              <a:rPr lang="en-US" sz="1200" dirty="0">
                <a:solidFill>
                  <a:srgbClr val="4F81BD"/>
                </a:solidFill>
                <a:effectLst>
                  <a:outerShdw blurRad="38100" dist="25400" dir="5400000" algn="ctr">
                    <a:srgbClr val="6E747A">
                      <a:alpha val="43000"/>
                    </a:srgbClr>
                  </a:outerShdw>
                </a:effectLst>
                <a:latin typeface="Times New Roman" panose="02020603050405020304" pitchFamily="18" charset="0"/>
                <a:ea typeface="Arial" panose="020B0604020202020204" pitchFamily="34" charset="0"/>
              </a:rPr>
              <a:t>.</a:t>
            </a:r>
            <a:endParaRPr lang="en-US" sz="1100" dirty="0">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682894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457200"/>
            <a:ext cx="7498080" cy="1143000"/>
          </a:xfrm>
        </p:spPr>
        <p:txBody>
          <a:bodyPr>
            <a:normAutofit fontScale="90000"/>
          </a:bodyPr>
          <a:lstStyle/>
          <a:p>
            <a:r>
              <a:rPr lang="en-US" dirty="0">
                <a:solidFill>
                  <a:srgbClr val="000000"/>
                </a:solidFill>
                <a:effectLst/>
                <a:latin typeface="Times New Roman" panose="02020603050405020304" pitchFamily="18" charset="0"/>
                <a:cs typeface="Times New Roman" panose="02020603050405020304" pitchFamily="18" charset="0"/>
              </a:rPr>
              <a:t>Dispelling the Tenet of Negative Identity Development Cont.</a:t>
            </a:r>
          </a:p>
        </p:txBody>
      </p:sp>
      <p:sp>
        <p:nvSpPr>
          <p:cNvPr id="3" name="Content Placeholder 2"/>
          <p:cNvSpPr>
            <a:spLocks noGrp="1"/>
          </p:cNvSpPr>
          <p:nvPr>
            <p:ph idx="1"/>
          </p:nvPr>
        </p:nvSpPr>
        <p:spPr>
          <a:xfrm>
            <a:off x="1435608" y="1981200"/>
            <a:ext cx="7498080" cy="4038600"/>
          </a:xfrm>
        </p:spPr>
        <p:txBody>
          <a:bodyPr>
            <a:normAutofit/>
          </a:bodyPr>
          <a:lstStyle/>
          <a:p>
            <a:pPr>
              <a:buClr>
                <a:srgbClr val="FFC000"/>
              </a:buClr>
            </a:pPr>
            <a:r>
              <a:rPr lang="en-US" sz="2400" dirty="0">
                <a:solidFill>
                  <a:srgbClr val="000000"/>
                </a:solidFill>
                <a:latin typeface="Times New Roman" panose="02020603050405020304" pitchFamily="18" charset="0"/>
                <a:cs typeface="Times New Roman" panose="02020603050405020304" pitchFamily="18" charset="0"/>
              </a:rPr>
              <a:t>Dutton, Robert, &amp; Bednar (2011) asserts that from doing research on those individuals that are devalued, marginalized, and stigmatized have shown that those individuals found ways to construct identities that are psychologically and socially strengthening.</a:t>
            </a:r>
          </a:p>
          <a:p>
            <a:pPr lvl="1">
              <a:buClr>
                <a:srgbClr val="FFC000"/>
              </a:buClr>
            </a:pPr>
            <a:endParaRPr lang="en-US" sz="2000" dirty="0">
              <a:solidFill>
                <a:srgbClr val="000000"/>
              </a:solidFill>
              <a:latin typeface="Times New Roman" panose="02020603050405020304" pitchFamily="18" charset="0"/>
              <a:cs typeface="Times New Roman" panose="02020603050405020304" pitchFamily="18" charset="0"/>
            </a:endParaRPr>
          </a:p>
          <a:p>
            <a:pPr lvl="1">
              <a:buClr>
                <a:srgbClr val="FFC000"/>
              </a:buClr>
            </a:pPr>
            <a:r>
              <a:rPr lang="en-US" sz="2000" dirty="0">
                <a:solidFill>
                  <a:srgbClr val="000000"/>
                </a:solidFill>
                <a:latin typeface="Times New Roman" panose="02020603050405020304" pitchFamily="18" charset="0"/>
                <a:cs typeface="Times New Roman" panose="02020603050405020304" pitchFamily="18" charset="0"/>
              </a:rPr>
              <a:t>“Miss Saunders ask the class to pretend we’re teenagers from the seventeenth century…she pulled me and </a:t>
            </a:r>
            <a:r>
              <a:rPr lang="en-US" sz="2000" dirty="0" err="1">
                <a:solidFill>
                  <a:srgbClr val="000000"/>
                </a:solidFill>
                <a:latin typeface="Times New Roman" panose="02020603050405020304" pitchFamily="18" charset="0"/>
                <a:cs typeface="Times New Roman" panose="02020603050405020304" pitchFamily="18" charset="0"/>
              </a:rPr>
              <a:t>Desda</a:t>
            </a:r>
            <a:r>
              <a:rPr lang="en-US" sz="2000" dirty="0">
                <a:solidFill>
                  <a:srgbClr val="000000"/>
                </a:solidFill>
                <a:latin typeface="Times New Roman" panose="02020603050405020304" pitchFamily="18" charset="0"/>
                <a:cs typeface="Times New Roman" panose="02020603050405020304" pitchFamily="18" charset="0"/>
              </a:rPr>
              <a:t> aside and said she wanted use to keep working on the assignment” (p.28). </a:t>
            </a:r>
          </a:p>
        </p:txBody>
      </p:sp>
    </p:spTree>
    <p:extLst>
      <p:ext uri="{BB962C8B-B14F-4D97-AF65-F5344CB8AC3E}">
        <p14:creationId xmlns:p14="http://schemas.microsoft.com/office/powerpoint/2010/main" val="25672474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7F5A8-0FF2-42F2-AADB-830036E41EEC}"/>
              </a:ext>
            </a:extLst>
          </p:cNvPr>
          <p:cNvSpPr>
            <a:spLocks noGrp="1"/>
          </p:cNvSpPr>
          <p:nvPr>
            <p:ph type="title"/>
          </p:nvPr>
        </p:nvSpPr>
        <p:spPr/>
        <p:txBody>
          <a:bodyPr>
            <a:normAutofit fontScale="90000"/>
          </a:bodyPr>
          <a:lstStyle/>
          <a:p>
            <a:r>
              <a:rPr lang="en-US" dirty="0">
                <a:solidFill>
                  <a:schemeClr val="tx1"/>
                </a:solidFill>
                <a:latin typeface="Times New Roman" panose="02020603050405020304" pitchFamily="18" charset="0"/>
                <a:cs typeface="Times New Roman" panose="02020603050405020304" pitchFamily="18" charset="0"/>
              </a:rPr>
              <a:t>Dispelling the Tenet of Negative Identity Development Cont.</a:t>
            </a:r>
          </a:p>
        </p:txBody>
      </p:sp>
      <p:pic>
        <p:nvPicPr>
          <p:cNvPr id="3" name="videoplayback (2)">
            <a:hlinkClick r:id="" action="ppaction://media"/>
            <a:extLst>
              <a:ext uri="{FF2B5EF4-FFF2-40B4-BE49-F238E27FC236}">
                <a16:creationId xmlns:a16="http://schemas.microsoft.com/office/drawing/2014/main" id="{59C9871B-3F6E-4D81-9E69-4AA60ACC8D6A}"/>
              </a:ext>
            </a:extLst>
          </p:cNvPr>
          <p:cNvPicPr>
            <a:picLocks noChangeAspect="1"/>
          </p:cNvPicPr>
          <p:nvPr>
            <a:videoFile r:link="rId1"/>
            <p:extLst>
              <p:ext uri="{DAA4B4D4-6D71-4841-9C94-3DE7FCFB9230}">
                <p14:media xmlns:p14="http://schemas.microsoft.com/office/powerpoint/2010/main" r:embed="rId2">
                  <p14:trim st="303667" end="80786.8222"/>
                </p14:media>
              </p:ext>
            </p:extLst>
          </p:nvPr>
        </p:nvPicPr>
        <p:blipFill>
          <a:blip r:embed="rId4"/>
          <a:stretch>
            <a:fillRect/>
          </a:stretch>
        </p:blipFill>
        <p:spPr>
          <a:xfrm>
            <a:off x="1295400" y="1417320"/>
            <a:ext cx="7086600" cy="4171950"/>
          </a:xfrm>
          <a:prstGeom prst="rect">
            <a:avLst/>
          </a:prstGeom>
        </p:spPr>
      </p:pic>
      <p:sp>
        <p:nvSpPr>
          <p:cNvPr id="4" name="Footer Placeholder 3">
            <a:extLst>
              <a:ext uri="{FF2B5EF4-FFF2-40B4-BE49-F238E27FC236}">
                <a16:creationId xmlns:a16="http://schemas.microsoft.com/office/drawing/2014/main" id="{17F69EBE-CBB5-4801-9978-A2E47B1E03FE}"/>
              </a:ext>
            </a:extLst>
          </p:cNvPr>
          <p:cNvSpPr>
            <a:spLocks noGrp="1"/>
          </p:cNvSpPr>
          <p:nvPr>
            <p:ph type="ftr" sz="quarter" idx="11"/>
          </p:nvPr>
        </p:nvSpPr>
        <p:spPr>
          <a:xfrm>
            <a:off x="1295400" y="6305550"/>
            <a:ext cx="7315200" cy="476250"/>
          </a:xfrm>
        </p:spPr>
        <p:txBody>
          <a:bodyPr/>
          <a:lstStyle/>
          <a:p>
            <a:r>
              <a:rPr lang="en-US" dirty="0" err="1"/>
              <a:t>VergeNetork</a:t>
            </a:r>
            <a:r>
              <a:rPr lang="en-US" dirty="0"/>
              <a:t> (Producer). (2014, August 29). Spoken Word: Ezekiel </a:t>
            </a:r>
            <a:r>
              <a:rPr lang="en-US" dirty="0" err="1"/>
              <a:t>Azonwu</a:t>
            </a:r>
            <a:r>
              <a:rPr lang="en-US" dirty="0"/>
              <a:t>: Identity Crisis of a Misfit [Video file].</a:t>
            </a:r>
          </a:p>
          <a:p>
            <a:r>
              <a:rPr lang="en-US" dirty="0"/>
              <a:t>https://www.youtube.com/watch?v=ubhEudCSJHA&amp;t=313s</a:t>
            </a:r>
          </a:p>
        </p:txBody>
      </p:sp>
    </p:spTree>
    <p:extLst>
      <p:ext uri="{BB962C8B-B14F-4D97-AF65-F5344CB8AC3E}">
        <p14:creationId xmlns:p14="http://schemas.microsoft.com/office/powerpoint/2010/main" val="1094918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7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Conclusions</a:t>
            </a:r>
          </a:p>
        </p:txBody>
      </p:sp>
      <p:sp>
        <p:nvSpPr>
          <p:cNvPr id="3" name="Content Placeholder 2"/>
          <p:cNvSpPr>
            <a:spLocks noGrp="1"/>
          </p:cNvSpPr>
          <p:nvPr>
            <p:ph idx="1"/>
          </p:nvPr>
        </p:nvSpPr>
        <p:spPr>
          <a:xfrm>
            <a:off x="1435608" y="1447800"/>
            <a:ext cx="7498080" cy="4038600"/>
          </a:xfrm>
        </p:spPr>
        <p:txBody>
          <a:bodyPr>
            <a:normAutofit/>
          </a:bodyPr>
          <a:lstStyle/>
          <a:p>
            <a:pPr>
              <a:buClr>
                <a:srgbClr val="FFC000"/>
              </a:buClr>
            </a:pPr>
            <a:r>
              <a:rPr lang="en-US" sz="2800" dirty="0">
                <a:solidFill>
                  <a:srgbClr val="000000"/>
                </a:solidFill>
                <a:latin typeface="Times New Roman" panose="02020603050405020304" pitchFamily="18" charset="0"/>
                <a:cs typeface="Times New Roman" panose="02020603050405020304" pitchFamily="18" charset="0"/>
              </a:rPr>
              <a:t>The lack of research on the inclusion of African Americans in the canon indicated the further need for the type of research presented in this paper. Not only have African American people brought so many key elements to Literature, but they incorporated life lessons within their writing that connect with the world today.</a:t>
            </a:r>
          </a:p>
        </p:txBody>
      </p:sp>
    </p:spTree>
    <p:extLst>
      <p:ext uri="{BB962C8B-B14F-4D97-AF65-F5344CB8AC3E}">
        <p14:creationId xmlns:p14="http://schemas.microsoft.com/office/powerpoint/2010/main" val="3589039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0000"/>
                </a:solidFill>
                <a:effectLst/>
              </a:rPr>
              <a:t>Implications for Further Research</a:t>
            </a:r>
          </a:p>
        </p:txBody>
      </p:sp>
      <p:sp>
        <p:nvSpPr>
          <p:cNvPr id="3" name="Content Placeholder 2"/>
          <p:cNvSpPr>
            <a:spLocks noGrp="1"/>
          </p:cNvSpPr>
          <p:nvPr>
            <p:ph idx="1"/>
          </p:nvPr>
        </p:nvSpPr>
        <p:spPr>
          <a:xfrm>
            <a:off x="1435608" y="2209800"/>
            <a:ext cx="7498080" cy="3124200"/>
          </a:xfrm>
        </p:spPr>
        <p:txBody>
          <a:bodyPr>
            <a:normAutofit fontScale="92500" lnSpcReduction="20000"/>
          </a:bodyPr>
          <a:lstStyle/>
          <a:p>
            <a:pPr>
              <a:buClr>
                <a:srgbClr val="FFC000"/>
              </a:buClr>
            </a:pPr>
            <a:r>
              <a:rPr lang="en-US" sz="2800" dirty="0">
                <a:solidFill>
                  <a:srgbClr val="000000"/>
                </a:solidFill>
                <a:latin typeface="Times New Roman" panose="02020603050405020304" pitchFamily="18" charset="0"/>
                <a:cs typeface="Times New Roman" panose="02020603050405020304" pitchFamily="18" charset="0"/>
              </a:rPr>
              <a:t>Gender Roles</a:t>
            </a:r>
          </a:p>
          <a:p>
            <a:pPr lvl="1">
              <a:buClr>
                <a:srgbClr val="FFC000"/>
              </a:buClr>
            </a:pPr>
            <a:r>
              <a:rPr lang="en-US" sz="2400" dirty="0">
                <a:solidFill>
                  <a:srgbClr val="000000"/>
                </a:solidFill>
                <a:latin typeface="Times New Roman" panose="02020603050405020304" pitchFamily="18" charset="0"/>
                <a:cs typeface="Times New Roman" panose="02020603050405020304" pitchFamily="18" charset="0"/>
              </a:rPr>
              <a:t>Shows how the roles relate to the way women were treated differently than men in literature.</a:t>
            </a:r>
          </a:p>
          <a:p>
            <a:pPr>
              <a:buClr>
                <a:srgbClr val="FFC000"/>
              </a:buClr>
            </a:pPr>
            <a:r>
              <a:rPr lang="en-US" sz="2800" dirty="0">
                <a:solidFill>
                  <a:srgbClr val="000000"/>
                </a:solidFill>
                <a:latin typeface="Times New Roman" panose="02020603050405020304" pitchFamily="18" charset="0"/>
                <a:cs typeface="Times New Roman" panose="02020603050405020304" pitchFamily="18" charset="0"/>
              </a:rPr>
              <a:t>Critical Race Theory</a:t>
            </a:r>
          </a:p>
          <a:p>
            <a:pPr lvl="1">
              <a:buClr>
                <a:srgbClr val="FFC000"/>
              </a:buClr>
            </a:pPr>
            <a:r>
              <a:rPr lang="en-US" sz="2400" dirty="0">
                <a:solidFill>
                  <a:srgbClr val="000000"/>
                </a:solidFill>
                <a:latin typeface="Times New Roman" panose="02020603050405020304" pitchFamily="18" charset="0"/>
                <a:cs typeface="Times New Roman" panose="02020603050405020304" pitchFamily="18" charset="0"/>
              </a:rPr>
              <a:t>Connect the characterization of race and power to American Literary History.</a:t>
            </a:r>
          </a:p>
          <a:p>
            <a:pPr>
              <a:buClr>
                <a:srgbClr val="FFC000"/>
              </a:buClr>
            </a:pPr>
            <a:r>
              <a:rPr lang="en-US" sz="2800" dirty="0">
                <a:solidFill>
                  <a:srgbClr val="000000"/>
                </a:solidFill>
                <a:latin typeface="Times New Roman" panose="02020603050405020304" pitchFamily="18" charset="0"/>
                <a:cs typeface="Times New Roman" panose="02020603050405020304" pitchFamily="18" charset="0"/>
              </a:rPr>
              <a:t>African American Criticism</a:t>
            </a:r>
          </a:p>
          <a:p>
            <a:pPr lvl="1">
              <a:buClr>
                <a:srgbClr val="FFC000"/>
              </a:buClr>
            </a:pPr>
            <a:r>
              <a:rPr lang="en-US" sz="2400" dirty="0">
                <a:solidFill>
                  <a:srgbClr val="000000"/>
                </a:solidFill>
                <a:latin typeface="Times New Roman" panose="02020603050405020304" pitchFamily="18" charset="0"/>
                <a:cs typeface="Times New Roman" panose="02020603050405020304" pitchFamily="18" charset="0"/>
              </a:rPr>
              <a:t>Broaden the thought about the African American Literary Canon.</a:t>
            </a:r>
          </a:p>
        </p:txBody>
      </p:sp>
    </p:spTree>
    <p:extLst>
      <p:ext uri="{BB962C8B-B14F-4D97-AF65-F5344CB8AC3E}">
        <p14:creationId xmlns:p14="http://schemas.microsoft.com/office/powerpoint/2010/main" val="18943159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solidFill>
                  <a:srgbClr val="000000"/>
                </a:solidFill>
                <a:effectLst/>
              </a:rPr>
              <a:t>Major References</a:t>
            </a:r>
          </a:p>
        </p:txBody>
      </p:sp>
      <p:sp>
        <p:nvSpPr>
          <p:cNvPr id="3" name="Content Placeholder 2"/>
          <p:cNvSpPr>
            <a:spLocks noGrp="1"/>
          </p:cNvSpPr>
          <p:nvPr>
            <p:ph idx="1"/>
          </p:nvPr>
        </p:nvSpPr>
        <p:spPr>
          <a:xfrm>
            <a:off x="1435608" y="1447800"/>
            <a:ext cx="7498080" cy="4953000"/>
          </a:xfrm>
        </p:spPr>
        <p:txBody>
          <a:bodyPr>
            <a:normAutofit/>
          </a:bodyPr>
          <a:lstStyle/>
          <a:p>
            <a:pPr>
              <a:buClr>
                <a:srgbClr val="FFC000"/>
              </a:buClr>
            </a:pPr>
            <a:r>
              <a:rPr lang="en-US" sz="1800" dirty="0">
                <a:solidFill>
                  <a:srgbClr val="000000"/>
                </a:solidFill>
                <a:latin typeface="Times New Roman" panose="02020603050405020304" pitchFamily="18" charset="0"/>
                <a:cs typeface="Times New Roman" panose="02020603050405020304" pitchFamily="18" charset="0"/>
              </a:rPr>
              <a:t>Bressler, C. E. (2007). Literary Criticism: An Introduction to Theory and 	Practice. (4th ed.). Upper Saddle River, NJ: Pearson Education.</a:t>
            </a:r>
          </a:p>
          <a:p>
            <a:pPr>
              <a:buClr>
                <a:srgbClr val="FFC000"/>
              </a:buClr>
            </a:pPr>
            <a:r>
              <a:rPr lang="en-US" sz="1800" dirty="0">
                <a:solidFill>
                  <a:srgbClr val="000000"/>
                </a:solidFill>
                <a:latin typeface="Times New Roman" panose="02020603050405020304" pitchFamily="18" charset="0"/>
                <a:cs typeface="Times New Roman" panose="02020603050405020304" pitchFamily="18" charset="0"/>
              </a:rPr>
              <a:t>Brown, A. (2010). Counter-memory and Race: An Examination of African </a:t>
            </a:r>
          </a:p>
          <a:p>
            <a:pPr marL="82296" indent="0">
              <a:buClr>
                <a:srgbClr val="FFC000"/>
              </a:buClr>
              <a:buNone/>
            </a:pPr>
            <a:r>
              <a:rPr lang="en-US" sz="1800" dirty="0">
                <a:solidFill>
                  <a:srgbClr val="000000"/>
                </a:solidFill>
                <a:latin typeface="Times New Roman" panose="02020603050405020304" pitchFamily="18" charset="0"/>
                <a:cs typeface="Times New Roman" panose="02020603050405020304" pitchFamily="18" charset="0"/>
              </a:rPr>
              <a:t>	American Scholars’ Challenges to Early Twentieth Century K-12 </a:t>
            </a:r>
          </a:p>
          <a:p>
            <a:pPr marL="82296" indent="0">
              <a:buClr>
                <a:srgbClr val="FFC000"/>
              </a:buClr>
              <a:buNone/>
            </a:pPr>
            <a:r>
              <a:rPr lang="en-US" sz="1800" dirty="0">
                <a:solidFill>
                  <a:srgbClr val="000000"/>
                </a:solidFill>
                <a:latin typeface="Times New Roman" panose="02020603050405020304" pitchFamily="18" charset="0"/>
                <a:cs typeface="Times New Roman" panose="02020603050405020304" pitchFamily="18" charset="0"/>
              </a:rPr>
              <a:t>	Historical Discourses. The Journal of Negro Education, 79(1), 54-65. 	Retrieved March 24, 2020, from </a:t>
            </a:r>
            <a:r>
              <a:rPr lang="en-US" sz="1800" dirty="0">
                <a:solidFill>
                  <a:srgbClr val="000000"/>
                </a:solidFill>
                <a:latin typeface="Times New Roman" panose="02020603050405020304" pitchFamily="18" charset="0"/>
                <a:cs typeface="Times New Roman" panose="02020603050405020304" pitchFamily="18" charset="0"/>
                <a:hlinkClick r:id="rId2"/>
              </a:rPr>
              <a:t>www.jstor.org/stable/25676109</a:t>
            </a:r>
            <a:r>
              <a:rPr lang="en-US" sz="1800" dirty="0">
                <a:solidFill>
                  <a:srgbClr val="000000"/>
                </a:solidFill>
                <a:latin typeface="Times New Roman" panose="02020603050405020304" pitchFamily="18" charset="0"/>
                <a:cs typeface="Times New Roman" panose="02020603050405020304" pitchFamily="18" charset="0"/>
              </a:rPr>
              <a:t> </a:t>
            </a:r>
          </a:p>
          <a:p>
            <a:pPr>
              <a:buClr>
                <a:srgbClr val="FFC000"/>
              </a:buClr>
            </a:pPr>
            <a:r>
              <a:rPr lang="en-US" sz="1800" dirty="0">
                <a:solidFill>
                  <a:srgbClr val="000000"/>
                </a:solidFill>
                <a:latin typeface="Times New Roman" panose="02020603050405020304" pitchFamily="18" charset="0"/>
                <a:cs typeface="Times New Roman" panose="02020603050405020304" pitchFamily="18" charset="0"/>
              </a:rPr>
              <a:t>Hancock, S. (2017). The Urban Education Collaborative: Cato College 	Education. Charlotte. Retrieved March 30, 2020, from 	</a:t>
            </a:r>
            <a:r>
              <a:rPr lang="en-US" sz="1800" dirty="0">
                <a:solidFill>
                  <a:srgbClr val="000000"/>
                </a:solidFill>
                <a:latin typeface="Times New Roman" panose="02020603050405020304" pitchFamily="18" charset="0"/>
                <a:cs typeface="Times New Roman" panose="02020603050405020304" pitchFamily="18" charset="0"/>
                <a:hlinkClick r:id="rId3"/>
              </a:rPr>
              <a:t>https://thecollaborative.uncc.edu/directory/stephen-hancock-phd</a:t>
            </a:r>
            <a:endParaRPr lang="en-US" sz="1800" dirty="0">
              <a:solidFill>
                <a:srgbClr val="000000"/>
              </a:solidFill>
              <a:latin typeface="Times New Roman" panose="02020603050405020304" pitchFamily="18" charset="0"/>
              <a:cs typeface="Times New Roman" panose="02020603050405020304" pitchFamily="18" charset="0"/>
            </a:endParaRPr>
          </a:p>
          <a:p>
            <a:pPr>
              <a:buClr>
                <a:srgbClr val="FFC000"/>
              </a:buClr>
            </a:pPr>
            <a:r>
              <a:rPr lang="en-US" sz="1800" dirty="0">
                <a:solidFill>
                  <a:srgbClr val="000000"/>
                </a:solidFill>
                <a:latin typeface="Times New Roman" panose="02020603050405020304" pitchFamily="18" charset="0"/>
                <a:cs typeface="Times New Roman" panose="02020603050405020304" pitchFamily="18" charset="0"/>
              </a:rPr>
              <a:t>Dutton, J., Roberts, L. M., &amp; Bednar, J. (2011). Using a Positive Lens to 	Complicate the Positive in Identity Research. The Academy of 	Management Review, 36(2), 427–431. Retrieved from 	</a:t>
            </a:r>
            <a:r>
              <a:rPr lang="en-US" sz="1800" dirty="0">
                <a:solidFill>
                  <a:srgbClr val="000000"/>
                </a:solidFill>
                <a:latin typeface="Times New Roman" panose="02020603050405020304" pitchFamily="18" charset="0"/>
                <a:cs typeface="Times New Roman" panose="02020603050405020304" pitchFamily="18" charset="0"/>
                <a:hlinkClick r:id="rId4"/>
              </a:rPr>
              <a:t>www.jstor.org/stable/41318011</a:t>
            </a:r>
            <a:r>
              <a:rPr lang="en-US" sz="1800" dirty="0">
                <a:solidFill>
                  <a:srgbClr val="000000"/>
                </a:solidFill>
                <a:latin typeface="Times New Roman" panose="02020603050405020304" pitchFamily="18" charset="0"/>
                <a:cs typeface="Times New Roman" panose="02020603050405020304" pitchFamily="18" charset="0"/>
              </a:rPr>
              <a:t> </a:t>
            </a:r>
          </a:p>
          <a:p>
            <a:pPr>
              <a:buClr>
                <a:srgbClr val="FFC000"/>
              </a:buClr>
            </a:pPr>
            <a:r>
              <a:rPr lang="en-US" sz="1800" dirty="0">
                <a:solidFill>
                  <a:srgbClr val="000000"/>
                </a:solidFill>
                <a:latin typeface="Times New Roman" panose="02020603050405020304" pitchFamily="18" charset="0"/>
                <a:cs typeface="Times New Roman" panose="02020603050405020304" pitchFamily="18" charset="0"/>
              </a:rPr>
              <a:t>Flake, S. (1998). </a:t>
            </a:r>
            <a:r>
              <a:rPr lang="en-US" sz="1800" i="1" dirty="0">
                <a:solidFill>
                  <a:srgbClr val="000000"/>
                </a:solidFill>
                <a:latin typeface="Times New Roman" panose="02020603050405020304" pitchFamily="18" charset="0"/>
                <a:cs typeface="Times New Roman" panose="02020603050405020304" pitchFamily="18" charset="0"/>
              </a:rPr>
              <a:t>The Skin I’m In</a:t>
            </a:r>
            <a:r>
              <a:rPr lang="en-US" sz="1800" dirty="0">
                <a:solidFill>
                  <a:srgbClr val="000000"/>
                </a:solidFill>
                <a:latin typeface="Times New Roman" panose="02020603050405020304" pitchFamily="18" charset="0"/>
                <a:cs typeface="Times New Roman" panose="02020603050405020304" pitchFamily="18" charset="0"/>
              </a:rPr>
              <a:t>. New York, NY: Jump at the sun.</a:t>
            </a:r>
          </a:p>
          <a:p>
            <a:pPr>
              <a:buClr>
                <a:srgbClr val="FFC000"/>
              </a:buClr>
            </a:pPr>
            <a:endParaRPr lang="en-US" sz="1800" dirty="0">
              <a:solidFill>
                <a:srgbClr val="000000"/>
              </a:solidFill>
              <a:latin typeface="Times New Roman" panose="02020603050405020304" pitchFamily="18" charset="0"/>
              <a:cs typeface="Times New Roman" panose="02020603050405020304" pitchFamily="18" charset="0"/>
            </a:endParaRPr>
          </a:p>
          <a:p>
            <a:pPr>
              <a:buClr>
                <a:srgbClr val="FFC000"/>
              </a:buClr>
            </a:pPr>
            <a:endParaRPr lang="en-US" sz="1800"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8132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447800"/>
            <a:ext cx="7498080" cy="4038600"/>
          </a:xfrm>
        </p:spPr>
        <p:txBody>
          <a:bodyPr>
            <a:normAutofit/>
          </a:bodyPr>
          <a:lstStyle/>
          <a:p>
            <a:pPr marL="82296" indent="0" algn="ctr">
              <a:buClr>
                <a:srgbClr val="FFC000"/>
              </a:buClr>
              <a:buNone/>
            </a:pPr>
            <a:r>
              <a:rPr lang="en-US" sz="7200" dirty="0">
                <a:solidFill>
                  <a:srgbClr val="000000"/>
                </a:solidFill>
              </a:rPr>
              <a:t>QUESTION </a:t>
            </a:r>
          </a:p>
          <a:p>
            <a:pPr marL="82296" indent="0" algn="ctr">
              <a:buClr>
                <a:srgbClr val="FFC000"/>
              </a:buClr>
              <a:buNone/>
            </a:pPr>
            <a:r>
              <a:rPr lang="en-US" sz="7200" dirty="0">
                <a:solidFill>
                  <a:srgbClr val="000000"/>
                </a:solidFill>
              </a:rPr>
              <a:t>AND </a:t>
            </a:r>
          </a:p>
          <a:p>
            <a:pPr marL="82296" indent="0" algn="ctr">
              <a:buClr>
                <a:srgbClr val="FFC000"/>
              </a:buClr>
              <a:buNone/>
            </a:pPr>
            <a:r>
              <a:rPr lang="en-US" sz="7200" dirty="0">
                <a:solidFill>
                  <a:srgbClr val="000000"/>
                </a:solidFill>
              </a:rPr>
              <a:t>ANSWER</a:t>
            </a:r>
          </a:p>
        </p:txBody>
      </p:sp>
    </p:spTree>
    <p:extLst>
      <p:ext uri="{BB962C8B-B14F-4D97-AF65-F5344CB8AC3E}">
        <p14:creationId xmlns:p14="http://schemas.microsoft.com/office/powerpoint/2010/main" val="38444415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0000"/>
                </a:solidFill>
                <a:effectLst/>
              </a:rPr>
              <a:t>Acknowledgements</a:t>
            </a:r>
          </a:p>
        </p:txBody>
      </p:sp>
      <p:sp>
        <p:nvSpPr>
          <p:cNvPr id="3" name="Content Placeholder 2"/>
          <p:cNvSpPr>
            <a:spLocks noGrp="1"/>
          </p:cNvSpPr>
          <p:nvPr>
            <p:ph idx="1"/>
          </p:nvPr>
        </p:nvSpPr>
        <p:spPr>
          <a:xfrm>
            <a:off x="1435608" y="1447800"/>
            <a:ext cx="7498080" cy="4038600"/>
          </a:xfrm>
        </p:spPr>
        <p:txBody>
          <a:bodyPr>
            <a:normAutofit/>
          </a:bodyPr>
          <a:lstStyle/>
          <a:p>
            <a:pPr>
              <a:buClr>
                <a:srgbClr val="FFC000"/>
              </a:buClr>
            </a:pPr>
            <a:r>
              <a:rPr lang="en-US" sz="2800" dirty="0">
                <a:solidFill>
                  <a:srgbClr val="000000"/>
                </a:solidFill>
                <a:latin typeface="Times New Roman" panose="02020603050405020304" pitchFamily="18" charset="0"/>
                <a:cs typeface="Times New Roman" panose="02020603050405020304" pitchFamily="18" charset="0"/>
              </a:rPr>
              <a:t>Throughout this whole journey I have to give it up for my mother. Given the fact that she is a single parent and she got me through my downfalls.</a:t>
            </a:r>
          </a:p>
          <a:p>
            <a:pPr>
              <a:buClr>
                <a:srgbClr val="FFC000"/>
              </a:buClr>
            </a:pPr>
            <a:r>
              <a:rPr lang="en-US" sz="2800" dirty="0">
                <a:solidFill>
                  <a:srgbClr val="000000"/>
                </a:solidFill>
                <a:latin typeface="Times New Roman" panose="02020603050405020304" pitchFamily="18" charset="0"/>
                <a:cs typeface="Times New Roman" panose="02020603050405020304" pitchFamily="18" charset="0"/>
              </a:rPr>
              <a:t>I want to thank all of my Professors for getting me to this point </a:t>
            </a:r>
          </a:p>
          <a:p>
            <a:pPr>
              <a:buClr>
                <a:srgbClr val="FFC000"/>
              </a:buClr>
            </a:pPr>
            <a:r>
              <a:rPr lang="en-US" sz="2800" dirty="0">
                <a:solidFill>
                  <a:srgbClr val="000000"/>
                </a:solidFill>
                <a:latin typeface="Times New Roman" panose="02020603050405020304" pitchFamily="18" charset="0"/>
                <a:cs typeface="Times New Roman" panose="02020603050405020304" pitchFamily="18" charset="0"/>
              </a:rPr>
              <a:t>I wont to thank all of you for taking time out off your day to be at my presentation.</a:t>
            </a:r>
          </a:p>
          <a:p>
            <a:pPr marL="82296" indent="0">
              <a:buClr>
                <a:srgbClr val="FFC000"/>
              </a:buClr>
              <a:buNone/>
            </a:pPr>
            <a:endParaRPr lang="en-US" sz="2800" dirty="0">
              <a:solidFill>
                <a:srgbClr val="000000"/>
              </a:solidFill>
            </a:endParaRPr>
          </a:p>
        </p:txBody>
      </p:sp>
    </p:spTree>
    <p:extLst>
      <p:ext uri="{BB962C8B-B14F-4D97-AF65-F5344CB8AC3E}">
        <p14:creationId xmlns:p14="http://schemas.microsoft.com/office/powerpoint/2010/main" val="2492480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Statement of Problem</a:t>
            </a:r>
          </a:p>
        </p:txBody>
      </p:sp>
      <p:sp>
        <p:nvSpPr>
          <p:cNvPr id="3" name="Content Placeholder 2"/>
          <p:cNvSpPr>
            <a:spLocks noGrp="1"/>
          </p:cNvSpPr>
          <p:nvPr>
            <p:ph idx="1"/>
          </p:nvPr>
        </p:nvSpPr>
        <p:spPr/>
        <p:txBody>
          <a:bodyPr/>
          <a:lstStyle/>
          <a:p>
            <a:pPr marL="82296" indent="0">
              <a:buClr>
                <a:srgbClr val="FFC000"/>
              </a:buClr>
              <a:buNone/>
            </a:pPr>
            <a:r>
              <a:rPr lang="en-US" dirty="0">
                <a:solidFill>
                  <a:srgbClr val="000000"/>
                </a:solidFill>
              </a:rPr>
              <a:t>African American writers made it their duty to speak on topics that are relevant to today. Yet they are excluded from many mediums. </a:t>
            </a:r>
          </a:p>
        </p:txBody>
      </p:sp>
    </p:spTree>
    <p:extLst>
      <p:ext uri="{BB962C8B-B14F-4D97-AF65-F5344CB8AC3E}">
        <p14:creationId xmlns:p14="http://schemas.microsoft.com/office/powerpoint/2010/main" val="1540566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Purpose of the Study</a:t>
            </a:r>
          </a:p>
        </p:txBody>
      </p:sp>
      <p:sp>
        <p:nvSpPr>
          <p:cNvPr id="3" name="Content Placeholder 2"/>
          <p:cNvSpPr>
            <a:spLocks noGrp="1"/>
          </p:cNvSpPr>
          <p:nvPr>
            <p:ph idx="1"/>
          </p:nvPr>
        </p:nvSpPr>
        <p:spPr/>
        <p:txBody>
          <a:bodyPr/>
          <a:lstStyle/>
          <a:p>
            <a:pPr marL="82296" indent="0">
              <a:buClr>
                <a:srgbClr val="FFC000"/>
              </a:buClr>
              <a:buNone/>
            </a:pPr>
            <a:r>
              <a:rPr lang="en-US" dirty="0">
                <a:solidFill>
                  <a:srgbClr val="000000"/>
                </a:solidFill>
              </a:rPr>
              <a:t>African American writers have so much to speak on, but when it comes to the inclusion of their work into Literature, African Americans are not Acknowledged. </a:t>
            </a:r>
          </a:p>
        </p:txBody>
      </p:sp>
    </p:spTree>
    <p:extLst>
      <p:ext uri="{BB962C8B-B14F-4D97-AF65-F5344CB8AC3E}">
        <p14:creationId xmlns:p14="http://schemas.microsoft.com/office/powerpoint/2010/main" val="2676180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Research Questions</a:t>
            </a:r>
          </a:p>
        </p:txBody>
      </p:sp>
      <p:sp>
        <p:nvSpPr>
          <p:cNvPr id="3" name="Content Placeholder 2"/>
          <p:cNvSpPr>
            <a:spLocks noGrp="1"/>
          </p:cNvSpPr>
          <p:nvPr>
            <p:ph idx="1"/>
          </p:nvPr>
        </p:nvSpPr>
        <p:spPr/>
        <p:txBody>
          <a:bodyPr/>
          <a:lstStyle/>
          <a:p>
            <a:pPr>
              <a:buClr>
                <a:srgbClr val="FFC000"/>
              </a:buClr>
              <a:buFont typeface="Wingdings" pitchFamily="2" charset="2"/>
              <a:buChar char="v"/>
            </a:pPr>
            <a:r>
              <a:rPr lang="en-US" dirty="0">
                <a:solidFill>
                  <a:srgbClr val="000000"/>
                </a:solidFill>
              </a:rPr>
              <a:t>Using the discourse of omission theory, to what degree does Sharon Flake dismantle the canon?</a:t>
            </a:r>
          </a:p>
          <a:p>
            <a:pPr>
              <a:buClr>
                <a:srgbClr val="FFC000"/>
              </a:buClr>
              <a:buFont typeface="Wingdings" pitchFamily="2" charset="2"/>
              <a:buChar char="v"/>
            </a:pPr>
            <a:endParaRPr lang="en-US" dirty="0">
              <a:solidFill>
                <a:srgbClr val="000000"/>
              </a:solidFill>
            </a:endParaRPr>
          </a:p>
          <a:p>
            <a:pPr>
              <a:buClr>
                <a:srgbClr val="FFC000"/>
              </a:buClr>
              <a:buFont typeface="Wingdings" pitchFamily="2" charset="2"/>
              <a:buChar char="v"/>
            </a:pPr>
            <a:r>
              <a:rPr lang="en-US" dirty="0">
                <a:solidFill>
                  <a:srgbClr val="000000"/>
                </a:solidFill>
              </a:rPr>
              <a:t>What messages does Flake render about African American culture?</a:t>
            </a:r>
          </a:p>
          <a:p>
            <a:pPr>
              <a:buClr>
                <a:srgbClr val="FFC000"/>
              </a:buClr>
              <a:buFont typeface="Wingdings" pitchFamily="2" charset="2"/>
              <a:buChar char="v"/>
            </a:pPr>
            <a:endParaRPr lang="en-US" dirty="0">
              <a:solidFill>
                <a:srgbClr val="000000"/>
              </a:solidFill>
            </a:endParaRPr>
          </a:p>
        </p:txBody>
      </p:sp>
    </p:spTree>
    <p:extLst>
      <p:ext uri="{BB962C8B-B14F-4D97-AF65-F5344CB8AC3E}">
        <p14:creationId xmlns:p14="http://schemas.microsoft.com/office/powerpoint/2010/main" val="3806216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Definition of Terms</a:t>
            </a:r>
          </a:p>
        </p:txBody>
      </p:sp>
      <p:sp>
        <p:nvSpPr>
          <p:cNvPr id="3" name="Content Placeholder 2"/>
          <p:cNvSpPr>
            <a:spLocks noGrp="1"/>
          </p:cNvSpPr>
          <p:nvPr>
            <p:ph idx="1"/>
          </p:nvPr>
        </p:nvSpPr>
        <p:spPr>
          <a:xfrm>
            <a:off x="1435608" y="1447800"/>
            <a:ext cx="7498080" cy="5029200"/>
          </a:xfrm>
        </p:spPr>
        <p:txBody>
          <a:bodyPr>
            <a:normAutofit fontScale="62500" lnSpcReduction="20000"/>
          </a:bodyPr>
          <a:lstStyle/>
          <a:p>
            <a:pPr>
              <a:buClr>
                <a:srgbClr val="FFC000"/>
              </a:buClr>
              <a:buFont typeface="Wingdings" pitchFamily="2" charset="2"/>
              <a:buChar char="v"/>
            </a:pPr>
            <a:r>
              <a:rPr lang="en-US" sz="2900" dirty="0"/>
              <a:t>Inclusion- The degree that the participants give up the practices that are basic to their identity in favor of those of ruling culture (Crowther, 2003, p.101).</a:t>
            </a:r>
          </a:p>
          <a:p>
            <a:pPr>
              <a:buClr>
                <a:srgbClr val="FFC000"/>
              </a:buClr>
              <a:buFont typeface="Wingdings" pitchFamily="2" charset="2"/>
              <a:buChar char="v"/>
            </a:pPr>
            <a:r>
              <a:rPr lang="en-US" sz="2900" dirty="0"/>
              <a:t>Exclusion- It explicit mode involves practices that affirm superiority of one cultural group over others and excludes those others from full and equal participation in society (Crowther, 2003, p.101).</a:t>
            </a:r>
          </a:p>
          <a:p>
            <a:pPr>
              <a:buClr>
                <a:srgbClr val="FFC000"/>
              </a:buClr>
              <a:buFont typeface="Wingdings" pitchFamily="2" charset="2"/>
              <a:buChar char="v"/>
            </a:pPr>
            <a:r>
              <a:rPr lang="en-US" sz="2900" dirty="0"/>
              <a:t>Literary Canon- The canon, like other institutionalized forms of cultural authority, is a field of contestation featuring struggles among diverse groups that propose, support, and contest specific canonical texts as a way of enhancing their own social standing (Griffin &amp; Corse, 1997, p.3).</a:t>
            </a:r>
          </a:p>
          <a:p>
            <a:pPr>
              <a:buClr>
                <a:srgbClr val="FFC000"/>
              </a:buClr>
              <a:buFont typeface="Wingdings" pitchFamily="2" charset="2"/>
              <a:buChar char="v"/>
            </a:pPr>
            <a:r>
              <a:rPr lang="en-US" sz="2900" dirty="0"/>
              <a:t>Discourse of Omission- relates to the negative representation and diminished contributions of African American achievement taught in school in an effort to maintain white supremacy and African American inferiority in curriculum (S. Hancock, Personal Communication, March 17, 2020).</a:t>
            </a:r>
          </a:p>
          <a:p>
            <a:pPr>
              <a:buClr>
                <a:srgbClr val="FFC000"/>
              </a:buClr>
              <a:buFont typeface="Wingdings" pitchFamily="2" charset="2"/>
              <a:buChar char="v"/>
            </a:pPr>
            <a:r>
              <a:rPr lang="en-US" sz="2900" dirty="0"/>
              <a:t>Intersectionality- Is the claim that different facets of our identity interact in distinct and complex ways based upon the particular intersection of social categories we occupy, yielding a life and existence that can be generally characterized by either privilege, oppression, or both (Sawyer &amp;. </a:t>
            </a:r>
            <a:r>
              <a:rPr lang="en-US" sz="2900" dirty="0" err="1"/>
              <a:t>Shenvi</a:t>
            </a:r>
            <a:r>
              <a:rPr lang="en-US" sz="2900" dirty="0"/>
              <a:t>, 2019, p.76)</a:t>
            </a:r>
          </a:p>
          <a:p>
            <a:pPr>
              <a:buClr>
                <a:srgbClr val="FFC000"/>
              </a:buClr>
              <a:buFont typeface="Wingdings" pitchFamily="2" charset="2"/>
              <a:buChar char="v"/>
            </a:pPr>
            <a:endParaRPr lang="en-US" sz="2800" dirty="0"/>
          </a:p>
          <a:p>
            <a:pPr>
              <a:buClr>
                <a:srgbClr val="FFC000"/>
              </a:buClr>
              <a:buFont typeface="Wingdings" pitchFamily="2" charset="2"/>
              <a:buChar char="v"/>
            </a:pPr>
            <a:endParaRPr lang="en-US" dirty="0">
              <a:solidFill>
                <a:srgbClr val="FFC000"/>
              </a:solidFill>
            </a:endParaRPr>
          </a:p>
        </p:txBody>
      </p:sp>
    </p:spTree>
    <p:extLst>
      <p:ext uri="{BB962C8B-B14F-4D97-AF65-F5344CB8AC3E}">
        <p14:creationId xmlns:p14="http://schemas.microsoft.com/office/powerpoint/2010/main" val="1562419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0000"/>
                </a:solidFill>
                <a:effectLst/>
                <a:latin typeface="Times New Roman" panose="02020603050405020304" pitchFamily="18" charset="0"/>
                <a:cs typeface="Times New Roman" panose="02020603050405020304" pitchFamily="18" charset="0"/>
              </a:rPr>
              <a:t>Limitations</a:t>
            </a:r>
          </a:p>
        </p:txBody>
      </p:sp>
      <p:sp>
        <p:nvSpPr>
          <p:cNvPr id="3" name="Content Placeholder 2"/>
          <p:cNvSpPr>
            <a:spLocks noGrp="1"/>
          </p:cNvSpPr>
          <p:nvPr>
            <p:ph idx="1"/>
          </p:nvPr>
        </p:nvSpPr>
        <p:spPr>
          <a:xfrm>
            <a:off x="1435608" y="1447800"/>
            <a:ext cx="7498080" cy="4572000"/>
          </a:xfrm>
        </p:spPr>
        <p:txBody>
          <a:bodyPr/>
          <a:lstStyle/>
          <a:p>
            <a:pPr>
              <a:buClr>
                <a:srgbClr val="FFC000"/>
              </a:buClr>
              <a:buFont typeface="Wingdings" pitchFamily="2" charset="2"/>
              <a:buChar char="v"/>
            </a:pPr>
            <a:r>
              <a:rPr lang="en-US" dirty="0">
                <a:latin typeface="Times New Roman" panose="02020603050405020304" pitchFamily="18" charset="0"/>
                <a:cs typeface="Times New Roman" panose="02020603050405020304" pitchFamily="18" charset="0"/>
              </a:rPr>
              <a:t>The information that I received was limited based on the fact that the theory chosen is brand new.</a:t>
            </a:r>
          </a:p>
        </p:txBody>
      </p:sp>
    </p:spTree>
    <p:extLst>
      <p:ext uri="{BB962C8B-B14F-4D97-AF65-F5344CB8AC3E}">
        <p14:creationId xmlns:p14="http://schemas.microsoft.com/office/powerpoint/2010/main" val="1698679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48491"/>
            <a:ext cx="7498080" cy="1143000"/>
          </a:xfrm>
        </p:spPr>
        <p:txBody>
          <a:bodyPr/>
          <a:lstStyle/>
          <a:p>
            <a:r>
              <a:rPr lang="en-US" dirty="0">
                <a:solidFill>
                  <a:srgbClr val="000000"/>
                </a:solidFill>
                <a:effectLst/>
                <a:latin typeface="Times New Roman" panose="02020603050405020304" pitchFamily="18" charset="0"/>
                <a:cs typeface="Times New Roman" panose="02020603050405020304" pitchFamily="18" charset="0"/>
              </a:rPr>
              <a:t>Review of Literature - Overview</a:t>
            </a:r>
          </a:p>
        </p:txBody>
      </p:sp>
      <p:sp>
        <p:nvSpPr>
          <p:cNvPr id="3" name="Content Placeholder 2"/>
          <p:cNvSpPr>
            <a:spLocks noGrp="1"/>
          </p:cNvSpPr>
          <p:nvPr>
            <p:ph idx="1"/>
          </p:nvPr>
        </p:nvSpPr>
        <p:spPr>
          <a:xfrm>
            <a:off x="1295400" y="861219"/>
            <a:ext cx="7498080" cy="5135562"/>
          </a:xfrm>
        </p:spPr>
        <p:txBody>
          <a:bodyPr>
            <a:normAutofit/>
          </a:bodyPr>
          <a:lstStyle/>
          <a:p>
            <a:pPr>
              <a:buClr>
                <a:srgbClr val="FFC000"/>
              </a:buClr>
              <a:buFont typeface="Wingdings" panose="05000000000000000000" pitchFamily="2" charset="2"/>
              <a:buChar char="v"/>
            </a:pPr>
            <a:r>
              <a:rPr lang="en-US" sz="2400" dirty="0">
                <a:solidFill>
                  <a:srgbClr val="000000"/>
                </a:solidFill>
                <a:latin typeface="Times New Roman" panose="02020603050405020304" pitchFamily="18" charset="0"/>
                <a:cs typeface="Times New Roman" panose="02020603050405020304" pitchFamily="18" charset="0"/>
              </a:rPr>
              <a:t>This section outlines the English Literary Canon, History of the American Literary Canon, and the theory of Intersectionality. </a:t>
            </a:r>
          </a:p>
          <a:p>
            <a:pPr marL="82296" indent="0">
              <a:buClr>
                <a:srgbClr val="FFC000"/>
              </a:buClr>
              <a:buNone/>
            </a:pPr>
            <a:endParaRPr lang="en-US" sz="2400" dirty="0">
              <a:solidFill>
                <a:srgbClr val="000000"/>
              </a:solidFill>
              <a:latin typeface="Times New Roman" panose="02020603050405020304" pitchFamily="18" charset="0"/>
              <a:cs typeface="Times New Roman" panose="02020603050405020304" pitchFamily="18" charset="0"/>
            </a:endParaRPr>
          </a:p>
          <a:p>
            <a:pPr lvl="2">
              <a:buClr>
                <a:srgbClr val="FFC000"/>
              </a:buClr>
              <a:buFont typeface="Courier New" panose="02070309020205020404" pitchFamily="49" charset="0"/>
              <a:buChar char="o"/>
            </a:pPr>
            <a:r>
              <a:rPr lang="en-US" sz="2000" dirty="0">
                <a:solidFill>
                  <a:srgbClr val="000000"/>
                </a:solidFill>
                <a:latin typeface="Times New Roman" panose="02020603050405020304" pitchFamily="18" charset="0"/>
                <a:cs typeface="Times New Roman" panose="02020603050405020304" pitchFamily="18" charset="0"/>
              </a:rPr>
              <a:t>The English Literary Canon was covered to show that the canon was created centuries ago .</a:t>
            </a:r>
          </a:p>
          <a:p>
            <a:pPr lvl="2">
              <a:buClr>
                <a:srgbClr val="FFC000"/>
              </a:buClr>
              <a:buFont typeface="Courier New" panose="02070309020205020404" pitchFamily="49" charset="0"/>
              <a:buChar char="o"/>
            </a:pPr>
            <a:endParaRPr lang="en-US" sz="2000" dirty="0">
              <a:solidFill>
                <a:srgbClr val="000000"/>
              </a:solidFill>
              <a:latin typeface="Times New Roman" panose="02020603050405020304" pitchFamily="18" charset="0"/>
              <a:cs typeface="Times New Roman" panose="02020603050405020304" pitchFamily="18" charset="0"/>
            </a:endParaRPr>
          </a:p>
          <a:p>
            <a:pPr lvl="2">
              <a:buClr>
                <a:srgbClr val="FFC000"/>
              </a:buClr>
              <a:buFont typeface="Courier New" panose="02070309020205020404" pitchFamily="49" charset="0"/>
              <a:buChar char="o"/>
            </a:pPr>
            <a:r>
              <a:rPr lang="en-US" sz="2000" dirty="0">
                <a:solidFill>
                  <a:srgbClr val="000000"/>
                </a:solidFill>
                <a:latin typeface="Times New Roman" panose="02020603050405020304" pitchFamily="18" charset="0"/>
                <a:cs typeface="Times New Roman" panose="02020603050405020304" pitchFamily="18" charset="0"/>
              </a:rPr>
              <a:t>The American Literary Canon provides a background on how the written works by African Americans continue to be excluded from literary texts.</a:t>
            </a:r>
          </a:p>
          <a:p>
            <a:pPr lvl="2">
              <a:buClr>
                <a:srgbClr val="FFC000"/>
              </a:buClr>
              <a:buFont typeface="Courier New" panose="02070309020205020404" pitchFamily="49" charset="0"/>
              <a:buChar char="o"/>
            </a:pPr>
            <a:endParaRPr lang="en-US" sz="2000" dirty="0">
              <a:solidFill>
                <a:srgbClr val="000000"/>
              </a:solidFill>
              <a:latin typeface="Times New Roman" panose="02020603050405020304" pitchFamily="18" charset="0"/>
              <a:cs typeface="Times New Roman" panose="02020603050405020304" pitchFamily="18" charset="0"/>
            </a:endParaRPr>
          </a:p>
          <a:p>
            <a:pPr lvl="2">
              <a:buClr>
                <a:srgbClr val="FFC000"/>
              </a:buClr>
              <a:buFont typeface="Courier New" panose="02070309020205020404" pitchFamily="49" charset="0"/>
              <a:buChar char="o"/>
            </a:pPr>
            <a:r>
              <a:rPr lang="en-US" sz="2000" dirty="0">
                <a:solidFill>
                  <a:srgbClr val="000000"/>
                </a:solidFill>
                <a:latin typeface="Times New Roman" panose="02020603050405020304" pitchFamily="18" charset="0"/>
                <a:cs typeface="Times New Roman" panose="02020603050405020304" pitchFamily="18" charset="0"/>
              </a:rPr>
              <a:t>Intersectionality was included because African American female writers are not being given the chance to express themselves.</a:t>
            </a:r>
          </a:p>
        </p:txBody>
      </p:sp>
    </p:spTree>
    <p:extLst>
      <p:ext uri="{BB962C8B-B14F-4D97-AF65-F5344CB8AC3E}">
        <p14:creationId xmlns:p14="http://schemas.microsoft.com/office/powerpoint/2010/main" val="2318360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68362"/>
          </a:xfrm>
        </p:spPr>
        <p:txBody>
          <a:bodyPr>
            <a:normAutofit fontScale="90000"/>
          </a:bodyPr>
          <a:lstStyle/>
          <a:p>
            <a:r>
              <a:rPr lang="en-US" sz="3200" dirty="0">
                <a:solidFill>
                  <a:srgbClr val="000000"/>
                </a:solidFill>
                <a:effectLst/>
                <a:latin typeface="Times New Roman" panose="02020603050405020304" pitchFamily="18" charset="0"/>
                <a:cs typeface="Times New Roman" panose="02020603050405020304" pitchFamily="18" charset="0"/>
              </a:rPr>
              <a:t>Review of Literature (English Literary Canon)</a:t>
            </a:r>
          </a:p>
        </p:txBody>
      </p:sp>
      <p:sp>
        <p:nvSpPr>
          <p:cNvPr id="3" name="Content Placeholder 2"/>
          <p:cNvSpPr>
            <a:spLocks noGrp="1"/>
          </p:cNvSpPr>
          <p:nvPr>
            <p:ph idx="1"/>
          </p:nvPr>
        </p:nvSpPr>
        <p:spPr>
          <a:xfrm>
            <a:off x="1435608" y="1524000"/>
            <a:ext cx="7498080" cy="4800600"/>
          </a:xfrm>
        </p:spPr>
        <p:txBody>
          <a:bodyPr>
            <a:normAutofit/>
          </a:bodyPr>
          <a:lstStyle/>
          <a:p>
            <a:pPr>
              <a:buClr>
                <a:srgbClr val="FFC000"/>
              </a:buClr>
              <a:buFont typeface="Wingdings" panose="05000000000000000000" pitchFamily="2" charset="2"/>
              <a:buChar char="v"/>
            </a:pPr>
            <a:r>
              <a:rPr lang="en-US" sz="2800" dirty="0">
                <a:solidFill>
                  <a:srgbClr val="000000"/>
                </a:solidFill>
                <a:latin typeface="Times New Roman" panose="02020603050405020304" pitchFamily="18" charset="0"/>
                <a:cs typeface="Times New Roman" panose="02020603050405020304" pitchFamily="18" charset="0"/>
              </a:rPr>
              <a:t>Literature in its modern sense began in 1774. the Canon of English literature was then conceived of as comprising only old works, is valued as public domain. </a:t>
            </a:r>
          </a:p>
        </p:txBody>
      </p:sp>
      <p:sp>
        <p:nvSpPr>
          <p:cNvPr id="5" name="Footer Placeholder 4">
            <a:extLst>
              <a:ext uri="{FF2B5EF4-FFF2-40B4-BE49-F238E27FC236}">
                <a16:creationId xmlns:a16="http://schemas.microsoft.com/office/drawing/2014/main" id="{8B5EDE27-B51F-4586-80F6-962FD45EE042}"/>
              </a:ext>
            </a:extLst>
          </p:cNvPr>
          <p:cNvSpPr>
            <a:spLocks noGrp="1"/>
          </p:cNvSpPr>
          <p:nvPr>
            <p:ph type="ftr" sz="quarter" idx="11"/>
          </p:nvPr>
        </p:nvSpPr>
        <p:spPr>
          <a:xfrm>
            <a:off x="1435608" y="5867400"/>
            <a:ext cx="7174992" cy="914400"/>
          </a:xfrm>
        </p:spPr>
        <p:txBody>
          <a:bodyPr/>
          <a:lstStyle/>
          <a:p>
            <a:r>
              <a:rPr lang="en-US" dirty="0"/>
              <a:t>Ross, T. (1996). The Emergence of Literature: Making and Reading the English Canon in the </a:t>
            </a:r>
          </a:p>
          <a:p>
            <a:r>
              <a:rPr lang="en-US" dirty="0"/>
              <a:t>	Eighteenth Century. ELH, 63(2), 397-422. Retrieved April 4, 2020, from </a:t>
            </a:r>
          </a:p>
          <a:p>
            <a:r>
              <a:rPr lang="en-US" dirty="0"/>
              <a:t>	www.jstor.org/stable/30030226 </a:t>
            </a:r>
          </a:p>
          <a:p>
            <a:endParaRPr lang="en-US" dirty="0"/>
          </a:p>
        </p:txBody>
      </p:sp>
    </p:spTree>
    <p:extLst>
      <p:ext uri="{BB962C8B-B14F-4D97-AF65-F5344CB8AC3E}">
        <p14:creationId xmlns:p14="http://schemas.microsoft.com/office/powerpoint/2010/main" val="11649942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Custom 10">
      <a:dk1>
        <a:sysClr val="windowText" lastClr="000000"/>
      </a:dk1>
      <a:lt1>
        <a:sysClr val="window" lastClr="FFFFFF"/>
      </a:lt1>
      <a:dk2>
        <a:srgbClr val="4F271C"/>
      </a:dk2>
      <a:lt2>
        <a:srgbClr val="7030A0"/>
      </a:lt2>
      <a:accent1>
        <a:srgbClr val="FFC000"/>
      </a:accent1>
      <a:accent2>
        <a:srgbClr val="FEB80A"/>
      </a:accent2>
      <a:accent3>
        <a:srgbClr val="C32D2E"/>
      </a:accent3>
      <a:accent4>
        <a:srgbClr val="84AA33"/>
      </a:accent4>
      <a:accent5>
        <a:srgbClr val="964305"/>
      </a:accent5>
      <a:accent6>
        <a:srgbClr val="FFC000"/>
      </a:accent6>
      <a:hlink>
        <a:srgbClr val="8DC765"/>
      </a:hlink>
      <a:folHlink>
        <a:srgbClr val="7030A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Solstice</Template>
  <TotalTime>982</TotalTime>
  <Words>1644</Words>
  <Application>Microsoft Office PowerPoint</Application>
  <PresentationFormat>On-screen Show (4:3)</PresentationFormat>
  <Paragraphs>131</Paragraphs>
  <Slides>26</Slides>
  <Notes>0</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Arial</vt:lpstr>
      <vt:lpstr>Calibri</vt:lpstr>
      <vt:lpstr>Courier New</vt:lpstr>
      <vt:lpstr>Gill Sans MT</vt:lpstr>
      <vt:lpstr>Times New Roman</vt:lpstr>
      <vt:lpstr>Verdana</vt:lpstr>
      <vt:lpstr>Wingdings</vt:lpstr>
      <vt:lpstr>Wingdings 2</vt:lpstr>
      <vt:lpstr>Solstice</vt:lpstr>
      <vt:lpstr>PowerPoint Presentation</vt:lpstr>
      <vt:lpstr>Conceptual Framework</vt:lpstr>
      <vt:lpstr>Statement of Problem</vt:lpstr>
      <vt:lpstr>Purpose of the Study</vt:lpstr>
      <vt:lpstr>Research Questions</vt:lpstr>
      <vt:lpstr>Definition of Terms</vt:lpstr>
      <vt:lpstr>Limitations</vt:lpstr>
      <vt:lpstr>Review of Literature - Overview</vt:lpstr>
      <vt:lpstr>Review of Literature (English Literary Canon)</vt:lpstr>
      <vt:lpstr>Review of Literature (American Literary Canon)</vt:lpstr>
      <vt:lpstr>Review of Literature (Theory of Intersectionality)</vt:lpstr>
      <vt:lpstr>Methodology - Philosophy</vt:lpstr>
      <vt:lpstr>Methodology - Tenets</vt:lpstr>
      <vt:lpstr>Analysis </vt:lpstr>
      <vt:lpstr>Analysis- Dispelling the Tenet of Internalized Inferiority</vt:lpstr>
      <vt:lpstr>Dispelling the Tenet of Internalized Inferiority Cont.</vt:lpstr>
      <vt:lpstr>Dispelling the Tenet of Internalized Inferiority Cont.</vt:lpstr>
      <vt:lpstr>Dispelling the Tenet of Internalized Inferiority Cont.</vt:lpstr>
      <vt:lpstr>Analysis-  Dispelling the Tenet of Negative Identity Development</vt:lpstr>
      <vt:lpstr>Dispelling the Tenet of Negative Identity Development Cont.</vt:lpstr>
      <vt:lpstr>Dispelling the Tenet of Negative Identity Development Cont.</vt:lpstr>
      <vt:lpstr>Conclusions</vt:lpstr>
      <vt:lpstr>Implications for Further Research</vt:lpstr>
      <vt:lpstr>Major References</vt:lpstr>
      <vt:lpstr>PowerPoint Presentation</vt:lpstr>
      <vt:lpstr>Acknowledgements</vt:lpstr>
    </vt:vector>
  </TitlesOfParts>
  <Company>Windows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Cont Edu</dc:creator>
  <cp:lastModifiedBy>kierra funnie</cp:lastModifiedBy>
  <cp:revision>73</cp:revision>
  <dcterms:created xsi:type="dcterms:W3CDTF">2012-09-10T20:02:57Z</dcterms:created>
  <dcterms:modified xsi:type="dcterms:W3CDTF">2020-04-28T17:53:36Z</dcterms:modified>
</cp:coreProperties>
</file>