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7"/>
  </p:notesMasterIdLst>
  <p:sldIdLst>
    <p:sldId id="256" r:id="rId2"/>
    <p:sldId id="258" r:id="rId3"/>
    <p:sldId id="272" r:id="rId4"/>
    <p:sldId id="278" r:id="rId5"/>
    <p:sldId id="259" r:id="rId6"/>
    <p:sldId id="264" r:id="rId7"/>
    <p:sldId id="268" r:id="rId8"/>
    <p:sldId id="263" r:id="rId9"/>
    <p:sldId id="266" r:id="rId10"/>
    <p:sldId id="265" r:id="rId11"/>
    <p:sldId id="261" r:id="rId12"/>
    <p:sldId id="273" r:id="rId13"/>
    <p:sldId id="269" r:id="rId14"/>
    <p:sldId id="274" r:id="rId15"/>
    <p:sldId id="275" r:id="rId16"/>
    <p:sldId id="279" r:id="rId17"/>
    <p:sldId id="276" r:id="rId18"/>
    <p:sldId id="302" r:id="rId19"/>
    <p:sldId id="303" r:id="rId20"/>
    <p:sldId id="280" r:id="rId21"/>
    <p:sldId id="281" r:id="rId22"/>
    <p:sldId id="282" r:id="rId23"/>
    <p:sldId id="283" r:id="rId24"/>
    <p:sldId id="285" r:id="rId25"/>
    <p:sldId id="286" r:id="rId26"/>
    <p:sldId id="300" r:id="rId27"/>
    <p:sldId id="284" r:id="rId28"/>
    <p:sldId id="287" r:id="rId29"/>
    <p:sldId id="288" r:id="rId30"/>
    <p:sldId id="289" r:id="rId31"/>
    <p:sldId id="301" r:id="rId32"/>
    <p:sldId id="290" r:id="rId33"/>
    <p:sldId id="291" r:id="rId34"/>
    <p:sldId id="292" r:id="rId35"/>
    <p:sldId id="270" r:id="rId36"/>
    <p:sldId id="293" r:id="rId37"/>
    <p:sldId id="294" r:id="rId38"/>
    <p:sldId id="295" r:id="rId39"/>
    <p:sldId id="271" r:id="rId40"/>
    <p:sldId id="277" r:id="rId41"/>
    <p:sldId id="296" r:id="rId42"/>
    <p:sldId id="297" r:id="rId43"/>
    <p:sldId id="299" r:id="rId44"/>
    <p:sldId id="305" r:id="rId45"/>
    <p:sldId id="30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2" autoAdjust="0"/>
    <p:restoredTop sz="94660"/>
  </p:normalViewPr>
  <p:slideViewPr>
    <p:cSldViewPr>
      <p:cViewPr varScale="1">
        <p:scale>
          <a:sx n="57" d="100"/>
          <a:sy n="57" d="100"/>
        </p:scale>
        <p:origin x="1440" y="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6551C9-16D0-4205-B616-8FA2FC053273}" type="datetimeFigureOut">
              <a:rPr lang="en-US" smtClean="0"/>
              <a:t>4/24/2020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A68E91-B7E0-4A99-AEC1-543D66B524C6}" type="slidenum">
              <a:rPr lang="en-US" smtClean="0"/>
              <a:t>‹#›</a:t>
            </a:fld>
            <a:endParaRPr lang="en-US"/>
          </a:p>
        </p:txBody>
      </p:sp>
    </p:spTree>
    <p:extLst>
      <p:ext uri="{BB962C8B-B14F-4D97-AF65-F5344CB8AC3E}">
        <p14:creationId xmlns:p14="http://schemas.microsoft.com/office/powerpoint/2010/main" val="25163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A68E91-B7E0-4A99-AEC1-543D66B524C6}" type="slidenum">
              <a:rPr lang="en-US" smtClean="0"/>
              <a:t>12</a:t>
            </a:fld>
            <a:endParaRPr lang="en-US"/>
          </a:p>
        </p:txBody>
      </p:sp>
    </p:spTree>
    <p:extLst>
      <p:ext uri="{BB962C8B-B14F-4D97-AF65-F5344CB8AC3E}">
        <p14:creationId xmlns:p14="http://schemas.microsoft.com/office/powerpoint/2010/main" val="1051328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03C3ABE-0E82-463E-8351-3C8440B7F93D}" type="datetimeFigureOut">
              <a:rPr lang="en-US" smtClean="0"/>
              <a:t>4/24/2020</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217C5D5-B15E-4BBC-96E4-C51C989DFB7E}"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3C3ABE-0E82-463E-8351-3C8440B7F93D}" type="datetimeFigureOut">
              <a:rPr lang="en-US" smtClean="0"/>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C03C3ABE-0E82-463E-8351-3C8440B7F93D}" type="datetimeFigureOut">
              <a:rPr lang="en-US" smtClean="0"/>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C03C3ABE-0E82-463E-8351-3C8440B7F93D}" type="datetimeFigureOut">
              <a:rPr lang="en-US" smtClean="0"/>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17C5D5-B15E-4BBC-96E4-C51C989DFB7E}"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C03C3ABE-0E82-463E-8351-3C8440B7F93D}"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03C3ABE-0E82-463E-8351-3C8440B7F93D}" type="datetimeFigureOut">
              <a:rPr lang="en-US" smtClean="0"/>
              <a:t>4/24/2020</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217C5D5-B15E-4BBC-96E4-C51C989DFB7E}"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04800"/>
            <a:ext cx="7315200" cy="3747100"/>
          </a:xfrm>
        </p:spPr>
        <p:txBody>
          <a:bodyPr>
            <a:normAutofit fontScale="40000" lnSpcReduction="20000"/>
          </a:bodyPr>
          <a:lstStyle/>
          <a:p>
            <a:r>
              <a:rPr lang="en-US" dirty="0"/>
              <a:t> </a:t>
            </a:r>
          </a:p>
          <a:p>
            <a:pPr>
              <a:lnSpc>
                <a:spcPct val="120000"/>
              </a:lnSpc>
            </a:pPr>
            <a:r>
              <a:rPr lang="en-US" sz="10000" dirty="0"/>
              <a:t>Advocating the Respect of Black Language: Using </a:t>
            </a:r>
            <a:r>
              <a:rPr lang="en-US" sz="10000" dirty="0" err="1"/>
              <a:t>Raciolinguistics</a:t>
            </a:r>
            <a:r>
              <a:rPr lang="en-US" sz="10000" dirty="0"/>
              <a:t> to Examine the Discrimination of African American Language Users </a:t>
            </a:r>
          </a:p>
          <a:p>
            <a:endParaRPr lang="en-US" sz="6600" dirty="0"/>
          </a:p>
        </p:txBody>
      </p:sp>
      <p:pic>
        <p:nvPicPr>
          <p:cNvPr id="1026" name="Picture 2" descr="C:\Users\Cont Edu\Desktop\BC Seal - Large - 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5440280"/>
            <a:ext cx="897318" cy="9905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05200" y="2667000"/>
            <a:ext cx="184731" cy="369332"/>
          </a:xfrm>
          <a:prstGeom prst="rect">
            <a:avLst/>
          </a:prstGeom>
          <a:noFill/>
        </p:spPr>
        <p:txBody>
          <a:bodyPr wrap="none" rtlCol="0">
            <a:spAutoFit/>
          </a:bodyPr>
          <a:lstStyle/>
          <a:p>
            <a:endParaRPr lang="en-US" dirty="0"/>
          </a:p>
        </p:txBody>
      </p:sp>
      <p:sp>
        <p:nvSpPr>
          <p:cNvPr id="6" name="TextBox 5"/>
          <p:cNvSpPr txBox="1"/>
          <p:nvPr/>
        </p:nvSpPr>
        <p:spPr>
          <a:xfrm>
            <a:off x="1905000" y="4051900"/>
            <a:ext cx="5562600" cy="923330"/>
          </a:xfrm>
          <a:prstGeom prst="rect">
            <a:avLst/>
          </a:prstGeom>
          <a:noFill/>
        </p:spPr>
        <p:txBody>
          <a:bodyPr wrap="square" rtlCol="0">
            <a:spAutoFit/>
          </a:bodyPr>
          <a:lstStyle/>
          <a:p>
            <a:r>
              <a:rPr lang="en-US" dirty="0"/>
              <a:t>Jade A. Cobbs</a:t>
            </a:r>
          </a:p>
          <a:p>
            <a:r>
              <a:rPr lang="en-US" dirty="0"/>
              <a:t>Major Concentration:  English</a:t>
            </a:r>
          </a:p>
          <a:p>
            <a:r>
              <a:rPr lang="en-US" dirty="0"/>
              <a:t>ENG 439: Senior Research Project</a:t>
            </a:r>
          </a:p>
        </p:txBody>
      </p:sp>
      <p:sp>
        <p:nvSpPr>
          <p:cNvPr id="8" name="TextBox 7"/>
          <p:cNvSpPr txBox="1"/>
          <p:nvPr/>
        </p:nvSpPr>
        <p:spPr>
          <a:xfrm>
            <a:off x="1058146" y="5638800"/>
            <a:ext cx="5263569" cy="1200329"/>
          </a:xfrm>
          <a:prstGeom prst="rect">
            <a:avLst/>
          </a:prstGeom>
          <a:noFill/>
        </p:spPr>
        <p:txBody>
          <a:bodyPr wrap="square" rtlCol="0">
            <a:spAutoFit/>
          </a:bodyPr>
          <a:lstStyle/>
          <a:p>
            <a:r>
              <a:rPr lang="en-US" dirty="0"/>
              <a:t>Benedict College</a:t>
            </a:r>
          </a:p>
          <a:p>
            <a:r>
              <a:rPr lang="en-US" dirty="0"/>
              <a:t>Department of Communication and Arts</a:t>
            </a:r>
          </a:p>
          <a:p>
            <a:r>
              <a:rPr lang="en-US" dirty="0"/>
              <a:t>Spring 2020  - Senior Research Presentation</a:t>
            </a:r>
          </a:p>
          <a:p>
            <a:r>
              <a:rPr lang="en-US" dirty="0"/>
              <a:t>Dr. Gwenda Richburg Greene,  Course Professor</a:t>
            </a:r>
          </a:p>
        </p:txBody>
      </p:sp>
    </p:spTree>
    <p:extLst>
      <p:ext uri="{BB962C8B-B14F-4D97-AF65-F5344CB8AC3E}">
        <p14:creationId xmlns:p14="http://schemas.microsoft.com/office/powerpoint/2010/main" val="58346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1477962"/>
          </a:xfrm>
        </p:spPr>
        <p:txBody>
          <a:bodyPr>
            <a:normAutofit fontScale="90000"/>
          </a:bodyPr>
          <a:lstStyle/>
          <a:p>
            <a:r>
              <a:rPr lang="en-US" b="1" dirty="0">
                <a:effectLst/>
              </a:rPr>
              <a:t>Linguicism: Contemporary Theoretical Concept</a:t>
            </a:r>
            <a:br>
              <a:rPr lang="en-US" dirty="0">
                <a:effectLst/>
              </a:rPr>
            </a:br>
            <a:r>
              <a:rPr lang="en-US" sz="2000" dirty="0">
                <a:solidFill>
                  <a:srgbClr val="000000"/>
                </a:solidFill>
                <a:effectLst/>
              </a:rPr>
              <a:t>Review of Literature (cont.)</a:t>
            </a:r>
          </a:p>
        </p:txBody>
      </p:sp>
      <p:sp>
        <p:nvSpPr>
          <p:cNvPr id="3" name="Content Placeholder 2"/>
          <p:cNvSpPr>
            <a:spLocks noGrp="1"/>
          </p:cNvSpPr>
          <p:nvPr>
            <p:ph idx="1"/>
          </p:nvPr>
        </p:nvSpPr>
        <p:spPr>
          <a:xfrm>
            <a:off x="1143000" y="1853386"/>
            <a:ext cx="7498080" cy="4800600"/>
          </a:xfrm>
        </p:spPr>
        <p:txBody>
          <a:bodyPr>
            <a:normAutofit/>
          </a:bodyPr>
          <a:lstStyle/>
          <a:p>
            <a:pPr>
              <a:buClr>
                <a:srgbClr val="FFC000"/>
              </a:buClr>
            </a:pPr>
            <a:r>
              <a:rPr lang="en-US" sz="2400" dirty="0"/>
              <a:t>“Linguicism can be defined as discrimination and oppression based on one’s language” (</a:t>
            </a:r>
            <a:r>
              <a:rPr lang="en-US" sz="2400" dirty="0" err="1"/>
              <a:t>Schniedewind</a:t>
            </a:r>
            <a:r>
              <a:rPr lang="en-US" sz="2400" dirty="0"/>
              <a:t> &amp; Davidson, 1998). </a:t>
            </a:r>
          </a:p>
          <a:p>
            <a:pPr>
              <a:buClr>
                <a:srgbClr val="FFC000"/>
              </a:buClr>
            </a:pPr>
            <a:r>
              <a:rPr lang="en-US" sz="2400" dirty="0"/>
              <a:t>Systemic linguicism may appear whenever the educational guidelines impedes individuals belonging to a language group. Moreover, discrimination may take place whenever reasonable justification fails to treat people whose linguistic situations are significantly different. </a:t>
            </a:r>
          </a:p>
          <a:p>
            <a:pPr lvl="1">
              <a:buClr>
                <a:srgbClr val="FFC000"/>
              </a:buClr>
            </a:pPr>
            <a:r>
              <a:rPr lang="en-US" sz="1800" dirty="0"/>
              <a:t>“If African Language was used by the dominant population and Dominant American English was used by the minority population, then African American Language would be deemed the superior language and Dominant American English would be inferior” (Baker-Bell, 2013, p.365). </a:t>
            </a:r>
            <a:endParaRPr lang="en-US" sz="1800" dirty="0">
              <a:solidFill>
                <a:srgbClr val="000000"/>
              </a:solidFill>
            </a:endParaRPr>
          </a:p>
        </p:txBody>
      </p:sp>
    </p:spTree>
    <p:extLst>
      <p:ext uri="{BB962C8B-B14F-4D97-AF65-F5344CB8AC3E}">
        <p14:creationId xmlns:p14="http://schemas.microsoft.com/office/powerpoint/2010/main" val="1164994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1858962"/>
          </a:xfrm>
        </p:spPr>
        <p:txBody>
          <a:bodyPr>
            <a:normAutofit fontScale="90000"/>
          </a:bodyPr>
          <a:lstStyle/>
          <a:p>
            <a:r>
              <a:rPr lang="en-US" b="1" dirty="0">
                <a:effectLst/>
              </a:rPr>
              <a:t>Base Theoretical Foundation: Critical Race Theory </a:t>
            </a:r>
            <a:br>
              <a:rPr lang="en-US" dirty="0">
                <a:effectLst/>
              </a:rPr>
            </a:br>
            <a:r>
              <a:rPr lang="en-US" sz="2000" dirty="0">
                <a:solidFill>
                  <a:srgbClr val="000000"/>
                </a:solidFill>
                <a:effectLst/>
              </a:rPr>
              <a:t>Methodology - Philosophy</a:t>
            </a:r>
          </a:p>
        </p:txBody>
      </p:sp>
      <p:sp>
        <p:nvSpPr>
          <p:cNvPr id="3" name="Content Placeholder 2"/>
          <p:cNvSpPr>
            <a:spLocks noGrp="1"/>
          </p:cNvSpPr>
          <p:nvPr>
            <p:ph idx="1"/>
          </p:nvPr>
        </p:nvSpPr>
        <p:spPr>
          <a:xfrm>
            <a:off x="1371600" y="2133600"/>
            <a:ext cx="7498080" cy="4038600"/>
          </a:xfrm>
        </p:spPr>
        <p:txBody>
          <a:bodyPr>
            <a:normAutofit/>
          </a:bodyPr>
          <a:lstStyle/>
          <a:p>
            <a:pPr marL="82296" indent="0">
              <a:buClr>
                <a:srgbClr val="FFC000"/>
              </a:buClr>
              <a:buNone/>
            </a:pPr>
            <a:r>
              <a:rPr lang="en-US" dirty="0"/>
              <a:t>This section outlined the theoretical foundations for the research.  The base foundational theory was Critical Race Theory (CRT). Drawing from linguicism, linguistic racism, and Critical Race Theory (CRT), </a:t>
            </a:r>
            <a:r>
              <a:rPr lang="en-US" dirty="0" err="1"/>
              <a:t>Raciolinguistics</a:t>
            </a:r>
            <a:r>
              <a:rPr lang="en-US" dirty="0"/>
              <a:t> was then outlined as the core theory on which the research is based. </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2947055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rPr>
              <a:t>Base Theoretical Foundation: Critical Race Theory </a:t>
            </a:r>
            <a:br>
              <a:rPr lang="en-US" dirty="0">
                <a:effectLst/>
              </a:rPr>
            </a:br>
            <a:r>
              <a:rPr lang="en-US" sz="2000" dirty="0">
                <a:solidFill>
                  <a:srgbClr val="000000"/>
                </a:solidFill>
                <a:effectLst/>
              </a:rPr>
              <a:t>Methodology - Philosophy</a:t>
            </a:r>
          </a:p>
        </p:txBody>
      </p:sp>
      <p:sp>
        <p:nvSpPr>
          <p:cNvPr id="3" name="Content Placeholder 2"/>
          <p:cNvSpPr>
            <a:spLocks noGrp="1"/>
          </p:cNvSpPr>
          <p:nvPr>
            <p:ph idx="1"/>
          </p:nvPr>
        </p:nvSpPr>
        <p:spPr>
          <a:xfrm>
            <a:off x="1435608" y="1867617"/>
            <a:ext cx="7498080" cy="4038600"/>
          </a:xfrm>
        </p:spPr>
        <p:txBody>
          <a:bodyPr>
            <a:normAutofit/>
          </a:bodyPr>
          <a:lstStyle/>
          <a:p>
            <a:pPr marL="82296" indent="0">
              <a:buClr>
                <a:srgbClr val="FFC000"/>
              </a:buClr>
              <a:buNone/>
            </a:pPr>
            <a:r>
              <a:rPr lang="en-US" sz="2600" dirty="0"/>
              <a:t>Critical Race Theory follows many of the ideals of civil rights and ethnic studies yet places them in a broader dynamic. This dynamic includes history, economics, environments, self-interest, and emotions. Critical Race Theory identifies power structures that are based on white supremacy, which perpetuates the marginalization of people of color (Delgado &amp; </a:t>
            </a:r>
            <a:r>
              <a:rPr lang="en-US" sz="2600" dirty="0" err="1"/>
              <a:t>Stefancic</a:t>
            </a:r>
            <a:r>
              <a:rPr lang="en-US" sz="2600" dirty="0"/>
              <a:t>, 2001, p.3). </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3151542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2011362"/>
          </a:xfrm>
        </p:spPr>
        <p:txBody>
          <a:bodyPr>
            <a:normAutofit/>
          </a:bodyPr>
          <a:lstStyle/>
          <a:p>
            <a:r>
              <a:rPr lang="en-US" b="1" dirty="0">
                <a:effectLst/>
              </a:rPr>
              <a:t>Theoretical Tenets of Critical Race Theory</a:t>
            </a:r>
            <a:br>
              <a:rPr lang="en-US" dirty="0">
                <a:effectLst/>
              </a:rPr>
            </a:br>
            <a:endParaRPr lang="en-US" sz="2000" dirty="0">
              <a:solidFill>
                <a:srgbClr val="000000"/>
              </a:solidFill>
              <a:effectLst/>
            </a:endParaRPr>
          </a:p>
        </p:txBody>
      </p:sp>
      <p:sp>
        <p:nvSpPr>
          <p:cNvPr id="3" name="Content Placeholder 2"/>
          <p:cNvSpPr>
            <a:spLocks noGrp="1"/>
          </p:cNvSpPr>
          <p:nvPr>
            <p:ph idx="1"/>
          </p:nvPr>
        </p:nvSpPr>
        <p:spPr>
          <a:xfrm>
            <a:off x="1435608" y="1752600"/>
            <a:ext cx="7498080" cy="4038600"/>
          </a:xfrm>
        </p:spPr>
        <p:txBody>
          <a:bodyPr>
            <a:normAutofit/>
          </a:bodyPr>
          <a:lstStyle/>
          <a:p>
            <a:pPr>
              <a:buClr>
                <a:srgbClr val="FFC000"/>
              </a:buClr>
            </a:pPr>
            <a:r>
              <a:rPr lang="en-US" sz="2000" dirty="0"/>
              <a:t>Delgado and </a:t>
            </a:r>
            <a:r>
              <a:rPr lang="en-US" sz="2000" dirty="0" err="1"/>
              <a:t>Stefanic</a:t>
            </a:r>
            <a:r>
              <a:rPr lang="en-US" sz="2000" dirty="0"/>
              <a:t> (2001) provided insight on the tenets of Critical Race Theory (CRT) that was applied to this research. </a:t>
            </a:r>
          </a:p>
          <a:p>
            <a:pPr lvl="1">
              <a:buClr>
                <a:srgbClr val="FFC000"/>
              </a:buClr>
            </a:pPr>
            <a:r>
              <a:rPr lang="en-US" sz="2400" dirty="0"/>
              <a:t>Tenet one of CRT is the notion that racism is ordinary and not aberrational. </a:t>
            </a:r>
          </a:p>
          <a:p>
            <a:pPr lvl="1">
              <a:buClr>
                <a:srgbClr val="FFC000"/>
              </a:buClr>
            </a:pPr>
            <a:r>
              <a:rPr lang="en-US" sz="2400" dirty="0"/>
              <a:t>Tenet two of CRT is the idea of an interest convergence. </a:t>
            </a:r>
          </a:p>
          <a:p>
            <a:pPr lvl="1">
              <a:buClr>
                <a:srgbClr val="FFC000"/>
              </a:buClr>
            </a:pPr>
            <a:r>
              <a:rPr lang="en-US" sz="2400" dirty="0"/>
              <a:t>Tenet three of CRT is the social construction of race to the detriment of people of color. </a:t>
            </a:r>
          </a:p>
          <a:p>
            <a:pPr lvl="1">
              <a:buClr>
                <a:srgbClr val="FFC000"/>
              </a:buClr>
            </a:pPr>
            <a:r>
              <a:rPr lang="en-US" sz="2400" dirty="0"/>
              <a:t>The fourth tenet of CRT presents the idea of storytelling and counter-storytelling. </a:t>
            </a:r>
          </a:p>
          <a:p>
            <a:pPr lvl="1">
              <a:buClr>
                <a:srgbClr val="FFC000"/>
              </a:buClr>
            </a:pPr>
            <a:endParaRPr lang="en-US" sz="1600" dirty="0">
              <a:solidFill>
                <a:srgbClr val="000000"/>
              </a:solidFill>
            </a:endParaRPr>
          </a:p>
          <a:p>
            <a:pPr>
              <a:buClr>
                <a:srgbClr val="FFC000"/>
              </a:buClr>
            </a:pPr>
            <a:endParaRPr lang="en-US" sz="2800" dirty="0">
              <a:solidFill>
                <a:srgbClr val="000000"/>
              </a:solidFill>
            </a:endParaRPr>
          </a:p>
          <a:p>
            <a:pPr>
              <a:buClr>
                <a:srgbClr val="FFC000"/>
              </a:buClr>
            </a:pPr>
            <a:endParaRPr lang="en-US" sz="2800" dirty="0">
              <a:solidFill>
                <a:srgbClr val="000000"/>
              </a:solidFill>
            </a:endParaRP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3522580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762000"/>
            <a:ext cx="7498080" cy="655638"/>
          </a:xfrm>
        </p:spPr>
        <p:txBody>
          <a:bodyPr>
            <a:normAutofit fontScale="90000"/>
          </a:bodyPr>
          <a:lstStyle/>
          <a:p>
            <a:r>
              <a:rPr lang="en-US" b="1" dirty="0" err="1">
                <a:effectLst/>
              </a:rPr>
              <a:t>Raciolinguistics</a:t>
            </a:r>
            <a:r>
              <a:rPr lang="en-US" b="1" dirty="0">
                <a:effectLst/>
              </a:rPr>
              <a:t>: The Core Theory</a:t>
            </a:r>
            <a:br>
              <a:rPr lang="en-US" b="1" dirty="0">
                <a:effectLst/>
              </a:rPr>
            </a:br>
            <a:r>
              <a:rPr lang="en-US" sz="2000" dirty="0">
                <a:solidFill>
                  <a:schemeClr val="tx1"/>
                </a:solidFill>
                <a:effectLst/>
              </a:rPr>
              <a:t>Methodology (cont.)</a:t>
            </a:r>
            <a:br>
              <a:rPr lang="en-US" dirty="0">
                <a:effectLst/>
              </a:rPr>
            </a:br>
            <a:endParaRPr lang="en-US" dirty="0">
              <a:solidFill>
                <a:srgbClr val="000000"/>
              </a:solidFill>
              <a:effectLst/>
            </a:endParaRPr>
          </a:p>
        </p:txBody>
      </p:sp>
      <p:sp>
        <p:nvSpPr>
          <p:cNvPr id="3" name="Content Placeholder 2"/>
          <p:cNvSpPr>
            <a:spLocks noGrp="1"/>
          </p:cNvSpPr>
          <p:nvPr>
            <p:ph idx="1"/>
          </p:nvPr>
        </p:nvSpPr>
        <p:spPr>
          <a:xfrm>
            <a:off x="1435608" y="1447800"/>
            <a:ext cx="7498080" cy="4648200"/>
          </a:xfrm>
        </p:spPr>
        <p:txBody>
          <a:bodyPr>
            <a:normAutofit/>
          </a:bodyPr>
          <a:lstStyle/>
          <a:p>
            <a:pPr>
              <a:buClr>
                <a:srgbClr val="FFC000"/>
              </a:buClr>
            </a:pPr>
            <a:r>
              <a:rPr lang="en-US" sz="2400" dirty="0"/>
              <a:t>According to Nelson Rosa and Jonathan Flores, “</a:t>
            </a:r>
            <a:r>
              <a:rPr lang="en-US" sz="2400" dirty="0" err="1"/>
              <a:t>Raciolinguistics</a:t>
            </a:r>
            <a:r>
              <a:rPr lang="en-US" sz="2400" dirty="0"/>
              <a:t> examines how language is used to construct race and how ideas of race influence language and language use. Drawing from sociolinguistics and linguistic anthropology, </a:t>
            </a:r>
            <a:r>
              <a:rPr lang="en-US" sz="2400" dirty="0" err="1"/>
              <a:t>raciolinguistics</a:t>
            </a:r>
            <a:r>
              <a:rPr lang="en-US" sz="2400" dirty="0"/>
              <a:t> focuses on race and its relation to language” (Rosa &amp; Flores, 2015). </a:t>
            </a:r>
          </a:p>
          <a:p>
            <a:pPr>
              <a:buClr>
                <a:srgbClr val="FFC000"/>
              </a:buClr>
            </a:pPr>
            <a:r>
              <a:rPr lang="en-US" sz="2400" dirty="0"/>
              <a:t>This ideology relates to the idea of an interest convergence, a tenet of Critical Race Theory</a:t>
            </a:r>
          </a:p>
          <a:p>
            <a:pPr marL="82296" indent="0">
              <a:buClr>
                <a:srgbClr val="FFC000"/>
              </a:buClr>
              <a:buNone/>
            </a:pPr>
            <a:endParaRPr lang="en-US" sz="2400" dirty="0">
              <a:solidFill>
                <a:srgbClr val="000000"/>
              </a:solidFill>
            </a:endParaRPr>
          </a:p>
          <a:p>
            <a:pPr>
              <a:buClr>
                <a:srgbClr val="FFC000"/>
              </a:buClr>
            </a:pPr>
            <a:endParaRPr lang="en-US" sz="2800" dirty="0">
              <a:solidFill>
                <a:srgbClr val="000000"/>
              </a:solidFill>
            </a:endParaRP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2950755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effectLst/>
              </a:rPr>
              <a:t>Raciolinguistics</a:t>
            </a:r>
            <a:r>
              <a:rPr lang="en-US" b="1" dirty="0">
                <a:effectLst/>
              </a:rPr>
              <a:t>: The Core Theory</a:t>
            </a:r>
            <a:br>
              <a:rPr lang="en-US" b="1" dirty="0">
                <a:effectLst/>
              </a:rPr>
            </a:br>
            <a:r>
              <a:rPr lang="en-US" sz="2000" dirty="0">
                <a:solidFill>
                  <a:schemeClr val="tx1"/>
                </a:solidFill>
                <a:effectLst/>
              </a:rPr>
              <a:t>Methodology (cont.) </a:t>
            </a:r>
          </a:p>
        </p:txBody>
      </p:sp>
      <p:sp>
        <p:nvSpPr>
          <p:cNvPr id="3" name="Content Placeholder 2"/>
          <p:cNvSpPr>
            <a:spLocks noGrp="1"/>
          </p:cNvSpPr>
          <p:nvPr>
            <p:ph idx="1"/>
          </p:nvPr>
        </p:nvSpPr>
        <p:spPr>
          <a:xfrm>
            <a:off x="1435608" y="1778476"/>
            <a:ext cx="7498080" cy="4804886"/>
          </a:xfrm>
        </p:spPr>
        <p:txBody>
          <a:bodyPr>
            <a:normAutofit fontScale="77500" lnSpcReduction="20000"/>
          </a:bodyPr>
          <a:lstStyle/>
          <a:p>
            <a:pPr>
              <a:buClr>
                <a:srgbClr val="FFC000"/>
              </a:buClr>
            </a:pPr>
            <a:r>
              <a:rPr lang="en-US" dirty="0"/>
              <a:t>H. </a:t>
            </a:r>
            <a:r>
              <a:rPr lang="en-US" dirty="0" err="1"/>
              <a:t>Samy</a:t>
            </a:r>
            <a:r>
              <a:rPr lang="en-US" dirty="0"/>
              <a:t> Alim opens his introduction of </a:t>
            </a:r>
            <a:r>
              <a:rPr lang="en-US" dirty="0" err="1"/>
              <a:t>Raciolinguistics</a:t>
            </a:r>
            <a:r>
              <a:rPr lang="en-US" dirty="0"/>
              <a:t> by using the 44</a:t>
            </a:r>
            <a:r>
              <a:rPr lang="en-US" baseline="30000" dirty="0"/>
              <a:t>th</a:t>
            </a:r>
            <a:r>
              <a:rPr lang="en-US" dirty="0"/>
              <a:t> President of the United States of America, Barack Obama as his focus. </a:t>
            </a:r>
          </a:p>
          <a:p>
            <a:pPr marL="603504" lvl="2" indent="0">
              <a:buNone/>
            </a:pPr>
            <a:r>
              <a:rPr lang="en-US" dirty="0"/>
              <a:t>In 2008, the United States elected its first Black- language-speaking” president, Barack Obama. I, along with many others, was fascinated not only by Obama’s language use but also by America’s response to  it.  It quickly became evident that Obama’s linguistic production (how he talks) and the metalinguistic commentary that surrounded it (how Americans talked about how Obama talked) revealed much about language and racial politics in the United States.  Among those commenting on his language were linguist John McWhorter’s playful use of the term “</a:t>
            </a:r>
            <a:r>
              <a:rPr lang="en-US" dirty="0" err="1"/>
              <a:t>Blaccent</a:t>
            </a:r>
            <a:r>
              <a:rPr lang="en-US" dirty="0"/>
              <a:t>,” Hip Hop icon Snoop Dogg’s observation that Obama had “the right conversation,” and independent candidate Ralph Nader’s quip that Obama was “talking White</a:t>
            </a:r>
            <a:r>
              <a:rPr lang="en-US" sz="800" dirty="0"/>
              <a:t> </a:t>
            </a:r>
            <a:r>
              <a:rPr lang="en-US" dirty="0"/>
              <a:t>.”  Later, Harry Reid’s racialized comments about Barack Obama—that he spoke with “no Negro dialect, unless he wanted to have one. (Alim, 2016, p.1) </a:t>
            </a:r>
            <a:endParaRPr lang="en-US" sz="2000" dirty="0"/>
          </a:p>
          <a:p>
            <a:pPr marL="82296" indent="0">
              <a:buNone/>
            </a:pPr>
            <a:r>
              <a:rPr lang="en-US" sz="2400" dirty="0"/>
              <a:t> </a:t>
            </a:r>
            <a:endParaRPr lang="en-US" dirty="0"/>
          </a:p>
          <a:p>
            <a:pPr marL="82296" indent="0">
              <a:buClr>
                <a:srgbClr val="FFC000"/>
              </a:buClr>
              <a:buNone/>
            </a:pPr>
            <a:endParaRPr lang="en-US" sz="2800" dirty="0">
              <a:solidFill>
                <a:srgbClr val="000000"/>
              </a:solidFill>
            </a:endParaRPr>
          </a:p>
          <a:p>
            <a:pPr>
              <a:buClr>
                <a:srgbClr val="FFC000"/>
              </a:buClr>
            </a:pPr>
            <a:endParaRPr lang="en-US" sz="2800" dirty="0">
              <a:solidFill>
                <a:srgbClr val="000000"/>
              </a:solidFill>
            </a:endParaRPr>
          </a:p>
          <a:p>
            <a:pPr marL="82296" indent="0">
              <a:buClr>
                <a:srgbClr val="FFC000"/>
              </a:buClr>
              <a:buNone/>
            </a:pPr>
            <a:endParaRPr lang="en-US" sz="2800" dirty="0">
              <a:solidFill>
                <a:srgbClr val="000000"/>
              </a:solidFill>
            </a:endParaRP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76136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9BA71-1640-4D73-B77F-4279FCCDB886}"/>
              </a:ext>
            </a:extLst>
          </p:cNvPr>
          <p:cNvSpPr>
            <a:spLocks noGrp="1"/>
          </p:cNvSpPr>
          <p:nvPr>
            <p:ph type="title"/>
          </p:nvPr>
        </p:nvSpPr>
        <p:spPr/>
        <p:txBody>
          <a:bodyPr>
            <a:normAutofit fontScale="90000"/>
          </a:bodyPr>
          <a:lstStyle/>
          <a:p>
            <a:r>
              <a:rPr lang="en-US" b="1" dirty="0" err="1">
                <a:effectLst/>
              </a:rPr>
              <a:t>Raciolinguistics</a:t>
            </a:r>
            <a:r>
              <a:rPr lang="en-US" b="1" dirty="0">
                <a:effectLst/>
              </a:rPr>
              <a:t>: The Core Theory</a:t>
            </a:r>
            <a:br>
              <a:rPr lang="en-US" b="1" dirty="0">
                <a:effectLst/>
              </a:rPr>
            </a:br>
            <a:r>
              <a:rPr lang="en-US" sz="2000" dirty="0">
                <a:solidFill>
                  <a:schemeClr val="tx1"/>
                </a:solidFill>
                <a:effectLst/>
              </a:rPr>
              <a:t>Methodology (cont.) </a:t>
            </a:r>
            <a:endParaRPr lang="en-US" dirty="0"/>
          </a:p>
        </p:txBody>
      </p:sp>
      <p:sp>
        <p:nvSpPr>
          <p:cNvPr id="3" name="Content Placeholder 2">
            <a:extLst>
              <a:ext uri="{FF2B5EF4-FFF2-40B4-BE49-F238E27FC236}">
                <a16:creationId xmlns:a16="http://schemas.microsoft.com/office/drawing/2014/main" id="{E3D10F7E-7419-45EA-A0BE-CFC16439B5D0}"/>
              </a:ext>
            </a:extLst>
          </p:cNvPr>
          <p:cNvSpPr>
            <a:spLocks noGrp="1"/>
          </p:cNvSpPr>
          <p:nvPr>
            <p:ph idx="1"/>
          </p:nvPr>
        </p:nvSpPr>
        <p:spPr>
          <a:xfrm>
            <a:off x="1435608" y="1727200"/>
            <a:ext cx="7498080" cy="4800600"/>
          </a:xfrm>
        </p:spPr>
        <p:txBody>
          <a:bodyPr/>
          <a:lstStyle/>
          <a:p>
            <a:r>
              <a:rPr lang="en-US" sz="2500" dirty="0"/>
              <a:t>Grounding the origins of the white perspective</a:t>
            </a:r>
          </a:p>
          <a:p>
            <a:pPr marL="603504" lvl="2" indent="0">
              <a:buNone/>
            </a:pPr>
            <a:r>
              <a:rPr lang="en-US" sz="1900" dirty="0"/>
              <a:t>“This is by no means the first book to discuss Whites’ love-hate relationship with Black language and culture, but it may be the first to do so with the full power of the sociolinguistic/ linguistic anthropological toolkit on full display (Alim, H.S. &amp; Smitherman, G. ,2012). </a:t>
            </a:r>
          </a:p>
          <a:p>
            <a:pPr marL="946404" lvl="2" indent="-342900"/>
            <a:r>
              <a:rPr lang="en-US" dirty="0"/>
              <a:t>This quotation is related to tenet two of Critical Race Theory: the idea of an interest convergence. </a:t>
            </a:r>
            <a:endParaRPr lang="en-US" sz="1900" dirty="0"/>
          </a:p>
        </p:txBody>
      </p:sp>
    </p:spTree>
    <p:extLst>
      <p:ext uri="{BB962C8B-B14F-4D97-AF65-F5344CB8AC3E}">
        <p14:creationId xmlns:p14="http://schemas.microsoft.com/office/powerpoint/2010/main" val="1775256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4720" y="0"/>
            <a:ext cx="7498080" cy="1143000"/>
          </a:xfrm>
        </p:spPr>
        <p:txBody>
          <a:bodyPr>
            <a:normAutofit/>
          </a:bodyPr>
          <a:lstStyle/>
          <a:p>
            <a:r>
              <a:rPr lang="en-US" b="1" dirty="0">
                <a:solidFill>
                  <a:schemeClr val="accent5">
                    <a:lumMod val="75000"/>
                  </a:schemeClr>
                </a:solidFill>
                <a:effectLst/>
              </a:rPr>
              <a:t>Ask the Expert</a:t>
            </a:r>
            <a:br>
              <a:rPr lang="en-US" b="1" dirty="0">
                <a:solidFill>
                  <a:schemeClr val="accent5">
                    <a:lumMod val="75000"/>
                  </a:schemeClr>
                </a:solidFill>
                <a:effectLst/>
              </a:rPr>
            </a:br>
            <a:r>
              <a:rPr lang="en-US" sz="2000" dirty="0">
                <a:solidFill>
                  <a:schemeClr val="tx1"/>
                </a:solidFill>
                <a:effectLst/>
              </a:rPr>
              <a:t>Analysis </a:t>
            </a:r>
          </a:p>
        </p:txBody>
      </p:sp>
      <p:pic>
        <p:nvPicPr>
          <p:cNvPr id="4" name="Content Placeholder 3" descr="A screenshot of a cell phone&#10;&#10;Description generated with very high confidence">
            <a:extLst>
              <a:ext uri="{FF2B5EF4-FFF2-40B4-BE49-F238E27FC236}">
                <a16:creationId xmlns:a16="http://schemas.microsoft.com/office/drawing/2014/main" id="{07D2C07B-B773-4B57-877B-503B1A22C477}"/>
              </a:ext>
            </a:extLst>
          </p:cNvP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066800" y="1291469"/>
            <a:ext cx="4478191" cy="4335539"/>
          </a:xfrm>
          <a:prstGeom prst="rect">
            <a:avLst/>
          </a:prstGeom>
        </p:spPr>
      </p:pic>
      <p:pic>
        <p:nvPicPr>
          <p:cNvPr id="5" name="Picture 4" descr="A screenshot of a cell phone&#10;&#10;Description generated with very high confidence">
            <a:extLst>
              <a:ext uri="{FF2B5EF4-FFF2-40B4-BE49-F238E27FC236}">
                <a16:creationId xmlns:a16="http://schemas.microsoft.com/office/drawing/2014/main" id="{4BDC4394-2229-4BAB-B6AF-11F02FDF2B5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262037" y="1187527"/>
            <a:ext cx="3729563" cy="4679873"/>
          </a:xfrm>
          <a:prstGeom prst="rect">
            <a:avLst/>
          </a:prstGeom>
        </p:spPr>
      </p:pic>
    </p:spTree>
    <p:extLst>
      <p:ext uri="{BB962C8B-B14F-4D97-AF65-F5344CB8AC3E}">
        <p14:creationId xmlns:p14="http://schemas.microsoft.com/office/powerpoint/2010/main" val="2567247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0D8A0-1D51-400A-8839-29CA7CEAC8B7}"/>
              </a:ext>
            </a:extLst>
          </p:cNvPr>
          <p:cNvSpPr>
            <a:spLocks noGrp="1"/>
          </p:cNvSpPr>
          <p:nvPr>
            <p:ph type="title"/>
          </p:nvPr>
        </p:nvSpPr>
        <p:spPr/>
        <p:txBody>
          <a:bodyPr>
            <a:normAutofit/>
          </a:bodyPr>
          <a:lstStyle/>
          <a:p>
            <a:r>
              <a:rPr lang="en-US" b="1" dirty="0">
                <a:solidFill>
                  <a:schemeClr val="accent5">
                    <a:lumMod val="75000"/>
                  </a:schemeClr>
                </a:solidFill>
                <a:effectLst/>
              </a:rPr>
              <a:t>Ask the Expert</a:t>
            </a:r>
            <a:br>
              <a:rPr lang="en-US" b="1" dirty="0">
                <a:solidFill>
                  <a:schemeClr val="accent5">
                    <a:lumMod val="75000"/>
                  </a:schemeClr>
                </a:solidFill>
                <a:effectLst/>
              </a:rPr>
            </a:br>
            <a:r>
              <a:rPr lang="en-US" sz="2000" dirty="0">
                <a:solidFill>
                  <a:schemeClr val="tx1"/>
                </a:solidFill>
                <a:effectLst/>
              </a:rPr>
              <a:t>Analysis (cont.)</a:t>
            </a:r>
            <a:endParaRPr lang="en-US" sz="2000" dirty="0"/>
          </a:p>
        </p:txBody>
      </p:sp>
      <p:sp>
        <p:nvSpPr>
          <p:cNvPr id="3" name="Content Placeholder 2">
            <a:extLst>
              <a:ext uri="{FF2B5EF4-FFF2-40B4-BE49-F238E27FC236}">
                <a16:creationId xmlns:a16="http://schemas.microsoft.com/office/drawing/2014/main" id="{A1A08225-CC45-4B3E-9318-29A75799F2DD}"/>
              </a:ext>
            </a:extLst>
          </p:cNvPr>
          <p:cNvSpPr>
            <a:spLocks noGrp="1"/>
          </p:cNvSpPr>
          <p:nvPr>
            <p:ph idx="1"/>
          </p:nvPr>
        </p:nvSpPr>
        <p:spPr/>
        <p:txBody>
          <a:bodyPr>
            <a:normAutofit/>
          </a:bodyPr>
          <a:lstStyle/>
          <a:p>
            <a:pPr>
              <a:buClr>
                <a:srgbClr val="FFC000"/>
              </a:buClr>
            </a:pPr>
            <a:r>
              <a:rPr lang="en-US" sz="2900" dirty="0"/>
              <a:t>Dr. Gloria Swindler Boutte (Personal communication, February 12, 2020), provided linguistic, cultural, and educational guidance when aiding the researcher in collecting information. Furthermore, she was able to notice the importance of language patterns within this research. </a:t>
            </a:r>
          </a:p>
          <a:p>
            <a:endParaRPr lang="en-US" dirty="0"/>
          </a:p>
        </p:txBody>
      </p:sp>
    </p:spTree>
    <p:extLst>
      <p:ext uri="{BB962C8B-B14F-4D97-AF65-F5344CB8AC3E}">
        <p14:creationId xmlns:p14="http://schemas.microsoft.com/office/powerpoint/2010/main" val="1329903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9054A-0546-471D-973E-3E117EAD6824}"/>
              </a:ext>
            </a:extLst>
          </p:cNvPr>
          <p:cNvSpPr>
            <a:spLocks noGrp="1"/>
          </p:cNvSpPr>
          <p:nvPr>
            <p:ph type="title"/>
          </p:nvPr>
        </p:nvSpPr>
        <p:spPr/>
        <p:txBody>
          <a:bodyPr>
            <a:normAutofit/>
          </a:bodyPr>
          <a:lstStyle/>
          <a:p>
            <a:r>
              <a:rPr lang="en-US" dirty="0"/>
              <a:t>Ask the Expert</a:t>
            </a:r>
            <a:br>
              <a:rPr lang="en-US" dirty="0"/>
            </a:br>
            <a:r>
              <a:rPr lang="en-US" sz="2000" dirty="0">
                <a:solidFill>
                  <a:schemeClr val="tx1"/>
                </a:solidFill>
              </a:rPr>
              <a:t>Analysis (cont.)</a:t>
            </a:r>
          </a:p>
        </p:txBody>
      </p:sp>
      <p:sp>
        <p:nvSpPr>
          <p:cNvPr id="3" name="Content Placeholder 2">
            <a:extLst>
              <a:ext uri="{FF2B5EF4-FFF2-40B4-BE49-F238E27FC236}">
                <a16:creationId xmlns:a16="http://schemas.microsoft.com/office/drawing/2014/main" id="{A9A5CBD4-1497-4B13-8A14-5DD69F0D5318}"/>
              </a:ext>
            </a:extLst>
          </p:cNvPr>
          <p:cNvSpPr>
            <a:spLocks noGrp="1"/>
          </p:cNvSpPr>
          <p:nvPr>
            <p:ph idx="1"/>
          </p:nvPr>
        </p:nvSpPr>
        <p:spPr/>
        <p:txBody>
          <a:bodyPr/>
          <a:lstStyle/>
          <a:p>
            <a:pPr lvl="1">
              <a:buClr>
                <a:srgbClr val="FFC000"/>
              </a:buClr>
            </a:pPr>
            <a:r>
              <a:rPr lang="en-US" sz="2500" dirty="0"/>
              <a:t>“Although different variations of AAL exist (e.g., Creole, Gullah), there are common underlying rules across geographic regions in the U.S.  Additionally, linguistic patterns among some people in the African diaspora who speak English are similar to those AAL speakers in the U.S.” (Boutte, 2016, pp. 113). </a:t>
            </a:r>
          </a:p>
          <a:p>
            <a:pPr lvl="2"/>
            <a:r>
              <a:rPr lang="en-US" dirty="0"/>
              <a:t>This quotation encompassed each linguistic area of focus discussed by the researcher. </a:t>
            </a:r>
          </a:p>
          <a:p>
            <a:endParaRPr lang="en-US" dirty="0"/>
          </a:p>
        </p:txBody>
      </p:sp>
    </p:spTree>
    <p:extLst>
      <p:ext uri="{BB962C8B-B14F-4D97-AF65-F5344CB8AC3E}">
        <p14:creationId xmlns:p14="http://schemas.microsoft.com/office/powerpoint/2010/main" val="4287974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Conceptual Framework</a:t>
            </a:r>
          </a:p>
        </p:txBody>
      </p:sp>
      <p:pic>
        <p:nvPicPr>
          <p:cNvPr id="4" name="Content Placeholder 3">
            <a:extLst>
              <a:ext uri="{FF2B5EF4-FFF2-40B4-BE49-F238E27FC236}">
                <a16:creationId xmlns:a16="http://schemas.microsoft.com/office/drawing/2014/main" id="{7D315ABD-B71C-4EA4-B8B5-86444619B84E}"/>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17023" y="1714500"/>
            <a:ext cx="6781800" cy="3429000"/>
          </a:xfrm>
          <a:prstGeom prst="rect">
            <a:avLst/>
          </a:prstGeom>
          <a:noFill/>
        </p:spPr>
      </p:pic>
    </p:spTree>
    <p:extLst>
      <p:ext uri="{BB962C8B-B14F-4D97-AF65-F5344CB8AC3E}">
        <p14:creationId xmlns:p14="http://schemas.microsoft.com/office/powerpoint/2010/main" val="2682894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18036-3737-4A26-AB85-5E3C14F532CC}"/>
              </a:ext>
            </a:extLst>
          </p:cNvPr>
          <p:cNvSpPr>
            <a:spLocks noGrp="1"/>
          </p:cNvSpPr>
          <p:nvPr>
            <p:ph type="title"/>
          </p:nvPr>
        </p:nvSpPr>
        <p:spPr>
          <a:xfrm>
            <a:off x="1219200" y="0"/>
            <a:ext cx="8229600" cy="1905000"/>
          </a:xfrm>
        </p:spPr>
        <p:txBody>
          <a:bodyPr>
            <a:normAutofit fontScale="90000"/>
          </a:bodyPr>
          <a:lstStyle/>
          <a:p>
            <a:r>
              <a:rPr lang="en-US" b="1" dirty="0">
                <a:effectLst/>
              </a:rPr>
              <a:t>Justifying Ancestral Origins of African American Language</a:t>
            </a:r>
            <a:br>
              <a:rPr lang="en-US" b="1" dirty="0">
                <a:effectLst/>
              </a:rPr>
            </a:br>
            <a:r>
              <a:rPr lang="en-US" sz="2000" dirty="0">
                <a:solidFill>
                  <a:schemeClr val="tx1"/>
                </a:solidFill>
                <a:effectLst/>
              </a:rPr>
              <a:t>Analysis (cont.)</a:t>
            </a:r>
            <a:br>
              <a:rPr lang="en-US" dirty="0">
                <a:effectLst/>
              </a:rPr>
            </a:br>
            <a:endParaRPr lang="en-US" dirty="0"/>
          </a:p>
        </p:txBody>
      </p:sp>
      <p:sp>
        <p:nvSpPr>
          <p:cNvPr id="3" name="Content Placeholder 2">
            <a:extLst>
              <a:ext uri="{FF2B5EF4-FFF2-40B4-BE49-F238E27FC236}">
                <a16:creationId xmlns:a16="http://schemas.microsoft.com/office/drawing/2014/main" id="{654296B7-8636-4306-9EC4-660E363DA13A}"/>
              </a:ext>
            </a:extLst>
          </p:cNvPr>
          <p:cNvSpPr>
            <a:spLocks noGrp="1"/>
          </p:cNvSpPr>
          <p:nvPr>
            <p:ph idx="1"/>
          </p:nvPr>
        </p:nvSpPr>
        <p:spPr>
          <a:xfrm>
            <a:off x="1219200" y="1524000"/>
            <a:ext cx="7498080" cy="4800600"/>
          </a:xfrm>
        </p:spPr>
        <p:txBody>
          <a:bodyPr>
            <a:normAutofit/>
          </a:bodyPr>
          <a:lstStyle/>
          <a:p>
            <a:r>
              <a:rPr lang="en-US" sz="2500" dirty="0"/>
              <a:t>Ghanaian Twi </a:t>
            </a:r>
          </a:p>
          <a:p>
            <a:pPr lvl="1"/>
            <a:r>
              <a:rPr lang="en-US" sz="1900" dirty="0"/>
              <a:t>The structure of Twi is structured by </a:t>
            </a:r>
            <a:r>
              <a:rPr lang="en-US" sz="1900" dirty="0">
                <a:highlight>
                  <a:srgbClr val="FFFF00"/>
                </a:highlight>
              </a:rPr>
              <a:t>subject,</a:t>
            </a:r>
            <a:r>
              <a:rPr lang="en-US" sz="1900" dirty="0"/>
              <a:t> </a:t>
            </a:r>
            <a:r>
              <a:rPr lang="en-US" sz="1900" dirty="0">
                <a:highlight>
                  <a:srgbClr val="00FF00"/>
                </a:highlight>
              </a:rPr>
              <a:t>verb</a:t>
            </a:r>
            <a:r>
              <a:rPr lang="en-US" sz="1900" dirty="0"/>
              <a:t>, and </a:t>
            </a:r>
            <a:r>
              <a:rPr lang="en-US" sz="1900" dirty="0">
                <a:highlight>
                  <a:srgbClr val="00FFFF"/>
                </a:highlight>
              </a:rPr>
              <a:t>object. </a:t>
            </a:r>
          </a:p>
          <a:p>
            <a:pPr lvl="2"/>
            <a:r>
              <a:rPr lang="en-US" sz="1700" dirty="0"/>
              <a:t>“</a:t>
            </a:r>
            <a:r>
              <a:rPr lang="en-US" sz="1700" dirty="0">
                <a:highlight>
                  <a:srgbClr val="FFFF00"/>
                </a:highlight>
              </a:rPr>
              <a:t>I</a:t>
            </a:r>
            <a:r>
              <a:rPr lang="en-US" sz="1700" dirty="0"/>
              <a:t> </a:t>
            </a:r>
            <a:r>
              <a:rPr lang="en-US" sz="1700" dirty="0">
                <a:highlight>
                  <a:srgbClr val="00FF00"/>
                </a:highlight>
              </a:rPr>
              <a:t>eat</a:t>
            </a:r>
            <a:r>
              <a:rPr lang="en-US" sz="1700" dirty="0"/>
              <a:t> </a:t>
            </a:r>
            <a:r>
              <a:rPr lang="en-US" sz="1700" dirty="0">
                <a:highlight>
                  <a:srgbClr val="00FFFF"/>
                </a:highlight>
              </a:rPr>
              <a:t>orange</a:t>
            </a:r>
            <a:r>
              <a:rPr lang="en-US" sz="1700" dirty="0"/>
              <a:t> big one.”</a:t>
            </a:r>
          </a:p>
          <a:p>
            <a:pPr lvl="1"/>
            <a:r>
              <a:rPr lang="en-US" sz="1900" dirty="0"/>
              <a:t>Pronouns, subjects, and verbs are written together in this order as single units.</a:t>
            </a:r>
          </a:p>
          <a:p>
            <a:pPr lvl="1"/>
            <a:r>
              <a:rPr lang="en-US" sz="1900" dirty="0"/>
              <a:t>Ghanaian Languages are non-inflectional with no conjugation and no gender distinction</a:t>
            </a:r>
            <a:r>
              <a:rPr lang="en-US" dirty="0"/>
              <a:t>. </a:t>
            </a:r>
          </a:p>
        </p:txBody>
      </p:sp>
    </p:spTree>
    <p:extLst>
      <p:ext uri="{BB962C8B-B14F-4D97-AF65-F5344CB8AC3E}">
        <p14:creationId xmlns:p14="http://schemas.microsoft.com/office/powerpoint/2010/main" val="1419612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2FF8-F9DD-48DC-B7F0-EC5A0A2E5EB0}"/>
              </a:ext>
            </a:extLst>
          </p:cNvPr>
          <p:cNvSpPr>
            <a:spLocks noGrp="1"/>
          </p:cNvSpPr>
          <p:nvPr>
            <p:ph type="title"/>
          </p:nvPr>
        </p:nvSpPr>
        <p:spPr>
          <a:xfrm>
            <a:off x="1435608" y="533400"/>
            <a:ext cx="7632192" cy="884238"/>
          </a:xfrm>
        </p:spPr>
        <p:txBody>
          <a:bodyPr>
            <a:normAutofit fontScale="90000"/>
          </a:bodyPr>
          <a:lstStyle/>
          <a:p>
            <a:r>
              <a:rPr lang="en-US" b="1" dirty="0">
                <a:effectLst/>
              </a:rPr>
              <a:t>Justifying Ancestral Origins of African American Language</a:t>
            </a:r>
            <a:br>
              <a:rPr lang="en-US" b="1" dirty="0">
                <a:effectLst/>
              </a:rPr>
            </a:br>
            <a:r>
              <a:rPr lang="en-US" sz="2000" dirty="0">
                <a:solidFill>
                  <a:schemeClr val="tx1"/>
                </a:solidFill>
                <a:effectLst/>
              </a:rPr>
              <a:t>Analysis (cont.)</a:t>
            </a:r>
            <a:br>
              <a:rPr lang="en-US" dirty="0">
                <a:effectLst/>
              </a:rPr>
            </a:br>
            <a:endParaRPr lang="en-US" dirty="0"/>
          </a:p>
        </p:txBody>
      </p:sp>
      <p:sp>
        <p:nvSpPr>
          <p:cNvPr id="3" name="Content Placeholder 2">
            <a:extLst>
              <a:ext uri="{FF2B5EF4-FFF2-40B4-BE49-F238E27FC236}">
                <a16:creationId xmlns:a16="http://schemas.microsoft.com/office/drawing/2014/main" id="{00C507DD-DB4D-44ED-9B09-277E69C9584E}"/>
              </a:ext>
            </a:extLst>
          </p:cNvPr>
          <p:cNvSpPr>
            <a:spLocks noGrp="1"/>
          </p:cNvSpPr>
          <p:nvPr>
            <p:ph idx="1"/>
          </p:nvPr>
        </p:nvSpPr>
        <p:spPr/>
        <p:txBody>
          <a:bodyPr/>
          <a:lstStyle/>
          <a:p>
            <a:r>
              <a:rPr lang="en-US" sz="1900" dirty="0"/>
              <a:t>Ghanaian Twi Example of language usage with no conjugation and no gender distinction. </a:t>
            </a:r>
          </a:p>
          <a:p>
            <a:endParaRPr lang="en-US" dirty="0"/>
          </a:p>
        </p:txBody>
      </p:sp>
      <p:pic>
        <p:nvPicPr>
          <p:cNvPr id="4" name="medium (1)">
            <a:hlinkClick r:id="" action="ppaction://media"/>
            <a:extLst>
              <a:ext uri="{FF2B5EF4-FFF2-40B4-BE49-F238E27FC236}">
                <a16:creationId xmlns:a16="http://schemas.microsoft.com/office/drawing/2014/main" id="{4B6CE9CE-7E3C-4D02-A90A-C027D2EAC6F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40000" y="2286000"/>
            <a:ext cx="4064000" cy="2286000"/>
          </a:xfrm>
          <a:prstGeom prst="rect">
            <a:avLst/>
          </a:prstGeom>
        </p:spPr>
      </p:pic>
      <p:sp>
        <p:nvSpPr>
          <p:cNvPr id="5" name="Rectangle 4">
            <a:extLst>
              <a:ext uri="{FF2B5EF4-FFF2-40B4-BE49-F238E27FC236}">
                <a16:creationId xmlns:a16="http://schemas.microsoft.com/office/drawing/2014/main" id="{F31ED850-47B1-4DA2-B23F-010E4F9EED84}"/>
              </a:ext>
            </a:extLst>
          </p:cNvPr>
          <p:cNvSpPr/>
          <p:nvPr/>
        </p:nvSpPr>
        <p:spPr>
          <a:xfrm>
            <a:off x="1676400" y="4572000"/>
            <a:ext cx="6781800" cy="2308324"/>
          </a:xfrm>
          <a:prstGeom prst="rect">
            <a:avLst/>
          </a:prstGeom>
        </p:spPr>
        <p:txBody>
          <a:bodyPr wrap="square">
            <a:spAutoFit/>
          </a:bodyPr>
          <a:lstStyle/>
          <a:p>
            <a:r>
              <a:rPr lang="en-US" sz="2400" dirty="0">
                <a:solidFill>
                  <a:srgbClr val="030303"/>
                </a:solidFill>
                <a:latin typeface="Roboto"/>
              </a:rPr>
              <a:t>Stanza 1:</a:t>
            </a:r>
          </a:p>
          <a:p>
            <a:r>
              <a:rPr lang="en-US" sz="2400" dirty="0">
                <a:solidFill>
                  <a:srgbClr val="030303"/>
                </a:solidFill>
                <a:highlight>
                  <a:srgbClr val="FFFF00"/>
                </a:highlight>
                <a:latin typeface="Roboto"/>
              </a:rPr>
              <a:t>Mi </a:t>
            </a:r>
            <a:r>
              <a:rPr lang="en-US" sz="2400" dirty="0" err="1">
                <a:solidFill>
                  <a:srgbClr val="030303"/>
                </a:solidFill>
                <a:highlight>
                  <a:srgbClr val="FFFF00"/>
                </a:highlight>
                <a:latin typeface="Roboto"/>
              </a:rPr>
              <a:t>dɔ</a:t>
            </a:r>
            <a:r>
              <a:rPr lang="en-US" sz="2400" dirty="0">
                <a:solidFill>
                  <a:srgbClr val="030303"/>
                </a:solidFill>
                <a:highlight>
                  <a:srgbClr val="FFFF00"/>
                </a:highlight>
                <a:latin typeface="Roboto"/>
              </a:rPr>
              <a:t> mi </a:t>
            </a:r>
            <a:r>
              <a:rPr lang="en-US" sz="2400" dirty="0" err="1">
                <a:solidFill>
                  <a:srgbClr val="030303"/>
                </a:solidFill>
                <a:highlight>
                  <a:srgbClr val="FFFF00"/>
                </a:highlight>
                <a:latin typeface="Roboto"/>
              </a:rPr>
              <a:t>ba</a:t>
            </a:r>
            <a:r>
              <a:rPr lang="en-US" sz="2400" dirty="0">
                <a:solidFill>
                  <a:srgbClr val="030303"/>
                </a:solidFill>
                <a:highlight>
                  <a:srgbClr val="FFFF00"/>
                </a:highlight>
                <a:latin typeface="Roboto"/>
              </a:rPr>
              <a:t> </a:t>
            </a:r>
            <a:r>
              <a:rPr lang="en-US" sz="2400" dirty="0" err="1">
                <a:solidFill>
                  <a:srgbClr val="030303"/>
                </a:solidFill>
                <a:highlight>
                  <a:srgbClr val="FFFF00"/>
                </a:highlight>
                <a:latin typeface="Roboto"/>
              </a:rPr>
              <a:t>berma</a:t>
            </a:r>
            <a:r>
              <a:rPr lang="en-US" sz="2400" dirty="0">
                <a:solidFill>
                  <a:srgbClr val="030303"/>
                </a:solidFill>
                <a:highlight>
                  <a:srgbClr val="FFFF00"/>
                </a:highlight>
                <a:latin typeface="Roboto"/>
              </a:rPr>
              <a:t>  - I love my </a:t>
            </a:r>
            <a:r>
              <a:rPr lang="en-US" sz="2400" dirty="0">
                <a:solidFill>
                  <a:srgbClr val="FF0000"/>
                </a:solidFill>
                <a:highlight>
                  <a:srgbClr val="FFFF00"/>
                </a:highlight>
                <a:latin typeface="Roboto"/>
              </a:rPr>
              <a:t>son</a:t>
            </a:r>
          </a:p>
          <a:p>
            <a:r>
              <a:rPr lang="en-US" sz="2400" dirty="0">
                <a:solidFill>
                  <a:srgbClr val="030303"/>
                </a:solidFill>
                <a:latin typeface="Roboto"/>
              </a:rPr>
              <a:t> </a:t>
            </a:r>
            <a:r>
              <a:rPr lang="en-US" sz="2400" dirty="0">
                <a:solidFill>
                  <a:srgbClr val="030303"/>
                </a:solidFill>
                <a:highlight>
                  <a:srgbClr val="00FF00"/>
                </a:highlight>
                <a:latin typeface="Roboto"/>
              </a:rPr>
              <a:t>mi </a:t>
            </a:r>
            <a:r>
              <a:rPr lang="en-US" sz="2400" dirty="0" err="1">
                <a:solidFill>
                  <a:srgbClr val="030303"/>
                </a:solidFill>
                <a:highlight>
                  <a:srgbClr val="00FF00"/>
                </a:highlight>
                <a:latin typeface="Roboto"/>
              </a:rPr>
              <a:t>dɔ</a:t>
            </a:r>
            <a:r>
              <a:rPr lang="en-US" sz="2400" dirty="0">
                <a:solidFill>
                  <a:srgbClr val="030303"/>
                </a:solidFill>
                <a:highlight>
                  <a:srgbClr val="00FF00"/>
                </a:highlight>
                <a:latin typeface="Roboto"/>
              </a:rPr>
              <a:t> nu </a:t>
            </a:r>
            <a:r>
              <a:rPr lang="en-US" sz="2400" dirty="0" err="1">
                <a:solidFill>
                  <a:srgbClr val="030303"/>
                </a:solidFill>
                <a:highlight>
                  <a:srgbClr val="00FF00"/>
                </a:highlight>
                <a:latin typeface="Roboto"/>
              </a:rPr>
              <a:t>paa</a:t>
            </a:r>
            <a:r>
              <a:rPr lang="en-US" sz="2400" dirty="0">
                <a:solidFill>
                  <a:srgbClr val="030303"/>
                </a:solidFill>
                <a:highlight>
                  <a:srgbClr val="00FF00"/>
                </a:highlight>
                <a:latin typeface="Roboto"/>
              </a:rPr>
              <a:t> </a:t>
            </a:r>
            <a:r>
              <a:rPr lang="en-US" sz="2400" dirty="0">
                <a:solidFill>
                  <a:srgbClr val="030303"/>
                </a:solidFill>
                <a:latin typeface="Roboto"/>
              </a:rPr>
              <a:t>- I love </a:t>
            </a:r>
            <a:r>
              <a:rPr lang="en-US" sz="2400" dirty="0">
                <a:solidFill>
                  <a:srgbClr val="FF0000"/>
                </a:solidFill>
                <a:latin typeface="Roboto"/>
              </a:rPr>
              <a:t>him </a:t>
            </a:r>
            <a:r>
              <a:rPr lang="en-US" sz="2400" dirty="0">
                <a:solidFill>
                  <a:srgbClr val="030303"/>
                </a:solidFill>
                <a:latin typeface="Roboto"/>
              </a:rPr>
              <a:t>so much</a:t>
            </a:r>
          </a:p>
          <a:p>
            <a:r>
              <a:rPr lang="en-US" sz="2400" dirty="0">
                <a:solidFill>
                  <a:srgbClr val="030303"/>
                </a:solidFill>
                <a:latin typeface="Roboto"/>
              </a:rPr>
              <a:t>Stanza 2:</a:t>
            </a:r>
          </a:p>
          <a:p>
            <a:r>
              <a:rPr lang="en-US" sz="2400" dirty="0">
                <a:highlight>
                  <a:srgbClr val="FFFF00"/>
                </a:highlight>
              </a:rPr>
              <a:t>Mi </a:t>
            </a:r>
            <a:r>
              <a:rPr lang="en-US" sz="2400" dirty="0" err="1">
                <a:highlight>
                  <a:srgbClr val="FFFF00"/>
                </a:highlight>
              </a:rPr>
              <a:t>dɔ</a:t>
            </a:r>
            <a:r>
              <a:rPr lang="en-US" sz="2400" dirty="0">
                <a:highlight>
                  <a:srgbClr val="FFFF00"/>
                </a:highlight>
              </a:rPr>
              <a:t> mi </a:t>
            </a:r>
            <a:r>
              <a:rPr lang="en-US" sz="2400" dirty="0" err="1">
                <a:highlight>
                  <a:srgbClr val="FFFF00"/>
                </a:highlight>
              </a:rPr>
              <a:t>ba</a:t>
            </a:r>
            <a:r>
              <a:rPr lang="en-US" sz="2400" dirty="0">
                <a:highlight>
                  <a:srgbClr val="FFFF00"/>
                </a:highlight>
              </a:rPr>
              <a:t> baa - I love my </a:t>
            </a:r>
            <a:r>
              <a:rPr lang="en-US" sz="2400" dirty="0">
                <a:solidFill>
                  <a:srgbClr val="FF0000"/>
                </a:solidFill>
                <a:highlight>
                  <a:srgbClr val="FFFF00"/>
                </a:highlight>
              </a:rPr>
              <a:t>daughter </a:t>
            </a:r>
          </a:p>
          <a:p>
            <a:r>
              <a:rPr lang="en-US" sz="2400" dirty="0">
                <a:highlight>
                  <a:srgbClr val="00FF00"/>
                </a:highlight>
              </a:rPr>
              <a:t>mi </a:t>
            </a:r>
            <a:r>
              <a:rPr lang="en-US" sz="2400" dirty="0" err="1">
                <a:highlight>
                  <a:srgbClr val="00FF00"/>
                </a:highlight>
              </a:rPr>
              <a:t>dɔ</a:t>
            </a:r>
            <a:r>
              <a:rPr lang="en-US" sz="2400" dirty="0">
                <a:highlight>
                  <a:srgbClr val="00FF00"/>
                </a:highlight>
              </a:rPr>
              <a:t> nu </a:t>
            </a:r>
            <a:r>
              <a:rPr lang="en-US" sz="2400" dirty="0" err="1">
                <a:highlight>
                  <a:srgbClr val="00FF00"/>
                </a:highlight>
              </a:rPr>
              <a:t>paa</a:t>
            </a:r>
            <a:r>
              <a:rPr lang="en-US" sz="2400" dirty="0">
                <a:highlight>
                  <a:srgbClr val="00FF00"/>
                </a:highlight>
              </a:rPr>
              <a:t> </a:t>
            </a:r>
            <a:r>
              <a:rPr lang="en-US" sz="2400" dirty="0"/>
              <a:t>- I love </a:t>
            </a:r>
            <a:r>
              <a:rPr lang="en-US" sz="2400" dirty="0">
                <a:solidFill>
                  <a:srgbClr val="FF0000"/>
                </a:solidFill>
              </a:rPr>
              <a:t>her </a:t>
            </a:r>
            <a:r>
              <a:rPr lang="en-US" sz="2400" dirty="0"/>
              <a:t>so much </a:t>
            </a:r>
            <a:endParaRPr lang="en-US" sz="2400" dirty="0">
              <a:solidFill>
                <a:srgbClr val="030303"/>
              </a:solidFill>
              <a:latin typeface="Roboto"/>
            </a:endParaRPr>
          </a:p>
        </p:txBody>
      </p:sp>
    </p:spTree>
    <p:extLst>
      <p:ext uri="{BB962C8B-B14F-4D97-AF65-F5344CB8AC3E}">
        <p14:creationId xmlns:p14="http://schemas.microsoft.com/office/powerpoint/2010/main" val="81293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1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09F2-AC4D-49C9-A2BE-3B99A338FE03}"/>
              </a:ext>
            </a:extLst>
          </p:cNvPr>
          <p:cNvSpPr>
            <a:spLocks noGrp="1"/>
          </p:cNvSpPr>
          <p:nvPr>
            <p:ph type="title"/>
          </p:nvPr>
        </p:nvSpPr>
        <p:spPr/>
        <p:txBody>
          <a:bodyPr>
            <a:normAutofit fontScale="90000"/>
          </a:bodyPr>
          <a:lstStyle/>
          <a:p>
            <a:r>
              <a:rPr lang="en-US" b="1" dirty="0">
                <a:effectLst/>
              </a:rPr>
              <a:t>Justifying Ancestral Origins of African American Language</a:t>
            </a:r>
            <a:br>
              <a:rPr lang="en-US" b="1" dirty="0">
                <a:effectLst/>
              </a:rPr>
            </a:br>
            <a:r>
              <a:rPr lang="en-US" sz="2000" dirty="0">
                <a:solidFill>
                  <a:schemeClr val="tx1"/>
                </a:solidFill>
                <a:effectLst/>
              </a:rPr>
              <a:t>Analysis (cont.)</a:t>
            </a:r>
            <a:endParaRPr lang="en-US" dirty="0"/>
          </a:p>
        </p:txBody>
      </p:sp>
      <p:sp>
        <p:nvSpPr>
          <p:cNvPr id="3" name="Content Placeholder 2">
            <a:extLst>
              <a:ext uri="{FF2B5EF4-FFF2-40B4-BE49-F238E27FC236}">
                <a16:creationId xmlns:a16="http://schemas.microsoft.com/office/drawing/2014/main" id="{A61FE868-EEA1-4201-A733-1BE5DD848A07}"/>
              </a:ext>
            </a:extLst>
          </p:cNvPr>
          <p:cNvSpPr>
            <a:spLocks noGrp="1"/>
          </p:cNvSpPr>
          <p:nvPr>
            <p:ph idx="1"/>
          </p:nvPr>
        </p:nvSpPr>
        <p:spPr>
          <a:xfrm>
            <a:off x="1435608" y="1600200"/>
            <a:ext cx="7498080" cy="4800600"/>
          </a:xfrm>
        </p:spPr>
        <p:txBody>
          <a:bodyPr>
            <a:normAutofit/>
          </a:bodyPr>
          <a:lstStyle/>
          <a:p>
            <a:r>
              <a:rPr lang="en-US" sz="2700" dirty="0"/>
              <a:t>Gullah Geechee </a:t>
            </a:r>
          </a:p>
          <a:p>
            <a:pPr lvl="1"/>
            <a:r>
              <a:rPr lang="en-US" sz="2100" dirty="0"/>
              <a:t>The study of creoles and pidgins has been marked by controversy about how they emerged whether they can be identified by their structural features and how they stand genetically in relation to their lexifiers” (</a:t>
            </a:r>
            <a:r>
              <a:rPr lang="en-US" sz="2100" dirty="0" err="1"/>
              <a:t>Mufwene</a:t>
            </a:r>
            <a:r>
              <a:rPr lang="en-US" sz="2100" dirty="0"/>
              <a:t>, 2015, p.1).</a:t>
            </a:r>
          </a:p>
          <a:p>
            <a:pPr lvl="1"/>
            <a:r>
              <a:rPr lang="en-US" sz="2100" dirty="0"/>
              <a:t>It has been linguistically suggested that radical creoles use serial verb constructions</a:t>
            </a:r>
          </a:p>
          <a:p>
            <a:pPr lvl="2"/>
            <a:r>
              <a:rPr lang="en-US" sz="1800" dirty="0"/>
              <a:t>Gullah Geechee is a radical creole.</a:t>
            </a:r>
          </a:p>
          <a:p>
            <a:pPr lvl="3"/>
            <a:r>
              <a:rPr lang="en-US" sz="1750" dirty="0"/>
              <a:t>The usage of preverbal tense mood aspect markers. </a:t>
            </a:r>
          </a:p>
          <a:p>
            <a:pPr lvl="3"/>
            <a:r>
              <a:rPr lang="en-US" sz="1750" dirty="0"/>
              <a:t> Words often used in Gullah Geechee phrases are “been,” “</a:t>
            </a:r>
            <a:r>
              <a:rPr lang="en-US" sz="1750" dirty="0" err="1"/>
              <a:t>gwine</a:t>
            </a:r>
            <a:r>
              <a:rPr lang="en-US" sz="1750" dirty="0"/>
              <a:t>,” “ da,” and “done”</a:t>
            </a:r>
          </a:p>
          <a:p>
            <a:pPr lvl="3"/>
            <a:r>
              <a:rPr lang="en-US" sz="1750" dirty="0"/>
              <a:t>The relative order is </a:t>
            </a:r>
            <a:r>
              <a:rPr lang="en-US" sz="1750" dirty="0" err="1"/>
              <a:t>Done+been+da+gwine+VERB</a:t>
            </a:r>
            <a:r>
              <a:rPr lang="en-US" sz="1750" dirty="0"/>
              <a:t>. </a:t>
            </a:r>
          </a:p>
          <a:p>
            <a:pPr lvl="4"/>
            <a:r>
              <a:rPr lang="en-US" sz="1700" dirty="0" err="1"/>
              <a:t>been+da</a:t>
            </a:r>
            <a:r>
              <a:rPr lang="en-US" sz="1700" dirty="0"/>
              <a:t> takes the form of </a:t>
            </a:r>
            <a:r>
              <a:rPr lang="en-US" sz="1700" i="1" dirty="0" err="1"/>
              <a:t>beena</a:t>
            </a:r>
            <a:r>
              <a:rPr lang="en-US" sz="1700" i="1" dirty="0"/>
              <a:t>.</a:t>
            </a:r>
            <a:r>
              <a:rPr lang="en-US" sz="1700" dirty="0"/>
              <a:t> (Frank, 2019). </a:t>
            </a:r>
          </a:p>
          <a:p>
            <a:pPr lvl="1"/>
            <a:endParaRPr lang="en-US" dirty="0"/>
          </a:p>
          <a:p>
            <a:pPr lvl="2"/>
            <a:endParaRPr lang="en-US" dirty="0"/>
          </a:p>
          <a:p>
            <a:endParaRPr lang="en-US" dirty="0"/>
          </a:p>
        </p:txBody>
      </p:sp>
    </p:spTree>
    <p:extLst>
      <p:ext uri="{BB962C8B-B14F-4D97-AF65-F5344CB8AC3E}">
        <p14:creationId xmlns:p14="http://schemas.microsoft.com/office/powerpoint/2010/main" val="2725305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8FA11-2193-48A5-9C12-DA92D73CAAAD}"/>
              </a:ext>
            </a:extLst>
          </p:cNvPr>
          <p:cNvSpPr>
            <a:spLocks noGrp="1"/>
          </p:cNvSpPr>
          <p:nvPr>
            <p:ph type="title"/>
          </p:nvPr>
        </p:nvSpPr>
        <p:spPr>
          <a:xfrm>
            <a:off x="1435608" y="228600"/>
            <a:ext cx="7498080" cy="1143000"/>
          </a:xfrm>
        </p:spPr>
        <p:txBody>
          <a:bodyPr>
            <a:normAutofit fontScale="90000"/>
          </a:bodyPr>
          <a:lstStyle/>
          <a:p>
            <a:r>
              <a:rPr lang="en-US" b="1" dirty="0">
                <a:effectLst/>
              </a:rPr>
              <a:t>Justifying Ancestral Origins of African American Language</a:t>
            </a:r>
            <a:br>
              <a:rPr lang="en-US" b="1" dirty="0">
                <a:effectLst/>
              </a:rPr>
            </a:br>
            <a:r>
              <a:rPr lang="en-US" sz="2000" dirty="0">
                <a:solidFill>
                  <a:schemeClr val="tx1"/>
                </a:solidFill>
                <a:effectLst/>
              </a:rPr>
              <a:t>Analysis (cont.)</a:t>
            </a:r>
            <a:endParaRPr lang="en-US" dirty="0"/>
          </a:p>
        </p:txBody>
      </p:sp>
      <p:sp>
        <p:nvSpPr>
          <p:cNvPr id="3" name="Content Placeholder 2">
            <a:extLst>
              <a:ext uri="{FF2B5EF4-FFF2-40B4-BE49-F238E27FC236}">
                <a16:creationId xmlns:a16="http://schemas.microsoft.com/office/drawing/2014/main" id="{ED1D922C-D064-45F4-BFE8-7FE011B8E134}"/>
              </a:ext>
            </a:extLst>
          </p:cNvPr>
          <p:cNvSpPr>
            <a:spLocks noGrp="1"/>
          </p:cNvSpPr>
          <p:nvPr>
            <p:ph idx="1"/>
          </p:nvPr>
        </p:nvSpPr>
        <p:spPr>
          <a:xfrm>
            <a:off x="1435608" y="1600200"/>
            <a:ext cx="7498080" cy="5257800"/>
          </a:xfrm>
        </p:spPr>
        <p:txBody>
          <a:bodyPr>
            <a:normAutofit/>
          </a:bodyPr>
          <a:lstStyle/>
          <a:p>
            <a:r>
              <a:rPr lang="en-US" sz="2700" dirty="0"/>
              <a:t>African American Vernacular English</a:t>
            </a:r>
          </a:p>
          <a:p>
            <a:pPr lvl="1"/>
            <a:r>
              <a:rPr lang="en-US" sz="2100" dirty="0"/>
              <a:t>African American Vernacular English is often considered a “made-up “language, yet there are linguistic features that counteract this thought. The linguistic features that make AAVE unique are its phonology, syntax, semantics, and pragmatics</a:t>
            </a:r>
            <a:r>
              <a:rPr lang="en-US" dirty="0"/>
              <a:t>. </a:t>
            </a:r>
          </a:p>
          <a:p>
            <a:pPr lvl="1"/>
            <a:r>
              <a:rPr lang="en-US" sz="2100" dirty="0"/>
              <a:t>The deletion of “</a:t>
            </a:r>
            <a:r>
              <a:rPr lang="en-US" sz="2100" dirty="0" err="1"/>
              <a:t>th</a:t>
            </a:r>
            <a:r>
              <a:rPr lang="en-US" sz="2100" dirty="0"/>
              <a:t>” phoneme is a phonological feature of AAVE.  </a:t>
            </a:r>
          </a:p>
          <a:p>
            <a:pPr lvl="2"/>
            <a:r>
              <a:rPr lang="en-US" sz="1800" dirty="0"/>
              <a:t>“</a:t>
            </a:r>
            <a:r>
              <a:rPr lang="en-US" sz="1800" dirty="0">
                <a:highlight>
                  <a:srgbClr val="FFFF00"/>
                </a:highlight>
              </a:rPr>
              <a:t>th</a:t>
            </a:r>
            <a:r>
              <a:rPr lang="en-US" sz="1800" dirty="0"/>
              <a:t>em” would then most likely become “</a:t>
            </a:r>
            <a:r>
              <a:rPr lang="en-US" sz="1800" dirty="0">
                <a:highlight>
                  <a:srgbClr val="FFFF00"/>
                </a:highlight>
              </a:rPr>
              <a:t>d</a:t>
            </a:r>
            <a:r>
              <a:rPr lang="en-US" sz="1800" dirty="0"/>
              <a:t>em.”  </a:t>
            </a:r>
          </a:p>
          <a:p>
            <a:pPr lvl="1"/>
            <a:r>
              <a:rPr lang="en-US" sz="1900" dirty="0"/>
              <a:t>Simplifies traditional English formalities</a:t>
            </a:r>
          </a:p>
          <a:p>
            <a:pPr lvl="2"/>
            <a:r>
              <a:rPr lang="en-US" sz="1700" dirty="0"/>
              <a:t>“You smart,” in comparison to “you are smart.” </a:t>
            </a:r>
          </a:p>
          <a:p>
            <a:pPr lvl="1"/>
            <a:r>
              <a:rPr lang="en-US" sz="1900" dirty="0"/>
              <a:t>AAVE semantics has the focal areas of keeping the language generative and creative and using cultural inversion. </a:t>
            </a:r>
          </a:p>
          <a:p>
            <a:pPr lvl="2"/>
            <a:r>
              <a:rPr lang="en-US" sz="1700" dirty="0"/>
              <a:t>“</a:t>
            </a:r>
            <a:r>
              <a:rPr lang="en-US" sz="1700" dirty="0" err="1"/>
              <a:t>jit</a:t>
            </a:r>
            <a:r>
              <a:rPr lang="en-US" sz="1700" dirty="0"/>
              <a:t>” meaning child </a:t>
            </a:r>
          </a:p>
          <a:p>
            <a:pPr lvl="1"/>
            <a:endParaRPr lang="en-US" dirty="0"/>
          </a:p>
        </p:txBody>
      </p:sp>
    </p:spTree>
    <p:extLst>
      <p:ext uri="{BB962C8B-B14F-4D97-AF65-F5344CB8AC3E}">
        <p14:creationId xmlns:p14="http://schemas.microsoft.com/office/powerpoint/2010/main" val="1594192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1F970-D5B0-4A51-8E35-C97F793EB027}"/>
              </a:ext>
            </a:extLst>
          </p:cNvPr>
          <p:cNvSpPr>
            <a:spLocks noGrp="1"/>
          </p:cNvSpPr>
          <p:nvPr>
            <p:ph type="title"/>
          </p:nvPr>
        </p:nvSpPr>
        <p:spPr>
          <a:xfrm>
            <a:off x="1435608" y="249238"/>
            <a:ext cx="7498080" cy="1143000"/>
          </a:xfrm>
        </p:spPr>
        <p:txBody>
          <a:bodyPr>
            <a:normAutofit fontScale="90000"/>
          </a:bodyPr>
          <a:lstStyle/>
          <a:p>
            <a:r>
              <a:rPr lang="en-US" b="1" dirty="0">
                <a:effectLst/>
              </a:rPr>
              <a:t>Justifying Ancestral Origins of African American Language</a:t>
            </a:r>
            <a:br>
              <a:rPr lang="en-US" b="1" dirty="0">
                <a:effectLst/>
              </a:rPr>
            </a:br>
            <a:r>
              <a:rPr lang="en-US" sz="2000" dirty="0">
                <a:solidFill>
                  <a:schemeClr val="tx1"/>
                </a:solidFill>
                <a:effectLst/>
              </a:rPr>
              <a:t>Analysis (cont.)</a:t>
            </a:r>
            <a:endParaRPr lang="en-US" dirty="0"/>
          </a:p>
        </p:txBody>
      </p:sp>
      <p:sp>
        <p:nvSpPr>
          <p:cNvPr id="3" name="Content Placeholder 2">
            <a:extLst>
              <a:ext uri="{FF2B5EF4-FFF2-40B4-BE49-F238E27FC236}">
                <a16:creationId xmlns:a16="http://schemas.microsoft.com/office/drawing/2014/main" id="{E1096E17-140C-4243-A0C3-5E35E2C331F9}"/>
              </a:ext>
            </a:extLst>
          </p:cNvPr>
          <p:cNvSpPr>
            <a:spLocks noGrp="1"/>
          </p:cNvSpPr>
          <p:nvPr>
            <p:ph idx="1"/>
          </p:nvPr>
        </p:nvSpPr>
        <p:spPr>
          <a:xfrm>
            <a:off x="1435608" y="1676400"/>
            <a:ext cx="7498080" cy="4800600"/>
          </a:xfrm>
        </p:spPr>
        <p:txBody>
          <a:bodyPr>
            <a:normAutofit/>
          </a:bodyPr>
          <a:lstStyle/>
          <a:p>
            <a:r>
              <a:rPr lang="en-US" sz="1700" dirty="0"/>
              <a:t>Though these languages in their current linguistic status are subsequentially different, there are commonalities that can bond them together </a:t>
            </a:r>
          </a:p>
        </p:txBody>
      </p:sp>
      <p:pic>
        <p:nvPicPr>
          <p:cNvPr id="5" name="Picture 4" descr="A close up of text on a white background&#10;&#10;Description automatically generated">
            <a:extLst>
              <a:ext uri="{FF2B5EF4-FFF2-40B4-BE49-F238E27FC236}">
                <a16:creationId xmlns:a16="http://schemas.microsoft.com/office/drawing/2014/main" id="{92DD01E2-C247-41B9-9CA6-501C8B8A82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6367" y="2665830"/>
            <a:ext cx="4322454" cy="4144962"/>
          </a:xfrm>
          <a:prstGeom prst="rect">
            <a:avLst/>
          </a:prstGeom>
        </p:spPr>
      </p:pic>
      <p:sp>
        <p:nvSpPr>
          <p:cNvPr id="8" name="TextBox 7">
            <a:extLst>
              <a:ext uri="{FF2B5EF4-FFF2-40B4-BE49-F238E27FC236}">
                <a16:creationId xmlns:a16="http://schemas.microsoft.com/office/drawing/2014/main" id="{D37B5666-100A-415F-A9AB-DAEC206D39EA}"/>
              </a:ext>
            </a:extLst>
          </p:cNvPr>
          <p:cNvSpPr txBox="1"/>
          <p:nvPr/>
        </p:nvSpPr>
        <p:spPr>
          <a:xfrm>
            <a:off x="3352799" y="2357756"/>
            <a:ext cx="3189591" cy="338554"/>
          </a:xfrm>
          <a:prstGeom prst="rect">
            <a:avLst/>
          </a:prstGeom>
          <a:noFill/>
        </p:spPr>
        <p:txBody>
          <a:bodyPr wrap="none" rtlCol="0">
            <a:spAutoFit/>
          </a:bodyPr>
          <a:lstStyle/>
          <a:p>
            <a:r>
              <a:rPr lang="en-US" sz="1600" dirty="0"/>
              <a:t>Linguistic Blends Comparison Chart</a:t>
            </a:r>
          </a:p>
        </p:txBody>
      </p:sp>
    </p:spTree>
    <p:extLst>
      <p:ext uri="{BB962C8B-B14F-4D97-AF65-F5344CB8AC3E}">
        <p14:creationId xmlns:p14="http://schemas.microsoft.com/office/powerpoint/2010/main" val="9070329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DEA3E-F964-40D0-85FF-FAC2A819A987}"/>
              </a:ext>
            </a:extLst>
          </p:cNvPr>
          <p:cNvSpPr>
            <a:spLocks noGrp="1"/>
          </p:cNvSpPr>
          <p:nvPr>
            <p:ph type="title"/>
          </p:nvPr>
        </p:nvSpPr>
        <p:spPr/>
        <p:txBody>
          <a:bodyPr>
            <a:normAutofit fontScale="90000"/>
          </a:bodyPr>
          <a:lstStyle/>
          <a:p>
            <a:r>
              <a:rPr lang="en-US" b="1" dirty="0">
                <a:effectLst/>
              </a:rPr>
              <a:t>Justifying Ancestral Origins of African American Language</a:t>
            </a:r>
            <a:br>
              <a:rPr lang="en-US" b="1" dirty="0">
                <a:effectLst/>
              </a:rPr>
            </a:br>
            <a:r>
              <a:rPr lang="en-US" sz="2000" dirty="0">
                <a:solidFill>
                  <a:schemeClr val="tx1"/>
                </a:solidFill>
                <a:effectLst/>
              </a:rPr>
              <a:t>Analysis (cont.)</a:t>
            </a:r>
            <a:endParaRPr lang="en-US" dirty="0"/>
          </a:p>
        </p:txBody>
      </p:sp>
      <p:sp>
        <p:nvSpPr>
          <p:cNvPr id="3" name="Content Placeholder 2">
            <a:extLst>
              <a:ext uri="{FF2B5EF4-FFF2-40B4-BE49-F238E27FC236}">
                <a16:creationId xmlns:a16="http://schemas.microsoft.com/office/drawing/2014/main" id="{BE1A7EE4-219E-4D85-AB61-A5C02A175704}"/>
              </a:ext>
            </a:extLst>
          </p:cNvPr>
          <p:cNvSpPr>
            <a:spLocks noGrp="1"/>
          </p:cNvSpPr>
          <p:nvPr>
            <p:ph idx="1"/>
          </p:nvPr>
        </p:nvSpPr>
        <p:spPr>
          <a:xfrm>
            <a:off x="1435608" y="1676400"/>
            <a:ext cx="7498080" cy="4800600"/>
          </a:xfrm>
        </p:spPr>
        <p:txBody>
          <a:bodyPr>
            <a:normAutofit lnSpcReduction="10000"/>
          </a:bodyPr>
          <a:lstStyle/>
          <a:p>
            <a:r>
              <a:rPr lang="en-US" sz="2800" dirty="0"/>
              <a:t>Though these languages in their current linguistic status are subsequentially different, there are commonalities that can bond them together </a:t>
            </a:r>
          </a:p>
          <a:p>
            <a:pPr lvl="1"/>
            <a:r>
              <a:rPr lang="en-US" sz="1900" dirty="0"/>
              <a:t>Phonology refers to the sounds and sound patterns of a language </a:t>
            </a:r>
          </a:p>
          <a:p>
            <a:pPr lvl="2"/>
            <a:r>
              <a:rPr lang="en-US" sz="1800" dirty="0"/>
              <a:t>AAVE has common sound patterns, and many of phonological rules are derived from West African Languages </a:t>
            </a:r>
          </a:p>
          <a:p>
            <a:pPr lvl="1"/>
            <a:r>
              <a:rPr lang="en-US" sz="1900" dirty="0"/>
              <a:t>All three languages do not require linking verbs to complete a phrase. </a:t>
            </a:r>
          </a:p>
          <a:p>
            <a:pPr lvl="1"/>
            <a:r>
              <a:rPr lang="en-US" sz="1800" dirty="0"/>
              <a:t> AAVE and Gullah Geechee Dialect utilize the generative semantic feature which means the creation of new words, new word meanings and/or phrases</a:t>
            </a:r>
          </a:p>
          <a:p>
            <a:pPr lvl="1"/>
            <a:r>
              <a:rPr lang="en-US" sz="1700" dirty="0"/>
              <a:t>Ghanaian Twi, Gullah Geechee Dialect, and African American Vernacular English are all languages a part of </a:t>
            </a:r>
            <a:r>
              <a:rPr lang="en-US" sz="1700" dirty="0" err="1"/>
              <a:t>raciolinguistics</a:t>
            </a:r>
            <a:r>
              <a:rPr lang="en-US" sz="1700" dirty="0"/>
              <a:t> that represents and supports speakers and inhabitants of the African Diaspora. </a:t>
            </a:r>
          </a:p>
        </p:txBody>
      </p:sp>
    </p:spTree>
    <p:extLst>
      <p:ext uri="{BB962C8B-B14F-4D97-AF65-F5344CB8AC3E}">
        <p14:creationId xmlns:p14="http://schemas.microsoft.com/office/powerpoint/2010/main" val="374379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41218-13A2-480E-B2D3-F354C2DE9279}"/>
              </a:ext>
            </a:extLst>
          </p:cNvPr>
          <p:cNvSpPr>
            <a:spLocks noGrp="1"/>
          </p:cNvSpPr>
          <p:nvPr>
            <p:ph type="title"/>
          </p:nvPr>
        </p:nvSpPr>
        <p:spPr/>
        <p:txBody>
          <a:bodyPr/>
          <a:lstStyle/>
          <a:p>
            <a:r>
              <a:rPr lang="en-US" dirty="0"/>
              <a:t>Introducing </a:t>
            </a:r>
            <a:r>
              <a:rPr lang="en-US" dirty="0" err="1"/>
              <a:t>Raciolinguistics</a:t>
            </a:r>
            <a:endParaRPr lang="en-US" dirty="0"/>
          </a:p>
        </p:txBody>
      </p:sp>
      <p:sp>
        <p:nvSpPr>
          <p:cNvPr id="3" name="Content Placeholder 2">
            <a:extLst>
              <a:ext uri="{FF2B5EF4-FFF2-40B4-BE49-F238E27FC236}">
                <a16:creationId xmlns:a16="http://schemas.microsoft.com/office/drawing/2014/main" id="{EBF95F7E-2385-4A11-B260-91D25FB9C469}"/>
              </a:ext>
            </a:extLst>
          </p:cNvPr>
          <p:cNvSpPr>
            <a:spLocks noGrp="1"/>
          </p:cNvSpPr>
          <p:nvPr>
            <p:ph idx="1"/>
          </p:nvPr>
        </p:nvSpPr>
        <p:spPr/>
        <p:txBody>
          <a:bodyPr/>
          <a:lstStyle/>
          <a:p>
            <a:r>
              <a:rPr lang="en-US" dirty="0"/>
              <a:t>Language based on race , addresses the language of the African American race, and  that their language is respected .  </a:t>
            </a:r>
          </a:p>
        </p:txBody>
      </p:sp>
    </p:spTree>
    <p:extLst>
      <p:ext uri="{BB962C8B-B14F-4D97-AF65-F5344CB8AC3E}">
        <p14:creationId xmlns:p14="http://schemas.microsoft.com/office/powerpoint/2010/main" val="23601057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52DB9-850F-4314-9C41-D4990C81410E}"/>
              </a:ext>
            </a:extLst>
          </p:cNvPr>
          <p:cNvSpPr>
            <a:spLocks noGrp="1"/>
          </p:cNvSpPr>
          <p:nvPr>
            <p:ph type="title"/>
          </p:nvPr>
        </p:nvSpPr>
        <p:spPr>
          <a:xfrm>
            <a:off x="1435608" y="76200"/>
            <a:ext cx="7498080" cy="2286000"/>
          </a:xfrm>
        </p:spPr>
        <p:txBody>
          <a:bodyPr>
            <a:normAutofit fontScale="90000"/>
          </a:bodyPr>
          <a:lstStyle/>
          <a:p>
            <a:r>
              <a:rPr lang="en-US" b="1" dirty="0">
                <a:effectLst/>
              </a:rPr>
              <a:t>Practical and Theoretical Respect for African American Speakers</a:t>
            </a:r>
            <a:br>
              <a:rPr lang="en-US" b="1" dirty="0">
                <a:effectLst/>
              </a:rPr>
            </a:br>
            <a:r>
              <a:rPr lang="en-US" sz="2000" dirty="0">
                <a:solidFill>
                  <a:schemeClr val="tx1"/>
                </a:solidFill>
                <a:effectLst/>
              </a:rPr>
              <a:t>Analysis (cont.)</a:t>
            </a:r>
            <a:br>
              <a:rPr lang="en-US" dirty="0">
                <a:solidFill>
                  <a:schemeClr val="tx1"/>
                </a:solidFill>
                <a:effectLst/>
              </a:rPr>
            </a:br>
            <a:endParaRPr lang="en-US" dirty="0">
              <a:solidFill>
                <a:schemeClr val="tx1"/>
              </a:solidFill>
            </a:endParaRPr>
          </a:p>
        </p:txBody>
      </p:sp>
      <p:sp>
        <p:nvSpPr>
          <p:cNvPr id="3" name="Content Placeholder 2">
            <a:extLst>
              <a:ext uri="{FF2B5EF4-FFF2-40B4-BE49-F238E27FC236}">
                <a16:creationId xmlns:a16="http://schemas.microsoft.com/office/drawing/2014/main" id="{B90AA3EE-1B71-4274-A19F-B3558C9F8BCC}"/>
              </a:ext>
            </a:extLst>
          </p:cNvPr>
          <p:cNvSpPr>
            <a:spLocks noGrp="1"/>
          </p:cNvSpPr>
          <p:nvPr>
            <p:ph idx="1"/>
          </p:nvPr>
        </p:nvSpPr>
        <p:spPr>
          <a:xfrm>
            <a:off x="1435608" y="2052320"/>
            <a:ext cx="7498080" cy="4800600"/>
          </a:xfrm>
        </p:spPr>
        <p:txBody>
          <a:bodyPr>
            <a:normAutofit/>
          </a:bodyPr>
          <a:lstStyle/>
          <a:p>
            <a:r>
              <a:rPr lang="en-US" sz="2300" dirty="0"/>
              <a:t>“It also</a:t>
            </a:r>
            <a:r>
              <a:rPr lang="en-US" sz="2300" b="1" dirty="0"/>
              <a:t> </a:t>
            </a:r>
            <a:r>
              <a:rPr lang="en-US" sz="2300" dirty="0"/>
              <a:t>is important to note that a person’s language not only reflects his or her culture, but also is a way of thinking. Following this line of logic, attempts</a:t>
            </a:r>
            <a:r>
              <a:rPr lang="en-US" sz="2300" b="1" dirty="0"/>
              <a:t> </a:t>
            </a:r>
            <a:r>
              <a:rPr lang="en-US" sz="2300" dirty="0"/>
              <a:t>to eradicate a person’s language can potentially be socially, emotionally, psychologically, and</a:t>
            </a:r>
            <a:r>
              <a:rPr lang="en-US" sz="2300" b="1" dirty="0"/>
              <a:t> </a:t>
            </a:r>
            <a:r>
              <a:rPr lang="en-US" sz="2300" dirty="0"/>
              <a:t>cognitively damaging” (Boutte &amp; Johnson, 2013, p. 301). </a:t>
            </a:r>
          </a:p>
          <a:p>
            <a:pPr lvl="1"/>
            <a:r>
              <a:rPr lang="en-US" sz="1900" dirty="0"/>
              <a:t>This supports the premise that language is larger than just words, the way they are said, and sentence structure, it reflects one’s life and heritage. </a:t>
            </a:r>
          </a:p>
        </p:txBody>
      </p:sp>
    </p:spTree>
    <p:extLst>
      <p:ext uri="{BB962C8B-B14F-4D97-AF65-F5344CB8AC3E}">
        <p14:creationId xmlns:p14="http://schemas.microsoft.com/office/powerpoint/2010/main" val="5414798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F7140-1A31-4238-9016-61CF7AC3D398}"/>
              </a:ext>
            </a:extLst>
          </p:cNvPr>
          <p:cNvSpPr>
            <a:spLocks noGrp="1"/>
          </p:cNvSpPr>
          <p:nvPr>
            <p:ph type="title"/>
          </p:nvPr>
        </p:nvSpPr>
        <p:spPr>
          <a:xfrm>
            <a:off x="1481328" y="685800"/>
            <a:ext cx="7498080" cy="1143000"/>
          </a:xfrm>
        </p:spPr>
        <p:txBody>
          <a:bodyPr>
            <a:normAutofit fontScale="90000"/>
          </a:bodyPr>
          <a:lstStyle/>
          <a:p>
            <a:r>
              <a:rPr lang="en-US" b="1" dirty="0">
                <a:effectLst/>
              </a:rPr>
              <a:t>Practical and Theoretical Respect for African American Speakers</a:t>
            </a:r>
            <a:br>
              <a:rPr lang="en-US" b="1" dirty="0">
                <a:effectLst/>
              </a:rPr>
            </a:br>
            <a:r>
              <a:rPr lang="en-US" sz="2000" dirty="0">
                <a:solidFill>
                  <a:schemeClr val="tx1"/>
                </a:solidFill>
                <a:effectLst/>
              </a:rPr>
              <a:t>Analysis (cont.)</a:t>
            </a:r>
            <a:br>
              <a:rPr lang="en-US" dirty="0">
                <a:solidFill>
                  <a:schemeClr val="tx1"/>
                </a:solidFill>
                <a:effectLst/>
              </a:rPr>
            </a:br>
            <a:endParaRPr lang="en-US" dirty="0"/>
          </a:p>
        </p:txBody>
      </p:sp>
      <p:sp>
        <p:nvSpPr>
          <p:cNvPr id="3" name="Content Placeholder 2">
            <a:extLst>
              <a:ext uri="{FF2B5EF4-FFF2-40B4-BE49-F238E27FC236}">
                <a16:creationId xmlns:a16="http://schemas.microsoft.com/office/drawing/2014/main" id="{428518E5-2BEB-42D7-973B-227271B83B85}"/>
              </a:ext>
            </a:extLst>
          </p:cNvPr>
          <p:cNvSpPr>
            <a:spLocks noGrp="1"/>
          </p:cNvSpPr>
          <p:nvPr>
            <p:ph idx="1"/>
          </p:nvPr>
        </p:nvSpPr>
        <p:spPr>
          <a:xfrm>
            <a:off x="1481328" y="2016760"/>
            <a:ext cx="7498080" cy="4800600"/>
          </a:xfrm>
        </p:spPr>
        <p:txBody>
          <a:bodyPr>
            <a:normAutofit lnSpcReduction="10000"/>
          </a:bodyPr>
          <a:lstStyle/>
          <a:p>
            <a:r>
              <a:rPr lang="en-US" sz="3100" dirty="0"/>
              <a:t>The language a person uses is formulated through the earlier years, which then sets the foundation for their future language practices. </a:t>
            </a:r>
          </a:p>
          <a:p>
            <a:pPr lvl="1"/>
            <a:r>
              <a:rPr lang="en-US" sz="2400" dirty="0"/>
              <a:t>If the influencers in the home are speakers of an African American Language, this sets up generational and foundational usage. </a:t>
            </a:r>
          </a:p>
          <a:p>
            <a:pPr lvl="1"/>
            <a:r>
              <a:rPr lang="en-US" sz="2400" dirty="0"/>
              <a:t>Even if the child deviates from his or her home language, core values of that language typically will last. </a:t>
            </a:r>
          </a:p>
          <a:p>
            <a:pPr lvl="2"/>
            <a:r>
              <a:rPr lang="en-US" sz="2300" dirty="0"/>
              <a:t>Ethnographic research was performed at South Vista High in California. (Paris, 2016, p.243). </a:t>
            </a:r>
          </a:p>
          <a:p>
            <a:endParaRPr lang="en-US" sz="2600" dirty="0"/>
          </a:p>
          <a:p>
            <a:pPr lvl="2"/>
            <a:endParaRPr lang="en-US" sz="1800" dirty="0"/>
          </a:p>
          <a:p>
            <a:endParaRPr lang="en-US" sz="2600" dirty="0"/>
          </a:p>
          <a:p>
            <a:pPr lvl="2"/>
            <a:endParaRPr lang="en-US" sz="1700" dirty="0"/>
          </a:p>
        </p:txBody>
      </p:sp>
    </p:spTree>
    <p:extLst>
      <p:ext uri="{BB962C8B-B14F-4D97-AF65-F5344CB8AC3E}">
        <p14:creationId xmlns:p14="http://schemas.microsoft.com/office/powerpoint/2010/main" val="3650769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71E7E-D2A6-4ED7-B03C-D3606B126396}"/>
              </a:ext>
            </a:extLst>
          </p:cNvPr>
          <p:cNvSpPr>
            <a:spLocks noGrp="1"/>
          </p:cNvSpPr>
          <p:nvPr>
            <p:ph type="title"/>
          </p:nvPr>
        </p:nvSpPr>
        <p:spPr>
          <a:xfrm>
            <a:off x="1435608" y="274638"/>
            <a:ext cx="7498080" cy="2316162"/>
          </a:xfrm>
        </p:spPr>
        <p:txBody>
          <a:bodyPr>
            <a:normAutofit fontScale="90000"/>
          </a:bodyPr>
          <a:lstStyle/>
          <a:p>
            <a:r>
              <a:rPr lang="en-US" b="1" dirty="0">
                <a:effectLst/>
              </a:rPr>
              <a:t>Practical and Theoretical Respect for African American Speakers</a:t>
            </a:r>
            <a:br>
              <a:rPr lang="en-US" b="1" dirty="0">
                <a:effectLst/>
              </a:rPr>
            </a:br>
            <a:r>
              <a:rPr lang="en-US" sz="2000" dirty="0">
                <a:solidFill>
                  <a:schemeClr val="tx1"/>
                </a:solidFill>
                <a:effectLst/>
              </a:rPr>
              <a:t>Analysis (cont.)</a:t>
            </a:r>
            <a:br>
              <a:rPr lang="en-US" dirty="0">
                <a:solidFill>
                  <a:schemeClr val="tx1"/>
                </a:solidFill>
                <a:effectLst/>
              </a:rPr>
            </a:br>
            <a:endParaRPr lang="en-US" dirty="0"/>
          </a:p>
        </p:txBody>
      </p:sp>
      <p:sp>
        <p:nvSpPr>
          <p:cNvPr id="3" name="Content Placeholder 2">
            <a:extLst>
              <a:ext uri="{FF2B5EF4-FFF2-40B4-BE49-F238E27FC236}">
                <a16:creationId xmlns:a16="http://schemas.microsoft.com/office/drawing/2014/main" id="{1114EF23-64D4-447B-ACEF-599931934515}"/>
              </a:ext>
            </a:extLst>
          </p:cNvPr>
          <p:cNvSpPr>
            <a:spLocks noGrp="1"/>
          </p:cNvSpPr>
          <p:nvPr>
            <p:ph idx="1"/>
          </p:nvPr>
        </p:nvSpPr>
        <p:spPr>
          <a:xfrm>
            <a:off x="1219200" y="2209800"/>
            <a:ext cx="7498080" cy="4800600"/>
          </a:xfrm>
        </p:spPr>
        <p:txBody>
          <a:bodyPr>
            <a:normAutofit/>
          </a:bodyPr>
          <a:lstStyle/>
          <a:p>
            <a:r>
              <a:rPr lang="en-US" sz="2400" dirty="0"/>
              <a:t> Language reflects its speakers and their heritage. </a:t>
            </a:r>
          </a:p>
          <a:p>
            <a:pPr lvl="1"/>
            <a:r>
              <a:rPr lang="en-US" sz="2100" dirty="0"/>
              <a:t>Boutte utilizes shared stories surrounding her twin granddaughters as well as other commentaries surrounding possible educational trajectories to present understanding and further examples of Black Language usage. </a:t>
            </a:r>
          </a:p>
          <a:p>
            <a:pPr lvl="2"/>
            <a:r>
              <a:rPr lang="en-US" sz="1800" dirty="0"/>
              <a:t>“Both girls use AAL almost exclusively at home. Everyone else in their immediate home spaces (mother, grandparents, and one of their uncles) are </a:t>
            </a:r>
            <a:r>
              <a:rPr lang="en-US" sz="1800" dirty="0" err="1"/>
              <a:t>bidialectical</a:t>
            </a:r>
            <a:r>
              <a:rPr lang="en-US" sz="1800" dirty="0"/>
              <a:t>. Another uncle speaks AAL primarily. The girls revel in their AAL use and are developing a tacit, rudimentary awareness of some aspects of it” (Boutte &amp; Johnson, 2013, p.301). </a:t>
            </a:r>
          </a:p>
          <a:p>
            <a:pPr lvl="1"/>
            <a:endParaRPr lang="en-US" dirty="0"/>
          </a:p>
        </p:txBody>
      </p:sp>
    </p:spTree>
    <p:extLst>
      <p:ext uri="{BB962C8B-B14F-4D97-AF65-F5344CB8AC3E}">
        <p14:creationId xmlns:p14="http://schemas.microsoft.com/office/powerpoint/2010/main" val="2422898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Statement of Problem</a:t>
            </a:r>
          </a:p>
        </p:txBody>
      </p:sp>
      <p:sp>
        <p:nvSpPr>
          <p:cNvPr id="3" name="Content Placeholder 2"/>
          <p:cNvSpPr>
            <a:spLocks noGrp="1"/>
          </p:cNvSpPr>
          <p:nvPr>
            <p:ph idx="1"/>
          </p:nvPr>
        </p:nvSpPr>
        <p:spPr>
          <a:xfrm>
            <a:off x="1399255" y="1295400"/>
            <a:ext cx="7498080" cy="4800600"/>
          </a:xfrm>
        </p:spPr>
        <p:txBody>
          <a:bodyPr/>
          <a:lstStyle/>
          <a:p>
            <a:pPr marL="82296" indent="0">
              <a:buClr>
                <a:srgbClr val="FFC000"/>
              </a:buClr>
              <a:buNone/>
            </a:pPr>
            <a:endParaRPr lang="en-US" dirty="0"/>
          </a:p>
          <a:p>
            <a:pPr marL="82296" indent="0">
              <a:buClr>
                <a:srgbClr val="FFC000"/>
              </a:buClr>
              <a:buNone/>
            </a:pPr>
            <a:r>
              <a:rPr lang="en-US" dirty="0"/>
              <a:t>Systemic stipulations within education and social spaces propelled by </a:t>
            </a:r>
            <a:r>
              <a:rPr lang="en-US" dirty="0" err="1"/>
              <a:t>raciolinguistics</a:t>
            </a:r>
            <a:r>
              <a:rPr lang="en-US" dirty="0"/>
              <a:t>.</a:t>
            </a:r>
            <a:endParaRPr lang="en-US" dirty="0">
              <a:solidFill>
                <a:srgbClr val="000000"/>
              </a:solidFill>
            </a:endParaRPr>
          </a:p>
        </p:txBody>
      </p:sp>
    </p:spTree>
    <p:extLst>
      <p:ext uri="{BB962C8B-B14F-4D97-AF65-F5344CB8AC3E}">
        <p14:creationId xmlns:p14="http://schemas.microsoft.com/office/powerpoint/2010/main" val="1540566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95F0B-A95E-4132-AD7B-EA95D41E5092}"/>
              </a:ext>
            </a:extLst>
          </p:cNvPr>
          <p:cNvSpPr>
            <a:spLocks noGrp="1"/>
          </p:cNvSpPr>
          <p:nvPr>
            <p:ph type="title"/>
          </p:nvPr>
        </p:nvSpPr>
        <p:spPr>
          <a:xfrm>
            <a:off x="1524000" y="1295400"/>
            <a:ext cx="7409688" cy="122238"/>
          </a:xfrm>
        </p:spPr>
        <p:txBody>
          <a:bodyPr>
            <a:normAutofit fontScale="90000"/>
          </a:bodyPr>
          <a:lstStyle/>
          <a:p>
            <a:r>
              <a:rPr lang="en-US" b="1" dirty="0">
                <a:effectLst/>
              </a:rPr>
              <a:t>Practical and Theoretical Respect for African American Speakers</a:t>
            </a:r>
            <a:br>
              <a:rPr lang="en-US" b="1" dirty="0">
                <a:effectLst/>
              </a:rPr>
            </a:br>
            <a:r>
              <a:rPr lang="en-US" sz="2000" dirty="0">
                <a:solidFill>
                  <a:schemeClr val="tx1"/>
                </a:solidFill>
                <a:effectLst/>
              </a:rPr>
              <a:t>Analysis (cont.)</a:t>
            </a:r>
            <a:br>
              <a:rPr lang="en-US" dirty="0">
                <a:solidFill>
                  <a:schemeClr val="tx1"/>
                </a:solidFill>
                <a:effectLst/>
              </a:rPr>
            </a:br>
            <a:endParaRPr lang="en-US" dirty="0"/>
          </a:p>
        </p:txBody>
      </p:sp>
      <p:sp>
        <p:nvSpPr>
          <p:cNvPr id="3" name="Content Placeholder 2">
            <a:extLst>
              <a:ext uri="{FF2B5EF4-FFF2-40B4-BE49-F238E27FC236}">
                <a16:creationId xmlns:a16="http://schemas.microsoft.com/office/drawing/2014/main" id="{8257B035-DB84-4023-97EC-454DACF7C9AB}"/>
              </a:ext>
            </a:extLst>
          </p:cNvPr>
          <p:cNvSpPr>
            <a:spLocks noGrp="1"/>
          </p:cNvSpPr>
          <p:nvPr>
            <p:ph idx="1"/>
          </p:nvPr>
        </p:nvSpPr>
        <p:spPr>
          <a:xfrm>
            <a:off x="1524000" y="2209800"/>
            <a:ext cx="7498080" cy="4800600"/>
          </a:xfrm>
        </p:spPr>
        <p:txBody>
          <a:bodyPr>
            <a:normAutofit/>
          </a:bodyPr>
          <a:lstStyle/>
          <a:p>
            <a:r>
              <a:rPr lang="en-US" sz="2200" dirty="0"/>
              <a:t>If AAL speakers were considered emergent bilinguals and biliterate language users, educators would have to discard deficit perspectives</a:t>
            </a:r>
          </a:p>
          <a:p>
            <a:pPr lvl="1"/>
            <a:r>
              <a:rPr lang="en-US" sz="1900" dirty="0" err="1"/>
              <a:t>Davena</a:t>
            </a:r>
            <a:r>
              <a:rPr lang="en-US" sz="1900" dirty="0"/>
              <a:t>, an African American educator, at one point in her career steered her students away from AAL because of her own post-traumatic stress concerning language. </a:t>
            </a:r>
          </a:p>
          <a:p>
            <a:pPr lvl="2"/>
            <a:r>
              <a:rPr lang="en-US" sz="1800" dirty="0"/>
              <a:t>She experienced a paradigm shift, she was able to create diverse thoughts in comparison to her past teaching practices (Jackson, 2017). </a:t>
            </a:r>
          </a:p>
        </p:txBody>
      </p:sp>
    </p:spTree>
    <p:extLst>
      <p:ext uri="{BB962C8B-B14F-4D97-AF65-F5344CB8AC3E}">
        <p14:creationId xmlns:p14="http://schemas.microsoft.com/office/powerpoint/2010/main" val="2126352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E08A9-B179-42B4-8675-32DB812774A7}"/>
              </a:ext>
            </a:extLst>
          </p:cNvPr>
          <p:cNvSpPr>
            <a:spLocks noGrp="1"/>
          </p:cNvSpPr>
          <p:nvPr>
            <p:ph type="title"/>
          </p:nvPr>
        </p:nvSpPr>
        <p:spPr/>
        <p:txBody>
          <a:bodyPr>
            <a:normAutofit fontScale="90000"/>
          </a:bodyPr>
          <a:lstStyle/>
          <a:p>
            <a:r>
              <a:rPr lang="en-US" dirty="0"/>
              <a:t>Introducing Interest Convergence </a:t>
            </a:r>
          </a:p>
        </p:txBody>
      </p:sp>
      <p:sp>
        <p:nvSpPr>
          <p:cNvPr id="3" name="Content Placeholder 2">
            <a:extLst>
              <a:ext uri="{FF2B5EF4-FFF2-40B4-BE49-F238E27FC236}">
                <a16:creationId xmlns:a16="http://schemas.microsoft.com/office/drawing/2014/main" id="{B540D01C-EEB9-436A-A788-2BB5986A2F6F}"/>
              </a:ext>
            </a:extLst>
          </p:cNvPr>
          <p:cNvSpPr>
            <a:spLocks noGrp="1"/>
          </p:cNvSpPr>
          <p:nvPr>
            <p:ph idx="1"/>
          </p:nvPr>
        </p:nvSpPr>
        <p:spPr/>
        <p:txBody>
          <a:bodyPr>
            <a:normAutofit fontScale="92500"/>
          </a:bodyPr>
          <a:lstStyle/>
          <a:p>
            <a:r>
              <a:rPr lang="en-US" dirty="0"/>
              <a:t>This tenet stands on common sense beliefs being formed by the majority or “status quo.” </a:t>
            </a:r>
          </a:p>
          <a:p>
            <a:pPr lvl="1"/>
            <a:r>
              <a:rPr lang="en-US" dirty="0"/>
              <a:t>The beliefs created by the majority (the haves), oppress minority groups (the have nots). </a:t>
            </a:r>
          </a:p>
          <a:p>
            <a:r>
              <a:rPr lang="en-US" dirty="0"/>
              <a:t>Interest convergence is the notion that whites will allow and support racial progress to the extent that there is something positive in it for them. Residual progress of this tenet is seen in policies and practices. </a:t>
            </a:r>
          </a:p>
          <a:p>
            <a:endParaRPr lang="en-US" dirty="0"/>
          </a:p>
        </p:txBody>
      </p:sp>
    </p:spTree>
    <p:extLst>
      <p:ext uri="{BB962C8B-B14F-4D97-AF65-F5344CB8AC3E}">
        <p14:creationId xmlns:p14="http://schemas.microsoft.com/office/powerpoint/2010/main" val="6535340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9828D-6C3D-437C-A697-7F1431C0148C}"/>
              </a:ext>
            </a:extLst>
          </p:cNvPr>
          <p:cNvSpPr>
            <a:spLocks noGrp="1"/>
          </p:cNvSpPr>
          <p:nvPr>
            <p:ph type="title"/>
          </p:nvPr>
        </p:nvSpPr>
        <p:spPr>
          <a:xfrm>
            <a:off x="1435608" y="274638"/>
            <a:ext cx="7498080" cy="1858962"/>
          </a:xfrm>
        </p:spPr>
        <p:txBody>
          <a:bodyPr>
            <a:normAutofit fontScale="90000"/>
          </a:bodyPr>
          <a:lstStyle/>
          <a:p>
            <a:r>
              <a:rPr lang="en-US" b="1" dirty="0">
                <a:effectLst/>
              </a:rPr>
              <a:t>Addressing Interest Convergence: Students’ Right to Their Own Language</a:t>
            </a:r>
            <a:br>
              <a:rPr lang="en-US" b="1" dirty="0">
                <a:effectLst/>
              </a:rPr>
            </a:br>
            <a:r>
              <a:rPr lang="en-US" sz="2000" dirty="0">
                <a:solidFill>
                  <a:schemeClr val="tx1"/>
                </a:solidFill>
                <a:effectLst/>
              </a:rPr>
              <a:t>Analysis (cont.)</a:t>
            </a:r>
            <a:br>
              <a:rPr lang="en-US" sz="2000" dirty="0">
                <a:solidFill>
                  <a:schemeClr val="tx1"/>
                </a:solidFill>
                <a:effectLst/>
              </a:rPr>
            </a:br>
            <a:endParaRPr lang="en-US" sz="2000" dirty="0">
              <a:solidFill>
                <a:schemeClr val="tx1"/>
              </a:solidFill>
            </a:endParaRPr>
          </a:p>
        </p:txBody>
      </p:sp>
      <p:sp>
        <p:nvSpPr>
          <p:cNvPr id="3" name="Content Placeholder 2">
            <a:extLst>
              <a:ext uri="{FF2B5EF4-FFF2-40B4-BE49-F238E27FC236}">
                <a16:creationId xmlns:a16="http://schemas.microsoft.com/office/drawing/2014/main" id="{E939E1F2-01C2-415A-9C58-17C120534D71}"/>
              </a:ext>
            </a:extLst>
          </p:cNvPr>
          <p:cNvSpPr>
            <a:spLocks noGrp="1"/>
          </p:cNvSpPr>
          <p:nvPr>
            <p:ph idx="1"/>
          </p:nvPr>
        </p:nvSpPr>
        <p:spPr>
          <a:xfrm>
            <a:off x="1448618" y="2148468"/>
            <a:ext cx="7498080" cy="4800600"/>
          </a:xfrm>
        </p:spPr>
        <p:txBody>
          <a:bodyPr>
            <a:normAutofit/>
          </a:bodyPr>
          <a:lstStyle/>
          <a:p>
            <a:r>
              <a:rPr lang="en-US" sz="2400" dirty="0"/>
              <a:t>American schools and colleges must take a stand on how to handle language habits of students who come from a wide variety of social, economic, and cultural backgrounds. </a:t>
            </a:r>
          </a:p>
          <a:p>
            <a:pPr lvl="1"/>
            <a:r>
              <a:rPr lang="en-US" sz="2100" dirty="0"/>
              <a:t>“The training of most English teachers has concentrated on the appreciation and analysis of literature, rather than on an understanding of the nature of language, and many teachers are, in consequence, forced to take a position on an aspect of their discipline about which they have little real information” (NCTE, 1974)</a:t>
            </a:r>
          </a:p>
          <a:p>
            <a:pPr lvl="2"/>
            <a:r>
              <a:rPr lang="en-US" sz="1800" dirty="0"/>
              <a:t>An assumption of educators is the superiority of "English of educated speakers," also known as, the language used by those in power in the community</a:t>
            </a:r>
          </a:p>
        </p:txBody>
      </p:sp>
    </p:spTree>
    <p:extLst>
      <p:ext uri="{BB962C8B-B14F-4D97-AF65-F5344CB8AC3E}">
        <p14:creationId xmlns:p14="http://schemas.microsoft.com/office/powerpoint/2010/main" val="569556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B1B98-A1DB-40A5-BFB9-3141EEBD145F}"/>
              </a:ext>
            </a:extLst>
          </p:cNvPr>
          <p:cNvSpPr>
            <a:spLocks noGrp="1"/>
          </p:cNvSpPr>
          <p:nvPr>
            <p:ph type="title"/>
          </p:nvPr>
        </p:nvSpPr>
        <p:spPr>
          <a:xfrm>
            <a:off x="1435608" y="274638"/>
            <a:ext cx="7498080" cy="2087562"/>
          </a:xfrm>
        </p:spPr>
        <p:txBody>
          <a:bodyPr>
            <a:normAutofit fontScale="90000"/>
          </a:bodyPr>
          <a:lstStyle/>
          <a:p>
            <a:r>
              <a:rPr lang="en-US" b="1" dirty="0">
                <a:effectLst/>
              </a:rPr>
              <a:t>Addressing Interest Convergence: Students’ Right to Their Own Language</a:t>
            </a:r>
            <a:br>
              <a:rPr lang="en-US" b="1" dirty="0">
                <a:effectLst/>
              </a:rPr>
            </a:br>
            <a:r>
              <a:rPr lang="en-US" sz="2000" dirty="0">
                <a:solidFill>
                  <a:schemeClr val="tx1"/>
                </a:solidFill>
                <a:effectLst/>
              </a:rPr>
              <a:t>Analysis (cont.)</a:t>
            </a:r>
            <a:br>
              <a:rPr lang="en-US" sz="2000" dirty="0">
                <a:solidFill>
                  <a:schemeClr val="tx1"/>
                </a:solidFill>
                <a:effectLst/>
              </a:rPr>
            </a:br>
            <a:endParaRPr lang="en-US" dirty="0"/>
          </a:p>
        </p:txBody>
      </p:sp>
      <p:sp>
        <p:nvSpPr>
          <p:cNvPr id="3" name="Content Placeholder 2">
            <a:extLst>
              <a:ext uri="{FF2B5EF4-FFF2-40B4-BE49-F238E27FC236}">
                <a16:creationId xmlns:a16="http://schemas.microsoft.com/office/drawing/2014/main" id="{EBB679A2-4950-4951-809C-45CCC6934D84}"/>
              </a:ext>
            </a:extLst>
          </p:cNvPr>
          <p:cNvSpPr>
            <a:spLocks noGrp="1"/>
          </p:cNvSpPr>
          <p:nvPr>
            <p:ph idx="1"/>
          </p:nvPr>
        </p:nvSpPr>
        <p:spPr>
          <a:xfrm>
            <a:off x="1435608" y="2209800"/>
            <a:ext cx="7498080" cy="4800600"/>
          </a:xfrm>
        </p:spPr>
        <p:txBody>
          <a:bodyPr>
            <a:normAutofit/>
          </a:bodyPr>
          <a:lstStyle/>
          <a:p>
            <a:r>
              <a:rPr lang="en-US" sz="2400" dirty="0"/>
              <a:t>Linguistic research advanced as much of it is, has not yet produced any understood, explanation of how people acquire language or how habits acquired so early in life. </a:t>
            </a:r>
          </a:p>
          <a:p>
            <a:r>
              <a:rPr lang="en-US" sz="2200" dirty="0"/>
              <a:t>Schools and colleges emphasize one form of Edited American English (EAE). EAE is the written language of printed materials. </a:t>
            </a:r>
          </a:p>
          <a:p>
            <a:pPr lvl="1"/>
            <a:r>
              <a:rPr lang="en-US" sz="1700" dirty="0"/>
              <a:t>Often monolingual educators have little to no training in language, so they use their personal discretion when proctoring placement exams that utilize EAE. </a:t>
            </a:r>
          </a:p>
          <a:p>
            <a:pPr lvl="2"/>
            <a:r>
              <a:rPr lang="en-US" sz="1600" dirty="0"/>
              <a:t>A child who reads “Phillip's mother is in Chicago.” out loud as “Phillip mother in Chicago” should not be penalized. (NCTE, 1974)</a:t>
            </a:r>
          </a:p>
        </p:txBody>
      </p:sp>
    </p:spTree>
    <p:extLst>
      <p:ext uri="{BB962C8B-B14F-4D97-AF65-F5344CB8AC3E}">
        <p14:creationId xmlns:p14="http://schemas.microsoft.com/office/powerpoint/2010/main" val="17537037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4AF1C-F6F0-4EC3-BE05-67A244F3E26E}"/>
              </a:ext>
            </a:extLst>
          </p:cNvPr>
          <p:cNvSpPr>
            <a:spLocks noGrp="1"/>
          </p:cNvSpPr>
          <p:nvPr>
            <p:ph type="title"/>
          </p:nvPr>
        </p:nvSpPr>
        <p:spPr>
          <a:xfrm>
            <a:off x="1295400" y="685800"/>
            <a:ext cx="7498080" cy="1143000"/>
          </a:xfrm>
        </p:spPr>
        <p:txBody>
          <a:bodyPr>
            <a:normAutofit fontScale="90000"/>
          </a:bodyPr>
          <a:lstStyle/>
          <a:p>
            <a:r>
              <a:rPr lang="en-US" b="1" dirty="0">
                <a:effectLst/>
              </a:rPr>
              <a:t>Addressing Interest Convergence: Students’ Right to Their Own Language</a:t>
            </a:r>
            <a:br>
              <a:rPr lang="en-US" b="1" dirty="0">
                <a:effectLst/>
              </a:rPr>
            </a:br>
            <a:r>
              <a:rPr lang="en-US" sz="2000" dirty="0">
                <a:solidFill>
                  <a:schemeClr val="tx1"/>
                </a:solidFill>
                <a:effectLst/>
              </a:rPr>
              <a:t>Analysis (cont.)</a:t>
            </a:r>
            <a:br>
              <a:rPr lang="en-US" sz="2000" dirty="0">
                <a:solidFill>
                  <a:schemeClr val="tx1"/>
                </a:solidFill>
                <a:effectLst/>
              </a:rPr>
            </a:br>
            <a:endParaRPr lang="en-US" dirty="0"/>
          </a:p>
        </p:txBody>
      </p:sp>
      <p:sp>
        <p:nvSpPr>
          <p:cNvPr id="3" name="Content Placeholder 2">
            <a:extLst>
              <a:ext uri="{FF2B5EF4-FFF2-40B4-BE49-F238E27FC236}">
                <a16:creationId xmlns:a16="http://schemas.microsoft.com/office/drawing/2014/main" id="{4425C87A-F742-47C9-BDA0-AA09C8F8C6A7}"/>
              </a:ext>
            </a:extLst>
          </p:cNvPr>
          <p:cNvSpPr>
            <a:spLocks noGrp="1"/>
          </p:cNvSpPr>
          <p:nvPr>
            <p:ph idx="1"/>
          </p:nvPr>
        </p:nvSpPr>
        <p:spPr>
          <a:xfrm>
            <a:off x="1295400" y="2057400"/>
            <a:ext cx="7498080" cy="4800600"/>
          </a:xfrm>
        </p:spPr>
        <p:txBody>
          <a:bodyPr>
            <a:normAutofit/>
          </a:bodyPr>
          <a:lstStyle/>
          <a:p>
            <a:r>
              <a:rPr lang="en-US" dirty="0"/>
              <a:t> </a:t>
            </a:r>
            <a:r>
              <a:rPr lang="en-US" sz="2500" dirty="0"/>
              <a:t>Baker-Bell says, “In fact, teachers’ negative language attitudes and outdated, unproductive, uncritical teaching methods have been named a barrier to academic achievement faced by Black students” (Baker-Bell, 2014, p.24). </a:t>
            </a:r>
          </a:p>
          <a:p>
            <a:pPr lvl="1"/>
            <a:r>
              <a:rPr lang="en-US" sz="2200" dirty="0"/>
              <a:t>The negative attitudes held by teachers is not kept internal as a personal reservation. These negative attitudes are often put into their teaching methods. </a:t>
            </a:r>
          </a:p>
          <a:p>
            <a:pPr lvl="1"/>
            <a:endParaRPr lang="en-US" dirty="0"/>
          </a:p>
        </p:txBody>
      </p:sp>
    </p:spTree>
    <p:extLst>
      <p:ext uri="{BB962C8B-B14F-4D97-AF65-F5344CB8AC3E}">
        <p14:creationId xmlns:p14="http://schemas.microsoft.com/office/powerpoint/2010/main" val="3156824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endParaRPr lang="en-US" b="1" dirty="0">
              <a:solidFill>
                <a:schemeClr val="accent5"/>
              </a:solidFill>
              <a:effectLst/>
            </a:endParaRP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pPr>
            <a:r>
              <a:rPr lang="en-US" sz="2500" dirty="0"/>
              <a:t>There are not direct language patterns that can be traced from the origins of Ghanaian Twi to Gullah Geechee. </a:t>
            </a:r>
          </a:p>
          <a:p>
            <a:pPr lvl="1">
              <a:buClr>
                <a:srgbClr val="FFC000"/>
              </a:buClr>
            </a:pPr>
            <a:r>
              <a:rPr lang="en-US" sz="2200" dirty="0"/>
              <a:t>Yet, Gullah Geechee being a diverse variation of an African American Language subjects it to common underlying patterns across the globe.</a:t>
            </a:r>
            <a:endParaRPr lang="en-US" sz="2200" dirty="0">
              <a:solidFill>
                <a:srgbClr val="000000"/>
              </a:solidFill>
            </a:endParaRPr>
          </a:p>
        </p:txBody>
      </p:sp>
    </p:spTree>
    <p:extLst>
      <p:ext uri="{BB962C8B-B14F-4D97-AF65-F5344CB8AC3E}">
        <p14:creationId xmlns:p14="http://schemas.microsoft.com/office/powerpoint/2010/main" val="3589039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51817-FC39-4ECD-A0DF-91AED8EA262F}"/>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02025723-54BB-423C-A4C0-21A56893DB46}"/>
              </a:ext>
            </a:extLst>
          </p:cNvPr>
          <p:cNvSpPr>
            <a:spLocks noGrp="1"/>
          </p:cNvSpPr>
          <p:nvPr>
            <p:ph idx="1"/>
          </p:nvPr>
        </p:nvSpPr>
        <p:spPr/>
        <p:txBody>
          <a:bodyPr/>
          <a:lstStyle/>
          <a:p>
            <a:r>
              <a:rPr lang="en-US" sz="2500" dirty="0"/>
              <a:t>There is evidence of the language patterns seen within Ghanaian Twi and Gullah Geechee in African American Vernacular English. </a:t>
            </a:r>
          </a:p>
          <a:p>
            <a:pPr lvl="1"/>
            <a:r>
              <a:rPr lang="en-US" sz="2200" dirty="0"/>
              <a:t>The existence of patterns among users of African American Language in the United States and African Diaspora counter the thought that African American Languages are errors in Standard English. </a:t>
            </a:r>
          </a:p>
        </p:txBody>
      </p:sp>
    </p:spTree>
    <p:extLst>
      <p:ext uri="{BB962C8B-B14F-4D97-AF65-F5344CB8AC3E}">
        <p14:creationId xmlns:p14="http://schemas.microsoft.com/office/powerpoint/2010/main" val="9249944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C112E-D425-425B-85A5-D88D0FC55C92}"/>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5A981F28-1EC7-421E-92C5-EE3BAD914986}"/>
              </a:ext>
            </a:extLst>
          </p:cNvPr>
          <p:cNvSpPr>
            <a:spLocks noGrp="1"/>
          </p:cNvSpPr>
          <p:nvPr>
            <p:ph idx="1"/>
          </p:nvPr>
        </p:nvSpPr>
        <p:spPr/>
        <p:txBody>
          <a:bodyPr>
            <a:normAutofit/>
          </a:bodyPr>
          <a:lstStyle/>
          <a:p>
            <a:r>
              <a:rPr lang="en-US" sz="2500" dirty="0"/>
              <a:t>There is evidence of language discrimination among speakers of Ghanaian Twi, Gullah Geechee, and African American Vernacular English. </a:t>
            </a:r>
          </a:p>
          <a:p>
            <a:pPr lvl="1"/>
            <a:r>
              <a:rPr lang="en-US" sz="2200" dirty="0"/>
              <a:t>This evidence is further proven within the terminology </a:t>
            </a:r>
            <a:r>
              <a:rPr lang="en-US" sz="2200" dirty="0" err="1"/>
              <a:t>raciolinguistics</a:t>
            </a:r>
            <a:r>
              <a:rPr lang="en-US" sz="2200" dirty="0"/>
              <a:t>. </a:t>
            </a:r>
          </a:p>
          <a:p>
            <a:pPr lvl="2"/>
            <a:r>
              <a:rPr lang="en-US" sz="1900" dirty="0"/>
              <a:t> </a:t>
            </a:r>
            <a:r>
              <a:rPr lang="en-US" sz="1900" dirty="0" err="1"/>
              <a:t>Raciolinguistics</a:t>
            </a:r>
            <a:r>
              <a:rPr lang="en-US" sz="1900" dirty="0"/>
              <a:t> examines how language is used to construct race and how ideas of race influence language. Thus, speakers of Twi, Gullah Geechee, and AAVE display aspects of their race, heritage, and cultural environment</a:t>
            </a:r>
          </a:p>
        </p:txBody>
      </p:sp>
    </p:spTree>
    <p:extLst>
      <p:ext uri="{BB962C8B-B14F-4D97-AF65-F5344CB8AC3E}">
        <p14:creationId xmlns:p14="http://schemas.microsoft.com/office/powerpoint/2010/main" val="29639018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DED4A-7F31-4E48-BDC9-3E2D193021FF}"/>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A4DFEACF-0C77-422C-9F30-BF4C1F580E07}"/>
              </a:ext>
            </a:extLst>
          </p:cNvPr>
          <p:cNvSpPr>
            <a:spLocks noGrp="1"/>
          </p:cNvSpPr>
          <p:nvPr>
            <p:ph idx="1"/>
          </p:nvPr>
        </p:nvSpPr>
        <p:spPr/>
        <p:txBody>
          <a:bodyPr>
            <a:normAutofit/>
          </a:bodyPr>
          <a:lstStyle/>
          <a:p>
            <a:r>
              <a:rPr lang="en-US" sz="2400" dirty="0"/>
              <a:t>Ghanaian Twi, Gullah Geechee, and African American Vernacular English are sub-languages under the broader category of African American Languages.</a:t>
            </a:r>
          </a:p>
          <a:p>
            <a:r>
              <a:rPr lang="en-US" sz="2400" dirty="0"/>
              <a:t>Specifically, some of the strands and patterns have direct similarities and differences when analyzed.</a:t>
            </a:r>
          </a:p>
          <a:p>
            <a:r>
              <a:rPr lang="en-US" sz="2400" dirty="0"/>
              <a:t>The conclusion of Ghanaian Twi, Gullah Geechee and African American Vernacular English being related can be inferred and supported. </a:t>
            </a:r>
          </a:p>
          <a:p>
            <a:pPr lvl="1"/>
            <a:r>
              <a:rPr lang="en-US" sz="2100" dirty="0"/>
              <a:t>Twi, Gullah Geechee, and AAVE encompasses speakers from all over the African diaspora. </a:t>
            </a:r>
          </a:p>
          <a:p>
            <a:pPr lvl="2"/>
            <a:r>
              <a:rPr lang="en-US" sz="1900" dirty="0"/>
              <a:t>When speakers make use of their languages in U.S. settings, they are susceptible to discrimination. </a:t>
            </a:r>
          </a:p>
          <a:p>
            <a:endParaRPr lang="en-US" dirty="0"/>
          </a:p>
        </p:txBody>
      </p:sp>
    </p:spTree>
    <p:extLst>
      <p:ext uri="{BB962C8B-B14F-4D97-AF65-F5344CB8AC3E}">
        <p14:creationId xmlns:p14="http://schemas.microsoft.com/office/powerpoint/2010/main" val="20444100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0000"/>
                </a:solidFill>
                <a:effectLst/>
              </a:rPr>
              <a:t>Implications for Further Research</a:t>
            </a:r>
          </a:p>
        </p:txBody>
      </p:sp>
      <p:sp>
        <p:nvSpPr>
          <p:cNvPr id="3" name="Content Placeholder 2"/>
          <p:cNvSpPr>
            <a:spLocks noGrp="1"/>
          </p:cNvSpPr>
          <p:nvPr>
            <p:ph idx="1"/>
          </p:nvPr>
        </p:nvSpPr>
        <p:spPr>
          <a:xfrm>
            <a:off x="1435608" y="1447800"/>
            <a:ext cx="7498080" cy="4038600"/>
          </a:xfrm>
        </p:spPr>
        <p:txBody>
          <a:bodyPr>
            <a:normAutofit fontScale="55000" lnSpcReduction="20000"/>
          </a:bodyPr>
          <a:lstStyle/>
          <a:p>
            <a:r>
              <a:rPr lang="en-US" sz="4200" dirty="0"/>
              <a:t>After conducting this research, a few ideas stand out that have the potential to propel future studies:</a:t>
            </a:r>
          </a:p>
          <a:p>
            <a:pPr lvl="1"/>
            <a:r>
              <a:rPr lang="en-US" sz="3000" dirty="0"/>
              <a:t>The action of linguists interviewing speakers saying the same phrase or sentence can be utilized within research. Furthermore, this would fuel the possibility of researchers noticing direct lingual similarities and differences within language speakers. </a:t>
            </a:r>
          </a:p>
          <a:p>
            <a:pPr lvl="1"/>
            <a:r>
              <a:rPr lang="en-US" sz="3000" dirty="0"/>
              <a:t>As an initiative of diversity and inclusion, public school districts could begin producing resource materials concerning African American Language, which would be utilized within their training environments for faculty and staff.  </a:t>
            </a:r>
          </a:p>
          <a:p>
            <a:pPr lvl="1"/>
            <a:r>
              <a:rPr lang="en-US" sz="3000" dirty="0"/>
              <a:t>The National Board for Professional Teaching Standards could begin including linguistics and language structure as a required area of completed coursework for applicants applying for certification. </a:t>
            </a:r>
          </a:p>
          <a:p>
            <a:pPr lvl="1"/>
            <a:r>
              <a:rPr lang="en-US" sz="3000" dirty="0"/>
              <a:t>The EEOA Act for students that prohibits discrimination in scholarly settings based on race, color and nationality could be changed. Furthermore, as an act of legislation, specific areas of discrimination (language) would be modified into this act.  </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1894315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Purpose of the Study</a:t>
            </a:r>
          </a:p>
        </p:txBody>
      </p:sp>
      <p:sp>
        <p:nvSpPr>
          <p:cNvPr id="3" name="Content Placeholder 2"/>
          <p:cNvSpPr>
            <a:spLocks noGrp="1"/>
          </p:cNvSpPr>
          <p:nvPr>
            <p:ph idx="1"/>
          </p:nvPr>
        </p:nvSpPr>
        <p:spPr/>
        <p:txBody>
          <a:bodyPr/>
          <a:lstStyle/>
          <a:p>
            <a:pPr marL="82296" indent="0">
              <a:buClr>
                <a:srgbClr val="FFC000"/>
              </a:buClr>
              <a:buNone/>
            </a:pPr>
            <a:r>
              <a:rPr lang="en-US" dirty="0"/>
              <a:t>The purpose of this study is to raise awareness in key areas of the classroom, other social settings, and even the workplace so speakers are not discriminated against. </a:t>
            </a:r>
            <a:endParaRPr lang="en-US" dirty="0">
              <a:solidFill>
                <a:srgbClr val="000000"/>
              </a:solidFill>
            </a:endParaRPr>
          </a:p>
        </p:txBody>
      </p:sp>
    </p:spTree>
    <p:extLst>
      <p:ext uri="{BB962C8B-B14F-4D97-AF65-F5344CB8AC3E}">
        <p14:creationId xmlns:p14="http://schemas.microsoft.com/office/powerpoint/2010/main" val="26761806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00"/>
                </a:solidFill>
                <a:effectLst/>
              </a:rPr>
              <a:t>Major References</a:t>
            </a:r>
          </a:p>
        </p:txBody>
      </p:sp>
      <p:sp>
        <p:nvSpPr>
          <p:cNvPr id="3" name="Content Placeholder 2"/>
          <p:cNvSpPr>
            <a:spLocks noGrp="1"/>
          </p:cNvSpPr>
          <p:nvPr>
            <p:ph idx="1"/>
          </p:nvPr>
        </p:nvSpPr>
        <p:spPr>
          <a:xfrm>
            <a:off x="1435608" y="1447800"/>
            <a:ext cx="7498080" cy="4953000"/>
          </a:xfrm>
        </p:spPr>
        <p:txBody>
          <a:bodyPr>
            <a:normAutofit fontScale="47500" lnSpcReduction="20000"/>
          </a:bodyPr>
          <a:lstStyle/>
          <a:p>
            <a:pPr marL="0" indent="0">
              <a:lnSpc>
                <a:spcPct val="170000"/>
              </a:lnSpc>
              <a:spcBef>
                <a:spcPts val="0"/>
              </a:spcBef>
              <a:spcAft>
                <a:spcPts val="600"/>
              </a:spcAft>
              <a:buNone/>
            </a:pPr>
            <a:r>
              <a:rPr lang="en-US" sz="3000" kern="0" dirty="0">
                <a:solidFill>
                  <a:srgbClr val="000000"/>
                </a:solidFill>
                <a:latin typeface="Times New Roman" panose="02020603050405020304" pitchFamily="18" charset="0"/>
                <a:cs typeface="Times New Roman" panose="02020603050405020304" pitchFamily="18" charset="0"/>
              </a:rPr>
              <a:t>Agyekum, K. (2019, Jun. 20</a:t>
            </a:r>
            <a:r>
              <a:rPr lang="en-US" sz="3000" i="1" kern="0" dirty="0">
                <a:solidFill>
                  <a:srgbClr val="000000"/>
                </a:solidFill>
                <a:latin typeface="Times New Roman" panose="02020603050405020304" pitchFamily="18" charset="0"/>
                <a:cs typeface="Times New Roman" panose="02020603050405020304" pitchFamily="18" charset="0"/>
              </a:rPr>
              <a:t>). Languages in Ghana-Pidgin language</a:t>
            </a:r>
            <a:r>
              <a:rPr lang="en-US" sz="3000" kern="0" dirty="0">
                <a:solidFill>
                  <a:srgbClr val="000000"/>
                </a:solidFill>
                <a:latin typeface="Times New Roman" panose="02020603050405020304" pitchFamily="18" charset="0"/>
                <a:cs typeface="Times New Roman" panose="02020603050405020304" pitchFamily="18" charset="0"/>
              </a:rPr>
              <a:t> [Lecture]. University Day,	University of Ghana, Legon Boundary, Accra, Ghana.</a:t>
            </a:r>
          </a:p>
          <a:p>
            <a:pPr marL="82296" indent="0">
              <a:lnSpc>
                <a:spcPct val="170000"/>
              </a:lnSpc>
              <a:buNone/>
            </a:pPr>
            <a:r>
              <a:rPr lang="en-US" sz="3000" dirty="0">
                <a:latin typeface="Times New Roman" panose="02020603050405020304" pitchFamily="18" charset="0"/>
                <a:cs typeface="Times New Roman" panose="02020603050405020304" pitchFamily="18" charset="0"/>
              </a:rPr>
              <a:t>Alim, H.S. &amp; Smitherman, G. (2012). </a:t>
            </a:r>
            <a:r>
              <a:rPr lang="en-US" sz="3000" i="1" dirty="0">
                <a:latin typeface="Times New Roman" panose="02020603050405020304" pitchFamily="18" charset="0"/>
                <a:cs typeface="Times New Roman" panose="02020603050405020304" pitchFamily="18" charset="0"/>
              </a:rPr>
              <a:t>Articulate while black</a:t>
            </a:r>
            <a:r>
              <a:rPr lang="en-US" sz="3000" dirty="0">
                <a:latin typeface="Times New Roman" panose="02020603050405020304" pitchFamily="18" charset="0"/>
                <a:cs typeface="Times New Roman" panose="02020603050405020304" pitchFamily="18" charset="0"/>
              </a:rPr>
              <a:t>. New York: Oxford. Retrieved	from https://www.researchgate.net/publication/271601107_Articulate_while_Black_Bar	ck_Obama_Language_and_Race_in_the_US_by_H_Samy_Alim_and_Geneva_Smither	an_New_York_Oxford_University_Press_2012</a:t>
            </a:r>
          </a:p>
          <a:p>
            <a:pPr marL="82296" indent="0">
              <a:lnSpc>
                <a:spcPct val="170000"/>
              </a:lnSpc>
              <a:buNone/>
            </a:pPr>
            <a:r>
              <a:rPr lang="en-US" sz="3000" dirty="0">
                <a:latin typeface="Times New Roman" panose="02020603050405020304" pitchFamily="18" charset="0"/>
                <a:cs typeface="Times New Roman" panose="02020603050405020304" pitchFamily="18" charset="0"/>
              </a:rPr>
              <a:t>Alim, H.S. (2016). Introducing </a:t>
            </a:r>
            <a:r>
              <a:rPr lang="en-US" sz="3000" dirty="0" err="1">
                <a:latin typeface="Times New Roman" panose="02020603050405020304" pitchFamily="18" charset="0"/>
                <a:cs typeface="Times New Roman" panose="02020603050405020304" pitchFamily="18" charset="0"/>
              </a:rPr>
              <a:t>raciolinguistics</a:t>
            </a:r>
            <a:r>
              <a:rPr lang="en-US" sz="3000" dirty="0">
                <a:latin typeface="Times New Roman" panose="02020603050405020304" pitchFamily="18" charset="0"/>
                <a:cs typeface="Times New Roman" panose="02020603050405020304" pitchFamily="18" charset="0"/>
              </a:rPr>
              <a:t>: Racing language and </a:t>
            </a:r>
            <a:r>
              <a:rPr lang="en-US" sz="3000" dirty="0" err="1">
                <a:latin typeface="Times New Roman" panose="02020603050405020304" pitchFamily="18" charset="0"/>
                <a:cs typeface="Times New Roman" panose="02020603050405020304" pitchFamily="18" charset="0"/>
              </a:rPr>
              <a:t>languaging</a:t>
            </a:r>
            <a:r>
              <a:rPr lang="en-US" sz="3000" dirty="0">
                <a:latin typeface="Times New Roman" panose="02020603050405020304" pitchFamily="18" charset="0"/>
                <a:cs typeface="Times New Roman" panose="02020603050405020304" pitchFamily="18" charset="0"/>
              </a:rPr>
              <a:t> race in 	</a:t>
            </a:r>
            <a:r>
              <a:rPr lang="en-US" sz="3000" dirty="0" err="1">
                <a:latin typeface="Times New Roman" panose="02020603050405020304" pitchFamily="18" charset="0"/>
                <a:cs typeface="Times New Roman" panose="02020603050405020304" pitchFamily="18" charset="0"/>
              </a:rPr>
              <a:t>hyperracial</a:t>
            </a:r>
            <a:r>
              <a:rPr lang="en-US" sz="3000" dirty="0">
                <a:latin typeface="Times New Roman" panose="02020603050405020304" pitchFamily="18" charset="0"/>
                <a:cs typeface="Times New Roman" panose="02020603050405020304" pitchFamily="18" charset="0"/>
              </a:rPr>
              <a:t> times. In H.S. Alim, J.R. </a:t>
            </a:r>
            <a:r>
              <a:rPr lang="en-US" sz="3000" dirty="0" err="1">
                <a:latin typeface="Times New Roman" panose="02020603050405020304" pitchFamily="18" charset="0"/>
                <a:cs typeface="Times New Roman" panose="02020603050405020304" pitchFamily="18" charset="0"/>
              </a:rPr>
              <a:t>Rickford</a:t>
            </a:r>
            <a:r>
              <a:rPr lang="en-US" sz="3000" dirty="0">
                <a:latin typeface="Times New Roman" panose="02020603050405020304" pitchFamily="18" charset="0"/>
                <a:cs typeface="Times New Roman" panose="02020603050405020304" pitchFamily="18" charset="0"/>
              </a:rPr>
              <a:t>, &amp; A.F. Ball (Eds.). </a:t>
            </a:r>
            <a:r>
              <a:rPr lang="en-US" sz="3000" i="1" dirty="0">
                <a:latin typeface="Times New Roman" panose="02020603050405020304" pitchFamily="18" charset="0"/>
                <a:cs typeface="Times New Roman" panose="02020603050405020304" pitchFamily="18" charset="0"/>
              </a:rPr>
              <a:t>How language shapes	our ideas about race</a:t>
            </a:r>
            <a:r>
              <a:rPr lang="en-US" sz="3000" dirty="0">
                <a:latin typeface="Times New Roman" panose="02020603050405020304" pitchFamily="18" charset="0"/>
                <a:cs typeface="Times New Roman" panose="02020603050405020304" pitchFamily="18" charset="0"/>
              </a:rPr>
              <a:t>. Retrieved from http://bookprice.uk/Politics-Social-Sciences/53419	Raciolinguistics-How-Language-Shapes-Our-Ideas-About-Race-1</a:t>
            </a:r>
            <a:r>
              <a:rPr lang="en-US" sz="3000" baseline="30000" dirty="0">
                <a:latin typeface="Times New Roman" panose="02020603050405020304" pitchFamily="18" charset="0"/>
                <a:cs typeface="Times New Roman" panose="02020603050405020304" pitchFamily="18" charset="0"/>
              </a:rPr>
              <a:t>st</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Edition.html#page</a:t>
            </a:r>
            <a:r>
              <a:rPr lang="en-US" sz="3000" dirty="0">
                <a:latin typeface="Times New Roman" panose="02020603050405020304" pitchFamily="18" charset="0"/>
                <a:cs typeface="Times New Roman" panose="02020603050405020304" pitchFamily="18" charset="0"/>
              </a:rPr>
              <a:t>=12</a:t>
            </a:r>
          </a:p>
          <a:p>
            <a:pPr marL="0" marR="0" indent="0">
              <a:lnSpc>
                <a:spcPct val="170000"/>
              </a:lnSpc>
              <a:spcBef>
                <a:spcPts val="0"/>
              </a:spcBef>
              <a:spcAft>
                <a:spcPts val="600"/>
              </a:spcAft>
              <a:buNone/>
            </a:pPr>
            <a:endParaRPr lang="en-US" sz="3000" b="1" kern="0" dirty="0">
              <a:solidFill>
                <a:srgbClr val="000000"/>
              </a:solidFill>
              <a:latin typeface="Times New Roman" panose="02020603050405020304" pitchFamily="18" charset="0"/>
            </a:endParaRPr>
          </a:p>
          <a:p>
            <a:pPr marL="0" marR="0" indent="0">
              <a:lnSpc>
                <a:spcPct val="200000"/>
              </a:lnSpc>
              <a:spcBef>
                <a:spcPts val="0"/>
              </a:spcBef>
              <a:spcAft>
                <a:spcPts val="600"/>
              </a:spcAft>
              <a:buNone/>
            </a:pPr>
            <a:endParaRPr lang="en-US" sz="4400" b="1" kern="0" dirty="0">
              <a:latin typeface="Arial" panose="020B0604020202020204" pitchFamily="34" charset="0"/>
            </a:endParaRP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25381329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29F317-C21A-46D1-AFB0-0EC7FA2B971B}"/>
              </a:ext>
            </a:extLst>
          </p:cNvPr>
          <p:cNvSpPr>
            <a:spLocks noGrp="1"/>
          </p:cNvSpPr>
          <p:nvPr>
            <p:ph idx="1"/>
          </p:nvPr>
        </p:nvSpPr>
        <p:spPr/>
        <p:txBody>
          <a:bodyPr>
            <a:normAutofit/>
          </a:bodyPr>
          <a:lstStyle/>
          <a:p>
            <a:pPr marL="82296" indent="0">
              <a:buNone/>
            </a:pPr>
            <a:r>
              <a:rPr lang="en-US" sz="1900" dirty="0">
                <a:latin typeface="Times New Roman" panose="02020603050405020304" pitchFamily="18" charset="0"/>
                <a:cs typeface="Times New Roman" panose="02020603050405020304" pitchFamily="18" charset="0"/>
              </a:rPr>
              <a:t>Baker-Bell, A. (2017). I can switch my language but I can’t switch my	skin. In E. Moore, Michael, M.W. Penick-Parks, </a:t>
            </a:r>
            <a:r>
              <a:rPr lang="en-US" sz="1900" i="1" dirty="0">
                <a:latin typeface="Times New Roman" panose="02020603050405020304" pitchFamily="18" charset="0"/>
                <a:cs typeface="Times New Roman" panose="02020603050405020304" pitchFamily="18" charset="0"/>
              </a:rPr>
              <a:t>The guide for	white women who teach black boys</a:t>
            </a:r>
            <a:r>
              <a:rPr lang="en-US" sz="1900" dirty="0">
                <a:latin typeface="Times New Roman" panose="02020603050405020304" pitchFamily="18" charset="0"/>
                <a:cs typeface="Times New Roman" panose="02020603050405020304" pitchFamily="18" charset="0"/>
              </a:rPr>
              <a:t> pp.98-107. Newbury Park, 	California: Corwin </a:t>
            </a:r>
          </a:p>
          <a:p>
            <a:pPr marL="82296" indent="0">
              <a:buNone/>
            </a:pPr>
            <a:r>
              <a:rPr lang="en-US" sz="1900" dirty="0">
                <a:latin typeface="Times New Roman" panose="02020603050405020304" pitchFamily="18" charset="0"/>
                <a:cs typeface="Times New Roman" panose="02020603050405020304" pitchFamily="18" charset="0"/>
              </a:rPr>
              <a:t>Boutte, G.S. &amp; Johnson, G.L., Jr. (2013). </a:t>
            </a:r>
            <a:r>
              <a:rPr lang="en-US" sz="1900" dirty="0" err="1">
                <a:latin typeface="Times New Roman" panose="02020603050405020304" pitchFamily="18" charset="0"/>
                <a:cs typeface="Times New Roman" panose="02020603050405020304" pitchFamily="18" charset="0"/>
              </a:rPr>
              <a:t>Funga</a:t>
            </a:r>
            <a:r>
              <a:rPr lang="en-US" sz="1900" dirty="0">
                <a:latin typeface="Times New Roman" panose="02020603050405020304" pitchFamily="18" charset="0"/>
                <a:cs typeface="Times New Roman" panose="02020603050405020304" pitchFamily="18" charset="0"/>
              </a:rPr>
              <a:t> </a:t>
            </a:r>
            <a:r>
              <a:rPr lang="en-US" sz="1900" dirty="0" err="1">
                <a:latin typeface="Times New Roman" panose="02020603050405020304" pitchFamily="18" charset="0"/>
                <a:cs typeface="Times New Roman" panose="02020603050405020304" pitchFamily="18" charset="0"/>
              </a:rPr>
              <a:t>alafia</a:t>
            </a:r>
            <a:r>
              <a:rPr lang="en-US" sz="1900" i="1" dirty="0">
                <a:latin typeface="Times New Roman" panose="02020603050405020304" pitchFamily="18" charset="0"/>
                <a:cs typeface="Times New Roman" panose="02020603050405020304" pitchFamily="18" charset="0"/>
              </a:rPr>
              <a:t>:</a:t>
            </a:r>
            <a:r>
              <a:rPr lang="en-US" sz="1900" dirty="0">
                <a:latin typeface="Times New Roman" panose="02020603050405020304" pitchFamily="18" charset="0"/>
                <a:cs typeface="Times New Roman" panose="02020603050405020304" pitchFamily="18" charset="0"/>
              </a:rPr>
              <a:t> Toward	welcoming, understanding and respecting African American s	</a:t>
            </a:r>
            <a:r>
              <a:rPr lang="en-US" sz="1900" dirty="0" err="1">
                <a:latin typeface="Times New Roman" panose="02020603050405020304" pitchFamily="18" charset="0"/>
                <a:cs typeface="Times New Roman" panose="02020603050405020304" pitchFamily="18" charset="0"/>
              </a:rPr>
              <a:t>peakers</a:t>
            </a:r>
            <a:r>
              <a:rPr lang="en-US" sz="1900" dirty="0">
                <a:latin typeface="Times New Roman" panose="02020603050405020304" pitchFamily="18" charset="0"/>
                <a:cs typeface="Times New Roman" panose="02020603050405020304" pitchFamily="18" charset="0"/>
              </a:rPr>
              <a:t>’ bilingualism and biliteracy.  In </a:t>
            </a:r>
            <a:r>
              <a:rPr lang="en-US" sz="1900" i="1" dirty="0">
                <a:latin typeface="Times New Roman" panose="02020603050405020304" pitchFamily="18" charset="0"/>
                <a:cs typeface="Times New Roman" panose="02020603050405020304" pitchFamily="18" charset="0"/>
              </a:rPr>
              <a:t>Equity and excellence in 		education. special issue on social justice approaches to African 	American language and literacies</a:t>
            </a:r>
            <a:r>
              <a:rPr lang="en-US" sz="1900" dirty="0">
                <a:latin typeface="Times New Roman" panose="02020603050405020304" pitchFamily="18" charset="0"/>
                <a:cs typeface="Times New Roman" panose="02020603050405020304" pitchFamily="18" charset="0"/>
              </a:rPr>
              <a:t> pp.300-314. New York: 	Routledge. </a:t>
            </a:r>
          </a:p>
          <a:p>
            <a:pPr marL="82296" indent="0">
              <a:buNone/>
            </a:pPr>
            <a:r>
              <a:rPr lang="en-US" sz="1900" dirty="0">
                <a:latin typeface="Times New Roman" panose="02020603050405020304" pitchFamily="18" charset="0"/>
                <a:cs typeface="Times New Roman" panose="02020603050405020304" pitchFamily="18" charset="0"/>
              </a:rPr>
              <a:t>Boutte, G.S. (2016).  Loving the language. In G.S. Boutte, </a:t>
            </a:r>
            <a:r>
              <a:rPr lang="en-US" sz="1900" i="1" dirty="0">
                <a:latin typeface="Times New Roman" panose="02020603050405020304" pitchFamily="18" charset="0"/>
                <a:cs typeface="Times New Roman" panose="02020603050405020304" pitchFamily="18" charset="0"/>
              </a:rPr>
              <a:t>Educating	African American students: And how are the children? </a:t>
            </a:r>
            <a:r>
              <a:rPr lang="en-US" sz="1900" dirty="0">
                <a:latin typeface="Times New Roman" panose="02020603050405020304" pitchFamily="18" charset="0"/>
                <a:cs typeface="Times New Roman" panose="02020603050405020304" pitchFamily="18" charset="0"/>
              </a:rPr>
              <a:t>pp.103	133. New York: Routledge. </a:t>
            </a:r>
          </a:p>
          <a:p>
            <a:pPr marL="82296" indent="0">
              <a:buNone/>
            </a:pPr>
            <a:r>
              <a:rPr lang="en-US" sz="1900" dirty="0">
                <a:latin typeface="Times New Roman" panose="02020603050405020304" pitchFamily="18" charset="0"/>
                <a:cs typeface="Times New Roman" panose="02020603050405020304" pitchFamily="18" charset="0"/>
              </a:rPr>
              <a:t>Bressler, C.  E. (2011).  </a:t>
            </a:r>
            <a:r>
              <a:rPr lang="en-US" sz="1900" i="1" dirty="0">
                <a:latin typeface="Times New Roman" panose="02020603050405020304" pitchFamily="18" charset="0"/>
                <a:cs typeface="Times New Roman" panose="02020603050405020304" pitchFamily="18" charset="0"/>
              </a:rPr>
              <a:t>Literary Criticism: An introduction to theory and	practice (A second printing).</a:t>
            </a:r>
            <a:r>
              <a:rPr lang="en-US" sz="1900" dirty="0">
                <a:latin typeface="Times New Roman" panose="02020603050405020304" pitchFamily="18" charset="0"/>
                <a:cs typeface="Times New Roman" panose="02020603050405020304" pitchFamily="18" charset="0"/>
              </a:rPr>
              <a:t>  Pearson College Div.</a:t>
            </a:r>
          </a:p>
          <a:p>
            <a:endParaRPr lang="en-US" dirty="0"/>
          </a:p>
        </p:txBody>
      </p:sp>
    </p:spTree>
    <p:extLst>
      <p:ext uri="{BB962C8B-B14F-4D97-AF65-F5344CB8AC3E}">
        <p14:creationId xmlns:p14="http://schemas.microsoft.com/office/powerpoint/2010/main" val="23720798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9E8ECD-8880-469B-A93A-F839EA5E266A}"/>
              </a:ext>
            </a:extLst>
          </p:cNvPr>
          <p:cNvSpPr>
            <a:spLocks noGrp="1"/>
          </p:cNvSpPr>
          <p:nvPr>
            <p:ph idx="1"/>
          </p:nvPr>
        </p:nvSpPr>
        <p:spPr/>
        <p:txBody>
          <a:bodyPr>
            <a:normAutofit/>
          </a:bodyPr>
          <a:lstStyle/>
          <a:p>
            <a:pPr marL="82296" indent="0">
              <a:buNone/>
            </a:pPr>
            <a:r>
              <a:rPr lang="en-US" sz="1200" dirty="0">
                <a:latin typeface="Times New Roman" panose="02020603050405020304" pitchFamily="18" charset="0"/>
                <a:cs typeface="Times New Roman" panose="02020603050405020304" pitchFamily="18" charset="0"/>
              </a:rPr>
              <a:t>Delgado, D., &amp; </a:t>
            </a:r>
            <a:r>
              <a:rPr lang="en-US" sz="1200" dirty="0" err="1">
                <a:latin typeface="Times New Roman" panose="02020603050405020304" pitchFamily="18" charset="0"/>
                <a:cs typeface="Times New Roman" panose="02020603050405020304" pitchFamily="18" charset="0"/>
              </a:rPr>
              <a:t>Stefancic</a:t>
            </a:r>
            <a:r>
              <a:rPr lang="en-US" sz="1200" dirty="0">
                <a:latin typeface="Times New Roman" panose="02020603050405020304" pitchFamily="18" charset="0"/>
                <a:cs typeface="Times New Roman" panose="02020603050405020304" pitchFamily="18" charset="0"/>
              </a:rPr>
              <a:t>, J. (2001) </a:t>
            </a:r>
            <a:r>
              <a:rPr lang="en-US" sz="1200" i="1" dirty="0">
                <a:latin typeface="Times New Roman" panose="02020603050405020304" pitchFamily="18" charset="0"/>
                <a:cs typeface="Times New Roman" panose="02020603050405020304" pitchFamily="18" charset="0"/>
              </a:rPr>
              <a:t>Critical race theory: An introduction</a:t>
            </a:r>
            <a:r>
              <a:rPr lang="en-US" sz="1200" dirty="0">
                <a:latin typeface="Times New Roman" panose="02020603050405020304" pitchFamily="18" charset="0"/>
                <a:cs typeface="Times New Roman" panose="02020603050405020304" pitchFamily="18" charset="0"/>
              </a:rPr>
              <a:t>. Retrieved from	https://books.google.com/books?hl=en&amp;lr=&amp;id=dHI4DQAAQBAJ&amp;oi=fnd&amp;pg=PR19	</a:t>
            </a:r>
            <a:r>
              <a:rPr lang="en-US" sz="1200" dirty="0" err="1">
                <a:latin typeface="Times New Roman" panose="02020603050405020304" pitchFamily="18" charset="0"/>
                <a:cs typeface="Times New Roman" panose="02020603050405020304" pitchFamily="18" charset="0"/>
              </a:rPr>
              <a:t>dq</a:t>
            </a:r>
            <a:r>
              <a:rPr lang="en-US" sz="1200" dirty="0">
                <a:latin typeface="Times New Roman" panose="02020603050405020304" pitchFamily="18" charset="0"/>
                <a:cs typeface="Times New Roman" panose="02020603050405020304" pitchFamily="18" charset="0"/>
              </a:rPr>
              <a:t>=</a:t>
            </a:r>
            <a:r>
              <a:rPr lang="en-US" sz="1200" dirty="0" err="1">
                <a:latin typeface="Times New Roman" panose="02020603050405020304" pitchFamily="18" charset="0"/>
                <a:cs typeface="Times New Roman" panose="02020603050405020304" pitchFamily="18" charset="0"/>
              </a:rPr>
              <a:t>critical+race+theory&amp;ots</a:t>
            </a:r>
            <a:r>
              <a:rPr lang="en-US" sz="1200" dirty="0">
                <a:latin typeface="Times New Roman" panose="02020603050405020304" pitchFamily="18" charset="0"/>
                <a:cs typeface="Times New Roman" panose="02020603050405020304" pitchFamily="18" charset="0"/>
              </a:rPr>
              <a:t>=tUJbl3Drso&amp;sig=kepjXlrbD4qfut03oODPqdT80ts#v=one	</a:t>
            </a:r>
            <a:r>
              <a:rPr lang="en-US" sz="1200" dirty="0" err="1">
                <a:latin typeface="Times New Roman" panose="02020603050405020304" pitchFamily="18" charset="0"/>
                <a:cs typeface="Times New Roman" panose="02020603050405020304" pitchFamily="18" charset="0"/>
              </a:rPr>
              <a:t>age&amp;q</a:t>
            </a:r>
            <a:r>
              <a:rPr lang="en-US" sz="1200" dirty="0">
                <a:latin typeface="Times New Roman" panose="02020603050405020304" pitchFamily="18" charset="0"/>
                <a:cs typeface="Times New Roman" panose="02020603050405020304" pitchFamily="18" charset="0"/>
              </a:rPr>
              <a:t>=critical%20race%20theory&amp;f=false</a:t>
            </a:r>
          </a:p>
          <a:p>
            <a:pPr marL="82296" indent="0">
              <a:buNone/>
            </a:pPr>
            <a:r>
              <a:rPr lang="en-US" sz="1200" dirty="0">
                <a:latin typeface="Times New Roman" panose="02020603050405020304" pitchFamily="18" charset="0"/>
                <a:cs typeface="Times New Roman" panose="02020603050405020304" pitchFamily="18" charset="0"/>
              </a:rPr>
              <a:t>Discrimination. (2020). In </a:t>
            </a:r>
            <a:r>
              <a:rPr lang="en-US" sz="1200" i="1" dirty="0">
                <a:latin typeface="Times New Roman" panose="02020603050405020304" pitchFamily="18" charset="0"/>
                <a:cs typeface="Times New Roman" panose="02020603050405020304" pitchFamily="18" charset="0"/>
              </a:rPr>
              <a:t>Merriam – Webster’s online dictionary</a:t>
            </a:r>
            <a:r>
              <a:rPr lang="en-US" sz="1200" dirty="0">
                <a:latin typeface="Times New Roman" panose="02020603050405020304" pitchFamily="18" charset="0"/>
                <a:cs typeface="Times New Roman" panose="02020603050405020304" pitchFamily="18" charset="0"/>
              </a:rPr>
              <a:t>. Retrieved from </a:t>
            </a:r>
          </a:p>
          <a:p>
            <a:pPr marL="82296" indent="0">
              <a:buNone/>
            </a:pPr>
            <a:r>
              <a:rPr lang="en-US" sz="1200" dirty="0">
                <a:latin typeface="Times New Roman" panose="02020603050405020304" pitchFamily="18" charset="0"/>
                <a:cs typeface="Times New Roman" panose="02020603050405020304" pitchFamily="18" charset="0"/>
              </a:rPr>
              <a:t>	https://www.merriam-webster.com/dictionary/discrimination</a:t>
            </a:r>
          </a:p>
          <a:p>
            <a:pPr marL="82296" indent="0">
              <a:buNone/>
            </a:pPr>
            <a:r>
              <a:rPr lang="en-US" sz="1200" dirty="0">
                <a:latin typeface="Times New Roman" panose="02020603050405020304" pitchFamily="18" charset="0"/>
                <a:cs typeface="Times New Roman" panose="02020603050405020304" pitchFamily="18" charset="0"/>
              </a:rPr>
              <a:t>Frank, D. (2019, Mar. 8). </a:t>
            </a:r>
            <a:r>
              <a:rPr lang="en-US" sz="1200" i="1" dirty="0">
                <a:latin typeface="Times New Roman" panose="02020603050405020304" pitchFamily="18" charset="0"/>
                <a:cs typeface="Times New Roman" panose="02020603050405020304" pitchFamily="18" charset="0"/>
              </a:rPr>
              <a:t>The Gullah language in relation to its sisters and cousins </a:t>
            </a:r>
            <a:r>
              <a:rPr lang="en-US" sz="1200" dirty="0">
                <a:latin typeface="Times New Roman" panose="02020603050405020304" pitchFamily="18" charset="0"/>
                <a:cs typeface="Times New Roman" panose="02020603050405020304" pitchFamily="18" charset="0"/>
              </a:rPr>
              <a:t>[Conference session].	International Gullah Geechee and African Diaspora Conference, Coastal Carolina University, Conway, 	SC, United States.</a:t>
            </a:r>
          </a:p>
          <a:p>
            <a:pPr marL="82296" indent="0">
              <a:buNone/>
            </a:pPr>
            <a:r>
              <a:rPr lang="en-US" sz="1200" dirty="0">
                <a:latin typeface="Times New Roman" panose="02020603050405020304" pitchFamily="18" charset="0"/>
                <a:cs typeface="Times New Roman" panose="02020603050405020304" pitchFamily="18" charset="0"/>
              </a:rPr>
              <a:t>Baker- Bell, A., Jackson, D., Paris, D. (2017). Learning Black language matters humanizing research as culturally	sustaining pedagogy. In </a:t>
            </a:r>
            <a:r>
              <a:rPr lang="en-US" sz="1200" i="1" dirty="0">
                <a:latin typeface="Times New Roman" panose="02020603050405020304" pitchFamily="18" charset="0"/>
                <a:cs typeface="Times New Roman" panose="02020603050405020304" pitchFamily="18" charset="0"/>
              </a:rPr>
              <a:t>International Review of Qualitative Research,</a:t>
            </a:r>
            <a:r>
              <a:rPr lang="en-US" sz="1200" dirty="0">
                <a:latin typeface="Times New Roman" panose="02020603050405020304" pitchFamily="18" charset="0"/>
                <a:cs typeface="Times New Roman" panose="02020603050405020304" pitchFamily="18" charset="0"/>
              </a:rPr>
              <a:t> pp.360-377. Retrieved 	from https://irqr.ucpress.edu/content/10/4/360</a:t>
            </a:r>
          </a:p>
          <a:p>
            <a:pPr marL="82296" indent="0">
              <a:buNone/>
            </a:pPr>
            <a:r>
              <a:rPr lang="en-US" sz="1200" i="1" dirty="0">
                <a:latin typeface="Times New Roman" panose="02020603050405020304" pitchFamily="18" charset="0"/>
                <a:cs typeface="Times New Roman" panose="02020603050405020304" pitchFamily="18" charset="0"/>
              </a:rPr>
              <a:t>Mi </a:t>
            </a:r>
            <a:r>
              <a:rPr lang="en-US" sz="1200" i="1" dirty="0" err="1">
                <a:latin typeface="Times New Roman" panose="02020603050405020304" pitchFamily="18" charset="0"/>
                <a:cs typeface="Times New Roman" panose="02020603050405020304" pitchFamily="18" charset="0"/>
              </a:rPr>
              <a:t>dɔ</a:t>
            </a:r>
            <a:r>
              <a:rPr lang="en-US" sz="1200" i="1" dirty="0">
                <a:latin typeface="Times New Roman" panose="02020603050405020304" pitchFamily="18" charset="0"/>
                <a:cs typeface="Times New Roman" panose="02020603050405020304" pitchFamily="18" charset="0"/>
              </a:rPr>
              <a:t> mi </a:t>
            </a:r>
            <a:r>
              <a:rPr lang="en-US" sz="1200" i="1" dirty="0" err="1">
                <a:latin typeface="Times New Roman" panose="02020603050405020304" pitchFamily="18" charset="0"/>
                <a:cs typeface="Times New Roman" panose="02020603050405020304" pitchFamily="18" charset="0"/>
              </a:rPr>
              <a:t>ba</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berma</a:t>
            </a:r>
            <a:r>
              <a:rPr lang="en-US" sz="1200" dirty="0">
                <a:latin typeface="Times New Roman" panose="02020603050405020304" pitchFamily="18" charset="0"/>
                <a:cs typeface="Times New Roman" panose="02020603050405020304" pitchFamily="18" charset="0"/>
              </a:rPr>
              <a:t>. Retrieved April 23, 2020 from https://www.youtube.com/watch?v=lwiO-oixtlU&amp;t=74s</a:t>
            </a:r>
          </a:p>
          <a:p>
            <a:pPr marL="82296" indent="0">
              <a:buNone/>
            </a:pPr>
            <a:r>
              <a:rPr lang="en-US" sz="1200" dirty="0">
                <a:latin typeface="Times New Roman" panose="02020603050405020304" pitchFamily="18" charset="0"/>
                <a:cs typeface="Times New Roman" panose="02020603050405020304" pitchFamily="18" charset="0"/>
              </a:rPr>
              <a:t>Nelson, F. &amp; Rosa, J. (2015). Unsettling race and language: Toward a </a:t>
            </a:r>
            <a:r>
              <a:rPr lang="en-US" sz="1200" dirty="0" err="1">
                <a:latin typeface="Times New Roman" panose="02020603050405020304" pitchFamily="18" charset="0"/>
                <a:cs typeface="Times New Roman" panose="02020603050405020304" pitchFamily="18" charset="0"/>
              </a:rPr>
              <a:t>raciolinguistic</a:t>
            </a:r>
            <a:r>
              <a:rPr lang="en-US" sz="1200" dirty="0">
                <a:latin typeface="Times New Roman" panose="02020603050405020304" pitchFamily="18" charset="0"/>
                <a:cs typeface="Times New Roman" panose="02020603050405020304" pitchFamily="18" charset="0"/>
              </a:rPr>
              <a:t> perspective.		Retrieved from https://www.cambridge.org/core/journals/language-in-society/article/unsettling-race-	and-language-toward-a-</a:t>
            </a:r>
            <a:r>
              <a:rPr lang="en-US" sz="1200" dirty="0" err="1">
                <a:latin typeface="Times New Roman" panose="02020603050405020304" pitchFamily="18" charset="0"/>
                <a:cs typeface="Times New Roman" panose="02020603050405020304" pitchFamily="18" charset="0"/>
              </a:rPr>
              <a:t>raciolinguistic</a:t>
            </a:r>
            <a:r>
              <a:rPr lang="en-US" sz="1200" dirty="0">
                <a:latin typeface="Times New Roman" panose="02020603050405020304" pitchFamily="18" charset="0"/>
                <a:cs typeface="Times New Roman" panose="02020603050405020304" pitchFamily="18" charset="0"/>
              </a:rPr>
              <a:t> perspective/30FFC5253F465905D75CDFF1C1363AE3</a:t>
            </a:r>
          </a:p>
          <a:p>
            <a:pPr marL="82296" indent="0">
              <a:buNone/>
            </a:pPr>
            <a:r>
              <a:rPr lang="en-US" sz="1200" dirty="0">
                <a:latin typeface="Times New Roman" panose="02020603050405020304" pitchFamily="18" charset="0"/>
                <a:cs typeface="Times New Roman" panose="02020603050405020304" pitchFamily="18" charset="0"/>
              </a:rPr>
              <a:t>Paris, D. (2016). It was a black city.  In H.S. Alim, J.R. </a:t>
            </a:r>
            <a:r>
              <a:rPr lang="en-US" sz="1200" dirty="0" err="1">
                <a:latin typeface="Times New Roman" panose="02020603050405020304" pitchFamily="18" charset="0"/>
                <a:cs typeface="Times New Roman" panose="02020603050405020304" pitchFamily="18" charset="0"/>
              </a:rPr>
              <a:t>Rickford</a:t>
            </a:r>
            <a:r>
              <a:rPr lang="en-US" sz="1200" dirty="0">
                <a:latin typeface="Times New Roman" panose="02020603050405020304" pitchFamily="18" charset="0"/>
                <a:cs typeface="Times New Roman" panose="02020603050405020304" pitchFamily="18" charset="0"/>
              </a:rPr>
              <a:t>, &amp; A.F. Ball (Eds.), </a:t>
            </a:r>
            <a:r>
              <a:rPr lang="en-US" sz="1200" i="1" dirty="0">
                <a:latin typeface="Times New Roman" panose="02020603050405020304" pitchFamily="18" charset="0"/>
                <a:cs typeface="Times New Roman" panose="02020603050405020304" pitchFamily="18" charset="0"/>
              </a:rPr>
              <a:t>How language shapes our ideas	about race</a:t>
            </a:r>
            <a:r>
              <a:rPr lang="en-US" sz="1200" dirty="0">
                <a:latin typeface="Times New Roman" panose="02020603050405020304" pitchFamily="18" charset="0"/>
                <a:cs typeface="Times New Roman" panose="02020603050405020304" pitchFamily="18" charset="0"/>
              </a:rPr>
              <a:t>. Oxford. Retrieved from http://bookprice.uk/Politics-Social-Sciences/53419	</a:t>
            </a:r>
            <a:r>
              <a:rPr lang="en-US" sz="1200" dirty="0" err="1">
                <a:latin typeface="Times New Roman" panose="02020603050405020304" pitchFamily="18" charset="0"/>
                <a:cs typeface="Times New Roman" panose="02020603050405020304" pitchFamily="18" charset="0"/>
              </a:rPr>
              <a:t>Raciolinguistics</a:t>
            </a:r>
            <a:r>
              <a:rPr lang="en-US" sz="1200" dirty="0">
                <a:latin typeface="Times New Roman" panose="02020603050405020304" pitchFamily="18" charset="0"/>
                <a:cs typeface="Times New Roman" panose="02020603050405020304" pitchFamily="18" charset="0"/>
              </a:rPr>
              <a:t>-How-Language Shapes-Our-Ideas-About-Race-1st-Edition.html#page=12</a:t>
            </a:r>
          </a:p>
          <a:p>
            <a:pPr marL="82296" indent="0">
              <a:buNone/>
            </a:pPr>
            <a:endParaRPr lang="en-US" sz="1200" dirty="0">
              <a:latin typeface="Times New Roman" panose="02020603050405020304" pitchFamily="18" charset="0"/>
              <a:cs typeface="Times New Roman" panose="02020603050405020304" pitchFamily="18" charset="0"/>
            </a:endParaRPr>
          </a:p>
          <a:p>
            <a:pPr marL="82296" indent="0">
              <a:buNone/>
            </a:pPr>
            <a:endParaRPr lang="en-US" sz="1200" dirty="0">
              <a:latin typeface="Times New Roman" panose="02020603050405020304" pitchFamily="18" charset="0"/>
              <a:cs typeface="Times New Roman" panose="02020603050405020304" pitchFamily="18" charset="0"/>
            </a:endParaRPr>
          </a:p>
          <a:p>
            <a:pPr marL="82296" indent="0">
              <a:buNone/>
            </a:pPr>
            <a:endParaRPr lang="en-US" dirty="0"/>
          </a:p>
        </p:txBody>
      </p:sp>
    </p:spTree>
    <p:extLst>
      <p:ext uri="{BB962C8B-B14F-4D97-AF65-F5344CB8AC3E}">
        <p14:creationId xmlns:p14="http://schemas.microsoft.com/office/powerpoint/2010/main" val="39304346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7CAC8F-E802-4514-A52B-7FDC9DCC7075}"/>
              </a:ext>
            </a:extLst>
          </p:cNvPr>
          <p:cNvSpPr>
            <a:spLocks noGrp="1"/>
          </p:cNvSpPr>
          <p:nvPr>
            <p:ph idx="1"/>
          </p:nvPr>
        </p:nvSpPr>
        <p:spPr/>
        <p:txBody>
          <a:bodyPr>
            <a:normAutofit/>
          </a:bodyPr>
          <a:lstStyle/>
          <a:p>
            <a:pPr marL="82296" indent="0">
              <a:buNone/>
            </a:pPr>
            <a:r>
              <a:rPr lang="en-US" sz="1800" dirty="0" err="1">
                <a:latin typeface="Times New Roman" panose="02020603050405020304" pitchFamily="18" charset="0"/>
                <a:cs typeface="Times New Roman" panose="02020603050405020304" pitchFamily="18" charset="0"/>
              </a:rPr>
              <a:t>Skutnabb</a:t>
            </a:r>
            <a:r>
              <a:rPr lang="en-US" sz="1800" dirty="0">
                <a:latin typeface="Times New Roman" panose="02020603050405020304" pitchFamily="18" charset="0"/>
                <a:cs typeface="Times New Roman" panose="02020603050405020304" pitchFamily="18" charset="0"/>
              </a:rPr>
              <a:t>-Kangas, </a:t>
            </a:r>
            <a:r>
              <a:rPr lang="en-US" sz="1800" dirty="0" err="1">
                <a:latin typeface="Times New Roman" panose="02020603050405020304" pitchFamily="18" charset="0"/>
                <a:cs typeface="Times New Roman" panose="02020603050405020304" pitchFamily="18" charset="0"/>
              </a:rPr>
              <a:t>Tove</a:t>
            </a:r>
            <a:r>
              <a:rPr lang="en-US" sz="1800" dirty="0">
                <a:latin typeface="Times New Roman" panose="02020603050405020304" pitchFamily="18" charset="0"/>
                <a:cs typeface="Times New Roman" panose="02020603050405020304" pitchFamily="18" charset="0"/>
              </a:rPr>
              <a:t>. (2015). Linguicism. In C. Chapelle (Ed.), </a:t>
            </a:r>
            <a:r>
              <a:rPr lang="en-US" sz="1800" i="1" dirty="0">
                <a:latin typeface="Times New Roman" panose="02020603050405020304" pitchFamily="18" charset="0"/>
                <a:cs typeface="Times New Roman" panose="02020603050405020304" pitchFamily="18" charset="0"/>
              </a:rPr>
              <a:t>The	encyclopedia of applied linguistics. </a:t>
            </a:r>
            <a:r>
              <a:rPr lang="en-US" sz="1800" dirty="0">
                <a:latin typeface="Times New Roman" panose="02020603050405020304" pitchFamily="18" charset="0"/>
                <a:cs typeface="Times New Roman" panose="02020603050405020304" pitchFamily="18" charset="0"/>
              </a:rPr>
              <a:t>Retrieved  from	https://www.researchgate.net/publication/278033596_Linguicism</a:t>
            </a:r>
          </a:p>
          <a:p>
            <a:pPr marL="82296" indent="0">
              <a:buNone/>
            </a:pPr>
            <a:r>
              <a:rPr lang="en-US" sz="1800" dirty="0">
                <a:latin typeface="Times New Roman" panose="02020603050405020304" pitchFamily="18" charset="0"/>
                <a:cs typeface="Times New Roman" panose="02020603050405020304" pitchFamily="18" charset="0"/>
              </a:rPr>
              <a:t>Students right to their own language. (1974). Retrieved from	https://secure.ncte.org/library/NCTEFiles/Groups/CCCC/NewSRTO	L.pdf</a:t>
            </a:r>
          </a:p>
          <a:p>
            <a:pPr marL="82296" indent="0">
              <a:buNone/>
            </a:pPr>
            <a:r>
              <a:rPr lang="en-US" sz="1800" i="1" dirty="0">
                <a:latin typeface="Times New Roman" panose="02020603050405020304" pitchFamily="18" charset="0"/>
                <a:cs typeface="Times New Roman" panose="02020603050405020304" pitchFamily="18" charset="0"/>
              </a:rPr>
              <a:t>What is </a:t>
            </a:r>
            <a:r>
              <a:rPr lang="en-US" sz="1800" i="1" dirty="0" err="1">
                <a:latin typeface="Times New Roman" panose="02020603050405020304" pitchFamily="18" charset="0"/>
                <a:cs typeface="Times New Roman" panose="02020603050405020304" pitchFamily="18" charset="0"/>
              </a:rPr>
              <a:t>raciolinguistics</a:t>
            </a:r>
            <a:r>
              <a:rPr lang="en-US" sz="1800" i="1" dirty="0">
                <a:latin typeface="Times New Roman" panose="02020603050405020304" pitchFamily="18" charset="0"/>
                <a:cs typeface="Times New Roman" panose="02020603050405020304" pitchFamily="18" charset="0"/>
              </a:rPr>
              <a:t>? what does </a:t>
            </a:r>
            <a:r>
              <a:rPr lang="en-US" sz="1800" i="1" dirty="0" err="1">
                <a:latin typeface="Times New Roman" panose="02020603050405020304" pitchFamily="18" charset="0"/>
                <a:cs typeface="Times New Roman" panose="02020603050405020304" pitchFamily="18" charset="0"/>
              </a:rPr>
              <a:t>raciolinguistics</a:t>
            </a:r>
            <a:r>
              <a:rPr lang="en-US" sz="1800" i="1" dirty="0">
                <a:latin typeface="Times New Roman" panose="02020603050405020304" pitchFamily="18" charset="0"/>
                <a:cs typeface="Times New Roman" panose="02020603050405020304" pitchFamily="18" charset="0"/>
              </a:rPr>
              <a:t> mean? </a:t>
            </a:r>
            <a:r>
              <a:rPr lang="en-US" sz="1800" i="1" dirty="0" err="1">
                <a:latin typeface="Times New Roman" panose="02020603050405020304" pitchFamily="18" charset="0"/>
                <a:cs typeface="Times New Roman" panose="02020603050405020304" pitchFamily="18" charset="0"/>
              </a:rPr>
              <a:t>Raciolinguistics</a:t>
            </a:r>
            <a:r>
              <a:rPr lang="en-US" sz="1800" i="1" dirty="0">
                <a:latin typeface="Times New Roman" panose="02020603050405020304" pitchFamily="18" charset="0"/>
                <a:cs typeface="Times New Roman" panose="02020603050405020304" pitchFamily="18" charset="0"/>
              </a:rPr>
              <a:t>	meaning &amp; explanation.</a:t>
            </a:r>
            <a:r>
              <a:rPr lang="en-US" sz="1800" dirty="0">
                <a:latin typeface="Times New Roman" panose="02020603050405020304" pitchFamily="18" charset="0"/>
                <a:cs typeface="Times New Roman" panose="02020603050405020304" pitchFamily="18" charset="0"/>
              </a:rPr>
              <a:t> Retrieved April 5, 2020, from	https://www.youtube.com/watch?v=7Ry3EjEjhl8</a:t>
            </a:r>
          </a:p>
          <a:p>
            <a:pPr marL="82296" indent="0">
              <a:buNone/>
            </a:pPr>
            <a:r>
              <a:rPr lang="en-US" sz="1800" b="1" dirty="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650464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447800"/>
            <a:ext cx="7498080" cy="4038600"/>
          </a:xfrm>
        </p:spPr>
        <p:txBody>
          <a:bodyPr>
            <a:normAutofit/>
          </a:bodyPr>
          <a:lstStyle/>
          <a:p>
            <a:pPr marL="82296" indent="0" algn="ctr">
              <a:buClr>
                <a:srgbClr val="FFC000"/>
              </a:buClr>
              <a:buNone/>
            </a:pPr>
            <a:r>
              <a:rPr lang="en-US" sz="7200" dirty="0">
                <a:solidFill>
                  <a:srgbClr val="000000"/>
                </a:solidFill>
              </a:rPr>
              <a:t>QUESTION </a:t>
            </a:r>
          </a:p>
          <a:p>
            <a:pPr marL="82296" indent="0" algn="ctr">
              <a:buClr>
                <a:srgbClr val="FFC000"/>
              </a:buClr>
              <a:buNone/>
            </a:pPr>
            <a:r>
              <a:rPr lang="en-US" sz="7200" dirty="0">
                <a:solidFill>
                  <a:srgbClr val="000000"/>
                </a:solidFill>
              </a:rPr>
              <a:t>AND </a:t>
            </a:r>
          </a:p>
          <a:p>
            <a:pPr marL="82296" indent="0" algn="ctr">
              <a:buClr>
                <a:srgbClr val="FFC000"/>
              </a:buClr>
              <a:buNone/>
            </a:pPr>
            <a:r>
              <a:rPr lang="en-US" sz="7200" dirty="0">
                <a:solidFill>
                  <a:srgbClr val="000000"/>
                </a:solidFill>
              </a:rPr>
              <a:t>ANSWER</a:t>
            </a:r>
          </a:p>
        </p:txBody>
      </p:sp>
    </p:spTree>
    <p:extLst>
      <p:ext uri="{BB962C8B-B14F-4D97-AF65-F5344CB8AC3E}">
        <p14:creationId xmlns:p14="http://schemas.microsoft.com/office/powerpoint/2010/main" val="38444415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00"/>
                </a:solidFill>
                <a:effectLst/>
              </a:rPr>
              <a:t>Acknowledgements</a:t>
            </a:r>
          </a:p>
        </p:txBody>
      </p:sp>
      <p:sp>
        <p:nvSpPr>
          <p:cNvPr id="3" name="Content Placeholder 2"/>
          <p:cNvSpPr>
            <a:spLocks noGrp="1"/>
          </p:cNvSpPr>
          <p:nvPr>
            <p:ph idx="1"/>
          </p:nvPr>
        </p:nvSpPr>
        <p:spPr>
          <a:xfrm>
            <a:off x="1435608" y="1447800"/>
            <a:ext cx="7498080" cy="4038600"/>
          </a:xfrm>
        </p:spPr>
        <p:txBody>
          <a:bodyPr>
            <a:normAutofit fontScale="85000" lnSpcReduction="20000"/>
          </a:bodyPr>
          <a:lstStyle/>
          <a:p>
            <a:pPr marL="82296" indent="0" algn="ctr">
              <a:buNone/>
            </a:pPr>
            <a:r>
              <a:rPr lang="en-US" dirty="0"/>
              <a:t>First, thank you, God, for being the light and head of my life, and the blessings you have bestowed upon me .  I pray that I continue to follow the calling you have set before me, as I know you will not put any more on me that I can bear.  </a:t>
            </a:r>
          </a:p>
          <a:p>
            <a:pPr marL="82296" indent="0" algn="ctr">
              <a:buNone/>
            </a:pPr>
            <a:r>
              <a:rPr lang="en-US" dirty="0"/>
              <a:t>I would like to thank my village of family, friends, sisters, and mentors in my life. You all are my heart.  I would not have not had the tenacity and motivation to be able to accomplish this project in these uncertain times without each of you. </a:t>
            </a:r>
          </a:p>
          <a:p>
            <a:pPr marL="82296" indent="0" algn="ctr">
              <a:buNone/>
            </a:pPr>
            <a:r>
              <a:rPr lang="en-US" dirty="0"/>
              <a:t>Thank you.</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2492480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Research Questions</a:t>
            </a:r>
          </a:p>
        </p:txBody>
      </p:sp>
      <p:sp>
        <p:nvSpPr>
          <p:cNvPr id="3" name="Content Placeholder 2"/>
          <p:cNvSpPr>
            <a:spLocks noGrp="1"/>
          </p:cNvSpPr>
          <p:nvPr>
            <p:ph idx="1"/>
          </p:nvPr>
        </p:nvSpPr>
        <p:spPr/>
        <p:txBody>
          <a:bodyPr>
            <a:normAutofit/>
          </a:bodyPr>
          <a:lstStyle/>
          <a:p>
            <a:r>
              <a:rPr lang="en-US" sz="2800" dirty="0"/>
              <a:t>1.Are there language patterns that can be traced from the origins of Ghanaian </a:t>
            </a:r>
            <a:r>
              <a:rPr lang="en-US" sz="2800" dirty="0" err="1"/>
              <a:t>twi</a:t>
            </a:r>
            <a:r>
              <a:rPr lang="en-US" sz="2800" dirty="0"/>
              <a:t> to Gullah Geechee? If so, what are they? If not, what are the differences?</a:t>
            </a:r>
          </a:p>
          <a:p>
            <a:r>
              <a:rPr lang="en-US" sz="2800" dirty="0"/>
              <a:t>2. Is there evidence of these language patterns in AAVE?</a:t>
            </a:r>
          </a:p>
          <a:p>
            <a:r>
              <a:rPr lang="en-US" sz="2800" dirty="0"/>
              <a:t>3. Is there evidence of language discrimination among speakers of Twi, Gullah Geechee, and AAVE? </a:t>
            </a:r>
          </a:p>
          <a:p>
            <a:pPr marL="82296" indent="0">
              <a:buNone/>
            </a:pPr>
            <a:r>
              <a:rPr lang="en-US" sz="2800" b="1" dirty="0"/>
              <a:t> </a:t>
            </a:r>
            <a:endParaRPr lang="en-US" sz="2800" dirty="0"/>
          </a:p>
          <a:p>
            <a:pPr>
              <a:buClr>
                <a:srgbClr val="FFC000"/>
              </a:buClr>
              <a:buFont typeface="Wingdings" pitchFamily="2" charset="2"/>
              <a:buChar char="v"/>
            </a:pPr>
            <a:endParaRPr lang="en-US" dirty="0">
              <a:solidFill>
                <a:srgbClr val="000000"/>
              </a:solidFill>
            </a:endParaRPr>
          </a:p>
          <a:p>
            <a:pPr marL="82296" indent="0">
              <a:buClr>
                <a:srgbClr val="FFC000"/>
              </a:buClr>
              <a:buNone/>
            </a:pPr>
            <a:endParaRPr lang="en-US" dirty="0">
              <a:solidFill>
                <a:srgbClr val="000000"/>
              </a:solidFill>
            </a:endParaRPr>
          </a:p>
          <a:p>
            <a:pPr>
              <a:buClr>
                <a:srgbClr val="FFC000"/>
              </a:buClr>
              <a:buFont typeface="Wingdings" pitchFamily="2" charset="2"/>
              <a:buChar char="v"/>
            </a:pPr>
            <a:endParaRPr lang="en-US" dirty="0">
              <a:solidFill>
                <a:srgbClr val="000000"/>
              </a:solidFill>
            </a:endParaRPr>
          </a:p>
        </p:txBody>
      </p:sp>
    </p:spTree>
    <p:extLst>
      <p:ext uri="{BB962C8B-B14F-4D97-AF65-F5344CB8AC3E}">
        <p14:creationId xmlns:p14="http://schemas.microsoft.com/office/powerpoint/2010/main" val="3806216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Definition of Terms</a:t>
            </a:r>
          </a:p>
        </p:txBody>
      </p:sp>
      <p:sp>
        <p:nvSpPr>
          <p:cNvPr id="3" name="Content Placeholder 2"/>
          <p:cNvSpPr>
            <a:spLocks noGrp="1"/>
          </p:cNvSpPr>
          <p:nvPr>
            <p:ph idx="1"/>
          </p:nvPr>
        </p:nvSpPr>
        <p:spPr>
          <a:xfrm>
            <a:off x="1435608" y="1447800"/>
            <a:ext cx="7498080" cy="4572000"/>
          </a:xfrm>
        </p:spPr>
        <p:txBody>
          <a:bodyPr>
            <a:normAutofit fontScale="40000" lnSpcReduction="20000"/>
          </a:bodyPr>
          <a:lstStyle/>
          <a:p>
            <a:r>
              <a:rPr lang="en-US" sz="4000" dirty="0"/>
              <a:t>Linguicism -  an analogous concept to racism, sexism, classism etc. (and coarticulating with these), has been defined as "ideologies, structures and practices which are used to legitimate, effectuate and reproduce an unequal division of power and resources (both material and immaterial) between groups which are defined on the basis of language" (</a:t>
            </a:r>
            <a:r>
              <a:rPr lang="en-US" sz="4000" dirty="0" err="1"/>
              <a:t>Skutnabb</a:t>
            </a:r>
            <a:r>
              <a:rPr lang="en-US" sz="4000" dirty="0"/>
              <a:t>-Kangas 1988).</a:t>
            </a:r>
          </a:p>
          <a:p>
            <a:r>
              <a:rPr lang="en-US" sz="4000" dirty="0"/>
              <a:t>Linguicide - is the extermination of languages, an analogous concept to (physical) genocide (</a:t>
            </a:r>
            <a:r>
              <a:rPr lang="en-US" sz="4000" dirty="0" err="1"/>
              <a:t>Skutnabb</a:t>
            </a:r>
            <a:r>
              <a:rPr lang="en-US" sz="4000" dirty="0"/>
              <a:t>-Kangas, 1996).</a:t>
            </a:r>
          </a:p>
          <a:p>
            <a:r>
              <a:rPr lang="en-US" sz="4000" dirty="0"/>
              <a:t>Pidgin Language –  is a new language that emerges as a contact vernacular among people who need to communicate but do not share a common language Its lexicon is generally derived from one dominant language, called the 'lexifier language', but its grammar is unique  (Siegal, 1993).</a:t>
            </a:r>
          </a:p>
          <a:p>
            <a:r>
              <a:rPr lang="en-US" sz="4000" dirty="0"/>
              <a:t>Color-blindness- legitimizes racism’s need for an “other” in order to flourish and maintain its influence within the fabric of society (Delgado &amp; </a:t>
            </a:r>
            <a:r>
              <a:rPr lang="en-US" sz="4000" dirty="0" err="1"/>
              <a:t>Stefanic</a:t>
            </a:r>
            <a:r>
              <a:rPr lang="en-US" sz="4000" dirty="0"/>
              <a:t>, 2001).</a:t>
            </a:r>
          </a:p>
          <a:p>
            <a:r>
              <a:rPr lang="en-US" sz="4000" dirty="0"/>
              <a:t>Meritocracy- allows the empowered—the status quo—to feel “good” and have a clear conscience: many would ask why the powerful would not have a clear conscience since they maintain a majority of the wealth and power in society (Delgado &amp; </a:t>
            </a:r>
            <a:r>
              <a:rPr lang="en-US" sz="4000" dirty="0" err="1"/>
              <a:t>Stefanic</a:t>
            </a:r>
            <a:r>
              <a:rPr lang="en-US" sz="4000" dirty="0"/>
              <a:t>, 2001).</a:t>
            </a:r>
          </a:p>
          <a:p>
            <a:pPr>
              <a:buClr>
                <a:srgbClr val="FFC000"/>
              </a:buClr>
              <a:buFont typeface="Wingdings" pitchFamily="2" charset="2"/>
              <a:buChar char="v"/>
            </a:pPr>
            <a:endParaRPr lang="en-US" dirty="0">
              <a:solidFill>
                <a:srgbClr val="FFC000"/>
              </a:solidFill>
            </a:endParaRPr>
          </a:p>
        </p:txBody>
      </p:sp>
    </p:spTree>
    <p:extLst>
      <p:ext uri="{BB962C8B-B14F-4D97-AF65-F5344CB8AC3E}">
        <p14:creationId xmlns:p14="http://schemas.microsoft.com/office/powerpoint/2010/main" val="1562419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Limitations/Delimitations</a:t>
            </a:r>
          </a:p>
        </p:txBody>
      </p:sp>
      <p:sp>
        <p:nvSpPr>
          <p:cNvPr id="3" name="Content Placeholder 2"/>
          <p:cNvSpPr>
            <a:spLocks noGrp="1"/>
          </p:cNvSpPr>
          <p:nvPr>
            <p:ph idx="1"/>
          </p:nvPr>
        </p:nvSpPr>
        <p:spPr>
          <a:xfrm>
            <a:off x="1435608" y="1447800"/>
            <a:ext cx="7498080" cy="4572000"/>
          </a:xfrm>
        </p:spPr>
        <p:txBody>
          <a:bodyPr>
            <a:normAutofit fontScale="70000" lnSpcReduction="20000"/>
          </a:bodyPr>
          <a:lstStyle/>
          <a:p>
            <a:pPr>
              <a:buClr>
                <a:srgbClr val="FFC000"/>
              </a:buClr>
              <a:buFont typeface="Arial" panose="020B0604020202020204" pitchFamily="34" charset="0"/>
              <a:buChar char="•"/>
            </a:pPr>
            <a:r>
              <a:rPr lang="en-US" dirty="0"/>
              <a:t>A limitation to this research was the inability to survey Historically Black College Students that speak African American Languages. This limitation was in response to the unpredicted, unfortunate circumstances of the COVID-19 pandemic</a:t>
            </a:r>
          </a:p>
          <a:p>
            <a:pPr>
              <a:buClr>
                <a:srgbClr val="FFC000"/>
              </a:buClr>
              <a:buFont typeface="Arial" panose="020B0604020202020204" pitchFamily="34" charset="0"/>
              <a:buChar char="•"/>
            </a:pPr>
            <a:endParaRPr lang="en-US" dirty="0"/>
          </a:p>
          <a:p>
            <a:pPr>
              <a:buClr>
                <a:srgbClr val="FFC000"/>
              </a:buClr>
              <a:buFont typeface="Arial" panose="020B0604020202020204" pitchFamily="34" charset="0"/>
              <a:buChar char="•"/>
            </a:pPr>
            <a:r>
              <a:rPr lang="en-US" dirty="0"/>
              <a:t>A delimitation to this research targeted African American Language and its users. Due to the pervasiveness of African-Americans that are discriminated against based on their language, African American Languages were chosen as the researcher’s focal point. </a:t>
            </a:r>
          </a:p>
          <a:p>
            <a:pPr>
              <a:buFont typeface="Arial" panose="020B0604020202020204" pitchFamily="34" charset="0"/>
              <a:buChar char="•"/>
            </a:pPr>
            <a:endParaRPr lang="en-US" dirty="0"/>
          </a:p>
          <a:p>
            <a:pPr marL="82296" indent="0">
              <a:buNone/>
            </a:pPr>
            <a:r>
              <a:rPr lang="en-US" b="1" dirty="0"/>
              <a:t> </a:t>
            </a:r>
            <a:endParaRPr lang="en-US" dirty="0"/>
          </a:p>
          <a:p>
            <a:pPr>
              <a:buClr>
                <a:srgbClr val="FFC000"/>
              </a:buClr>
              <a:buFont typeface="Wingdings" pitchFamily="2" charset="2"/>
              <a:buChar char="v"/>
            </a:pPr>
            <a:endParaRPr lang="en-US" dirty="0">
              <a:solidFill>
                <a:srgbClr val="FFC000"/>
              </a:solidFill>
            </a:endParaRPr>
          </a:p>
        </p:txBody>
      </p:sp>
    </p:spTree>
    <p:extLst>
      <p:ext uri="{BB962C8B-B14F-4D97-AF65-F5344CB8AC3E}">
        <p14:creationId xmlns:p14="http://schemas.microsoft.com/office/powerpoint/2010/main" val="1698679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Review of Literature - Overview</a:t>
            </a:r>
          </a:p>
        </p:txBody>
      </p:sp>
      <p:sp>
        <p:nvSpPr>
          <p:cNvPr id="3" name="Content Placeholder 2"/>
          <p:cNvSpPr>
            <a:spLocks noGrp="1"/>
          </p:cNvSpPr>
          <p:nvPr>
            <p:ph idx="1"/>
          </p:nvPr>
        </p:nvSpPr>
        <p:spPr>
          <a:xfrm>
            <a:off x="1435608" y="1447800"/>
            <a:ext cx="7498080" cy="5486400"/>
          </a:xfrm>
        </p:spPr>
        <p:txBody>
          <a:bodyPr>
            <a:normAutofit/>
          </a:bodyPr>
          <a:lstStyle/>
          <a:p>
            <a:pPr>
              <a:buClr>
                <a:srgbClr val="FFC000"/>
              </a:buClr>
            </a:pPr>
            <a:r>
              <a:rPr lang="en-US" sz="2500" dirty="0"/>
              <a:t> This section outlines Marxism and its propelling connection to Linguicism.</a:t>
            </a:r>
          </a:p>
          <a:p>
            <a:pPr lvl="1">
              <a:buClr>
                <a:srgbClr val="FFC000"/>
              </a:buClr>
            </a:pPr>
            <a:r>
              <a:rPr lang="en-US" sz="2000" dirty="0"/>
              <a:t>Marxism focuses on class structure, and how individuals of substrate and superstrate receive different treatment based on their background (Bressler, 2011, p.167).  </a:t>
            </a:r>
          </a:p>
          <a:p>
            <a:pPr lvl="1">
              <a:buClr>
                <a:srgbClr val="FFC000"/>
              </a:buClr>
            </a:pPr>
            <a:r>
              <a:rPr lang="en-US" sz="2000" dirty="0"/>
              <a:t>Linguicism is a descendent of this thought process because it focuses on the discrimination of individuals based on their linguistic backgrounds. (</a:t>
            </a:r>
            <a:r>
              <a:rPr lang="en-US" sz="2000" dirty="0" err="1"/>
              <a:t>Skutnabb</a:t>
            </a:r>
            <a:r>
              <a:rPr lang="en-US" sz="2000" dirty="0"/>
              <a:t>-Kangas, 2015, p.1).</a:t>
            </a:r>
          </a:p>
          <a:p>
            <a:pPr lvl="2">
              <a:buClr>
                <a:srgbClr val="FFC000"/>
              </a:buClr>
            </a:pPr>
            <a:r>
              <a:rPr lang="en-US" sz="1800" dirty="0"/>
              <a:t>Details of Marxism, set the stage of Linguicism, giving a prerequisite background. </a:t>
            </a:r>
          </a:p>
          <a:p>
            <a:pPr marL="658368" lvl="2" indent="0">
              <a:buClr>
                <a:srgbClr val="FFC000"/>
              </a:buClr>
              <a:buNone/>
            </a:pPr>
            <a:endParaRPr lang="en-US" sz="2000" dirty="0">
              <a:solidFill>
                <a:srgbClr val="000000"/>
              </a:solidFill>
            </a:endParaRPr>
          </a:p>
        </p:txBody>
      </p:sp>
    </p:spTree>
    <p:extLst>
      <p:ext uri="{BB962C8B-B14F-4D97-AF65-F5344CB8AC3E}">
        <p14:creationId xmlns:p14="http://schemas.microsoft.com/office/powerpoint/2010/main" val="2318360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620000" cy="1554162"/>
          </a:xfrm>
        </p:spPr>
        <p:txBody>
          <a:bodyPr>
            <a:normAutofit fontScale="90000"/>
          </a:bodyPr>
          <a:lstStyle/>
          <a:p>
            <a:r>
              <a:rPr lang="en-US" b="1" dirty="0">
                <a:effectLst/>
              </a:rPr>
              <a:t>Marxism: Historical Theoretical Framework</a:t>
            </a:r>
            <a:br>
              <a:rPr lang="en-US" dirty="0">
                <a:effectLst/>
              </a:rPr>
            </a:br>
            <a:r>
              <a:rPr lang="en-US" sz="2000" dirty="0">
                <a:solidFill>
                  <a:srgbClr val="000000"/>
                </a:solidFill>
                <a:effectLst/>
              </a:rPr>
              <a:t>Review of Literature (cont.)</a:t>
            </a:r>
          </a:p>
        </p:txBody>
      </p:sp>
      <p:sp>
        <p:nvSpPr>
          <p:cNvPr id="3" name="Content Placeholder 2"/>
          <p:cNvSpPr>
            <a:spLocks noGrp="1"/>
          </p:cNvSpPr>
          <p:nvPr>
            <p:ph idx="1"/>
          </p:nvPr>
        </p:nvSpPr>
        <p:spPr>
          <a:xfrm>
            <a:off x="1143000" y="1828800"/>
            <a:ext cx="7498080" cy="4953000"/>
          </a:xfrm>
        </p:spPr>
        <p:txBody>
          <a:bodyPr>
            <a:normAutofit/>
          </a:bodyPr>
          <a:lstStyle/>
          <a:p>
            <a:pPr>
              <a:buClr>
                <a:srgbClr val="FFC000"/>
              </a:buClr>
            </a:pPr>
            <a:r>
              <a:rPr lang="en-US" sz="2400" dirty="0"/>
              <a:t>The creation of Marxism can be given to Karl Heinrich Marx (1818-1883). </a:t>
            </a:r>
          </a:p>
          <a:p>
            <a:pPr lvl="1">
              <a:buClr>
                <a:srgbClr val="FFC000"/>
              </a:buClr>
            </a:pPr>
            <a:r>
              <a:rPr lang="en-US" sz="1800" dirty="0"/>
              <a:t>Marxism flourished in the 19th century as a pragmatic view of history that allowed working classes an opportunity to change their worldview and individual lives (Bressler, 2011, p.166).</a:t>
            </a:r>
          </a:p>
          <a:p>
            <a:pPr lvl="1">
              <a:buClr>
                <a:srgbClr val="FFC000"/>
              </a:buClr>
            </a:pPr>
            <a:endParaRPr lang="en-US" sz="1800" dirty="0"/>
          </a:p>
          <a:p>
            <a:pPr lvl="1">
              <a:buClr>
                <a:srgbClr val="FFC000"/>
              </a:buClr>
            </a:pPr>
            <a:r>
              <a:rPr lang="en-US" sz="1800" dirty="0"/>
              <a:t>Karl Marx additionally separates individuals into two groups, the bourgeoisie and the proletarians. The Bourgeoisie is the upper class while the proletarians represents the lower class (Bressler, 2011, p.168). </a:t>
            </a:r>
          </a:p>
          <a:p>
            <a:pPr lvl="1">
              <a:buClr>
                <a:srgbClr val="FFC000"/>
              </a:buClr>
            </a:pPr>
            <a:endParaRPr lang="en-US" sz="1800" dirty="0"/>
          </a:p>
          <a:p>
            <a:pPr lvl="1">
              <a:buClr>
                <a:srgbClr val="FFC000"/>
              </a:buClr>
            </a:pPr>
            <a:r>
              <a:rPr lang="en-US" sz="1800" dirty="0"/>
              <a:t>The systemic separation by Karl Marx drove the foundation of the thoughts and sub thoughts of more theories that addressed class and language. </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3413760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Custom 10">
      <a:dk1>
        <a:sysClr val="windowText" lastClr="000000"/>
      </a:dk1>
      <a:lt1>
        <a:sysClr val="window" lastClr="FFFFFF"/>
      </a:lt1>
      <a:dk2>
        <a:srgbClr val="4F271C"/>
      </a:dk2>
      <a:lt2>
        <a:srgbClr val="7030A0"/>
      </a:lt2>
      <a:accent1>
        <a:srgbClr val="FFC000"/>
      </a:accent1>
      <a:accent2>
        <a:srgbClr val="FEB80A"/>
      </a:accent2>
      <a:accent3>
        <a:srgbClr val="C32D2E"/>
      </a:accent3>
      <a:accent4>
        <a:srgbClr val="84AA33"/>
      </a:accent4>
      <a:accent5>
        <a:srgbClr val="964305"/>
      </a:accent5>
      <a:accent6>
        <a:srgbClr val="FFC000"/>
      </a:accent6>
      <a:hlink>
        <a:srgbClr val="8DC765"/>
      </a:hlink>
      <a:folHlink>
        <a:srgbClr val="7030A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2431</TotalTime>
  <Words>4371</Words>
  <Application>Microsoft Office PowerPoint</Application>
  <PresentationFormat>On-screen Show (4:3)</PresentationFormat>
  <Paragraphs>212</Paragraphs>
  <Slides>45</Slides>
  <Notes>1</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Arial</vt:lpstr>
      <vt:lpstr>Calibri</vt:lpstr>
      <vt:lpstr>Gill Sans MT</vt:lpstr>
      <vt:lpstr>Roboto</vt:lpstr>
      <vt:lpstr>Times New Roman</vt:lpstr>
      <vt:lpstr>Verdana</vt:lpstr>
      <vt:lpstr>Wingdings</vt:lpstr>
      <vt:lpstr>Wingdings 2</vt:lpstr>
      <vt:lpstr>Solstice</vt:lpstr>
      <vt:lpstr>PowerPoint Presentation</vt:lpstr>
      <vt:lpstr>Conceptual Framework</vt:lpstr>
      <vt:lpstr>Statement of Problem</vt:lpstr>
      <vt:lpstr>Purpose of the Study</vt:lpstr>
      <vt:lpstr>Research Questions</vt:lpstr>
      <vt:lpstr>Definition of Terms</vt:lpstr>
      <vt:lpstr>Limitations/Delimitations</vt:lpstr>
      <vt:lpstr>Review of Literature - Overview</vt:lpstr>
      <vt:lpstr>Marxism: Historical Theoretical Framework Review of Literature (cont.)</vt:lpstr>
      <vt:lpstr>Linguicism: Contemporary Theoretical Concept Review of Literature (cont.)</vt:lpstr>
      <vt:lpstr>Base Theoretical Foundation: Critical Race Theory  Methodology - Philosophy</vt:lpstr>
      <vt:lpstr>Base Theoretical Foundation: Critical Race Theory  Methodology - Philosophy</vt:lpstr>
      <vt:lpstr>Theoretical Tenets of Critical Race Theory </vt:lpstr>
      <vt:lpstr>Raciolinguistics: The Core Theory Methodology (cont.) </vt:lpstr>
      <vt:lpstr>Raciolinguistics: The Core Theory Methodology (cont.) </vt:lpstr>
      <vt:lpstr>Raciolinguistics: The Core Theory Methodology (cont.) </vt:lpstr>
      <vt:lpstr>Ask the Expert Analysis </vt:lpstr>
      <vt:lpstr>Ask the Expert Analysis (cont.)</vt:lpstr>
      <vt:lpstr>Ask the Expert Analysis (cont.)</vt:lpstr>
      <vt:lpstr>Justifying Ancestral Origins of African American Language Analysis (cont.) </vt:lpstr>
      <vt:lpstr>Justifying Ancestral Origins of African American Language Analysis (cont.) </vt:lpstr>
      <vt:lpstr>Justifying Ancestral Origins of African American Language Analysis (cont.)</vt:lpstr>
      <vt:lpstr>Justifying Ancestral Origins of African American Language Analysis (cont.)</vt:lpstr>
      <vt:lpstr>Justifying Ancestral Origins of African American Language Analysis (cont.)</vt:lpstr>
      <vt:lpstr>Justifying Ancestral Origins of African American Language Analysis (cont.)</vt:lpstr>
      <vt:lpstr>Introducing Raciolinguistics</vt:lpstr>
      <vt:lpstr>Practical and Theoretical Respect for African American Speakers Analysis (cont.) </vt:lpstr>
      <vt:lpstr>Practical and Theoretical Respect for African American Speakers Analysis (cont.) </vt:lpstr>
      <vt:lpstr>Practical and Theoretical Respect for African American Speakers Analysis (cont.) </vt:lpstr>
      <vt:lpstr>Practical and Theoretical Respect for African American Speakers Analysis (cont.) </vt:lpstr>
      <vt:lpstr>Introducing Interest Convergence </vt:lpstr>
      <vt:lpstr>Addressing Interest Convergence: Students’ Right to Their Own Language Analysis (cont.) </vt:lpstr>
      <vt:lpstr>Addressing Interest Convergence: Students’ Right to Their Own Language Analysis (cont.) </vt:lpstr>
      <vt:lpstr>Addressing Interest Convergence: Students’ Right to Their Own Language Analysis (cont.) </vt:lpstr>
      <vt:lpstr>Conclusions</vt:lpstr>
      <vt:lpstr>Conclusions</vt:lpstr>
      <vt:lpstr>Conclusions</vt:lpstr>
      <vt:lpstr>Conclusions</vt:lpstr>
      <vt:lpstr>Implications for Further Research</vt:lpstr>
      <vt:lpstr>Major References</vt:lpstr>
      <vt:lpstr>PowerPoint Presentation</vt:lpstr>
      <vt:lpstr>PowerPoint Presentation</vt:lpstr>
      <vt:lpstr>PowerPoint Presentation</vt:lpstr>
      <vt:lpstr>PowerPoint Presentation</vt:lpstr>
      <vt:lpstr>Acknowledgements</vt:lpstr>
    </vt:vector>
  </TitlesOfParts>
  <Company>Windows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Cont Edu</dc:creator>
  <cp:lastModifiedBy>jade cobbs</cp:lastModifiedBy>
  <cp:revision>72</cp:revision>
  <dcterms:created xsi:type="dcterms:W3CDTF">2012-09-10T20:02:57Z</dcterms:created>
  <dcterms:modified xsi:type="dcterms:W3CDTF">2020-04-24T23:01:47Z</dcterms:modified>
</cp:coreProperties>
</file>