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5"/>
  </p:notesMasterIdLst>
  <p:handoutMasterIdLst>
    <p:handoutMasterId r:id="rId36"/>
  </p:handoutMasterIdLst>
  <p:sldIdLst>
    <p:sldId id="291" r:id="rId2"/>
    <p:sldId id="256" r:id="rId3"/>
    <p:sldId id="258" r:id="rId4"/>
    <p:sldId id="272" r:id="rId5"/>
    <p:sldId id="278" r:id="rId6"/>
    <p:sldId id="259" r:id="rId7"/>
    <p:sldId id="268" r:id="rId8"/>
    <p:sldId id="263" r:id="rId9"/>
    <p:sldId id="265" r:id="rId10"/>
    <p:sldId id="266" r:id="rId11"/>
    <p:sldId id="267" r:id="rId12"/>
    <p:sldId id="261" r:id="rId13"/>
    <p:sldId id="264" r:id="rId14"/>
    <p:sldId id="273" r:id="rId15"/>
    <p:sldId id="292" r:id="rId16"/>
    <p:sldId id="282" r:id="rId17"/>
    <p:sldId id="281" r:id="rId18"/>
    <p:sldId id="269" r:id="rId19"/>
    <p:sldId id="284" r:id="rId20"/>
    <p:sldId id="288" r:id="rId21"/>
    <p:sldId id="275" r:id="rId22"/>
    <p:sldId id="293" r:id="rId23"/>
    <p:sldId id="285" r:id="rId24"/>
    <p:sldId id="276" r:id="rId25"/>
    <p:sldId id="283" r:id="rId26"/>
    <p:sldId id="286" r:id="rId27"/>
    <p:sldId id="294" r:id="rId28"/>
    <p:sldId id="270" r:id="rId29"/>
    <p:sldId id="271" r:id="rId30"/>
    <p:sldId id="277" r:id="rId31"/>
    <p:sldId id="287" r:id="rId32"/>
    <p:sldId id="279" r:id="rId33"/>
    <p:sldId id="280"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6E58F8-34E0-4F82-9B64-116F29D87F10}"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en-US"/>
        </a:p>
      </dgm:t>
    </dgm:pt>
    <dgm:pt modelId="{C230C2F2-AA21-46E5-9709-544033DC6600}">
      <dgm:prSet phldrT="[Text]" custT="1"/>
      <dgm:spPr>
        <a:xfrm>
          <a:off x="1883493" y="712589"/>
          <a:ext cx="1775221" cy="1775221"/>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n-US" sz="1800" dirty="0">
              <a:solidFill>
                <a:sysClr val="windowText" lastClr="000000"/>
              </a:solidFill>
              <a:latin typeface="Times New Roman" panose="02020603050405020304" pitchFamily="18" charset="0"/>
              <a:ea typeface="+mn-ea"/>
              <a:cs typeface="Times New Roman" panose="02020603050405020304" pitchFamily="18" charset="0"/>
            </a:rPr>
            <a:t>Critical Theory and Critical Literacy Tenets</a:t>
          </a:r>
        </a:p>
      </dgm:t>
    </dgm:pt>
    <dgm:pt modelId="{3D7C22D8-35BA-4B5E-855F-3FC5277AFA09}" type="parTrans" cxnId="{EE65437C-85DC-475D-8C02-C34D61093024}">
      <dgm:prSet/>
      <dgm:spPr/>
      <dgm:t>
        <a:bodyPr/>
        <a:lstStyle/>
        <a:p>
          <a:endParaRPr lang="en-US"/>
        </a:p>
      </dgm:t>
    </dgm:pt>
    <dgm:pt modelId="{7BB70A1E-B579-4CF0-8524-0E99AC5178E9}" type="sibTrans" cxnId="{EE65437C-85DC-475D-8C02-C34D61093024}">
      <dgm:prSet/>
      <dgm:spPr/>
      <dgm:t>
        <a:bodyPr/>
        <a:lstStyle/>
        <a:p>
          <a:endParaRPr lang="en-US"/>
        </a:p>
      </dgm:t>
    </dgm:pt>
    <dgm:pt modelId="{612BA7CC-2515-42AA-9E29-03DC9757DCAA}">
      <dgm:prSet phldrT="[Text]" custT="1"/>
      <dgm:spPr>
        <a:xfrm>
          <a:off x="2078965" y="0"/>
          <a:ext cx="1263505" cy="887610"/>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800" dirty="0">
              <a:solidFill>
                <a:sysClr val="windowText" lastClr="000000"/>
              </a:solidFill>
              <a:latin typeface="Times New Roman" panose="02020603050405020304" pitchFamily="18" charset="0"/>
              <a:ea typeface="+mn-ea"/>
              <a:cs typeface="Times New Roman" panose="02020603050405020304" pitchFamily="18" charset="0"/>
            </a:rPr>
            <a:t>Wrongful Convictions</a:t>
          </a:r>
        </a:p>
      </dgm:t>
    </dgm:pt>
    <dgm:pt modelId="{FFBCB22C-DD6F-457C-87FA-A835504CBE64}" type="parTrans" cxnId="{1275EAED-9B3F-43AE-9857-0407AE5AADDF}">
      <dgm:prSet/>
      <dgm:spPr/>
      <dgm:t>
        <a:bodyPr/>
        <a:lstStyle/>
        <a:p>
          <a:endParaRPr lang="en-US"/>
        </a:p>
      </dgm:t>
    </dgm:pt>
    <dgm:pt modelId="{533F4B1F-7E3E-40F0-A12E-20D099938054}" type="sibTrans" cxnId="{1275EAED-9B3F-43AE-9857-0407AE5AADDF}">
      <dgm:prSet/>
      <dgm:spPr/>
      <dgm:t>
        <a:bodyPr/>
        <a:lstStyle/>
        <a:p>
          <a:endParaRPr lang="en-US"/>
        </a:p>
      </dgm:t>
    </dgm:pt>
    <dgm:pt modelId="{3823C589-7F47-4499-B508-835E754BFB2C}">
      <dgm:prSet phldrT="[Text]" custT="1"/>
      <dgm:spPr>
        <a:xfrm>
          <a:off x="3079001" y="629588"/>
          <a:ext cx="1386590" cy="785145"/>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600" i="1" dirty="0">
              <a:solidFill>
                <a:sysClr val="windowText" lastClr="000000"/>
              </a:solidFill>
              <a:latin typeface="Times New Roman" panose="02020603050405020304" pitchFamily="18" charset="0"/>
              <a:ea typeface="+mn-ea"/>
              <a:cs typeface="Times New Roman" panose="02020603050405020304" pitchFamily="18" charset="0"/>
            </a:rPr>
            <a:t>The Sun Does Shine: How I Found Life and Freedom on Death Row</a:t>
          </a:r>
        </a:p>
      </dgm:t>
    </dgm:pt>
    <dgm:pt modelId="{1283D088-939A-48D5-8E7A-AC954A428DCE}" type="parTrans" cxnId="{77B01602-5D93-4FCE-91FC-5D2DBE833D63}">
      <dgm:prSet/>
      <dgm:spPr/>
      <dgm:t>
        <a:bodyPr/>
        <a:lstStyle/>
        <a:p>
          <a:endParaRPr lang="en-US"/>
        </a:p>
      </dgm:t>
    </dgm:pt>
    <dgm:pt modelId="{07152B00-BBA0-4686-9A55-74F9B4727E19}" type="sibTrans" cxnId="{77B01602-5D93-4FCE-91FC-5D2DBE833D63}">
      <dgm:prSet/>
      <dgm:spPr/>
      <dgm:t>
        <a:bodyPr/>
        <a:lstStyle/>
        <a:p>
          <a:endParaRPr lang="en-US"/>
        </a:p>
      </dgm:t>
    </dgm:pt>
    <dgm:pt modelId="{10C10DAE-1543-403B-AC5C-20E53C653AC8}">
      <dgm:prSet phldrT="[Text]" custT="1"/>
      <dgm:spPr>
        <a:xfrm>
          <a:off x="3154643" y="1639019"/>
          <a:ext cx="1442341" cy="785136"/>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600" dirty="0">
              <a:solidFill>
                <a:sysClr val="windowText" lastClr="000000"/>
              </a:solidFill>
              <a:latin typeface="Times New Roman" panose="02020603050405020304" pitchFamily="18" charset="0"/>
              <a:ea typeface="+mn-ea"/>
              <a:cs typeface="Times New Roman" panose="02020603050405020304" pitchFamily="18" charset="0"/>
            </a:rPr>
            <a:t>Marginalization</a:t>
          </a:r>
        </a:p>
      </dgm:t>
    </dgm:pt>
    <dgm:pt modelId="{789E6C77-5F1F-4B03-8342-8A9DC345DE41}" type="parTrans" cxnId="{936119BD-83B8-4490-818E-459372207BD6}">
      <dgm:prSet/>
      <dgm:spPr/>
      <dgm:t>
        <a:bodyPr/>
        <a:lstStyle/>
        <a:p>
          <a:endParaRPr lang="en-US"/>
        </a:p>
      </dgm:t>
    </dgm:pt>
    <dgm:pt modelId="{EF2573E4-D2FB-4C1E-B369-9BAB77C3E543}" type="sibTrans" cxnId="{936119BD-83B8-4490-818E-459372207BD6}">
      <dgm:prSet/>
      <dgm:spPr/>
      <dgm:t>
        <a:bodyPr/>
        <a:lstStyle/>
        <a:p>
          <a:endParaRPr lang="en-US"/>
        </a:p>
      </dgm:t>
    </dgm:pt>
    <dgm:pt modelId="{1CC0DCEE-7DBC-4FC0-BCE6-C675D60D6521}">
      <dgm:prSet phldrT="[Text]" custT="1"/>
      <dgm:spPr>
        <a:xfrm>
          <a:off x="827258" y="724618"/>
          <a:ext cx="1453977" cy="681347"/>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600" dirty="0">
              <a:solidFill>
                <a:sysClr val="windowText" lastClr="000000"/>
              </a:solidFill>
              <a:latin typeface="Times New Roman" panose="02020603050405020304" pitchFamily="18" charset="0"/>
              <a:ea typeface="+mn-ea"/>
              <a:cs typeface="Times New Roman" panose="02020603050405020304" pitchFamily="18" charset="0"/>
            </a:rPr>
            <a:t>Oppressive Forces</a:t>
          </a:r>
        </a:p>
      </dgm:t>
    </dgm:pt>
    <dgm:pt modelId="{D26A787E-E1EA-47EF-90DE-5FB98CAF5289}" type="parTrans" cxnId="{1880BB83-7488-46A1-BF66-FE68DD981512}">
      <dgm:prSet/>
      <dgm:spPr/>
      <dgm:t>
        <a:bodyPr/>
        <a:lstStyle/>
        <a:p>
          <a:endParaRPr lang="en-US"/>
        </a:p>
      </dgm:t>
    </dgm:pt>
    <dgm:pt modelId="{7ACD0D19-6673-4BF3-AFA7-87CB8A707934}" type="sibTrans" cxnId="{1880BB83-7488-46A1-BF66-FE68DD981512}">
      <dgm:prSet/>
      <dgm:spPr/>
      <dgm:t>
        <a:bodyPr/>
        <a:lstStyle/>
        <a:p>
          <a:endParaRPr lang="en-US"/>
        </a:p>
      </dgm:t>
    </dgm:pt>
    <dgm:pt modelId="{08FDE285-AD4D-49ED-AD24-B6FD92BE76E6}">
      <dgm:prSet phldrT="[Text]">
        <dgm:style>
          <a:lnRef idx="2">
            <a:schemeClr val="dk1"/>
          </a:lnRef>
          <a:fillRef idx="1">
            <a:schemeClr val="lt1"/>
          </a:fillRef>
          <a:effectRef idx="0">
            <a:schemeClr val="dk1"/>
          </a:effectRef>
          <a:fontRef idx="minor">
            <a:schemeClr val="dk1"/>
          </a:fontRef>
        </dgm:style>
      </dgm:prSet>
      <dgm:spPr/>
      <dgm:t>
        <a:bodyPr/>
        <a:lstStyle/>
        <a:p>
          <a:endParaRPr lang="en-US"/>
        </a:p>
      </dgm:t>
    </dgm:pt>
    <dgm:pt modelId="{AEE97044-15DE-47AC-93F7-8E3E78FED714}" type="parTrans" cxnId="{6F1D7159-5156-4EC0-BF5C-930EED5823C9}">
      <dgm:prSet/>
      <dgm:spPr/>
      <dgm:t>
        <a:bodyPr/>
        <a:lstStyle/>
        <a:p>
          <a:endParaRPr lang="en-US"/>
        </a:p>
      </dgm:t>
    </dgm:pt>
    <dgm:pt modelId="{91C2780B-E67C-40A0-A59D-D9DC44A041EE}" type="sibTrans" cxnId="{6F1D7159-5156-4EC0-BF5C-930EED5823C9}">
      <dgm:prSet/>
      <dgm:spPr/>
      <dgm:t>
        <a:bodyPr/>
        <a:lstStyle/>
        <a:p>
          <a:endParaRPr lang="en-US"/>
        </a:p>
      </dgm:t>
    </dgm:pt>
    <dgm:pt modelId="{8EA17B3F-263C-406F-9441-897D17703C48}">
      <dgm:prSet phldrT="[Text]" custT="1"/>
      <dgm:spPr>
        <a:xfrm>
          <a:off x="2078967" y="2312472"/>
          <a:ext cx="1384273" cy="887610"/>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600" dirty="0">
              <a:solidFill>
                <a:sysClr val="windowText" lastClr="000000"/>
              </a:solidFill>
              <a:latin typeface="Times New Roman" panose="02020603050405020304" pitchFamily="18" charset="0"/>
              <a:ea typeface="+mn-ea"/>
              <a:cs typeface="Times New Roman" panose="02020603050405020304" pitchFamily="18" charset="0"/>
            </a:rPr>
            <a:t>Oppression</a:t>
          </a:r>
        </a:p>
      </dgm:t>
    </dgm:pt>
    <dgm:pt modelId="{6C67067D-2E50-4148-9DD2-F6EFD539B073}" type="parTrans" cxnId="{848EBF11-F04D-4424-8859-86A3117F4E98}">
      <dgm:prSet/>
      <dgm:spPr/>
      <dgm:t>
        <a:bodyPr/>
        <a:lstStyle/>
        <a:p>
          <a:endParaRPr lang="en-US"/>
        </a:p>
      </dgm:t>
    </dgm:pt>
    <dgm:pt modelId="{3EC5C7FE-55C1-4E75-8B79-BCBCA3488102}" type="sibTrans" cxnId="{848EBF11-F04D-4424-8859-86A3117F4E98}">
      <dgm:prSet/>
      <dgm:spPr/>
      <dgm:t>
        <a:bodyPr/>
        <a:lstStyle/>
        <a:p>
          <a:endParaRPr lang="en-US"/>
        </a:p>
      </dgm:t>
    </dgm:pt>
    <dgm:pt modelId="{B0399A1C-0D8B-4608-8AF7-930819D1891E}">
      <dgm:prSet phldrT="[Text]" custT="1"/>
      <dgm:spPr>
        <a:xfrm>
          <a:off x="854908" y="1647781"/>
          <a:ext cx="1553958" cy="750359"/>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600" dirty="0">
              <a:solidFill>
                <a:sysClr val="windowText" lastClr="000000"/>
              </a:solidFill>
              <a:latin typeface="Times New Roman" panose="02020603050405020304" pitchFamily="18" charset="0"/>
              <a:ea typeface="+mn-ea"/>
              <a:cs typeface="Times New Roman" panose="02020603050405020304" pitchFamily="18" charset="0"/>
            </a:rPr>
            <a:t>Dehumanization</a:t>
          </a:r>
        </a:p>
      </dgm:t>
    </dgm:pt>
    <dgm:pt modelId="{45ECEE18-115F-49F0-AAA4-6F36C1D210C3}" type="parTrans" cxnId="{D245F7F5-AD8C-49BC-8697-2DD6A219896F}">
      <dgm:prSet/>
      <dgm:spPr/>
      <dgm:t>
        <a:bodyPr/>
        <a:lstStyle/>
        <a:p>
          <a:endParaRPr lang="en-US"/>
        </a:p>
      </dgm:t>
    </dgm:pt>
    <dgm:pt modelId="{D1D11A1A-D603-48AF-8EDB-67BC2AC238F5}" type="sibTrans" cxnId="{D245F7F5-AD8C-49BC-8697-2DD6A219896F}">
      <dgm:prSet/>
      <dgm:spPr/>
      <dgm:t>
        <a:bodyPr/>
        <a:lstStyle/>
        <a:p>
          <a:endParaRPr lang="en-US"/>
        </a:p>
      </dgm:t>
    </dgm:pt>
    <dgm:pt modelId="{EB1D0F37-61BB-44B2-AA7B-C47636B77C0F}" type="pres">
      <dgm:prSet presAssocID="{0F6E58F8-34E0-4F82-9B64-116F29D87F10}" presName="composite" presStyleCnt="0">
        <dgm:presLayoutVars>
          <dgm:chMax val="1"/>
          <dgm:dir/>
          <dgm:resizeHandles val="exact"/>
        </dgm:presLayoutVars>
      </dgm:prSet>
      <dgm:spPr/>
    </dgm:pt>
    <dgm:pt modelId="{822C369F-96B2-4BE2-BA1D-92729CAF1352}" type="pres">
      <dgm:prSet presAssocID="{0F6E58F8-34E0-4F82-9B64-116F29D87F10}" presName="radial" presStyleCnt="0">
        <dgm:presLayoutVars>
          <dgm:animLvl val="ctr"/>
        </dgm:presLayoutVars>
      </dgm:prSet>
      <dgm:spPr/>
    </dgm:pt>
    <dgm:pt modelId="{7D60378A-236C-41A1-95C2-1788214F1D1B}" type="pres">
      <dgm:prSet presAssocID="{C230C2F2-AA21-46E5-9709-544033DC6600}" presName="centerShape" presStyleLbl="vennNode1" presStyleIdx="0" presStyleCnt="7" custLinFactNeighborX="-1207" custLinFactNeighborY="169"/>
      <dgm:spPr/>
    </dgm:pt>
    <dgm:pt modelId="{5ADE6BE6-1A85-4F50-BBC2-1043754F04CA}" type="pres">
      <dgm:prSet presAssocID="{612BA7CC-2515-42AA-9E29-03DC9757DCAA}" presName="node" presStyleLbl="vennNode1" presStyleIdx="1" presStyleCnt="7" custScaleX="142349" custRadScaleRad="100164" custRadScaleInc="-4982">
        <dgm:presLayoutVars>
          <dgm:bulletEnabled val="1"/>
        </dgm:presLayoutVars>
      </dgm:prSet>
      <dgm:spPr/>
    </dgm:pt>
    <dgm:pt modelId="{7ED0FE06-6C39-4856-A79A-415B2F7035CA}" type="pres">
      <dgm:prSet presAssocID="{3823C589-7F47-4499-B508-835E754BFB2C}" presName="node" presStyleLbl="vennNode1" presStyleIdx="2" presStyleCnt="7" custScaleX="156216" custScaleY="88456">
        <dgm:presLayoutVars>
          <dgm:bulletEnabled val="1"/>
        </dgm:presLayoutVars>
      </dgm:prSet>
      <dgm:spPr/>
    </dgm:pt>
    <dgm:pt modelId="{EC0D97DF-7CCE-44A5-B05D-B9404D44C55E}" type="pres">
      <dgm:prSet presAssocID="{10C10DAE-1543-403B-AC5C-20E53C653AC8}" presName="node" presStyleLbl="vennNode1" presStyleIdx="3" presStyleCnt="7" custScaleX="162497" custScaleY="88455" custRadScaleRad="102584" custRadScaleInc="-14449">
        <dgm:presLayoutVars>
          <dgm:bulletEnabled val="1"/>
        </dgm:presLayoutVars>
      </dgm:prSet>
      <dgm:spPr/>
    </dgm:pt>
    <dgm:pt modelId="{57B18F5C-5600-457E-8177-5CE230332767}" type="pres">
      <dgm:prSet presAssocID="{8EA17B3F-263C-406F-9441-897D17703C48}" presName="node" presStyleLbl="vennNode1" presStyleIdx="4" presStyleCnt="7" custScaleX="155955">
        <dgm:presLayoutVars>
          <dgm:bulletEnabled val="1"/>
        </dgm:presLayoutVars>
      </dgm:prSet>
      <dgm:spPr/>
    </dgm:pt>
    <dgm:pt modelId="{6E86BB80-77C4-4E27-B253-FFFE8FB7F044}" type="pres">
      <dgm:prSet presAssocID="{B0399A1C-0D8B-4608-8AF7-930819D1891E}" presName="node" presStyleLbl="vennNode1" presStyleIdx="5" presStyleCnt="7" custScaleX="175072" custScaleY="84537" custRadScaleRad="105108" custRadScaleInc="16067">
        <dgm:presLayoutVars>
          <dgm:bulletEnabled val="1"/>
        </dgm:presLayoutVars>
      </dgm:prSet>
      <dgm:spPr/>
    </dgm:pt>
    <dgm:pt modelId="{FB9DBC49-99EA-4173-8036-0B144DAA6E12}" type="pres">
      <dgm:prSet presAssocID="{1CC0DCEE-7DBC-4FC0-BCE6-C675D60D6521}" presName="node" presStyleLbl="vennNode1" presStyleIdx="6" presStyleCnt="7" custScaleX="163808" custScaleY="76762" custRadScaleRad="114978" custRadScaleInc="-10451">
        <dgm:presLayoutVars>
          <dgm:bulletEnabled val="1"/>
        </dgm:presLayoutVars>
      </dgm:prSet>
      <dgm:spPr/>
    </dgm:pt>
  </dgm:ptLst>
  <dgm:cxnLst>
    <dgm:cxn modelId="{77B01602-5D93-4FCE-91FC-5D2DBE833D63}" srcId="{C230C2F2-AA21-46E5-9709-544033DC6600}" destId="{3823C589-7F47-4499-B508-835E754BFB2C}" srcOrd="1" destOrd="0" parTransId="{1283D088-939A-48D5-8E7A-AC954A428DCE}" sibTransId="{07152B00-BBA0-4686-9A55-74F9B4727E19}"/>
    <dgm:cxn modelId="{848EBF11-F04D-4424-8859-86A3117F4E98}" srcId="{C230C2F2-AA21-46E5-9709-544033DC6600}" destId="{8EA17B3F-263C-406F-9441-897D17703C48}" srcOrd="3" destOrd="0" parTransId="{6C67067D-2E50-4148-9DD2-F6EFD539B073}" sibTransId="{3EC5C7FE-55C1-4E75-8B79-BCBCA3488102}"/>
    <dgm:cxn modelId="{7F1EFD16-5584-4878-BA5C-33A824445F31}" type="presOf" srcId="{612BA7CC-2515-42AA-9E29-03DC9757DCAA}" destId="{5ADE6BE6-1A85-4F50-BBC2-1043754F04CA}" srcOrd="0" destOrd="0" presId="urn:microsoft.com/office/officeart/2005/8/layout/radial3"/>
    <dgm:cxn modelId="{35045B20-45C3-4B1A-AD9C-3B0BB92998DE}" type="presOf" srcId="{0F6E58F8-34E0-4F82-9B64-116F29D87F10}" destId="{EB1D0F37-61BB-44B2-AA7B-C47636B77C0F}" srcOrd="0" destOrd="0" presId="urn:microsoft.com/office/officeart/2005/8/layout/radial3"/>
    <dgm:cxn modelId="{43647B3B-33AA-433D-B36C-A8FDB59A471A}" type="presOf" srcId="{10C10DAE-1543-403B-AC5C-20E53C653AC8}" destId="{EC0D97DF-7CCE-44A5-B05D-B9404D44C55E}" srcOrd="0" destOrd="0" presId="urn:microsoft.com/office/officeart/2005/8/layout/radial3"/>
    <dgm:cxn modelId="{C68E455B-3F24-40D3-8ECF-C380CD6D1984}" type="presOf" srcId="{3823C589-7F47-4499-B508-835E754BFB2C}" destId="{7ED0FE06-6C39-4856-A79A-415B2F7035CA}" srcOrd="0" destOrd="0" presId="urn:microsoft.com/office/officeart/2005/8/layout/radial3"/>
    <dgm:cxn modelId="{6F1D7159-5156-4EC0-BF5C-930EED5823C9}" srcId="{0F6E58F8-34E0-4F82-9B64-116F29D87F10}" destId="{08FDE285-AD4D-49ED-AD24-B6FD92BE76E6}" srcOrd="1" destOrd="0" parTransId="{AEE97044-15DE-47AC-93F7-8E3E78FED714}" sibTransId="{91C2780B-E67C-40A0-A59D-D9DC44A041EE}"/>
    <dgm:cxn modelId="{EE65437C-85DC-475D-8C02-C34D61093024}" srcId="{0F6E58F8-34E0-4F82-9B64-116F29D87F10}" destId="{C230C2F2-AA21-46E5-9709-544033DC6600}" srcOrd="0" destOrd="0" parTransId="{3D7C22D8-35BA-4B5E-855F-3FC5277AFA09}" sibTransId="{7BB70A1E-B579-4CF0-8524-0E99AC5178E9}"/>
    <dgm:cxn modelId="{1880BB83-7488-46A1-BF66-FE68DD981512}" srcId="{C230C2F2-AA21-46E5-9709-544033DC6600}" destId="{1CC0DCEE-7DBC-4FC0-BCE6-C675D60D6521}" srcOrd="5" destOrd="0" parTransId="{D26A787E-E1EA-47EF-90DE-5FB98CAF5289}" sibTransId="{7ACD0D19-6673-4BF3-AFA7-87CB8A707934}"/>
    <dgm:cxn modelId="{118C0E85-4CBF-4F3D-9CE4-AFAE321FACC7}" type="presOf" srcId="{B0399A1C-0D8B-4608-8AF7-930819D1891E}" destId="{6E86BB80-77C4-4E27-B253-FFFE8FB7F044}" srcOrd="0" destOrd="0" presId="urn:microsoft.com/office/officeart/2005/8/layout/radial3"/>
    <dgm:cxn modelId="{23DD0689-2976-4224-A6E4-5604DEE1D8E6}" type="presOf" srcId="{8EA17B3F-263C-406F-9441-897D17703C48}" destId="{57B18F5C-5600-457E-8177-5CE230332767}" srcOrd="0" destOrd="0" presId="urn:microsoft.com/office/officeart/2005/8/layout/radial3"/>
    <dgm:cxn modelId="{4B3E4A93-28E4-44F9-B1EF-670EBD32EA0E}" type="presOf" srcId="{C230C2F2-AA21-46E5-9709-544033DC6600}" destId="{7D60378A-236C-41A1-95C2-1788214F1D1B}" srcOrd="0" destOrd="0" presId="urn:microsoft.com/office/officeart/2005/8/layout/radial3"/>
    <dgm:cxn modelId="{936119BD-83B8-4490-818E-459372207BD6}" srcId="{C230C2F2-AA21-46E5-9709-544033DC6600}" destId="{10C10DAE-1543-403B-AC5C-20E53C653AC8}" srcOrd="2" destOrd="0" parTransId="{789E6C77-5F1F-4B03-8342-8A9DC345DE41}" sibTransId="{EF2573E4-D2FB-4C1E-B369-9BAB77C3E543}"/>
    <dgm:cxn modelId="{C4DA8AEB-7561-4F4A-B7CA-F62CA23FDC33}" type="presOf" srcId="{1CC0DCEE-7DBC-4FC0-BCE6-C675D60D6521}" destId="{FB9DBC49-99EA-4173-8036-0B144DAA6E12}" srcOrd="0" destOrd="0" presId="urn:microsoft.com/office/officeart/2005/8/layout/radial3"/>
    <dgm:cxn modelId="{1275EAED-9B3F-43AE-9857-0407AE5AADDF}" srcId="{C230C2F2-AA21-46E5-9709-544033DC6600}" destId="{612BA7CC-2515-42AA-9E29-03DC9757DCAA}" srcOrd="0" destOrd="0" parTransId="{FFBCB22C-DD6F-457C-87FA-A835504CBE64}" sibTransId="{533F4B1F-7E3E-40F0-A12E-20D099938054}"/>
    <dgm:cxn modelId="{D245F7F5-AD8C-49BC-8697-2DD6A219896F}" srcId="{C230C2F2-AA21-46E5-9709-544033DC6600}" destId="{B0399A1C-0D8B-4608-8AF7-930819D1891E}" srcOrd="4" destOrd="0" parTransId="{45ECEE18-115F-49F0-AAA4-6F36C1D210C3}" sibTransId="{D1D11A1A-D603-48AF-8EDB-67BC2AC238F5}"/>
    <dgm:cxn modelId="{2094B499-B43D-4E1C-993F-C15C73C9EFB5}" type="presParOf" srcId="{EB1D0F37-61BB-44B2-AA7B-C47636B77C0F}" destId="{822C369F-96B2-4BE2-BA1D-92729CAF1352}" srcOrd="0" destOrd="0" presId="urn:microsoft.com/office/officeart/2005/8/layout/radial3"/>
    <dgm:cxn modelId="{A06963A9-7C6A-470F-B8EF-B37AD0C200E3}" type="presParOf" srcId="{822C369F-96B2-4BE2-BA1D-92729CAF1352}" destId="{7D60378A-236C-41A1-95C2-1788214F1D1B}" srcOrd="0" destOrd="0" presId="urn:microsoft.com/office/officeart/2005/8/layout/radial3"/>
    <dgm:cxn modelId="{07B02895-F93F-4CF9-9AB7-7BDCF73EEBF2}" type="presParOf" srcId="{822C369F-96B2-4BE2-BA1D-92729CAF1352}" destId="{5ADE6BE6-1A85-4F50-BBC2-1043754F04CA}" srcOrd="1" destOrd="0" presId="urn:microsoft.com/office/officeart/2005/8/layout/radial3"/>
    <dgm:cxn modelId="{99E1CCCA-B8EF-4E6F-941D-5F0D5B7D3CF3}" type="presParOf" srcId="{822C369F-96B2-4BE2-BA1D-92729CAF1352}" destId="{7ED0FE06-6C39-4856-A79A-415B2F7035CA}" srcOrd="2" destOrd="0" presId="urn:microsoft.com/office/officeart/2005/8/layout/radial3"/>
    <dgm:cxn modelId="{409227F4-BD6A-46B5-8091-C2524B0FC4EC}" type="presParOf" srcId="{822C369F-96B2-4BE2-BA1D-92729CAF1352}" destId="{EC0D97DF-7CCE-44A5-B05D-B9404D44C55E}" srcOrd="3" destOrd="0" presId="urn:microsoft.com/office/officeart/2005/8/layout/radial3"/>
    <dgm:cxn modelId="{04B62EA9-F09F-4019-BF3D-BC8986002D74}" type="presParOf" srcId="{822C369F-96B2-4BE2-BA1D-92729CAF1352}" destId="{57B18F5C-5600-457E-8177-5CE230332767}" srcOrd="4" destOrd="0" presId="urn:microsoft.com/office/officeart/2005/8/layout/radial3"/>
    <dgm:cxn modelId="{83D729CB-11DA-468A-8312-346523F7DA21}" type="presParOf" srcId="{822C369F-96B2-4BE2-BA1D-92729CAF1352}" destId="{6E86BB80-77C4-4E27-B253-FFFE8FB7F044}" srcOrd="5" destOrd="0" presId="urn:microsoft.com/office/officeart/2005/8/layout/radial3"/>
    <dgm:cxn modelId="{C6D2C79F-001B-4251-9820-309ED1E27766}" type="presParOf" srcId="{822C369F-96B2-4BE2-BA1D-92729CAF1352}" destId="{FB9DBC49-99EA-4173-8036-0B144DAA6E12}" srcOrd="6"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60378A-236C-41A1-95C2-1788214F1D1B}">
      <dsp:nvSpPr>
        <dsp:cNvPr id="0" name=""/>
        <dsp:cNvSpPr/>
      </dsp:nvSpPr>
      <dsp:spPr>
        <a:xfrm>
          <a:off x="3337399" y="1142982"/>
          <a:ext cx="2831901" cy="2831901"/>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ysClr val="windowText" lastClr="000000"/>
              </a:solidFill>
              <a:latin typeface="Times New Roman" panose="02020603050405020304" pitchFamily="18" charset="0"/>
              <a:ea typeface="+mn-ea"/>
              <a:cs typeface="Times New Roman" panose="02020603050405020304" pitchFamily="18" charset="0"/>
            </a:rPr>
            <a:t>Critical Theory and Critical Literacy Tenets</a:t>
          </a:r>
        </a:p>
      </dsp:txBody>
      <dsp:txXfrm>
        <a:off x="3752121" y="1557704"/>
        <a:ext cx="2002457" cy="2002457"/>
      </dsp:txXfrm>
    </dsp:sp>
    <dsp:sp modelId="{5ADE6BE6-1A85-4F50-BBC2-1043754F04CA}">
      <dsp:nvSpPr>
        <dsp:cNvPr id="0" name=""/>
        <dsp:cNvSpPr/>
      </dsp:nvSpPr>
      <dsp:spPr>
        <a:xfrm>
          <a:off x="3693744" y="0"/>
          <a:ext cx="2015591" cy="1415950"/>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ysClr val="windowText" lastClr="000000"/>
              </a:solidFill>
              <a:latin typeface="Times New Roman" panose="02020603050405020304" pitchFamily="18" charset="0"/>
              <a:ea typeface="+mn-ea"/>
              <a:cs typeface="Times New Roman" panose="02020603050405020304" pitchFamily="18" charset="0"/>
            </a:rPr>
            <a:t>Wrongful Convictions</a:t>
          </a:r>
        </a:p>
      </dsp:txBody>
      <dsp:txXfrm>
        <a:off x="3988920" y="207361"/>
        <a:ext cx="1425239" cy="1001228"/>
      </dsp:txXfrm>
    </dsp:sp>
    <dsp:sp modelId="{7ED0FE06-6C39-4856-A79A-415B2F7035CA}">
      <dsp:nvSpPr>
        <dsp:cNvPr id="0" name=""/>
        <dsp:cNvSpPr/>
      </dsp:nvSpPr>
      <dsp:spPr>
        <a:xfrm>
          <a:off x="5289039" y="1004343"/>
          <a:ext cx="2211941" cy="1252493"/>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i="1" kern="1200" dirty="0">
              <a:solidFill>
                <a:sysClr val="windowText" lastClr="000000"/>
              </a:solidFill>
              <a:latin typeface="Times New Roman" panose="02020603050405020304" pitchFamily="18" charset="0"/>
              <a:ea typeface="+mn-ea"/>
              <a:cs typeface="Times New Roman" panose="02020603050405020304" pitchFamily="18" charset="0"/>
            </a:rPr>
            <a:t>The Sun Does Shine: How I Found Life and Freedom on Death Row</a:t>
          </a:r>
        </a:p>
      </dsp:txBody>
      <dsp:txXfrm>
        <a:off x="5612970" y="1187766"/>
        <a:ext cx="1564079" cy="885647"/>
      </dsp:txXfrm>
    </dsp:sp>
    <dsp:sp modelId="{EC0D97DF-7CCE-44A5-B05D-B9404D44C55E}">
      <dsp:nvSpPr>
        <dsp:cNvPr id="0" name=""/>
        <dsp:cNvSpPr/>
      </dsp:nvSpPr>
      <dsp:spPr>
        <a:xfrm>
          <a:off x="5409706" y="2614627"/>
          <a:ext cx="2300877" cy="1252479"/>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Times New Roman" panose="02020603050405020304" pitchFamily="18" charset="0"/>
              <a:ea typeface="+mn-ea"/>
              <a:cs typeface="Times New Roman" panose="02020603050405020304" pitchFamily="18" charset="0"/>
            </a:rPr>
            <a:t>Marginalization</a:t>
          </a:r>
        </a:p>
      </dsp:txBody>
      <dsp:txXfrm>
        <a:off x="5746662" y="2798048"/>
        <a:ext cx="1626965" cy="885637"/>
      </dsp:txXfrm>
    </dsp:sp>
    <dsp:sp modelId="{57B18F5C-5600-457E-8177-5CE230332767}">
      <dsp:nvSpPr>
        <dsp:cNvPr id="0" name=""/>
        <dsp:cNvSpPr/>
      </dsp:nvSpPr>
      <dsp:spPr>
        <a:xfrm>
          <a:off x="3693746" y="3688943"/>
          <a:ext cx="2208246" cy="1415950"/>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Times New Roman" panose="02020603050405020304" pitchFamily="18" charset="0"/>
              <a:ea typeface="+mn-ea"/>
              <a:cs typeface="Times New Roman" panose="02020603050405020304" pitchFamily="18" charset="0"/>
            </a:rPr>
            <a:t>Oppression</a:t>
          </a:r>
        </a:p>
      </dsp:txBody>
      <dsp:txXfrm>
        <a:off x="4017136" y="3896304"/>
        <a:ext cx="1561466" cy="1001228"/>
      </dsp:txXfrm>
    </dsp:sp>
    <dsp:sp modelId="{6E86BB80-77C4-4E27-B253-FFFE8FB7F044}">
      <dsp:nvSpPr>
        <dsp:cNvPr id="0" name=""/>
        <dsp:cNvSpPr/>
      </dsp:nvSpPr>
      <dsp:spPr>
        <a:xfrm>
          <a:off x="1741081" y="2628603"/>
          <a:ext cx="2478933" cy="1197002"/>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Times New Roman" panose="02020603050405020304" pitchFamily="18" charset="0"/>
              <a:ea typeface="+mn-ea"/>
              <a:cs typeface="Times New Roman" panose="02020603050405020304" pitchFamily="18" charset="0"/>
            </a:rPr>
            <a:t>Dehumanization</a:t>
          </a:r>
        </a:p>
      </dsp:txBody>
      <dsp:txXfrm>
        <a:off x="2104112" y="2803900"/>
        <a:ext cx="1752871" cy="846408"/>
      </dsp:txXfrm>
    </dsp:sp>
    <dsp:sp modelId="{FB9DBC49-99EA-4173-8036-0B144DAA6E12}">
      <dsp:nvSpPr>
        <dsp:cNvPr id="0" name=""/>
        <dsp:cNvSpPr/>
      </dsp:nvSpPr>
      <dsp:spPr>
        <a:xfrm>
          <a:off x="1696973" y="1155939"/>
          <a:ext cx="2319440" cy="1086912"/>
        </a:xfrm>
        <a:prstGeom prst="ellipse">
          <a:avLst/>
        </a:prstGeom>
        <a:solidFill>
          <a:srgbClr val="4472C4">
            <a:alpha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Times New Roman" panose="02020603050405020304" pitchFamily="18" charset="0"/>
              <a:ea typeface="+mn-ea"/>
              <a:cs typeface="Times New Roman" panose="02020603050405020304" pitchFamily="18" charset="0"/>
            </a:rPr>
            <a:t>Oppressive Forces</a:t>
          </a:r>
        </a:p>
      </dsp:txBody>
      <dsp:txXfrm>
        <a:off x="2036647" y="1315114"/>
        <a:ext cx="1640092" cy="768562"/>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126CA20-6790-4E77-842A-3A09FA89DEB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8F2417E-9B8A-4581-919F-7EBB3574EF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EC9BC95-9EA0-4A86-A7A8-BA17D4B98593}" type="datetimeFigureOut">
              <a:rPr lang="en-US" smtClean="0"/>
              <a:t>4/27/2020</a:t>
            </a:fld>
            <a:endParaRPr lang="en-US"/>
          </a:p>
        </p:txBody>
      </p:sp>
      <p:sp>
        <p:nvSpPr>
          <p:cNvPr id="4" name="Footer Placeholder 3">
            <a:extLst>
              <a:ext uri="{FF2B5EF4-FFF2-40B4-BE49-F238E27FC236}">
                <a16:creationId xmlns:a16="http://schemas.microsoft.com/office/drawing/2014/main" id="{8FCC325A-98A1-42E3-B118-FF8B14A8119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51F439B-51C3-4051-9100-E0F572E4E18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A48C7B5-69FC-4805-9D17-AD1FE7491AEA}" type="slidenum">
              <a:rPr lang="en-US" smtClean="0"/>
              <a:t>‹#›</a:t>
            </a:fld>
            <a:endParaRPr lang="en-US"/>
          </a:p>
        </p:txBody>
      </p:sp>
    </p:spTree>
    <p:extLst>
      <p:ext uri="{BB962C8B-B14F-4D97-AF65-F5344CB8AC3E}">
        <p14:creationId xmlns:p14="http://schemas.microsoft.com/office/powerpoint/2010/main" val="212133548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1FA23C-116F-4AE8-9F46-7945588C7FE2}" type="datetimeFigureOut">
              <a:rPr lang="en-US" smtClean="0"/>
              <a:t>4/27/2020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85658B-7838-4C5D-B774-D1F9AD715987}" type="slidenum">
              <a:rPr lang="en-US" smtClean="0"/>
              <a:t>‹#›</a:t>
            </a:fld>
            <a:endParaRPr lang="en-US"/>
          </a:p>
        </p:txBody>
      </p:sp>
    </p:spTree>
    <p:extLst>
      <p:ext uri="{BB962C8B-B14F-4D97-AF65-F5344CB8AC3E}">
        <p14:creationId xmlns:p14="http://schemas.microsoft.com/office/powerpoint/2010/main" val="242496605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20" name="Footer Placeholder 19"/>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D217C5D5-B15E-4BBC-96E4-C51C989DFB7E}" type="slidenum">
              <a:rPr lang="en-US" smtClean="0"/>
              <a:t>‹#›</a:t>
            </a:fld>
            <a:endParaRPr lang="en-US" dirty="0"/>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dirty="0"/>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dirty="0"/>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dirty="0"/>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dirty="0"/>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dirty="0"/>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217C5D5-B15E-4BBC-96E4-C51C989DFB7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217C5D5-B15E-4BBC-96E4-C51C989DFB7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Date Placeholder 1"/>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217C5D5-B15E-4BBC-96E4-C51C989DFB7E}" type="slidenum">
              <a:rPr lang="en-US" smtClean="0"/>
              <a:t>‹#›</a:t>
            </a:fld>
            <a:endParaRPr lang="en-US" dirty="0"/>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C03C3ABE-0E82-463E-8351-3C8440B7F93D}" type="datetimeFigureOut">
              <a:rPr lang="en-US" smtClean="0"/>
              <a:t>4/27/2020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dirty="0"/>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dirty="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dirty="0"/>
              <a:t>Click icon to add picture</a:t>
            </a:r>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03C3ABE-0E82-463E-8351-3C8440B7F93D}" type="datetimeFigureOut">
              <a:rPr lang="en-US" smtClean="0"/>
              <a:t>4/27/2020</a:t>
            </a:fld>
            <a:endParaRPr lang="en-US" dirty="0"/>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dirty="0"/>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217C5D5-B15E-4BBC-96E4-C51C989DFB7E}" type="slidenum">
              <a:rPr lang="en-US" smtClean="0"/>
              <a:t>‹#›</a:t>
            </a:fld>
            <a:endParaRPr lang="en-US" dirty="0"/>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transgriot.blogspot.com/2017/12/moral-gut-check-election-day-in-alabama.html" TargetMode="External"/><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T4cv_bpNmtY?feature=oembe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hyperlink" Target="http://www.uncf.org/pages/perceptions-a-seat-at-the-table-african-american-youths-perceptions-of-k-12" TargetMode="External"/><Relationship Id="rId2" Type="http://schemas.openxmlformats.org/officeDocument/2006/relationships/hyperlink" Target="https://www.slidesshare.net/clippodcast/introtocriticalliteracy-key-tenets"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eric.ed.gov/?id=ED070799" TargetMode="External"/><Relationship Id="rId2" Type="http://schemas.openxmlformats.org/officeDocument/2006/relationships/hyperlink" Target="https://repository.law.umich.edu/other"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green sign with white text&#10;&#10;Description automatically generated">
            <a:extLst>
              <a:ext uri="{FF2B5EF4-FFF2-40B4-BE49-F238E27FC236}">
                <a16:creationId xmlns:a16="http://schemas.microsoft.com/office/drawing/2014/main" id="{7ABB39A9-1BAB-434F-BB5E-070A9ED57B42}"/>
              </a:ext>
            </a:extLst>
          </p:cNvPr>
          <p:cNvPicPr>
            <a:picLocks noGrp="1" noChangeAspect="1"/>
          </p:cNvPicPr>
          <p:nvPr>
            <p:ph idx="1"/>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270000" y="685800"/>
            <a:ext cx="7499350" cy="47284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a:extLst>
              <a:ext uri="{FF2B5EF4-FFF2-40B4-BE49-F238E27FC236}">
                <a16:creationId xmlns:a16="http://schemas.microsoft.com/office/drawing/2014/main" id="{7CE3106B-6E4E-4804-A23C-C4C9A667E9E6}"/>
              </a:ext>
            </a:extLst>
          </p:cNvPr>
          <p:cNvSpPr txBox="1"/>
          <p:nvPr/>
        </p:nvSpPr>
        <p:spPr>
          <a:xfrm>
            <a:off x="1270000" y="5414263"/>
            <a:ext cx="7499350" cy="230832"/>
          </a:xfrm>
          <a:prstGeom prst="rect">
            <a:avLst/>
          </a:prstGeom>
          <a:noFill/>
        </p:spPr>
        <p:txBody>
          <a:bodyPr wrap="square" rtlCol="0">
            <a:spAutoFit/>
          </a:bodyPr>
          <a:lstStyle/>
          <a:p>
            <a:r>
              <a:rPr lang="en-US" sz="900" dirty="0">
                <a:hlinkClick r:id="rId3" tooltip="http://transgriot.blogspot.com/2017/12/moral-gut-check-election-day-in-alabama.html"/>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363445762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3300" y="152400"/>
            <a:ext cx="7498080" cy="868362"/>
          </a:xfrm>
        </p:spPr>
        <p:txBody>
          <a:bodyPr>
            <a:normAutofit fontScale="90000"/>
          </a:bodyPr>
          <a:lstStyle/>
          <a:p>
            <a:r>
              <a:rPr lang="en-US" sz="4000" dirty="0">
                <a:solidFill>
                  <a:srgbClr val="000000"/>
                </a:solidFill>
                <a:effectLst/>
              </a:rPr>
              <a:t>Binary Oppositions in Education</a:t>
            </a:r>
            <a:br>
              <a:rPr lang="en-US" dirty="0">
                <a:effectLst/>
              </a:rPr>
            </a:br>
            <a:endParaRPr lang="en-US" sz="3600" dirty="0">
              <a:solidFill>
                <a:srgbClr val="000000"/>
              </a:solidFill>
              <a:effectLst/>
            </a:endParaRPr>
          </a:p>
        </p:txBody>
      </p:sp>
      <p:sp>
        <p:nvSpPr>
          <p:cNvPr id="3" name="Content Placeholder 2"/>
          <p:cNvSpPr>
            <a:spLocks noGrp="1"/>
          </p:cNvSpPr>
          <p:nvPr>
            <p:ph idx="1"/>
          </p:nvPr>
        </p:nvSpPr>
        <p:spPr>
          <a:xfrm>
            <a:off x="1003300" y="588962"/>
            <a:ext cx="8077200" cy="5791200"/>
          </a:xfrm>
        </p:spPr>
        <p:txBody>
          <a:bodyPr>
            <a:noAutofit/>
          </a:bodyPr>
          <a:lstStyle/>
          <a:p>
            <a:pPr marL="82296" indent="0" algn="just">
              <a:lnSpc>
                <a:spcPct val="200000"/>
              </a:lnSpc>
              <a:buClr>
                <a:srgbClr val="FFC000"/>
              </a:buClr>
              <a:buNone/>
            </a:pPr>
            <a:r>
              <a:rPr lang="en-US" sz="1400" dirty="0">
                <a:solidFill>
                  <a:srgbClr val="000000"/>
                </a:solidFill>
              </a:rPr>
              <a:t>Ways African Americans were oppressed through the educational environment:</a:t>
            </a:r>
          </a:p>
          <a:p>
            <a:pPr algn="just">
              <a:lnSpc>
                <a:spcPct val="200000"/>
              </a:lnSpc>
              <a:buClr>
                <a:srgbClr val="FFC000"/>
              </a:buClr>
              <a:buFont typeface="Wingdings" panose="05000000000000000000" pitchFamily="2" charset="2"/>
              <a:buChar char="v"/>
            </a:pPr>
            <a:r>
              <a:rPr lang="en-US" sz="1400" dirty="0">
                <a:solidFill>
                  <a:srgbClr val="000000"/>
                </a:solidFill>
              </a:rPr>
              <a:t>Miseducation within the Educational System- explained how African American Students did not have the quality resources needed to score high on standardized tests and assistance with applying to college.</a:t>
            </a:r>
          </a:p>
          <a:p>
            <a:pPr algn="just">
              <a:lnSpc>
                <a:spcPct val="200000"/>
              </a:lnSpc>
              <a:buClr>
                <a:srgbClr val="FFC000"/>
              </a:buClr>
              <a:buFont typeface="Wingdings" panose="05000000000000000000" pitchFamily="2" charset="2"/>
              <a:buChar char="v"/>
            </a:pPr>
            <a:r>
              <a:rPr lang="en-US" sz="1400" dirty="0">
                <a:solidFill>
                  <a:srgbClr val="000000"/>
                </a:solidFill>
              </a:rPr>
              <a:t>Obstacles in the quest of obtaining a degree- identified how African American men endured many obstacles in their quest of obtaining a degree from a college or university. </a:t>
            </a:r>
          </a:p>
          <a:p>
            <a:pPr algn="just">
              <a:lnSpc>
                <a:spcPct val="200000"/>
              </a:lnSpc>
              <a:buClr>
                <a:srgbClr val="FFC000"/>
              </a:buClr>
              <a:buFont typeface="Wingdings" panose="05000000000000000000" pitchFamily="2" charset="2"/>
              <a:buChar char="v"/>
            </a:pPr>
            <a:r>
              <a:rPr lang="en-US" sz="1400" dirty="0">
                <a:solidFill>
                  <a:srgbClr val="000000"/>
                </a:solidFill>
              </a:rPr>
              <a:t>BITCH-100 Test- A Culture-specific Test that concluded </a:t>
            </a:r>
            <a:r>
              <a:rPr lang="en-US" sz="1400" dirty="0"/>
              <a:t>standardized test needed to be modified to accommodate the dialect of African American Students. </a:t>
            </a:r>
          </a:p>
          <a:p>
            <a:pPr algn="just">
              <a:lnSpc>
                <a:spcPct val="200000"/>
              </a:lnSpc>
              <a:buClr>
                <a:srgbClr val="FFC000"/>
              </a:buClr>
              <a:buFont typeface="Wingdings" panose="05000000000000000000" pitchFamily="2" charset="2"/>
              <a:buChar char="v"/>
            </a:pPr>
            <a:r>
              <a:rPr lang="en-US" sz="1400" dirty="0">
                <a:solidFill>
                  <a:srgbClr val="000000"/>
                </a:solidFill>
              </a:rPr>
              <a:t>School-to-Prison Pipeline- </a:t>
            </a:r>
            <a:r>
              <a:rPr lang="en-US" sz="1400" dirty="0"/>
              <a:t>the connection between education and the Criminal Justice System was shown threw the School-to-Prison Pipeline. The School-to-Prison Pipeline demonstrated how African Americans males were more likely to be incarcerated and those who became incarcerated did not obtain their high school diploma.  Lastly, the School-to-Prison Pipeline unveiled how a healthy educational environment was imperative to African American male students' educational success.</a:t>
            </a:r>
            <a:endParaRPr lang="en-US" sz="1400" dirty="0">
              <a:solidFill>
                <a:srgbClr val="000000"/>
              </a:solidFill>
            </a:endParaRPr>
          </a:p>
        </p:txBody>
      </p:sp>
    </p:spTree>
    <p:extLst>
      <p:ext uri="{BB962C8B-B14F-4D97-AF65-F5344CB8AC3E}">
        <p14:creationId xmlns:p14="http://schemas.microsoft.com/office/powerpoint/2010/main" val="34137609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006" y="605229"/>
            <a:ext cx="7498080" cy="868362"/>
          </a:xfrm>
        </p:spPr>
        <p:txBody>
          <a:bodyPr>
            <a:normAutofit fontScale="90000"/>
          </a:bodyPr>
          <a:lstStyle/>
          <a:p>
            <a:r>
              <a:rPr lang="en-US" sz="4400" dirty="0">
                <a:solidFill>
                  <a:srgbClr val="000000"/>
                </a:solidFill>
                <a:effectLst/>
              </a:rPr>
              <a:t>Binary Oppositions in the Criminal Justice System </a:t>
            </a:r>
            <a:br>
              <a:rPr lang="en-US" dirty="0">
                <a:effectLst/>
                <a:highlight>
                  <a:srgbClr val="FFFF00"/>
                </a:highlight>
              </a:rPr>
            </a:br>
            <a:endParaRPr lang="en-US" sz="3600" dirty="0">
              <a:solidFill>
                <a:srgbClr val="000000"/>
              </a:solidFill>
              <a:effectLst/>
              <a:highlight>
                <a:srgbClr val="FFFF00"/>
              </a:highlight>
            </a:endParaRPr>
          </a:p>
        </p:txBody>
      </p:sp>
      <p:graphicFrame>
        <p:nvGraphicFramePr>
          <p:cNvPr id="5" name="Content Placeholder 4">
            <a:extLst>
              <a:ext uri="{FF2B5EF4-FFF2-40B4-BE49-F238E27FC236}">
                <a16:creationId xmlns:a16="http://schemas.microsoft.com/office/drawing/2014/main" id="{797834FA-6450-4A45-9CF1-A8213BB98FA9}"/>
              </a:ext>
            </a:extLst>
          </p:cNvPr>
          <p:cNvGraphicFramePr>
            <a:graphicFrameLocks noGrp="1"/>
          </p:cNvGraphicFramePr>
          <p:nvPr>
            <p:ph idx="1"/>
            <p:extLst>
              <p:ext uri="{D42A27DB-BD31-4B8C-83A1-F6EECF244321}">
                <p14:modId xmlns:p14="http://schemas.microsoft.com/office/powerpoint/2010/main" val="3457681320"/>
              </p:ext>
            </p:extLst>
          </p:nvPr>
        </p:nvGraphicFramePr>
        <p:xfrm>
          <a:off x="1270953" y="1779172"/>
          <a:ext cx="7644448" cy="3794145"/>
        </p:xfrm>
        <a:graphic>
          <a:graphicData uri="http://schemas.openxmlformats.org/drawingml/2006/table">
            <a:tbl>
              <a:tblPr firstRow="1" firstCol="1" bandRow="1"/>
              <a:tblGrid>
                <a:gridCol w="2317996">
                  <a:extLst>
                    <a:ext uri="{9D8B030D-6E8A-4147-A177-3AD203B41FA5}">
                      <a16:colId xmlns:a16="http://schemas.microsoft.com/office/drawing/2014/main" val="4287617181"/>
                    </a:ext>
                  </a:extLst>
                </a:gridCol>
                <a:gridCol w="1024317">
                  <a:extLst>
                    <a:ext uri="{9D8B030D-6E8A-4147-A177-3AD203B41FA5}">
                      <a16:colId xmlns:a16="http://schemas.microsoft.com/office/drawing/2014/main" val="1069554647"/>
                    </a:ext>
                  </a:extLst>
                </a:gridCol>
                <a:gridCol w="1160893">
                  <a:extLst>
                    <a:ext uri="{9D8B030D-6E8A-4147-A177-3AD203B41FA5}">
                      <a16:colId xmlns:a16="http://schemas.microsoft.com/office/drawing/2014/main" val="344690897"/>
                    </a:ext>
                  </a:extLst>
                </a:gridCol>
                <a:gridCol w="1092606">
                  <a:extLst>
                    <a:ext uri="{9D8B030D-6E8A-4147-A177-3AD203B41FA5}">
                      <a16:colId xmlns:a16="http://schemas.microsoft.com/office/drawing/2014/main" val="2887353225"/>
                    </a:ext>
                  </a:extLst>
                </a:gridCol>
                <a:gridCol w="1092606">
                  <a:extLst>
                    <a:ext uri="{9D8B030D-6E8A-4147-A177-3AD203B41FA5}">
                      <a16:colId xmlns:a16="http://schemas.microsoft.com/office/drawing/2014/main" val="2484134892"/>
                    </a:ext>
                  </a:extLst>
                </a:gridCol>
                <a:gridCol w="956030">
                  <a:extLst>
                    <a:ext uri="{9D8B030D-6E8A-4147-A177-3AD203B41FA5}">
                      <a16:colId xmlns:a16="http://schemas.microsoft.com/office/drawing/2014/main" val="954419098"/>
                    </a:ext>
                  </a:extLst>
                </a:gridCol>
              </a:tblGrid>
              <a:tr h="825178">
                <a:tc gridSpan="6">
                  <a:txBody>
                    <a:bodyPr/>
                    <a:lstStyle/>
                    <a:p>
                      <a:pPr marL="0" marR="0" algn="ctr">
                        <a:spcBef>
                          <a:spcPts val="0"/>
                        </a:spcBef>
                        <a:spcAft>
                          <a:spcPts val="0"/>
                        </a:spcAft>
                      </a:pPr>
                      <a:r>
                        <a:rPr lang="en-US" sz="1600" b="1" dirty="0">
                          <a:effectLst/>
                          <a:latin typeface="Times New Roman" panose="02020603050405020304" pitchFamily="18" charset="0"/>
                          <a:ea typeface="Calibri" panose="020F0502020204030204" pitchFamily="34" charset="0"/>
                          <a:cs typeface="Times New Roman" panose="02020603050405020304" pitchFamily="18" charset="0"/>
                        </a:rPr>
                        <a:t>EXONERATIONS BY RACE OF DEFENDANT AND TYPE OF CRIME (N=1,900)</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35829728"/>
                  </a:ext>
                </a:extLst>
              </a:tr>
              <a:tr h="324182">
                <a:tc>
                  <a:txBody>
                    <a:bodyPr/>
                    <a:lstStyle/>
                    <a:p>
                      <a:pPr marL="0" marR="0">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Crimes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White</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Black</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Hispanic</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Other</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TOTAL</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4674934"/>
                  </a:ext>
                </a:extLst>
              </a:tr>
              <a:tr h="324182">
                <a:tc>
                  <a:txBody>
                    <a:bodyPr/>
                    <a:lstStyle/>
                    <a:p>
                      <a:pPr marL="0" marR="0">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Murder (762)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36%</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50%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12%</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2%</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100%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5307722"/>
                  </a:ext>
                </a:extLst>
              </a:tr>
              <a:tr h="375511">
                <a:tc>
                  <a:txBody>
                    <a:bodyPr/>
                    <a:lstStyle/>
                    <a:p>
                      <a:pPr marL="0" marR="0">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Sexual Assault (289)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34%</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59%</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6%</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100%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3767843"/>
                  </a:ext>
                </a:extLst>
              </a:tr>
              <a:tr h="324182">
                <a:tc>
                  <a:txBody>
                    <a:bodyPr/>
                    <a:lstStyle/>
                    <a:p>
                      <a:pPr marL="0" marR="0">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Child Sex Abuse (212)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64%</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25%</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9%</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2%</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101%</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1529538"/>
                  </a:ext>
                </a:extLst>
              </a:tr>
              <a:tr h="324182">
                <a:tc>
                  <a:txBody>
                    <a:bodyPr/>
                    <a:lstStyle/>
                    <a:p>
                      <a:pPr marL="0" marR="0">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Robbery (100)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20%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62%</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15%</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3%</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100%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5973759"/>
                  </a:ext>
                </a:extLst>
              </a:tr>
              <a:tr h="324182">
                <a:tc>
                  <a:txBody>
                    <a:bodyPr/>
                    <a:lstStyle/>
                    <a:p>
                      <a:pPr marL="0" marR="0">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Other Violent Crimes (200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46%</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36%</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13%</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5%</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100%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7142831"/>
                  </a:ext>
                </a:extLst>
              </a:tr>
              <a:tr h="324182">
                <a:tc>
                  <a:txBody>
                    <a:bodyPr/>
                    <a:lstStyle/>
                    <a:p>
                      <a:pPr marL="0" marR="0">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Drug Crimes (221)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24%</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55%</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19%</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2%</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100%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957188"/>
                  </a:ext>
                </a:extLst>
              </a:tr>
              <a:tr h="324182">
                <a:tc>
                  <a:txBody>
                    <a:bodyPr/>
                    <a:lstStyle/>
                    <a:p>
                      <a:pPr marL="0" marR="0">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Other Non-Violent Crimes (116)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59%</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22%</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15%</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4%</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100%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5931670"/>
                  </a:ext>
                </a:extLst>
              </a:tr>
              <a:tr h="324182">
                <a:tc>
                  <a:txBody>
                    <a:bodyPr/>
                    <a:lstStyle/>
                    <a:p>
                      <a:pPr marL="0" marR="0">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ALL CRIMES (1,900)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39%</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47%</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12%</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2%</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100%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0947679"/>
                  </a:ext>
                </a:extLst>
              </a:tr>
            </a:tbl>
          </a:graphicData>
        </a:graphic>
      </p:graphicFrame>
      <p:sp>
        <p:nvSpPr>
          <p:cNvPr id="6" name="Rectangle 1">
            <a:extLst>
              <a:ext uri="{FF2B5EF4-FFF2-40B4-BE49-F238E27FC236}">
                <a16:creationId xmlns:a16="http://schemas.microsoft.com/office/drawing/2014/main" id="{5A140E20-C5B6-447D-B2C6-DB003FEA6824}"/>
              </a:ext>
            </a:extLst>
          </p:cNvPr>
          <p:cNvSpPr>
            <a:spLocks noChangeArrowheads="1"/>
          </p:cNvSpPr>
          <p:nvPr/>
        </p:nvSpPr>
        <p:spPr bwMode="auto">
          <a:xfrm>
            <a:off x="1428478" y="5485619"/>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Figure 1.1: Taken from the National Registry web site. The data collected for this table were conducted on October 15, 2016.</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0760372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28600"/>
            <a:ext cx="7498080" cy="1143000"/>
          </a:xfrm>
        </p:spPr>
        <p:txBody>
          <a:bodyPr>
            <a:normAutofit/>
          </a:bodyPr>
          <a:lstStyle/>
          <a:p>
            <a:r>
              <a:rPr lang="en-US" dirty="0">
                <a:solidFill>
                  <a:srgbClr val="000000"/>
                </a:solidFill>
                <a:effectLst/>
              </a:rPr>
              <a:t>Methodology</a:t>
            </a:r>
            <a:endParaRPr lang="en-US" dirty="0">
              <a:solidFill>
                <a:srgbClr val="000000"/>
              </a:solidFill>
              <a:effectLst/>
              <a:highlight>
                <a:srgbClr val="FFFF00"/>
              </a:highlight>
            </a:endParaRPr>
          </a:p>
        </p:txBody>
      </p:sp>
      <p:sp>
        <p:nvSpPr>
          <p:cNvPr id="3" name="Content Placeholder 2"/>
          <p:cNvSpPr>
            <a:spLocks noGrp="1"/>
          </p:cNvSpPr>
          <p:nvPr>
            <p:ph idx="1"/>
          </p:nvPr>
        </p:nvSpPr>
        <p:spPr>
          <a:xfrm>
            <a:off x="1219200" y="1676400"/>
            <a:ext cx="7498080" cy="4191000"/>
          </a:xfrm>
        </p:spPr>
        <p:txBody>
          <a:bodyPr>
            <a:normAutofit fontScale="55000" lnSpcReduction="20000"/>
          </a:bodyPr>
          <a:lstStyle/>
          <a:p>
            <a:pPr marL="82296" indent="0" algn="just">
              <a:lnSpc>
                <a:spcPct val="200000"/>
              </a:lnSpc>
              <a:buClr>
                <a:srgbClr val="FFC000"/>
              </a:buClr>
              <a:buNone/>
            </a:pPr>
            <a:r>
              <a:rPr lang="en-US" dirty="0"/>
              <a:t>This research was guided by two philosophies. The first was Critical Theory. The foundation of this philosophy was rooted in interpretations that addressed issues of culture and societal environments. The second was Critical Literacy. The foundations of critical literacy began with the issues embedded in Critical Theory but are expanded to address the soul of the individual. The following sections more fully outlined origins and tenets that guided both theories. </a:t>
            </a:r>
          </a:p>
          <a:p>
            <a:pPr marL="82296" indent="0" algn="just">
              <a:lnSpc>
                <a:spcPct val="200000"/>
              </a:lnSpc>
              <a:buClr>
                <a:srgbClr val="FFC000"/>
              </a:buClr>
              <a:buNone/>
            </a:pPr>
            <a:r>
              <a:rPr lang="en-US" sz="2000" dirty="0"/>
              <a:t>	</a:t>
            </a:r>
            <a:endParaRPr lang="en-US" sz="2000" dirty="0">
              <a:solidFill>
                <a:srgbClr val="000000"/>
              </a:solidFill>
            </a:endParaRPr>
          </a:p>
        </p:txBody>
      </p:sp>
    </p:spTree>
    <p:extLst>
      <p:ext uri="{BB962C8B-B14F-4D97-AF65-F5344CB8AC3E}">
        <p14:creationId xmlns:p14="http://schemas.microsoft.com/office/powerpoint/2010/main" val="294705526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204" y="152400"/>
            <a:ext cx="7498080" cy="1143000"/>
          </a:xfrm>
        </p:spPr>
        <p:txBody>
          <a:bodyPr>
            <a:normAutofit/>
          </a:bodyPr>
          <a:lstStyle/>
          <a:p>
            <a:r>
              <a:rPr lang="en-US" sz="4000" dirty="0">
                <a:solidFill>
                  <a:srgbClr val="000000"/>
                </a:solidFill>
                <a:effectLst/>
              </a:rPr>
              <a:t>Critical Theory</a:t>
            </a:r>
          </a:p>
        </p:txBody>
      </p:sp>
      <p:sp>
        <p:nvSpPr>
          <p:cNvPr id="3" name="Content Placeholder 2"/>
          <p:cNvSpPr>
            <a:spLocks noGrp="1"/>
          </p:cNvSpPr>
          <p:nvPr>
            <p:ph idx="1"/>
          </p:nvPr>
        </p:nvSpPr>
        <p:spPr>
          <a:xfrm>
            <a:off x="1251204" y="1534869"/>
            <a:ext cx="7498080" cy="5135562"/>
          </a:xfrm>
        </p:spPr>
        <p:txBody>
          <a:bodyPr>
            <a:normAutofit/>
          </a:bodyPr>
          <a:lstStyle/>
          <a:p>
            <a:pPr marL="82296" lvl="0" indent="0" algn="just">
              <a:lnSpc>
                <a:spcPct val="200000"/>
              </a:lnSpc>
              <a:buNone/>
            </a:pPr>
            <a:r>
              <a:rPr lang="en-US" sz="1800" dirty="0"/>
              <a:t>Critical Theory- “involves the application of principles or values in order to make judgments for the purpose of bringing about positive change and carefully examines and judges the quality of discourse” (Littlejohn, 1992).</a:t>
            </a:r>
          </a:p>
          <a:p>
            <a:pPr lvl="0" algn="just">
              <a:buFont typeface="Wingdings" panose="05000000000000000000" pitchFamily="2" charset="2"/>
              <a:buChar char="v"/>
            </a:pPr>
            <a:endParaRPr lang="en-US" sz="2200" dirty="0"/>
          </a:p>
          <a:p>
            <a:pPr marL="82296" indent="0">
              <a:buClr>
                <a:srgbClr val="FFC000"/>
              </a:buClr>
              <a:buNone/>
            </a:pPr>
            <a:endParaRPr lang="en-US" dirty="0">
              <a:solidFill>
                <a:srgbClr val="FFC000"/>
              </a:solidFill>
            </a:endParaRPr>
          </a:p>
        </p:txBody>
      </p:sp>
    </p:spTree>
    <p:extLst>
      <p:ext uri="{BB962C8B-B14F-4D97-AF65-F5344CB8AC3E}">
        <p14:creationId xmlns:p14="http://schemas.microsoft.com/office/powerpoint/2010/main" val="156241905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3104" y="348343"/>
            <a:ext cx="7498080" cy="1143000"/>
          </a:xfrm>
        </p:spPr>
        <p:txBody>
          <a:bodyPr>
            <a:normAutofit fontScale="90000"/>
          </a:bodyPr>
          <a:lstStyle/>
          <a:p>
            <a:r>
              <a:rPr lang="en-US" sz="4400" dirty="0">
                <a:solidFill>
                  <a:srgbClr val="000000"/>
                </a:solidFill>
                <a:effectLst/>
              </a:rPr>
              <a:t>Tenets of Critical Theory</a:t>
            </a:r>
            <a:br>
              <a:rPr lang="en-US" dirty="0"/>
            </a:br>
            <a:endParaRPr lang="en-US" dirty="0">
              <a:solidFill>
                <a:srgbClr val="000000"/>
              </a:solidFill>
              <a:effectLst/>
            </a:endParaRPr>
          </a:p>
        </p:txBody>
      </p:sp>
      <p:sp>
        <p:nvSpPr>
          <p:cNvPr id="3" name="Content Placeholder 2"/>
          <p:cNvSpPr>
            <a:spLocks noGrp="1"/>
          </p:cNvSpPr>
          <p:nvPr>
            <p:ph idx="1"/>
          </p:nvPr>
        </p:nvSpPr>
        <p:spPr>
          <a:xfrm>
            <a:off x="990600" y="1371600"/>
            <a:ext cx="7943088" cy="5029200"/>
          </a:xfrm>
        </p:spPr>
        <p:txBody>
          <a:bodyPr>
            <a:normAutofit fontScale="55000" lnSpcReduction="20000"/>
          </a:bodyPr>
          <a:lstStyle/>
          <a:p>
            <a:pPr lvl="0" algn="just">
              <a:buFont typeface="Wingdings" panose="05000000000000000000" pitchFamily="2" charset="2"/>
              <a:buChar char="v"/>
            </a:pPr>
            <a:r>
              <a:rPr lang="en-US" sz="3300" dirty="0"/>
              <a:t>Critical social scientists believe that it is necessary to understand the lived experience of real people in context (Littlejohn, 1992, p. 238).</a:t>
            </a:r>
          </a:p>
          <a:p>
            <a:pPr lvl="0" algn="just">
              <a:buFont typeface="Wingdings" panose="05000000000000000000" pitchFamily="2" charset="2"/>
              <a:buChar char="v"/>
            </a:pPr>
            <a:endParaRPr lang="en-US" sz="3300" dirty="0"/>
          </a:p>
          <a:p>
            <a:pPr lvl="0" algn="just">
              <a:buFont typeface="Wingdings" panose="05000000000000000000" pitchFamily="2" charset="2"/>
              <a:buChar char="v"/>
            </a:pPr>
            <a:r>
              <a:rPr lang="en-US" sz="3300" dirty="0"/>
              <a:t>What makes critical scholarship different from interpretive scholarship is that it interprets the acts and the symbols of society in order to understand the ways in which various social groups are oppressed (Littlejohn, 1992, p. 238). </a:t>
            </a:r>
          </a:p>
          <a:p>
            <a:pPr lvl="0" algn="just">
              <a:buFont typeface="Wingdings" panose="05000000000000000000" pitchFamily="2" charset="2"/>
              <a:buChar char="v"/>
            </a:pPr>
            <a:endParaRPr lang="en-US" sz="3300" dirty="0"/>
          </a:p>
          <a:p>
            <a:pPr lvl="0" algn="just">
              <a:buFont typeface="Wingdings" panose="05000000000000000000" pitchFamily="2" charset="2"/>
              <a:buChar char="v"/>
            </a:pPr>
            <a:r>
              <a:rPr lang="en-US" sz="3300" dirty="0"/>
              <a:t>Critical approaches examine social conditions in order to uncover hidden structures. Naturally, critical theory borrows from structuralism. Critical theory teaches that knowledge is power. This means that understanding the ways one is oppressed enables one to take action to change oppressive forces (Littlejohn, 1992, p. 238). </a:t>
            </a:r>
          </a:p>
          <a:p>
            <a:pPr lvl="0" algn="just">
              <a:buFont typeface="Wingdings" panose="05000000000000000000" pitchFamily="2" charset="2"/>
              <a:buChar char="v"/>
            </a:pPr>
            <a:endParaRPr lang="en-US" sz="3300" dirty="0"/>
          </a:p>
          <a:p>
            <a:pPr lvl="0" algn="just">
              <a:buFont typeface="Wingdings" panose="05000000000000000000" pitchFamily="2" charset="2"/>
              <a:buChar char="v"/>
            </a:pPr>
            <a:r>
              <a:rPr lang="en-US" sz="3300" dirty="0"/>
              <a:t>Critical social science makes a conscious attempt to fuse theory and action. Critical theories are thus normative; they serve to bring about change in the conditions that affect our lives (Littlejohn, 1992, p. 238).</a:t>
            </a:r>
          </a:p>
          <a:p>
            <a:pPr marL="82296" indent="0">
              <a:buClr>
                <a:srgbClr val="FFC000"/>
              </a:buClr>
              <a:buNone/>
            </a:pPr>
            <a:endParaRPr lang="en-US" sz="2800" dirty="0">
              <a:solidFill>
                <a:srgbClr val="000000"/>
              </a:solidFill>
            </a:endParaRPr>
          </a:p>
        </p:txBody>
      </p:sp>
    </p:spTree>
    <p:extLst>
      <p:ext uri="{BB962C8B-B14F-4D97-AF65-F5344CB8AC3E}">
        <p14:creationId xmlns:p14="http://schemas.microsoft.com/office/powerpoint/2010/main" val="315154249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11018-DB41-4FF6-8093-14FA9706A09B}"/>
              </a:ext>
            </a:extLst>
          </p:cNvPr>
          <p:cNvSpPr>
            <a:spLocks noGrp="1"/>
          </p:cNvSpPr>
          <p:nvPr>
            <p:ph type="title"/>
          </p:nvPr>
        </p:nvSpPr>
        <p:spPr>
          <a:xfrm>
            <a:off x="1219200" y="304800"/>
            <a:ext cx="7498080" cy="1143000"/>
          </a:xfrm>
        </p:spPr>
        <p:txBody>
          <a:bodyPr/>
          <a:lstStyle/>
          <a:p>
            <a:r>
              <a:rPr lang="en-US" dirty="0">
                <a:solidFill>
                  <a:schemeClr val="tx1"/>
                </a:solidFill>
                <a:effectLst/>
              </a:rPr>
              <a:t>Critical Literacy</a:t>
            </a:r>
          </a:p>
        </p:txBody>
      </p:sp>
      <p:sp>
        <p:nvSpPr>
          <p:cNvPr id="3" name="Content Placeholder 2">
            <a:extLst>
              <a:ext uri="{FF2B5EF4-FFF2-40B4-BE49-F238E27FC236}">
                <a16:creationId xmlns:a16="http://schemas.microsoft.com/office/drawing/2014/main" id="{627E662F-6134-4623-8444-A791B0CB2D21}"/>
              </a:ext>
            </a:extLst>
          </p:cNvPr>
          <p:cNvSpPr>
            <a:spLocks noGrp="1"/>
          </p:cNvSpPr>
          <p:nvPr>
            <p:ph idx="1"/>
          </p:nvPr>
        </p:nvSpPr>
        <p:spPr/>
        <p:txBody>
          <a:bodyPr>
            <a:normAutofit/>
          </a:bodyPr>
          <a:lstStyle/>
          <a:p>
            <a:pPr marL="82296" indent="0" algn="just">
              <a:lnSpc>
                <a:spcPct val="200000"/>
              </a:lnSpc>
              <a:buNone/>
            </a:pPr>
            <a:r>
              <a:rPr lang="en-US" sz="1800" dirty="0"/>
              <a:t>Critical Literacy-“is to read both the word and the world critically, that is, to transform the world through literacy education…the role of critical literacy education is to empower human beings as able agents to pursue humanization which constantly ‘thwarted by injustice, exploration, oppression, and the violence of the oppressors’”(Freire, 1984, p. 28). </a:t>
            </a:r>
          </a:p>
          <a:p>
            <a:endParaRPr lang="en-US" dirty="0"/>
          </a:p>
        </p:txBody>
      </p:sp>
    </p:spTree>
    <p:extLst>
      <p:ext uri="{BB962C8B-B14F-4D97-AF65-F5344CB8AC3E}">
        <p14:creationId xmlns:p14="http://schemas.microsoft.com/office/powerpoint/2010/main" val="413031853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204" y="152400"/>
            <a:ext cx="7498080" cy="1143000"/>
          </a:xfrm>
        </p:spPr>
        <p:txBody>
          <a:bodyPr>
            <a:normAutofit/>
          </a:bodyPr>
          <a:lstStyle/>
          <a:p>
            <a:r>
              <a:rPr lang="en-US" sz="4000" dirty="0">
                <a:solidFill>
                  <a:srgbClr val="000000"/>
                </a:solidFill>
                <a:effectLst/>
              </a:rPr>
              <a:t>Tenets of Critical Literacy</a:t>
            </a:r>
          </a:p>
        </p:txBody>
      </p:sp>
      <p:sp>
        <p:nvSpPr>
          <p:cNvPr id="3" name="Content Placeholder 2"/>
          <p:cNvSpPr>
            <a:spLocks noGrp="1"/>
          </p:cNvSpPr>
          <p:nvPr>
            <p:ph idx="1"/>
          </p:nvPr>
        </p:nvSpPr>
        <p:spPr>
          <a:xfrm>
            <a:off x="1053846" y="1600200"/>
            <a:ext cx="7892796" cy="5410200"/>
          </a:xfrm>
        </p:spPr>
        <p:txBody>
          <a:bodyPr>
            <a:normAutofit fontScale="47500" lnSpcReduction="20000"/>
          </a:bodyPr>
          <a:lstStyle/>
          <a:p>
            <a:pPr algn="just">
              <a:buFont typeface="Wingdings" panose="05000000000000000000" pitchFamily="2" charset="2"/>
              <a:buChar char="v"/>
            </a:pPr>
            <a:r>
              <a:rPr lang="en-US" sz="3800" dirty="0"/>
              <a:t>Freedom- The core problematic addressed in the first chapter is what is to be human. Key to this for Freire is freedom. Freedom is…’the indispensable condition for the quest for human competences’. The struggle to be human begins in the struggle to be free (Freire, 1972, p. 24). </a:t>
            </a:r>
          </a:p>
          <a:p>
            <a:pPr algn="just">
              <a:buFont typeface="Wingdings" panose="05000000000000000000" pitchFamily="2" charset="2"/>
              <a:buChar char="v"/>
            </a:pPr>
            <a:endParaRPr lang="en-US" sz="3800" dirty="0"/>
          </a:p>
          <a:p>
            <a:pPr lvl="0" algn="just">
              <a:buFont typeface="Wingdings" panose="05000000000000000000" pitchFamily="2" charset="2"/>
              <a:buChar char="v"/>
            </a:pPr>
            <a:r>
              <a:rPr lang="en-US" sz="3800" dirty="0"/>
              <a:t>Pedagogy- In the second chapter Freire turns his attention specifically to the education system and models of pedagogy. He asserts that contemporary education has a narrative character-it suffers from ‘narration sickness’ (Freire, 1972, p. 45).</a:t>
            </a:r>
          </a:p>
          <a:p>
            <a:pPr lvl="0" algn="just">
              <a:buFont typeface="Wingdings" panose="05000000000000000000" pitchFamily="2" charset="2"/>
              <a:buChar char="v"/>
            </a:pPr>
            <a:endParaRPr lang="en-US" sz="3800" dirty="0"/>
          </a:p>
          <a:p>
            <a:pPr lvl="0" algn="just">
              <a:buFont typeface="Wingdings" panose="05000000000000000000" pitchFamily="2" charset="2"/>
              <a:buChar char="v"/>
            </a:pPr>
            <a:r>
              <a:rPr lang="en-US" sz="3800" dirty="0"/>
              <a:t>Dialogue- Dialogue is the encounter between men, mediated by the world, in order to name the world…if it is in speaking their word that men transform the world by naming it, dialogue imposes itself as the way in which men achieve significance as men. (Freire, 1972, p. 61). </a:t>
            </a:r>
          </a:p>
          <a:p>
            <a:pPr lvl="0" algn="just">
              <a:buFont typeface="Wingdings" panose="05000000000000000000" pitchFamily="2" charset="2"/>
              <a:buChar char="v"/>
            </a:pPr>
            <a:endParaRPr lang="en-US" sz="3800" dirty="0"/>
          </a:p>
          <a:p>
            <a:pPr lvl="0" algn="just">
              <a:buFont typeface="Wingdings" panose="05000000000000000000" pitchFamily="2" charset="2"/>
              <a:buChar char="v"/>
            </a:pPr>
            <a:r>
              <a:rPr lang="en-US" sz="3800" dirty="0"/>
              <a:t>Social change- Freire outlines how radical social change can occur in situations of deep oppression (Freire, 1972, p. 107).</a:t>
            </a:r>
          </a:p>
          <a:p>
            <a:pPr marL="82296" indent="0">
              <a:buClr>
                <a:srgbClr val="FFC000"/>
              </a:buClr>
              <a:buNone/>
            </a:pPr>
            <a:endParaRPr lang="en-US" sz="2800" dirty="0">
              <a:solidFill>
                <a:srgbClr val="000000"/>
              </a:solidFill>
            </a:endParaRPr>
          </a:p>
        </p:txBody>
      </p:sp>
    </p:spTree>
    <p:extLst>
      <p:ext uri="{BB962C8B-B14F-4D97-AF65-F5344CB8AC3E}">
        <p14:creationId xmlns:p14="http://schemas.microsoft.com/office/powerpoint/2010/main" val="30020297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8662" y="38100"/>
            <a:ext cx="7498080" cy="1143000"/>
          </a:xfrm>
        </p:spPr>
        <p:txBody>
          <a:bodyPr>
            <a:normAutofit/>
          </a:bodyPr>
          <a:lstStyle/>
          <a:p>
            <a:r>
              <a:rPr lang="en-US" dirty="0">
                <a:solidFill>
                  <a:srgbClr val="000000"/>
                </a:solidFill>
                <a:effectLst/>
              </a:rPr>
              <a:t>Definition of Terms</a:t>
            </a:r>
          </a:p>
        </p:txBody>
      </p:sp>
      <p:sp>
        <p:nvSpPr>
          <p:cNvPr id="3" name="Content Placeholder 2"/>
          <p:cNvSpPr>
            <a:spLocks noGrp="1"/>
          </p:cNvSpPr>
          <p:nvPr>
            <p:ph idx="1"/>
          </p:nvPr>
        </p:nvSpPr>
        <p:spPr>
          <a:xfrm>
            <a:off x="947202" y="1193800"/>
            <a:ext cx="8001000" cy="4983162"/>
          </a:xfrm>
        </p:spPr>
        <p:txBody>
          <a:bodyPr>
            <a:normAutofit/>
          </a:bodyPr>
          <a:lstStyle/>
          <a:p>
            <a:pPr algn="just">
              <a:buClr>
                <a:srgbClr val="FFC000"/>
              </a:buClr>
              <a:buFont typeface="Wingdings" pitchFamily="2" charset="2"/>
              <a:buChar char="v"/>
            </a:pPr>
            <a:r>
              <a:rPr lang="en-US" sz="2200" dirty="0"/>
              <a:t>Wrongful Conviction- “persons who have committed the act and mens rea of crimes but whose convictions were obtained in violation of constitutional or other procedural rights in a manner not deemed harmless error by appellate courts” (Oxford, 2012).</a:t>
            </a:r>
          </a:p>
          <a:p>
            <a:pPr marL="82296" indent="0" algn="just">
              <a:buClr>
                <a:srgbClr val="FFC000"/>
              </a:buClr>
              <a:buNone/>
            </a:pPr>
            <a:endParaRPr lang="en-US" sz="2200" dirty="0"/>
          </a:p>
          <a:p>
            <a:pPr lvl="0" algn="just">
              <a:buFont typeface="Wingdings" panose="05000000000000000000" pitchFamily="2" charset="2"/>
              <a:buChar char="v"/>
            </a:pPr>
            <a:r>
              <a:rPr lang="en-US" sz="2200" dirty="0"/>
              <a:t>Marginalization- “treatment of a person, group, or concepts as insignificant or peripheral” (Lexico, 2020).</a:t>
            </a:r>
          </a:p>
          <a:p>
            <a:pPr marL="82296" lvl="0" indent="0" algn="just">
              <a:buNone/>
            </a:pPr>
            <a:endParaRPr lang="en-US" sz="2200" dirty="0"/>
          </a:p>
          <a:p>
            <a:pPr lvl="0" algn="just">
              <a:buFont typeface="Wingdings" panose="05000000000000000000" pitchFamily="2" charset="2"/>
              <a:buChar char="v"/>
            </a:pPr>
            <a:r>
              <a:rPr lang="en-US" sz="2200" dirty="0"/>
              <a:t>Oppression- “prolonged cruel or unjust treatment or control” (Lexico, 2020).</a:t>
            </a:r>
          </a:p>
          <a:p>
            <a:pPr marL="82296" lvl="0" indent="0" algn="just">
              <a:buNone/>
            </a:pPr>
            <a:endParaRPr lang="en-US" sz="2200" dirty="0"/>
          </a:p>
          <a:p>
            <a:pPr lvl="0" algn="just">
              <a:buFont typeface="Wingdings" panose="05000000000000000000" pitchFamily="2" charset="2"/>
              <a:buChar char="v"/>
            </a:pPr>
            <a:r>
              <a:rPr lang="en-US" sz="2200" dirty="0"/>
              <a:t>Dehumanization- “make inhuman or impersonal” (Webster Dictionary, 1955, p. 184).</a:t>
            </a:r>
          </a:p>
          <a:p>
            <a:pPr>
              <a:buClr>
                <a:srgbClr val="FFC000"/>
              </a:buClr>
              <a:buFont typeface="Wingdings" pitchFamily="2" charset="2"/>
              <a:buChar char="v"/>
            </a:pPr>
            <a:endParaRPr lang="en-US" sz="2000" dirty="0"/>
          </a:p>
          <a:p>
            <a:pPr>
              <a:buClr>
                <a:srgbClr val="FFC000"/>
              </a:buClr>
              <a:buFont typeface="Wingdings" pitchFamily="2" charset="2"/>
              <a:buChar char="v"/>
            </a:pPr>
            <a:endParaRPr lang="en-US" dirty="0">
              <a:solidFill>
                <a:srgbClr val="FFC000"/>
              </a:solidFill>
            </a:endParaRPr>
          </a:p>
        </p:txBody>
      </p:sp>
    </p:spTree>
    <p:extLst>
      <p:ext uri="{BB962C8B-B14F-4D97-AF65-F5344CB8AC3E}">
        <p14:creationId xmlns:p14="http://schemas.microsoft.com/office/powerpoint/2010/main" val="17914546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Analysis</a:t>
            </a:r>
          </a:p>
        </p:txBody>
      </p:sp>
      <p:sp>
        <p:nvSpPr>
          <p:cNvPr id="3" name="Content Placeholder 2"/>
          <p:cNvSpPr>
            <a:spLocks noGrp="1"/>
          </p:cNvSpPr>
          <p:nvPr>
            <p:ph idx="1"/>
          </p:nvPr>
        </p:nvSpPr>
        <p:spPr>
          <a:xfrm>
            <a:off x="1143000" y="1447800"/>
            <a:ext cx="7790688" cy="4343400"/>
          </a:xfrm>
        </p:spPr>
        <p:txBody>
          <a:bodyPr>
            <a:normAutofit fontScale="92500" lnSpcReduction="20000"/>
          </a:bodyPr>
          <a:lstStyle/>
          <a:p>
            <a:pPr marL="82296" indent="0" algn="just">
              <a:lnSpc>
                <a:spcPct val="200000"/>
              </a:lnSpc>
              <a:buClr>
                <a:srgbClr val="FFC000"/>
              </a:buClr>
              <a:buNone/>
            </a:pPr>
            <a:r>
              <a:rPr lang="en-US" sz="2000" dirty="0"/>
              <a:t>	According to Bryan Stevenson (2014), “The opposite of poverty is not wealth; the opposite of poverty is justice. Finally, I’ve come to the believe that the true measure of our commitment to justice, the character of our society, our commitment to the rule of law, fairness, and equality cannot be measured by how we treat the rich, the powerful, the privileged, and the respected among us. the true measure of our character  is how we treat the poor, the disfavored, the accuse, the incarcerated, and the condemned” (p. 18).  </a:t>
            </a:r>
            <a:endParaRPr lang="en-US" sz="2000" dirty="0">
              <a:solidFill>
                <a:srgbClr val="000000"/>
              </a:solidFill>
            </a:endParaRPr>
          </a:p>
        </p:txBody>
      </p:sp>
    </p:spTree>
    <p:extLst>
      <p:ext uri="{BB962C8B-B14F-4D97-AF65-F5344CB8AC3E}">
        <p14:creationId xmlns:p14="http://schemas.microsoft.com/office/powerpoint/2010/main" val="352258025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857" y="228600"/>
            <a:ext cx="7498080" cy="1143000"/>
          </a:xfrm>
        </p:spPr>
        <p:txBody>
          <a:bodyPr>
            <a:normAutofit fontScale="90000"/>
          </a:bodyPr>
          <a:lstStyle/>
          <a:p>
            <a:r>
              <a:rPr lang="en-US" dirty="0">
                <a:solidFill>
                  <a:srgbClr val="000000"/>
                </a:solidFill>
                <a:effectLst/>
              </a:rPr>
              <a:t> </a:t>
            </a:r>
            <a:br>
              <a:rPr lang="en-US" dirty="0">
                <a:effectLst/>
              </a:rPr>
            </a:br>
            <a:r>
              <a:rPr lang="en-US" sz="4400" dirty="0">
                <a:solidFill>
                  <a:srgbClr val="000000"/>
                </a:solidFill>
                <a:effectLst/>
              </a:rPr>
              <a:t>Using Marginalization to Oppress the Individual- Applying Tenets of Critical Theory</a:t>
            </a:r>
          </a:p>
        </p:txBody>
      </p:sp>
      <p:sp>
        <p:nvSpPr>
          <p:cNvPr id="3" name="Content Placeholder 2"/>
          <p:cNvSpPr>
            <a:spLocks noGrp="1"/>
          </p:cNvSpPr>
          <p:nvPr>
            <p:ph idx="1"/>
          </p:nvPr>
        </p:nvSpPr>
        <p:spPr>
          <a:xfrm>
            <a:off x="1251857" y="2133600"/>
            <a:ext cx="7498080" cy="4038600"/>
          </a:xfrm>
        </p:spPr>
        <p:txBody>
          <a:bodyPr>
            <a:normAutofit fontScale="70000" lnSpcReduction="20000"/>
          </a:bodyPr>
          <a:lstStyle/>
          <a:p>
            <a:pPr marL="82296" indent="0" algn="just">
              <a:lnSpc>
                <a:spcPct val="200000"/>
              </a:lnSpc>
              <a:buClr>
                <a:srgbClr val="FFC000"/>
              </a:buClr>
              <a:buNone/>
            </a:pPr>
            <a:r>
              <a:rPr lang="en-US" sz="2400" dirty="0"/>
              <a:t>He preened and puffed and made a big show out of everything, but it was all a farce. Oh, sure, they all went through the motions. For almost two weeks, they paraded out witnesses and experts and walked us through the chain of custody and exhibits A to Z, all of which I guess gave legitimacy to what a foregone conclusion was already, I was guilty. Hell, as far as the police and the prosecutor and the judge and even my own defense attorney were concerned, I was born guilty (Hinton, 2018, pp. 5-6).</a:t>
            </a: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348161765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04799"/>
            <a:ext cx="7315200" cy="3124201"/>
          </a:xfrm>
        </p:spPr>
        <p:txBody>
          <a:bodyPr>
            <a:normAutofit/>
          </a:bodyPr>
          <a:lstStyle/>
          <a:p>
            <a:pPr algn="ctr"/>
            <a:r>
              <a:rPr lang="en-US" sz="4000" dirty="0">
                <a:latin typeface="+mj-lt"/>
                <a:cs typeface="Times New Roman" panose="02020603050405020304" pitchFamily="18" charset="0"/>
              </a:rPr>
              <a:t>A.R. Hinton’s </a:t>
            </a:r>
            <a:r>
              <a:rPr lang="en-US" sz="4000" i="1" dirty="0">
                <a:latin typeface="+mj-lt"/>
                <a:cs typeface="Times New Roman" panose="02020603050405020304" pitchFamily="18" charset="0"/>
              </a:rPr>
              <a:t>The Sun Does Shine</a:t>
            </a:r>
            <a:r>
              <a:rPr lang="en-US" sz="4000" dirty="0">
                <a:latin typeface="+mj-lt"/>
                <a:cs typeface="Times New Roman" panose="02020603050405020304" pitchFamily="18" charset="0"/>
              </a:rPr>
              <a:t>: A Critical Examination of Wrongful Conviction Injustices of the Criminal Justice System </a:t>
            </a:r>
          </a:p>
          <a:p>
            <a:pPr algn="ctr"/>
            <a:endParaRPr lang="en-US" sz="6600" dirty="0"/>
          </a:p>
        </p:txBody>
      </p:sp>
      <p:pic>
        <p:nvPicPr>
          <p:cNvPr id="1026" name="Picture 2" descr="C:\Users\Cont Edu\Desktop\BC Seal - Large - 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1000" y="5440280"/>
            <a:ext cx="897318" cy="9905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505200" y="2667000"/>
            <a:ext cx="184731" cy="369332"/>
          </a:xfrm>
          <a:prstGeom prst="rect">
            <a:avLst/>
          </a:prstGeom>
          <a:noFill/>
        </p:spPr>
        <p:txBody>
          <a:bodyPr wrap="none" rtlCol="0">
            <a:spAutoFit/>
          </a:bodyPr>
          <a:lstStyle/>
          <a:p>
            <a:endParaRPr lang="en-US" dirty="0"/>
          </a:p>
        </p:txBody>
      </p:sp>
      <p:sp>
        <p:nvSpPr>
          <p:cNvPr id="6" name="TextBox 5"/>
          <p:cNvSpPr txBox="1"/>
          <p:nvPr/>
        </p:nvSpPr>
        <p:spPr>
          <a:xfrm>
            <a:off x="1905000" y="4051900"/>
            <a:ext cx="5562600" cy="923330"/>
          </a:xfrm>
          <a:prstGeom prst="rect">
            <a:avLst/>
          </a:prstGeom>
          <a:noFill/>
        </p:spPr>
        <p:txBody>
          <a:bodyPr wrap="square" rtlCol="0">
            <a:spAutoFit/>
          </a:bodyPr>
          <a:lstStyle/>
          <a:p>
            <a:r>
              <a:rPr lang="en-US" dirty="0"/>
              <a:t>Mia J. Freeman</a:t>
            </a:r>
          </a:p>
          <a:p>
            <a:r>
              <a:rPr lang="en-US" dirty="0"/>
              <a:t>Major Concentration:  English </a:t>
            </a:r>
          </a:p>
          <a:p>
            <a:r>
              <a:rPr lang="en-US" dirty="0"/>
              <a:t>ENG 439C English Research Project</a:t>
            </a:r>
          </a:p>
        </p:txBody>
      </p:sp>
      <p:sp>
        <p:nvSpPr>
          <p:cNvPr id="8" name="TextBox 7"/>
          <p:cNvSpPr txBox="1"/>
          <p:nvPr/>
        </p:nvSpPr>
        <p:spPr>
          <a:xfrm>
            <a:off x="1058146" y="5638800"/>
            <a:ext cx="5263569" cy="1200329"/>
          </a:xfrm>
          <a:prstGeom prst="rect">
            <a:avLst/>
          </a:prstGeom>
          <a:noFill/>
        </p:spPr>
        <p:txBody>
          <a:bodyPr wrap="square" rtlCol="0">
            <a:spAutoFit/>
          </a:bodyPr>
          <a:lstStyle/>
          <a:p>
            <a:r>
              <a:rPr lang="en-US" dirty="0"/>
              <a:t>Benedict College</a:t>
            </a:r>
          </a:p>
          <a:p>
            <a:r>
              <a:rPr lang="en-US" dirty="0"/>
              <a:t>Department of Communication and Arts</a:t>
            </a:r>
          </a:p>
          <a:p>
            <a:r>
              <a:rPr lang="en-US" dirty="0"/>
              <a:t>Spring 2020  - Senior Research Presentation</a:t>
            </a:r>
          </a:p>
          <a:p>
            <a:r>
              <a:rPr lang="en-US" dirty="0"/>
              <a:t>Dr. Gwenda Richburg Greene,  Course Professor</a:t>
            </a:r>
          </a:p>
        </p:txBody>
      </p:sp>
    </p:spTree>
    <p:extLst>
      <p:ext uri="{BB962C8B-B14F-4D97-AF65-F5344CB8AC3E}">
        <p14:creationId xmlns:p14="http://schemas.microsoft.com/office/powerpoint/2010/main" val="583468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Analysis Cont.</a:t>
            </a:r>
            <a:endParaRPr lang="en-US" dirty="0">
              <a:solidFill>
                <a:srgbClr val="000000"/>
              </a:solidFill>
              <a:effectLst/>
              <a:highlight>
                <a:srgbClr val="FFFF00"/>
              </a:highlight>
            </a:endParaRPr>
          </a:p>
        </p:txBody>
      </p:sp>
      <p:sp>
        <p:nvSpPr>
          <p:cNvPr id="3" name="Content Placeholder 2"/>
          <p:cNvSpPr>
            <a:spLocks noGrp="1"/>
          </p:cNvSpPr>
          <p:nvPr>
            <p:ph idx="1"/>
          </p:nvPr>
        </p:nvSpPr>
        <p:spPr>
          <a:xfrm>
            <a:off x="1143000" y="1447800"/>
            <a:ext cx="7790688" cy="4343400"/>
          </a:xfrm>
        </p:spPr>
        <p:txBody>
          <a:bodyPr>
            <a:normAutofit/>
          </a:bodyPr>
          <a:lstStyle/>
          <a:p>
            <a:pPr marL="82296" indent="0" algn="just">
              <a:lnSpc>
                <a:spcPct val="200000"/>
              </a:lnSpc>
              <a:buClr>
                <a:srgbClr val="FFC000"/>
              </a:buClr>
              <a:buNone/>
            </a:pPr>
            <a:r>
              <a:rPr lang="en-US" sz="2000" dirty="0"/>
              <a:t>	</a:t>
            </a:r>
            <a:endParaRPr lang="en-US" sz="2000" dirty="0">
              <a:solidFill>
                <a:srgbClr val="000000"/>
              </a:solidFill>
            </a:endParaRPr>
          </a:p>
        </p:txBody>
      </p:sp>
      <p:pic>
        <p:nvPicPr>
          <p:cNvPr id="5" name="Picture 4" descr="A picture containing food, drawing&#10;&#10;Description automatically generated">
            <a:extLst>
              <a:ext uri="{FF2B5EF4-FFF2-40B4-BE49-F238E27FC236}">
                <a16:creationId xmlns:a16="http://schemas.microsoft.com/office/drawing/2014/main" id="{EF0EBB6C-EB90-432E-9E65-4933EAEAFE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1417638"/>
            <a:ext cx="3352800" cy="298132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TextBox 3">
            <a:extLst>
              <a:ext uri="{FF2B5EF4-FFF2-40B4-BE49-F238E27FC236}">
                <a16:creationId xmlns:a16="http://schemas.microsoft.com/office/drawing/2014/main" id="{1E78F941-A2E4-42AD-949F-CC01C6216E73}"/>
              </a:ext>
            </a:extLst>
          </p:cNvPr>
          <p:cNvSpPr txBox="1"/>
          <p:nvPr/>
        </p:nvSpPr>
        <p:spPr>
          <a:xfrm>
            <a:off x="1433322" y="4876800"/>
            <a:ext cx="6981444" cy="1569660"/>
          </a:xfrm>
          <a:prstGeom prst="rect">
            <a:avLst/>
          </a:prstGeom>
          <a:noFill/>
        </p:spPr>
        <p:txBody>
          <a:bodyPr wrap="square" rtlCol="0">
            <a:spAutoFit/>
          </a:bodyPr>
          <a:lstStyle/>
          <a:p>
            <a:pPr algn="just"/>
            <a:r>
              <a:rPr lang="en-US" sz="1600" b="1" dirty="0"/>
              <a:t>Thesis Statement: </a:t>
            </a:r>
            <a:r>
              <a:rPr lang="en-US" sz="1600" dirty="0"/>
              <a:t>Furthermore, the plight of wrongful convictions demonstrated through the story of A.R. Hinton used the tenets of Critical Theory and Critical Literacy, along with the books:</a:t>
            </a:r>
            <a:r>
              <a:rPr lang="en-US" sz="1600" i="1" dirty="0"/>
              <a:t> The Mis-Education of the Negro </a:t>
            </a:r>
            <a:r>
              <a:rPr lang="en-US" sz="1600" dirty="0"/>
              <a:t>by Carter G. Woodson and</a:t>
            </a:r>
            <a:r>
              <a:rPr lang="en-US" sz="1600" i="1" dirty="0"/>
              <a:t> The Soul of Black Folk </a:t>
            </a:r>
            <a:r>
              <a:rPr lang="en-US" sz="1600" dirty="0"/>
              <a:t>by W.E.B DuBois, and </a:t>
            </a:r>
            <a:r>
              <a:rPr lang="en-US" sz="1600" i="1" dirty="0"/>
              <a:t>Just Mercy: A Story of Justice and Redemption</a:t>
            </a:r>
            <a:r>
              <a:rPr lang="en-US" sz="1600" dirty="0"/>
              <a:t> by Bryan Stevenson, to further describe the trials and tribulations Hinton endured throughout the longevity of his case. </a:t>
            </a:r>
          </a:p>
        </p:txBody>
      </p:sp>
    </p:spTree>
    <p:extLst>
      <p:ext uri="{BB962C8B-B14F-4D97-AF65-F5344CB8AC3E}">
        <p14:creationId xmlns:p14="http://schemas.microsoft.com/office/powerpoint/2010/main" val="249133269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7498080" cy="1143000"/>
          </a:xfrm>
        </p:spPr>
        <p:txBody>
          <a:bodyPr>
            <a:normAutofit fontScale="90000"/>
          </a:bodyPr>
          <a:lstStyle/>
          <a:p>
            <a:r>
              <a:rPr lang="en-US" dirty="0">
                <a:solidFill>
                  <a:srgbClr val="000000"/>
                </a:solidFill>
                <a:effectLst/>
              </a:rPr>
              <a:t> </a:t>
            </a:r>
            <a:br>
              <a:rPr lang="en-US" dirty="0">
                <a:effectLst/>
              </a:rPr>
            </a:br>
            <a:r>
              <a:rPr lang="en-US" sz="4400" dirty="0">
                <a:solidFill>
                  <a:srgbClr val="000000"/>
                </a:solidFill>
                <a:effectLst/>
              </a:rPr>
              <a:t>Using Marginalization to Oppress the Individual- Applying Tenets of Critical Theory</a:t>
            </a:r>
          </a:p>
        </p:txBody>
      </p:sp>
      <p:sp>
        <p:nvSpPr>
          <p:cNvPr id="3" name="Content Placeholder 2"/>
          <p:cNvSpPr>
            <a:spLocks noGrp="1"/>
          </p:cNvSpPr>
          <p:nvPr>
            <p:ph idx="1"/>
          </p:nvPr>
        </p:nvSpPr>
        <p:spPr>
          <a:xfrm>
            <a:off x="1295400" y="2514600"/>
            <a:ext cx="7498080" cy="4038600"/>
          </a:xfrm>
        </p:spPr>
        <p:txBody>
          <a:bodyPr>
            <a:normAutofit/>
          </a:bodyPr>
          <a:lstStyle/>
          <a:p>
            <a:pPr marL="82296" indent="0" algn="just">
              <a:lnSpc>
                <a:spcPct val="200000"/>
              </a:lnSpc>
              <a:buClr>
                <a:srgbClr val="FFC000"/>
              </a:buClr>
              <a:buNone/>
            </a:pPr>
            <a:r>
              <a:rPr lang="en-US" sz="2000" dirty="0"/>
              <a:t>It was nothing less than a lynching—a legal lynching—but a lynching all the same. The anger I had tried so hard to stuff down and pray away was back in full force. My only crime was being born black or being born black in Alabama (Hinton, 2018, p. 5). </a:t>
            </a:r>
            <a:endParaRPr lang="en-US" sz="2000" dirty="0">
              <a:solidFill>
                <a:srgbClr val="000000"/>
              </a:solidFill>
            </a:endParaRPr>
          </a:p>
        </p:txBody>
      </p:sp>
    </p:spTree>
    <p:extLst>
      <p:ext uri="{BB962C8B-B14F-4D97-AF65-F5344CB8AC3E}">
        <p14:creationId xmlns:p14="http://schemas.microsoft.com/office/powerpoint/2010/main" val="761366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857" y="228600"/>
            <a:ext cx="7498080" cy="1143000"/>
          </a:xfrm>
        </p:spPr>
        <p:txBody>
          <a:bodyPr>
            <a:normAutofit fontScale="90000"/>
          </a:bodyPr>
          <a:lstStyle/>
          <a:p>
            <a:r>
              <a:rPr lang="en-US" dirty="0">
                <a:solidFill>
                  <a:srgbClr val="000000"/>
                </a:solidFill>
                <a:effectLst/>
              </a:rPr>
              <a:t> </a:t>
            </a:r>
            <a:br>
              <a:rPr lang="en-US" dirty="0">
                <a:effectLst/>
              </a:rPr>
            </a:br>
            <a:r>
              <a:rPr lang="en-US" sz="4400" dirty="0">
                <a:solidFill>
                  <a:srgbClr val="000000"/>
                </a:solidFill>
                <a:effectLst/>
              </a:rPr>
              <a:t>Using Marginalization to Oppress the Individual- Applying Tenets of Critical Theory</a:t>
            </a:r>
          </a:p>
        </p:txBody>
      </p:sp>
      <p:sp>
        <p:nvSpPr>
          <p:cNvPr id="3" name="Content Placeholder 2"/>
          <p:cNvSpPr>
            <a:spLocks noGrp="1"/>
          </p:cNvSpPr>
          <p:nvPr>
            <p:ph idx="1"/>
          </p:nvPr>
        </p:nvSpPr>
        <p:spPr>
          <a:xfrm>
            <a:off x="1251857" y="2133600"/>
            <a:ext cx="7498080" cy="4038600"/>
          </a:xfrm>
        </p:spPr>
        <p:txBody>
          <a:bodyPr>
            <a:normAutofit fontScale="70000" lnSpcReduction="20000"/>
          </a:bodyPr>
          <a:lstStyle/>
          <a:p>
            <a:pPr marL="82296" indent="0" algn="just">
              <a:lnSpc>
                <a:spcPct val="200000"/>
              </a:lnSpc>
              <a:buClr>
                <a:srgbClr val="FFC000"/>
              </a:buClr>
              <a:buNone/>
            </a:pPr>
            <a:r>
              <a:rPr lang="en-US" sz="2400" dirty="0"/>
              <a:t>He preened and puffed and made a big show out of everything, but it was all a farce. Oh, sure, they all went through the motions. For almost two weeks, they paraded out witnesses and experts and walked us through the chain of custody and exhibits A to Z, all of which I guess gave legitimacy to what a foregone conclusion was already, I was guilty. Hell, as far as the police and the prosecutor and the judge and even my own defense attorney were concerned, I was born guilty (Hinton, 2018, pp. 5-6).</a:t>
            </a: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14803671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513" y="604838"/>
            <a:ext cx="7498080" cy="1143000"/>
          </a:xfrm>
        </p:spPr>
        <p:txBody>
          <a:bodyPr>
            <a:normAutofit fontScale="90000"/>
          </a:bodyPr>
          <a:lstStyle/>
          <a:p>
            <a:r>
              <a:rPr lang="en-US" sz="4400" dirty="0">
                <a:solidFill>
                  <a:srgbClr val="000000"/>
                </a:solidFill>
                <a:effectLst/>
              </a:rPr>
              <a:t>Examining Oppressive Forces- Applying Tenets of Critical Theory</a:t>
            </a:r>
            <a:br>
              <a:rPr lang="en-US" dirty="0">
                <a:effectLst/>
              </a:rPr>
            </a:br>
            <a:endParaRPr lang="en-US" dirty="0">
              <a:solidFill>
                <a:srgbClr val="000000"/>
              </a:solidFill>
              <a:effectLst/>
            </a:endParaRPr>
          </a:p>
        </p:txBody>
      </p:sp>
      <p:sp>
        <p:nvSpPr>
          <p:cNvPr id="3" name="Content Placeholder 2"/>
          <p:cNvSpPr>
            <a:spLocks noGrp="1"/>
          </p:cNvSpPr>
          <p:nvPr>
            <p:ph idx="1"/>
          </p:nvPr>
        </p:nvSpPr>
        <p:spPr>
          <a:xfrm>
            <a:off x="1223513" y="1722438"/>
            <a:ext cx="7498080" cy="5135562"/>
          </a:xfrm>
        </p:spPr>
        <p:txBody>
          <a:bodyPr>
            <a:normAutofit/>
          </a:bodyPr>
          <a:lstStyle/>
          <a:p>
            <a:pPr marL="82296" indent="0" algn="just">
              <a:lnSpc>
                <a:spcPct val="200000"/>
              </a:lnSpc>
              <a:buClr>
                <a:srgbClr val="FFC000"/>
              </a:buClr>
              <a:buNone/>
            </a:pPr>
            <a:r>
              <a:rPr lang="en-US" sz="2000" dirty="0"/>
              <a:t>Condemned prisoners on Alabama’s death row unit are housed in windowless concrete buildings that are notoriously hot and uncomfortable. Each death row inmate was placed in a five-by-eight-foot cell with a metal door, a commode, and a steel bunk. The temperatures in August consistently reached 100 degrees for days and sometimes weeks at a time (Stevenson, 2014, p. 53). </a:t>
            </a:r>
            <a:endParaRPr lang="en-US" sz="2000" dirty="0">
              <a:solidFill>
                <a:srgbClr val="000000"/>
              </a:solidFill>
            </a:endParaRPr>
          </a:p>
        </p:txBody>
      </p:sp>
    </p:spTree>
    <p:extLst>
      <p:ext uri="{BB962C8B-B14F-4D97-AF65-F5344CB8AC3E}">
        <p14:creationId xmlns:p14="http://schemas.microsoft.com/office/powerpoint/2010/main" val="43840503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95300"/>
            <a:ext cx="7498080" cy="1143000"/>
          </a:xfrm>
        </p:spPr>
        <p:txBody>
          <a:bodyPr>
            <a:normAutofit fontScale="90000"/>
          </a:bodyPr>
          <a:lstStyle/>
          <a:p>
            <a:r>
              <a:rPr lang="en-US" sz="4000" dirty="0">
                <a:solidFill>
                  <a:srgbClr val="000000"/>
                </a:solidFill>
                <a:effectLst/>
              </a:rPr>
              <a:t>Examining Oppressive Forces-Applying Tenets of Critical Theory</a:t>
            </a:r>
            <a:br>
              <a:rPr lang="en-US" dirty="0">
                <a:effectLst/>
              </a:rPr>
            </a:br>
            <a:endParaRPr lang="en-US" dirty="0">
              <a:solidFill>
                <a:srgbClr val="000000"/>
              </a:solidFill>
              <a:effectLst/>
            </a:endParaRPr>
          </a:p>
        </p:txBody>
      </p:sp>
      <p:sp>
        <p:nvSpPr>
          <p:cNvPr id="3" name="Content Placeholder 2"/>
          <p:cNvSpPr>
            <a:spLocks noGrp="1"/>
          </p:cNvSpPr>
          <p:nvPr>
            <p:ph idx="1"/>
          </p:nvPr>
        </p:nvSpPr>
        <p:spPr>
          <a:xfrm>
            <a:off x="1104900" y="1524000"/>
            <a:ext cx="7498080" cy="4648200"/>
          </a:xfrm>
        </p:spPr>
        <p:txBody>
          <a:bodyPr>
            <a:normAutofit fontScale="92500"/>
          </a:bodyPr>
          <a:lstStyle/>
          <a:p>
            <a:pPr marL="82296" indent="0" algn="just">
              <a:lnSpc>
                <a:spcPct val="200000"/>
              </a:lnSpc>
              <a:buClr>
                <a:srgbClr val="FFC000"/>
              </a:buClr>
              <a:buNone/>
            </a:pPr>
            <a:r>
              <a:rPr lang="en-US" sz="2200" dirty="0"/>
              <a:t>You got too many clothes here. We’re going to take half of them. You’re not allowed to have so many shorts and socks. This isn’t summer camp. I watched them throw more clothes out into the hall. You don’t like this, do you? The guard asked again. No, I don’t, I said. We might come back in five minutes and do this all again. We are here in your prison for twelve hours today, and your staff is over at Donaldson going through our prison (Hinton, 2018, p. 158). </a:t>
            </a: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256724749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498080" cy="1143000"/>
          </a:xfrm>
        </p:spPr>
        <p:txBody>
          <a:bodyPr>
            <a:normAutofit fontScale="90000"/>
          </a:bodyPr>
          <a:lstStyle/>
          <a:p>
            <a:r>
              <a:rPr lang="en-US" sz="3600" dirty="0">
                <a:solidFill>
                  <a:srgbClr val="000000"/>
                </a:solidFill>
                <a:effectLst/>
              </a:rPr>
              <a:t>Using Dehumanization as a struggle to Freedom- Applying Tenets of Critical Literacy </a:t>
            </a:r>
            <a:br>
              <a:rPr lang="en-US" dirty="0">
                <a:effectLst/>
              </a:rPr>
            </a:br>
            <a:br>
              <a:rPr lang="en-US" dirty="0">
                <a:effectLst/>
              </a:rPr>
            </a:br>
            <a:endParaRPr lang="en-US" dirty="0">
              <a:solidFill>
                <a:srgbClr val="000000"/>
              </a:solidFill>
              <a:effectLst/>
            </a:endParaRPr>
          </a:p>
        </p:txBody>
      </p:sp>
      <p:sp>
        <p:nvSpPr>
          <p:cNvPr id="3" name="Content Placeholder 2"/>
          <p:cNvSpPr>
            <a:spLocks noGrp="1"/>
          </p:cNvSpPr>
          <p:nvPr>
            <p:ph idx="1"/>
          </p:nvPr>
        </p:nvSpPr>
        <p:spPr>
          <a:xfrm>
            <a:off x="1104900" y="1333500"/>
            <a:ext cx="7498080" cy="5105400"/>
          </a:xfrm>
        </p:spPr>
        <p:txBody>
          <a:bodyPr>
            <a:normAutofit fontScale="32500" lnSpcReduction="20000"/>
          </a:bodyPr>
          <a:lstStyle/>
          <a:p>
            <a:pPr marL="82296" indent="0" algn="just">
              <a:lnSpc>
                <a:spcPct val="220000"/>
              </a:lnSpc>
              <a:buClr>
                <a:srgbClr val="FFC000"/>
              </a:buClr>
              <a:buNone/>
            </a:pPr>
            <a:r>
              <a:rPr lang="en-US" sz="4900" dirty="0"/>
              <a:t>The door slammed open, and four guards rushed into my cell and grabbed my arms just as they were wrapping around Halle Berry’s body. I felt pushed up against the wall, my head turned to the right so that my cheekbone pushed into cold cement. One guard’s hand was on my upper back, and they were outfitted in full riot gear with vests and weapons. I didn’t recognize these four guards. They started turning over my books and throwing my shorts and socks into the hallway outside my cell. Up went my mattress and my perfect pressed whites that I had been working on creasing for the last few days were thrown to the ground and stepped on by a black boot. I watched as the pictures of my mama and of my nieces were thrown out into the hall as well (Hinton, 2018, p. 158). </a:t>
            </a:r>
          </a:p>
          <a:p>
            <a:pPr marL="82296" indent="0">
              <a:buClr>
                <a:srgbClr val="FFC000"/>
              </a:buClr>
              <a:buNone/>
            </a:pPr>
            <a:endParaRPr lang="en-US" sz="2800" dirty="0">
              <a:solidFill>
                <a:srgbClr val="000000"/>
              </a:solidFill>
            </a:endParaRPr>
          </a:p>
        </p:txBody>
      </p:sp>
    </p:spTree>
    <p:extLst>
      <p:ext uri="{BB962C8B-B14F-4D97-AF65-F5344CB8AC3E}">
        <p14:creationId xmlns:p14="http://schemas.microsoft.com/office/powerpoint/2010/main" val="295044395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14400"/>
            <a:ext cx="7498080" cy="1143000"/>
          </a:xfrm>
        </p:spPr>
        <p:txBody>
          <a:bodyPr>
            <a:normAutofit fontScale="90000"/>
          </a:bodyPr>
          <a:lstStyle/>
          <a:p>
            <a:r>
              <a:rPr lang="en-US" sz="4000" dirty="0">
                <a:solidFill>
                  <a:srgbClr val="000000"/>
                </a:solidFill>
                <a:effectLst/>
              </a:rPr>
              <a:t>Using Dehumanization as a struggle to Freedom- Applying Tenets of Critical Literacy </a:t>
            </a:r>
            <a:br>
              <a:rPr lang="en-US" dirty="0">
                <a:effectLst/>
              </a:rPr>
            </a:br>
            <a:br>
              <a:rPr lang="en-US" dirty="0">
                <a:effectLst/>
              </a:rPr>
            </a:br>
            <a:endParaRPr lang="en-US" dirty="0">
              <a:solidFill>
                <a:srgbClr val="000000"/>
              </a:solidFill>
              <a:effectLst/>
            </a:endParaRPr>
          </a:p>
        </p:txBody>
      </p:sp>
      <p:sp>
        <p:nvSpPr>
          <p:cNvPr id="3" name="Content Placeholder 2"/>
          <p:cNvSpPr>
            <a:spLocks noGrp="1"/>
          </p:cNvSpPr>
          <p:nvPr>
            <p:ph idx="1"/>
          </p:nvPr>
        </p:nvSpPr>
        <p:spPr>
          <a:xfrm>
            <a:off x="1219200" y="1879600"/>
            <a:ext cx="7498080" cy="4038600"/>
          </a:xfrm>
        </p:spPr>
        <p:txBody>
          <a:bodyPr>
            <a:normAutofit/>
          </a:bodyPr>
          <a:lstStyle/>
          <a:p>
            <a:pPr marL="82296" indent="0" algn="just">
              <a:lnSpc>
                <a:spcPct val="200000"/>
              </a:lnSpc>
              <a:buClr>
                <a:srgbClr val="FFC000"/>
              </a:buClr>
              <a:buNone/>
            </a:pPr>
            <a:r>
              <a:rPr lang="en-US" sz="2000" dirty="0"/>
              <a:t>Freedom is a funny thing. I have my freedom, but in some ways, I am still locked down on the row. I know what day they are serving fish for dinner. I know when it’s visiting day and at what point the guys are walking in the yard. My mind goes back there every single day, and I realize it was easier for my mind to leave the row when I was inside than it now that I’m free (Hinton, 2018, p. 239). </a:t>
            </a:r>
            <a:endParaRPr lang="en-US" sz="2000" dirty="0">
              <a:solidFill>
                <a:srgbClr val="000000"/>
              </a:solidFill>
            </a:endParaRPr>
          </a:p>
        </p:txBody>
      </p:sp>
    </p:spTree>
    <p:extLst>
      <p:ext uri="{BB962C8B-B14F-4D97-AF65-F5344CB8AC3E}">
        <p14:creationId xmlns:p14="http://schemas.microsoft.com/office/powerpoint/2010/main" val="406471339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The Sun Does Shine by Anthony Ray Hinton">
            <a:hlinkClick r:id="" action="ppaction://media"/>
            <a:extLst>
              <a:ext uri="{FF2B5EF4-FFF2-40B4-BE49-F238E27FC236}">
                <a16:creationId xmlns:a16="http://schemas.microsoft.com/office/drawing/2014/main" id="{758FA053-EBDA-4BAD-904C-DB4ADA6EC7F3}"/>
              </a:ext>
            </a:extLst>
          </p:cNvPr>
          <p:cNvPicPr>
            <a:picLocks noGrp="1" noRot="1" noChangeAspect="1"/>
          </p:cNvPicPr>
          <p:nvPr>
            <p:ph idx="1"/>
            <a:videoFile r:link="rId1"/>
          </p:nvPr>
        </p:nvPicPr>
        <p:blipFill>
          <a:blip r:embed="rId3"/>
          <a:stretch>
            <a:fillRect/>
          </a:stretch>
        </p:blipFill>
        <p:spPr>
          <a:xfrm>
            <a:off x="1447800" y="1320006"/>
            <a:ext cx="7497763" cy="4217987"/>
          </a:xfrm>
          <a:prstGeom prst="rect">
            <a:avLst/>
          </a:prstGeom>
        </p:spPr>
      </p:pic>
    </p:spTree>
    <p:extLst>
      <p:ext uri="{BB962C8B-B14F-4D97-AF65-F5344CB8AC3E}">
        <p14:creationId xmlns:p14="http://schemas.microsoft.com/office/powerpoint/2010/main" val="170477021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
            <a:ext cx="7498080" cy="1143000"/>
          </a:xfrm>
        </p:spPr>
        <p:txBody>
          <a:bodyPr/>
          <a:lstStyle/>
          <a:p>
            <a:r>
              <a:rPr lang="en-US" dirty="0">
                <a:solidFill>
                  <a:srgbClr val="000000"/>
                </a:solidFill>
                <a:effectLst/>
              </a:rPr>
              <a:t>Conclusions</a:t>
            </a:r>
            <a:endParaRPr lang="en-US" dirty="0">
              <a:solidFill>
                <a:srgbClr val="000000"/>
              </a:solidFill>
              <a:effectLst/>
              <a:highlight>
                <a:srgbClr val="FFFF00"/>
              </a:highlight>
            </a:endParaRPr>
          </a:p>
        </p:txBody>
      </p:sp>
      <p:sp>
        <p:nvSpPr>
          <p:cNvPr id="3" name="Content Placeholder 2"/>
          <p:cNvSpPr>
            <a:spLocks noGrp="1"/>
          </p:cNvSpPr>
          <p:nvPr>
            <p:ph idx="1"/>
          </p:nvPr>
        </p:nvSpPr>
        <p:spPr>
          <a:xfrm>
            <a:off x="889653" y="1143000"/>
            <a:ext cx="7852374" cy="5474154"/>
          </a:xfrm>
        </p:spPr>
        <p:txBody>
          <a:bodyPr>
            <a:normAutofit fontScale="55000" lnSpcReduction="20000"/>
          </a:bodyPr>
          <a:lstStyle/>
          <a:p>
            <a:pPr algn="just">
              <a:lnSpc>
                <a:spcPct val="220000"/>
              </a:lnSpc>
              <a:buClr>
                <a:srgbClr val="FFC000"/>
              </a:buClr>
              <a:buFont typeface="Wingdings" panose="05000000000000000000" pitchFamily="2" charset="2"/>
              <a:buChar char="v"/>
            </a:pPr>
            <a:r>
              <a:rPr lang="en-US" sz="4200" dirty="0"/>
              <a:t> </a:t>
            </a:r>
            <a:r>
              <a:rPr lang="en-US" sz="3300" dirty="0"/>
              <a:t>African American men struggle against many oppressive forces, such as race, issues of representation, economic status, and education that led to some being wrongly convicted. </a:t>
            </a:r>
          </a:p>
          <a:p>
            <a:pPr algn="just">
              <a:lnSpc>
                <a:spcPct val="220000"/>
              </a:lnSpc>
              <a:buClr>
                <a:srgbClr val="FFC000"/>
              </a:buClr>
              <a:buFont typeface="Wingdings" panose="05000000000000000000" pitchFamily="2" charset="2"/>
              <a:buChar char="v"/>
            </a:pPr>
            <a:r>
              <a:rPr lang="en-US" sz="3300" dirty="0"/>
              <a:t>Oppressive forces were used to marginalize and dehumanize the African American male. </a:t>
            </a:r>
          </a:p>
          <a:p>
            <a:pPr algn="just">
              <a:lnSpc>
                <a:spcPct val="220000"/>
              </a:lnSpc>
              <a:buClr>
                <a:srgbClr val="FFC000"/>
              </a:buClr>
              <a:buFont typeface="Wingdings" panose="05000000000000000000" pitchFamily="2" charset="2"/>
              <a:buChar char="v"/>
            </a:pPr>
            <a:r>
              <a:rPr lang="en-US" sz="3300" dirty="0"/>
              <a:t>A.R. Hinton’s story demonstrated the injustices and inequalities of the Criminal Justice System.  </a:t>
            </a:r>
          </a:p>
          <a:p>
            <a:pPr algn="just">
              <a:lnSpc>
                <a:spcPct val="220000"/>
              </a:lnSpc>
              <a:buClr>
                <a:srgbClr val="FFC000"/>
              </a:buClr>
              <a:buFont typeface="Wingdings" panose="05000000000000000000" pitchFamily="2" charset="2"/>
              <a:buChar char="v"/>
            </a:pPr>
            <a:r>
              <a:rPr lang="en-US" sz="3300" dirty="0"/>
              <a:t>African Americans faced higher rates of being wrongly convicted. </a:t>
            </a:r>
            <a:endParaRPr lang="en-US" sz="3300" dirty="0">
              <a:solidFill>
                <a:srgbClr val="000000"/>
              </a:solidFill>
            </a:endParaRPr>
          </a:p>
        </p:txBody>
      </p:sp>
    </p:spTree>
    <p:extLst>
      <p:ext uri="{BB962C8B-B14F-4D97-AF65-F5344CB8AC3E}">
        <p14:creationId xmlns:p14="http://schemas.microsoft.com/office/powerpoint/2010/main" val="35890393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4120" y="0"/>
            <a:ext cx="7498080" cy="1143000"/>
          </a:xfrm>
        </p:spPr>
        <p:txBody>
          <a:bodyPr>
            <a:normAutofit/>
          </a:bodyPr>
          <a:lstStyle/>
          <a:p>
            <a:r>
              <a:rPr lang="en-US" sz="4000" dirty="0">
                <a:solidFill>
                  <a:srgbClr val="000000"/>
                </a:solidFill>
                <a:effectLst/>
              </a:rPr>
              <a:t>Implications for Further Research</a:t>
            </a:r>
          </a:p>
        </p:txBody>
      </p:sp>
      <p:sp>
        <p:nvSpPr>
          <p:cNvPr id="3" name="Content Placeholder 2"/>
          <p:cNvSpPr>
            <a:spLocks noGrp="1"/>
          </p:cNvSpPr>
          <p:nvPr>
            <p:ph idx="1"/>
          </p:nvPr>
        </p:nvSpPr>
        <p:spPr>
          <a:xfrm>
            <a:off x="1089520" y="1117600"/>
            <a:ext cx="7866888" cy="5562600"/>
          </a:xfrm>
        </p:spPr>
        <p:txBody>
          <a:bodyPr>
            <a:normAutofit/>
          </a:bodyPr>
          <a:lstStyle/>
          <a:p>
            <a:pPr marL="82296" indent="0">
              <a:buNone/>
            </a:pPr>
            <a:r>
              <a:rPr lang="en-US" sz="1800" dirty="0"/>
              <a:t>After conducting this research, some topics that expanded the focus of this research are as follows: </a:t>
            </a:r>
          </a:p>
          <a:p>
            <a:pPr lvl="0" algn="just">
              <a:buFont typeface="Wingdings" panose="05000000000000000000" pitchFamily="2" charset="2"/>
              <a:buChar char="v"/>
            </a:pPr>
            <a:r>
              <a:rPr lang="en-US" sz="1800" dirty="0"/>
              <a:t>Mass Incarceration- by furthering the research through mass incarceration will provide more in-depth research on the variations of the system of mass incarceration as it pertains to those who have been wrongly convicted.</a:t>
            </a:r>
          </a:p>
          <a:p>
            <a:pPr marL="82296" lvl="0" indent="0" algn="just">
              <a:buNone/>
            </a:pPr>
            <a:endParaRPr lang="en-US" sz="1800" dirty="0"/>
          </a:p>
          <a:p>
            <a:pPr lvl="0" algn="just">
              <a:buFont typeface="Wingdings" panose="05000000000000000000" pitchFamily="2" charset="2"/>
              <a:buChar char="v"/>
            </a:pPr>
            <a:r>
              <a:rPr lang="en-US" sz="1800" dirty="0"/>
              <a:t>Systemic Racism and Implicit Bias- This topic was related, to both, the issues of representation and trends within the Criminal Justice System that ultimately could lead to wrongful convictions.</a:t>
            </a:r>
          </a:p>
          <a:p>
            <a:pPr marL="82296" lvl="0" indent="0" algn="just">
              <a:buNone/>
            </a:pPr>
            <a:endParaRPr lang="en-US" sz="1800" dirty="0"/>
          </a:p>
          <a:p>
            <a:pPr lvl="0" algn="just">
              <a:buFont typeface="Wingdings" panose="05000000000000000000" pitchFamily="2" charset="2"/>
              <a:buChar char="v"/>
            </a:pPr>
            <a:r>
              <a:rPr lang="en-US" sz="1800" dirty="0"/>
              <a:t>False Confessions- False Confessions can expand the research because they coincided with the trends of wrongful convictions. </a:t>
            </a:r>
          </a:p>
          <a:p>
            <a:pPr marL="82296" lvl="0" indent="0" algn="just">
              <a:buNone/>
            </a:pPr>
            <a:endParaRPr lang="en-US" sz="1800" dirty="0"/>
          </a:p>
          <a:p>
            <a:pPr lvl="0" algn="just">
              <a:buFont typeface="Wingdings" panose="05000000000000000000" pitchFamily="2" charset="2"/>
              <a:buChar char="v"/>
            </a:pPr>
            <a:r>
              <a:rPr lang="en-US" sz="1800" dirty="0"/>
              <a:t>Unvalidated Forensic Science- This topic expanded the research by providing another trend of how unvalidated or falsified evidence leads to the wrongful convictions of some African American men.</a:t>
            </a:r>
          </a:p>
          <a:p>
            <a:pPr marL="82296" indent="0" algn="just">
              <a:lnSpc>
                <a:spcPct val="220000"/>
              </a:lnSpc>
              <a:buNone/>
            </a:pPr>
            <a:endParaRPr lang="en-US" sz="2000" dirty="0">
              <a:solidFill>
                <a:srgbClr val="000000"/>
              </a:solidFill>
            </a:endParaRPr>
          </a:p>
        </p:txBody>
      </p:sp>
    </p:spTree>
    <p:extLst>
      <p:ext uri="{BB962C8B-B14F-4D97-AF65-F5344CB8AC3E}">
        <p14:creationId xmlns:p14="http://schemas.microsoft.com/office/powerpoint/2010/main" val="18943159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3500"/>
            <a:ext cx="7498080" cy="1143000"/>
          </a:xfrm>
        </p:spPr>
        <p:txBody>
          <a:bodyPr/>
          <a:lstStyle/>
          <a:p>
            <a:r>
              <a:rPr lang="en-US" dirty="0">
                <a:solidFill>
                  <a:srgbClr val="000000"/>
                </a:solidFill>
                <a:effectLst/>
              </a:rPr>
              <a:t>Conceptual Framework</a:t>
            </a:r>
          </a:p>
        </p:txBody>
      </p:sp>
      <p:graphicFrame>
        <p:nvGraphicFramePr>
          <p:cNvPr id="5" name="Content Placeholder 4">
            <a:extLst>
              <a:ext uri="{FF2B5EF4-FFF2-40B4-BE49-F238E27FC236}">
                <a16:creationId xmlns:a16="http://schemas.microsoft.com/office/drawing/2014/main" id="{7186FC54-03E7-4AFD-902A-A4EE7D683B46}"/>
              </a:ext>
            </a:extLst>
          </p:cNvPr>
          <p:cNvGraphicFramePr>
            <a:graphicFrameLocks noGrp="1"/>
          </p:cNvGraphicFramePr>
          <p:nvPr>
            <p:ph idx="1"/>
            <p:extLst>
              <p:ext uri="{D42A27DB-BD31-4B8C-83A1-F6EECF244321}">
                <p14:modId xmlns:p14="http://schemas.microsoft.com/office/powerpoint/2010/main" val="3647837417"/>
              </p:ext>
            </p:extLst>
          </p:nvPr>
        </p:nvGraphicFramePr>
        <p:xfrm>
          <a:off x="-25400" y="1066800"/>
          <a:ext cx="9506712"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828947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90714"/>
            <a:ext cx="7498080" cy="1143000"/>
          </a:xfrm>
        </p:spPr>
        <p:txBody>
          <a:bodyPr>
            <a:normAutofit/>
          </a:bodyPr>
          <a:lstStyle/>
          <a:p>
            <a:r>
              <a:rPr lang="en-US" dirty="0">
                <a:solidFill>
                  <a:srgbClr val="000000"/>
                </a:solidFill>
                <a:effectLst/>
              </a:rPr>
              <a:t>Major References</a:t>
            </a:r>
          </a:p>
        </p:txBody>
      </p:sp>
      <p:sp>
        <p:nvSpPr>
          <p:cNvPr id="3" name="Content Placeholder 2"/>
          <p:cNvSpPr>
            <a:spLocks noGrp="1"/>
          </p:cNvSpPr>
          <p:nvPr>
            <p:ph idx="1"/>
          </p:nvPr>
        </p:nvSpPr>
        <p:spPr>
          <a:xfrm>
            <a:off x="1143000" y="1175657"/>
            <a:ext cx="7790688" cy="5334000"/>
          </a:xfrm>
        </p:spPr>
        <p:txBody>
          <a:bodyPr>
            <a:normAutofit fontScale="92500" lnSpcReduction="10000"/>
          </a:bodyPr>
          <a:lstStyle/>
          <a:p>
            <a:pPr marL="82296" indent="0">
              <a:buNone/>
            </a:pPr>
            <a:r>
              <a:rPr lang="en-US" sz="2600" dirty="0"/>
              <a:t>American University, (2010, February 16). Intro to critical 	literacy key tenets</a:t>
            </a:r>
            <a:r>
              <a:rPr lang="en-US" sz="2600" i="1" dirty="0"/>
              <a:t>.</a:t>
            </a:r>
            <a:r>
              <a:rPr lang="en-US" sz="2600" dirty="0"/>
              <a:t> Retrieved March 14, 2020, from 	</a:t>
            </a:r>
            <a:r>
              <a:rPr lang="en-US" sz="2600" u="sng" dirty="0">
                <a:hlinkClick r:id="rId2"/>
              </a:rPr>
              <a:t>https://www.slidesshare.net/clippodcast/introtocriti	aliteracy-key-tenets</a:t>
            </a:r>
            <a:r>
              <a:rPr lang="en-US" sz="2600" dirty="0"/>
              <a:t>  </a:t>
            </a:r>
          </a:p>
          <a:p>
            <a:pPr marL="82296" indent="0">
              <a:buNone/>
            </a:pPr>
            <a:endParaRPr lang="en-US" sz="2600" dirty="0"/>
          </a:p>
          <a:p>
            <a:pPr marL="82296" indent="0">
              <a:buNone/>
            </a:pPr>
            <a:r>
              <a:rPr lang="en-US" sz="2600" dirty="0"/>
              <a:t>Anderson, M. B. L. (2018). A seat at the table:  African 	American youth’s perceptions of k-12 education</a:t>
            </a:r>
            <a:r>
              <a:rPr lang="en-US" sz="2600" i="1" dirty="0"/>
              <a:t>.</a:t>
            </a:r>
            <a:r>
              <a:rPr lang="en-US" sz="2600" dirty="0"/>
              <a:t> 	Retrieved February 4, 2019, from 	</a:t>
            </a:r>
            <a:r>
              <a:rPr lang="en-US" sz="2600" u="sng" dirty="0">
                <a:hlinkClick r:id="rId3"/>
              </a:rPr>
              <a:t>www.uncf.org/pages/perceptions-a-seat-at-the-	table-african-american-youths-perceptions-of-k-	12</a:t>
            </a:r>
            <a:r>
              <a:rPr lang="en-US" sz="2600" dirty="0"/>
              <a:t>. </a:t>
            </a:r>
          </a:p>
          <a:p>
            <a:pPr marL="82296" indent="0">
              <a:buNone/>
            </a:pPr>
            <a:endParaRPr lang="en-US" sz="2600" dirty="0"/>
          </a:p>
          <a:p>
            <a:pPr marL="82296" indent="0">
              <a:buNone/>
            </a:pPr>
            <a:r>
              <a:rPr lang="en-US" sz="2600" dirty="0"/>
              <a:t>Bressler, C. E. (2011). </a:t>
            </a:r>
            <a:r>
              <a:rPr lang="en-US" sz="2600" i="1" dirty="0"/>
              <a:t>Literary criticism: An introduction to theory 	and practice</a:t>
            </a:r>
            <a:r>
              <a:rPr lang="en-US" sz="2600" dirty="0"/>
              <a:t>. Boston: Pearson. </a:t>
            </a:r>
          </a:p>
          <a:p>
            <a:endParaRPr lang="en-US" dirty="0"/>
          </a:p>
          <a:p>
            <a:endParaRPr lang="en-US" dirty="0"/>
          </a:p>
          <a:p>
            <a:endParaRPr lang="en-US" dirty="0"/>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253813295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204" y="0"/>
            <a:ext cx="7498080" cy="1143000"/>
          </a:xfrm>
        </p:spPr>
        <p:txBody>
          <a:bodyPr>
            <a:normAutofit/>
          </a:bodyPr>
          <a:lstStyle/>
          <a:p>
            <a:r>
              <a:rPr lang="en-US" dirty="0">
                <a:solidFill>
                  <a:srgbClr val="000000"/>
                </a:solidFill>
                <a:effectLst/>
              </a:rPr>
              <a:t>Major References</a:t>
            </a:r>
          </a:p>
        </p:txBody>
      </p:sp>
      <p:sp>
        <p:nvSpPr>
          <p:cNvPr id="3" name="Content Placeholder 2"/>
          <p:cNvSpPr>
            <a:spLocks noGrp="1"/>
          </p:cNvSpPr>
          <p:nvPr>
            <p:ph idx="1"/>
          </p:nvPr>
        </p:nvSpPr>
        <p:spPr>
          <a:xfrm>
            <a:off x="1066800" y="1447800"/>
            <a:ext cx="7866888" cy="5135562"/>
          </a:xfrm>
        </p:spPr>
        <p:txBody>
          <a:bodyPr>
            <a:normAutofit fontScale="62500" lnSpcReduction="20000"/>
          </a:bodyPr>
          <a:lstStyle/>
          <a:p>
            <a:pPr marL="82296" indent="0">
              <a:buNone/>
            </a:pPr>
            <a:r>
              <a:rPr lang="en-US" dirty="0"/>
              <a:t>Gross, S. R., Possley, M., &amp; Stephens, K. (2017, March 7).</a:t>
            </a:r>
            <a:r>
              <a:rPr lang="en-US" i="1" dirty="0"/>
              <a:t> Race 	and 	wrongful convictions in the United States. </a:t>
            </a:r>
            <a:r>
              <a:rPr lang="en-US" dirty="0"/>
              <a:t>Retrieved February 26, 	2020, from </a:t>
            </a:r>
            <a:r>
              <a:rPr lang="en-US" u="sng" dirty="0">
                <a:hlinkClick r:id="rId2"/>
              </a:rPr>
              <a:t>https://repository.law.umich.edu/other</a:t>
            </a:r>
            <a:endParaRPr lang="en-US" u="sng" dirty="0"/>
          </a:p>
          <a:p>
            <a:pPr marL="82296" indent="0">
              <a:buNone/>
            </a:pPr>
            <a:r>
              <a:rPr lang="en-US" dirty="0"/>
              <a:t> </a:t>
            </a:r>
          </a:p>
          <a:p>
            <a:pPr marL="82296" indent="0">
              <a:buNone/>
            </a:pPr>
            <a:r>
              <a:rPr lang="en-US" dirty="0"/>
              <a:t>Hinton, A. R., Hardin, L. L., &amp; Stevenson, B. (2018), </a:t>
            </a:r>
            <a:r>
              <a:rPr lang="en-US" i="1" dirty="0"/>
              <a:t>The sun does shine: 	how i found life and freedom on death row</a:t>
            </a:r>
            <a:r>
              <a:rPr lang="en-US" dirty="0"/>
              <a:t>. New York, New York: 	St. 	Martin’s Press. </a:t>
            </a:r>
          </a:p>
          <a:p>
            <a:pPr marL="82296" indent="0">
              <a:buNone/>
            </a:pPr>
            <a:endParaRPr lang="en-US" dirty="0"/>
          </a:p>
          <a:p>
            <a:pPr marL="82296" indent="0">
              <a:buNone/>
            </a:pPr>
            <a:r>
              <a:rPr lang="en-US" dirty="0"/>
              <a:t>Littlejohn, S. W. (1992). </a:t>
            </a:r>
            <a:r>
              <a:rPr lang="en-US" i="1" dirty="0"/>
              <a:t>Theories of human communication. </a:t>
            </a:r>
            <a:r>
              <a:rPr lang="en-US" dirty="0"/>
              <a:t>Belmont, CA: 	Wadsworth Publishing Company.</a:t>
            </a:r>
          </a:p>
          <a:p>
            <a:pPr marL="82296" indent="0">
              <a:buNone/>
            </a:pPr>
            <a:endParaRPr lang="en-US" dirty="0"/>
          </a:p>
          <a:p>
            <a:pPr marL="82296" indent="0">
              <a:buNone/>
            </a:pPr>
            <a:r>
              <a:rPr lang="en-US" dirty="0"/>
              <a:t>Stevenson, B. (2014). </a:t>
            </a:r>
            <a:r>
              <a:rPr lang="en-US" i="1" dirty="0"/>
              <a:t>Just mercy: A story of justice and 	redemption. </a:t>
            </a:r>
            <a:r>
              <a:rPr lang="en-US" dirty="0"/>
              <a:t>New 	York: Spiegel &amp; Grau.</a:t>
            </a:r>
          </a:p>
          <a:p>
            <a:pPr marL="82296" indent="0">
              <a:buNone/>
            </a:pPr>
            <a:endParaRPr lang="en-US" dirty="0"/>
          </a:p>
          <a:p>
            <a:pPr marL="82296" indent="0">
              <a:buNone/>
            </a:pPr>
            <a:r>
              <a:rPr lang="en-US" dirty="0"/>
              <a:t>Williams, R. (1972). The BITCH-100: A culture-specific test</a:t>
            </a:r>
            <a:r>
              <a:rPr lang="en-US" i="1" dirty="0"/>
              <a:t>.</a:t>
            </a:r>
            <a:r>
              <a:rPr lang="en-US" dirty="0"/>
              <a:t> Retrieved 	February 8, 2019, from </a:t>
            </a:r>
            <a:r>
              <a:rPr lang="en-US" dirty="0">
                <a:hlinkClick r:id="rId3"/>
              </a:rPr>
              <a:t>https://eric.ed.gov/?id=ED070799</a:t>
            </a:r>
            <a:endParaRPr lang="en-US" dirty="0"/>
          </a:p>
          <a:p>
            <a:endParaRPr lang="en-US" dirty="0"/>
          </a:p>
          <a:p>
            <a:endParaRPr lang="en-US" dirty="0"/>
          </a:p>
          <a:p>
            <a:endParaRPr lang="en-US" dirty="0"/>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356210569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447800"/>
            <a:ext cx="7498080" cy="4038600"/>
          </a:xfrm>
        </p:spPr>
        <p:txBody>
          <a:bodyPr>
            <a:normAutofit/>
          </a:bodyPr>
          <a:lstStyle/>
          <a:p>
            <a:pPr marL="82296" indent="0" algn="ctr">
              <a:buClr>
                <a:srgbClr val="FFC000"/>
              </a:buClr>
              <a:buNone/>
            </a:pPr>
            <a:r>
              <a:rPr lang="en-US" sz="7200" dirty="0">
                <a:solidFill>
                  <a:srgbClr val="000000"/>
                </a:solidFill>
              </a:rPr>
              <a:t>QUESTION </a:t>
            </a:r>
          </a:p>
          <a:p>
            <a:pPr marL="82296" indent="0" algn="ctr">
              <a:buClr>
                <a:srgbClr val="FFC000"/>
              </a:buClr>
              <a:buNone/>
            </a:pPr>
            <a:r>
              <a:rPr lang="en-US" sz="7200" dirty="0">
                <a:solidFill>
                  <a:srgbClr val="000000"/>
                </a:solidFill>
              </a:rPr>
              <a:t>AND </a:t>
            </a:r>
          </a:p>
          <a:p>
            <a:pPr marL="82296" indent="0" algn="ctr">
              <a:buClr>
                <a:srgbClr val="FFC000"/>
              </a:buClr>
              <a:buNone/>
            </a:pPr>
            <a:r>
              <a:rPr lang="en-US" sz="7200" dirty="0">
                <a:solidFill>
                  <a:srgbClr val="000000"/>
                </a:solidFill>
              </a:rPr>
              <a:t>ANSWER</a:t>
            </a:r>
          </a:p>
        </p:txBody>
      </p:sp>
    </p:spTree>
    <p:extLst>
      <p:ext uri="{BB962C8B-B14F-4D97-AF65-F5344CB8AC3E}">
        <p14:creationId xmlns:p14="http://schemas.microsoft.com/office/powerpoint/2010/main" val="38444415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0000"/>
                </a:solidFill>
                <a:effectLst/>
              </a:rPr>
              <a:t>Acknowledgements</a:t>
            </a:r>
          </a:p>
        </p:txBody>
      </p:sp>
      <p:sp>
        <p:nvSpPr>
          <p:cNvPr id="3" name="Content Placeholder 2"/>
          <p:cNvSpPr>
            <a:spLocks noGrp="1"/>
          </p:cNvSpPr>
          <p:nvPr>
            <p:ph idx="1"/>
          </p:nvPr>
        </p:nvSpPr>
        <p:spPr>
          <a:xfrm>
            <a:off x="1219200" y="1752600"/>
            <a:ext cx="7498080" cy="4495800"/>
          </a:xfrm>
        </p:spPr>
        <p:txBody>
          <a:bodyPr>
            <a:normAutofit fontScale="92500"/>
          </a:bodyPr>
          <a:lstStyle/>
          <a:p>
            <a:pPr marL="82296" indent="0" algn="just">
              <a:lnSpc>
                <a:spcPct val="200000"/>
              </a:lnSpc>
              <a:buClr>
                <a:srgbClr val="FFC000"/>
              </a:buClr>
              <a:buNone/>
            </a:pPr>
            <a:r>
              <a:rPr lang="en-US" sz="2200" dirty="0"/>
              <a:t>I would like to thank the entire English Department for helping me remain determined throughout the many challenges I endured academically and personally. Thank you for believing in me when I did not believe in myself. It takes special people to have the passion to educate students, and I am thankful that I have had the pleasure of being educated by such individuals in the Benedict College English Department. </a:t>
            </a: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249248002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296" y="304800"/>
            <a:ext cx="7498080" cy="1143000"/>
          </a:xfrm>
        </p:spPr>
        <p:txBody>
          <a:bodyPr/>
          <a:lstStyle/>
          <a:p>
            <a:r>
              <a:rPr lang="en-US" dirty="0">
                <a:solidFill>
                  <a:srgbClr val="000000"/>
                </a:solidFill>
                <a:effectLst/>
              </a:rPr>
              <a:t>Statement of Problem</a:t>
            </a:r>
          </a:p>
        </p:txBody>
      </p:sp>
      <p:sp>
        <p:nvSpPr>
          <p:cNvPr id="3" name="Content Placeholder 2"/>
          <p:cNvSpPr>
            <a:spLocks noGrp="1"/>
          </p:cNvSpPr>
          <p:nvPr>
            <p:ph idx="1"/>
          </p:nvPr>
        </p:nvSpPr>
        <p:spPr>
          <a:xfrm>
            <a:off x="1225296" y="1600200"/>
            <a:ext cx="7638288" cy="4800600"/>
          </a:xfrm>
        </p:spPr>
        <p:txBody>
          <a:bodyPr>
            <a:normAutofit/>
          </a:bodyPr>
          <a:lstStyle/>
          <a:p>
            <a:pPr marL="82296" indent="0" algn="just">
              <a:lnSpc>
                <a:spcPct val="200000"/>
              </a:lnSpc>
              <a:buNone/>
            </a:pPr>
            <a:r>
              <a:rPr lang="en-US" sz="2000" dirty="0"/>
              <a:t>African Americans were increasingly being incarcerated. Of those African Americans incarcerated, most of them are men (Gross, </a:t>
            </a:r>
            <a:r>
              <a:rPr lang="en-US" sz="2000" dirty="0" err="1"/>
              <a:t>Possley</a:t>
            </a:r>
            <a:r>
              <a:rPr lang="en-US" sz="2000" dirty="0"/>
              <a:t>, and Stephens, 2017, p. 1). Of the number of African Americans that have been incarcerated, many were wrongfully convicted. Of concern to this research was the rate of conviction in the State of Alabama. </a:t>
            </a:r>
          </a:p>
          <a:p>
            <a:pPr marL="82296" indent="0">
              <a:buNone/>
            </a:pPr>
            <a:endParaRPr lang="en-US" dirty="0">
              <a:solidFill>
                <a:srgbClr val="000000"/>
              </a:solidFill>
            </a:endParaRPr>
          </a:p>
        </p:txBody>
      </p:sp>
    </p:spTree>
    <p:extLst>
      <p:ext uri="{BB962C8B-B14F-4D97-AF65-F5344CB8AC3E}">
        <p14:creationId xmlns:p14="http://schemas.microsoft.com/office/powerpoint/2010/main" val="154056608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7498080" cy="1143000"/>
          </a:xfrm>
        </p:spPr>
        <p:txBody>
          <a:bodyPr/>
          <a:lstStyle/>
          <a:p>
            <a:r>
              <a:rPr lang="en-US" dirty="0">
                <a:solidFill>
                  <a:srgbClr val="000000"/>
                </a:solidFill>
                <a:effectLst/>
              </a:rPr>
              <a:t>Purpose of the Study</a:t>
            </a:r>
            <a:endParaRPr lang="en-US" dirty="0">
              <a:solidFill>
                <a:srgbClr val="000000"/>
              </a:solidFill>
              <a:effectLst/>
              <a:highlight>
                <a:srgbClr val="FFFF00"/>
              </a:highlight>
            </a:endParaRPr>
          </a:p>
        </p:txBody>
      </p:sp>
      <p:sp>
        <p:nvSpPr>
          <p:cNvPr id="3" name="Content Placeholder 2"/>
          <p:cNvSpPr>
            <a:spLocks noGrp="1"/>
          </p:cNvSpPr>
          <p:nvPr>
            <p:ph idx="1"/>
          </p:nvPr>
        </p:nvSpPr>
        <p:spPr>
          <a:xfrm>
            <a:off x="1143000" y="1295400"/>
            <a:ext cx="7498080" cy="4800600"/>
          </a:xfrm>
        </p:spPr>
        <p:txBody>
          <a:bodyPr>
            <a:normAutofit fontScale="62500" lnSpcReduction="20000"/>
          </a:bodyPr>
          <a:lstStyle/>
          <a:p>
            <a:pPr marL="82296" indent="0" algn="just">
              <a:lnSpc>
                <a:spcPct val="200000"/>
              </a:lnSpc>
              <a:buClr>
                <a:srgbClr val="FFC000"/>
              </a:buClr>
              <a:buNone/>
            </a:pPr>
            <a:r>
              <a:rPr lang="en-US" dirty="0"/>
              <a:t>The purpose of this study was to humanize those who have been wrongfully convicted by the Criminal Justice System. Moreover, the study deconstructed the factors that led to wrongful convictions such as race, gender, and economic status. These factors explained how those who have been wrongfully convicted possess common trends that contributed to their wrongful convictions. Lastly, this study brought awareness to those who have been wrongfully convicted by the Criminal Justice System.</a:t>
            </a:r>
          </a:p>
          <a:p>
            <a:pPr marL="82296" indent="0" algn="just">
              <a:lnSpc>
                <a:spcPct val="200000"/>
              </a:lnSpc>
              <a:buClr>
                <a:srgbClr val="FFC000"/>
              </a:buClr>
              <a:buNone/>
            </a:pPr>
            <a:endParaRPr lang="en-US" sz="2000" dirty="0">
              <a:solidFill>
                <a:srgbClr val="000000"/>
              </a:solidFill>
            </a:endParaRPr>
          </a:p>
        </p:txBody>
      </p:sp>
    </p:spTree>
    <p:extLst>
      <p:ext uri="{BB962C8B-B14F-4D97-AF65-F5344CB8AC3E}">
        <p14:creationId xmlns:p14="http://schemas.microsoft.com/office/powerpoint/2010/main" val="267618063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7498080" cy="1143000"/>
          </a:xfrm>
        </p:spPr>
        <p:txBody>
          <a:bodyPr/>
          <a:lstStyle/>
          <a:p>
            <a:r>
              <a:rPr lang="en-US" dirty="0">
                <a:solidFill>
                  <a:srgbClr val="000000"/>
                </a:solidFill>
                <a:effectLst/>
              </a:rPr>
              <a:t>Research Questions</a:t>
            </a:r>
          </a:p>
        </p:txBody>
      </p:sp>
      <p:sp>
        <p:nvSpPr>
          <p:cNvPr id="3" name="Content Placeholder 2"/>
          <p:cNvSpPr>
            <a:spLocks noGrp="1"/>
          </p:cNvSpPr>
          <p:nvPr>
            <p:ph idx="1"/>
          </p:nvPr>
        </p:nvSpPr>
        <p:spPr>
          <a:xfrm>
            <a:off x="1143000" y="1206500"/>
            <a:ext cx="7568418" cy="5440362"/>
          </a:xfrm>
        </p:spPr>
        <p:txBody>
          <a:bodyPr>
            <a:normAutofit fontScale="77500" lnSpcReduction="20000"/>
          </a:bodyPr>
          <a:lstStyle/>
          <a:p>
            <a:pPr marL="82296" indent="0" algn="just">
              <a:lnSpc>
                <a:spcPct val="200000"/>
              </a:lnSpc>
              <a:buNone/>
            </a:pPr>
            <a:r>
              <a:rPr lang="en-US" sz="2600" dirty="0"/>
              <a:t>This qualitative research was based upon the tenets of Critical Theory and Critical Literacy. Also, the research is guided by the following questions:</a:t>
            </a:r>
          </a:p>
          <a:p>
            <a:pPr marL="596646" lvl="0" indent="-514350" algn="just">
              <a:lnSpc>
                <a:spcPct val="200000"/>
              </a:lnSpc>
              <a:buFont typeface="+mj-lt"/>
              <a:buAutoNum type="arabicParenR"/>
            </a:pPr>
            <a:r>
              <a:rPr lang="en-US" sz="2600" dirty="0"/>
              <a:t>Is there evidence of trends in the criminal justice system that are contributing to persistent factors to wrongful death convictions?</a:t>
            </a:r>
          </a:p>
          <a:p>
            <a:pPr marL="596646" lvl="0" indent="-514350" algn="just">
              <a:lnSpc>
                <a:spcPct val="200000"/>
              </a:lnSpc>
              <a:buFont typeface="+mj-lt"/>
              <a:buAutoNum type="arabicParenR"/>
            </a:pPr>
            <a:r>
              <a:rPr lang="en-US" sz="2600" dirty="0"/>
              <a:t>Has Alabama’s criminal justice system changed since 1985?</a:t>
            </a:r>
          </a:p>
          <a:p>
            <a:pPr marL="596646" lvl="0" indent="-514350" algn="just">
              <a:lnSpc>
                <a:spcPct val="200000"/>
              </a:lnSpc>
              <a:buFont typeface="+mj-lt"/>
              <a:buAutoNum type="arabicParenR"/>
            </a:pPr>
            <a:r>
              <a:rPr lang="en-US" sz="2600" dirty="0"/>
              <a:t>What role does economic status play in African Americans being wrongfully convicted?</a:t>
            </a:r>
          </a:p>
          <a:p>
            <a:pPr>
              <a:buClr>
                <a:srgbClr val="FFC000"/>
              </a:buClr>
              <a:buFont typeface="Wingdings" pitchFamily="2" charset="2"/>
              <a:buChar char="v"/>
            </a:pPr>
            <a:endParaRPr lang="en-US" dirty="0">
              <a:solidFill>
                <a:srgbClr val="000000"/>
              </a:solidFill>
            </a:endParaRPr>
          </a:p>
          <a:p>
            <a:pPr>
              <a:buClr>
                <a:srgbClr val="FFC000"/>
              </a:buClr>
              <a:buFont typeface="Wingdings" pitchFamily="2" charset="2"/>
              <a:buChar char="v"/>
            </a:pPr>
            <a:endParaRPr lang="en-US" dirty="0">
              <a:solidFill>
                <a:srgbClr val="000000"/>
              </a:solidFill>
            </a:endParaRPr>
          </a:p>
        </p:txBody>
      </p:sp>
    </p:spTree>
    <p:extLst>
      <p:ext uri="{BB962C8B-B14F-4D97-AF65-F5344CB8AC3E}">
        <p14:creationId xmlns:p14="http://schemas.microsoft.com/office/powerpoint/2010/main" val="380621643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7239" y="152400"/>
            <a:ext cx="7498080" cy="1143000"/>
          </a:xfrm>
        </p:spPr>
        <p:txBody>
          <a:bodyPr/>
          <a:lstStyle/>
          <a:p>
            <a:r>
              <a:rPr lang="en-US" dirty="0">
                <a:solidFill>
                  <a:srgbClr val="000000"/>
                </a:solidFill>
                <a:effectLst/>
              </a:rPr>
              <a:t>Delimitations</a:t>
            </a:r>
          </a:p>
        </p:txBody>
      </p:sp>
      <p:sp>
        <p:nvSpPr>
          <p:cNvPr id="3" name="Content Placeholder 2"/>
          <p:cNvSpPr>
            <a:spLocks noGrp="1"/>
          </p:cNvSpPr>
          <p:nvPr>
            <p:ph idx="1"/>
          </p:nvPr>
        </p:nvSpPr>
        <p:spPr>
          <a:xfrm>
            <a:off x="1167239" y="1282700"/>
            <a:ext cx="7790688" cy="4724400"/>
          </a:xfrm>
        </p:spPr>
        <p:txBody>
          <a:bodyPr>
            <a:noAutofit/>
          </a:bodyPr>
          <a:lstStyle/>
          <a:p>
            <a:pPr marL="82296" indent="0" algn="just">
              <a:lnSpc>
                <a:spcPct val="200000"/>
              </a:lnSpc>
              <a:buNone/>
            </a:pPr>
            <a:r>
              <a:rPr lang="en-US" sz="2000" dirty="0"/>
              <a:t>There were delimitations to this study.  This study focused on the following:</a:t>
            </a:r>
          </a:p>
          <a:p>
            <a:pPr algn="just">
              <a:lnSpc>
                <a:spcPct val="200000"/>
              </a:lnSpc>
              <a:buFont typeface="Wingdings" panose="05000000000000000000" pitchFamily="2" charset="2"/>
              <a:buChar char="v"/>
            </a:pPr>
            <a:r>
              <a:rPr lang="en-US" sz="2000" dirty="0"/>
              <a:t>Those who have been wrongly convicted</a:t>
            </a:r>
          </a:p>
          <a:p>
            <a:pPr algn="just">
              <a:lnSpc>
                <a:spcPct val="200000"/>
              </a:lnSpc>
              <a:buFont typeface="Wingdings" panose="05000000000000000000" pitchFamily="2" charset="2"/>
              <a:buChar char="v"/>
            </a:pPr>
            <a:r>
              <a:rPr lang="en-US" sz="2000" dirty="0"/>
              <a:t>African American men in Alabama</a:t>
            </a:r>
          </a:p>
        </p:txBody>
      </p:sp>
    </p:spTree>
    <p:extLst>
      <p:ext uri="{BB962C8B-B14F-4D97-AF65-F5344CB8AC3E}">
        <p14:creationId xmlns:p14="http://schemas.microsoft.com/office/powerpoint/2010/main" val="169867955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3300" y="50800"/>
            <a:ext cx="7498080" cy="1143000"/>
          </a:xfrm>
        </p:spPr>
        <p:txBody>
          <a:bodyPr/>
          <a:lstStyle/>
          <a:p>
            <a:r>
              <a:rPr lang="en-US" dirty="0">
                <a:solidFill>
                  <a:srgbClr val="000000"/>
                </a:solidFill>
                <a:effectLst/>
              </a:rPr>
              <a:t>Review of Literature - Overview</a:t>
            </a:r>
          </a:p>
        </p:txBody>
      </p:sp>
      <p:sp>
        <p:nvSpPr>
          <p:cNvPr id="3" name="Content Placeholder 2"/>
          <p:cNvSpPr>
            <a:spLocks noGrp="1"/>
          </p:cNvSpPr>
          <p:nvPr>
            <p:ph idx="1"/>
          </p:nvPr>
        </p:nvSpPr>
        <p:spPr>
          <a:xfrm>
            <a:off x="1003300" y="990600"/>
            <a:ext cx="7866888" cy="5410200"/>
          </a:xfrm>
        </p:spPr>
        <p:txBody>
          <a:bodyPr>
            <a:normAutofit fontScale="25000" lnSpcReduction="20000"/>
          </a:bodyPr>
          <a:lstStyle/>
          <a:p>
            <a:pPr marL="82296" indent="0" algn="just">
              <a:lnSpc>
                <a:spcPct val="200000"/>
              </a:lnSpc>
              <a:buNone/>
            </a:pPr>
            <a:r>
              <a:rPr lang="en-US" sz="6400" dirty="0"/>
              <a:t>The Review of Literature is divided into four parts. </a:t>
            </a:r>
          </a:p>
          <a:p>
            <a:pPr algn="just">
              <a:lnSpc>
                <a:spcPct val="200000"/>
              </a:lnSpc>
              <a:buFont typeface="Wingdings" panose="05000000000000000000" pitchFamily="2" charset="2"/>
              <a:buChar char="v"/>
            </a:pPr>
            <a:r>
              <a:rPr lang="en-US" sz="6400" dirty="0"/>
              <a:t>The Historical Theories Addressing Oppression- showed the transition of similar tenets that pertained to oppression, marginalization, and dehumanization embedded in the theoretical tenets of Critical Theory and Critical Literacy, thus explained the evolution of theories. </a:t>
            </a:r>
          </a:p>
          <a:p>
            <a:pPr algn="just">
              <a:lnSpc>
                <a:spcPct val="200000"/>
              </a:lnSpc>
              <a:buFont typeface="Wingdings" panose="05000000000000000000" pitchFamily="2" charset="2"/>
              <a:buChar char="v"/>
            </a:pPr>
            <a:r>
              <a:rPr lang="en-US" sz="6400" dirty="0"/>
              <a:t>Binary Oppositions in Education- addressed how oppression is displayed within the educational system through the educational environment.</a:t>
            </a:r>
          </a:p>
          <a:p>
            <a:pPr algn="just">
              <a:lnSpc>
                <a:spcPct val="200000"/>
              </a:lnSpc>
              <a:buFont typeface="Wingdings" panose="05000000000000000000" pitchFamily="2" charset="2"/>
              <a:buChar char="v"/>
            </a:pPr>
            <a:r>
              <a:rPr lang="en-US" sz="6400" dirty="0"/>
              <a:t>Binary Oppositions in the Criminal Justice System- demonstrated the different ways African Americans were oppressed and marginalized through the Criminal Justice System. </a:t>
            </a:r>
          </a:p>
          <a:p>
            <a:pPr algn="just">
              <a:lnSpc>
                <a:spcPct val="200000"/>
              </a:lnSpc>
              <a:buFont typeface="Wingdings" panose="05000000000000000000" pitchFamily="2" charset="2"/>
              <a:buChar char="v"/>
            </a:pPr>
            <a:r>
              <a:rPr lang="en-US" sz="6400" dirty="0"/>
              <a:t>Issues of Representation- explained the different trends that led to wrongful convictions. </a:t>
            </a:r>
          </a:p>
          <a:p>
            <a:pPr>
              <a:lnSpc>
                <a:spcPct val="200000"/>
              </a:lnSpc>
              <a:buFont typeface="Wingdings" panose="05000000000000000000" pitchFamily="2" charset="2"/>
              <a:buChar char="v"/>
            </a:pPr>
            <a:endParaRPr lang="en-US" sz="2000" dirty="0"/>
          </a:p>
        </p:txBody>
      </p:sp>
    </p:spTree>
    <p:extLst>
      <p:ext uri="{BB962C8B-B14F-4D97-AF65-F5344CB8AC3E}">
        <p14:creationId xmlns:p14="http://schemas.microsoft.com/office/powerpoint/2010/main" val="23183603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7760" y="198438"/>
            <a:ext cx="7498080" cy="868362"/>
          </a:xfrm>
        </p:spPr>
        <p:txBody>
          <a:bodyPr>
            <a:normAutofit fontScale="90000"/>
          </a:bodyPr>
          <a:lstStyle/>
          <a:p>
            <a:r>
              <a:rPr lang="en-US" sz="3600" dirty="0">
                <a:solidFill>
                  <a:srgbClr val="000000"/>
                </a:solidFill>
                <a:effectLst/>
              </a:rPr>
              <a:t>Historical Theories Addressing Oppression</a:t>
            </a:r>
            <a:br>
              <a:rPr lang="en-US" dirty="0">
                <a:effectLst/>
              </a:rPr>
            </a:br>
            <a:endParaRPr lang="en-US" sz="3600" dirty="0">
              <a:solidFill>
                <a:srgbClr val="000000"/>
              </a:solidFill>
              <a:effectLst/>
            </a:endParaRPr>
          </a:p>
        </p:txBody>
      </p:sp>
      <p:sp>
        <p:nvSpPr>
          <p:cNvPr id="3" name="Content Placeholder 2"/>
          <p:cNvSpPr>
            <a:spLocks noGrp="1"/>
          </p:cNvSpPr>
          <p:nvPr>
            <p:ph idx="1"/>
          </p:nvPr>
        </p:nvSpPr>
        <p:spPr>
          <a:xfrm>
            <a:off x="838200" y="658019"/>
            <a:ext cx="8077200" cy="5227638"/>
          </a:xfrm>
        </p:spPr>
        <p:txBody>
          <a:bodyPr>
            <a:normAutofit fontScale="25000" lnSpcReduction="20000"/>
          </a:bodyPr>
          <a:lstStyle/>
          <a:p>
            <a:pPr algn="just">
              <a:lnSpc>
                <a:spcPct val="200000"/>
              </a:lnSpc>
              <a:buClr>
                <a:srgbClr val="FFC000"/>
              </a:buClr>
              <a:buFont typeface="Wingdings" panose="05000000000000000000" pitchFamily="2" charset="2"/>
              <a:buChar char="v"/>
            </a:pPr>
            <a:r>
              <a:rPr lang="en-US" sz="6400" dirty="0"/>
              <a:t>Marxism- related to the first tenet of Critical Theory. Marxism sought to understand the complexity of life through the analysis of social conflict and class relations.</a:t>
            </a:r>
          </a:p>
          <a:p>
            <a:pPr algn="just">
              <a:lnSpc>
                <a:spcPct val="200000"/>
              </a:lnSpc>
              <a:buClr>
                <a:srgbClr val="FFC000"/>
              </a:buClr>
              <a:buFont typeface="Wingdings" panose="05000000000000000000" pitchFamily="2" charset="2"/>
              <a:buChar char="v"/>
            </a:pPr>
            <a:r>
              <a:rPr lang="en-US" sz="6400" dirty="0"/>
              <a:t>Structuralism- related to the third tenet of Critical Theory. Structuralism sought to uncover hidden structures within an individual's reality. Thus, Structuralism brought about a way to understand the true meaning of an individual behavior through interpretation.</a:t>
            </a:r>
          </a:p>
          <a:p>
            <a:pPr algn="just">
              <a:lnSpc>
                <a:spcPct val="200000"/>
              </a:lnSpc>
              <a:buClr>
                <a:srgbClr val="FFC000"/>
              </a:buClr>
              <a:buFont typeface="Wingdings" panose="05000000000000000000" pitchFamily="2" charset="2"/>
              <a:buChar char="v"/>
            </a:pPr>
            <a:r>
              <a:rPr lang="en-US" sz="6400" dirty="0"/>
              <a:t>Deconstruction Theory- related to Critical Theory and Critical Literacy. Deconstruction Theory demonstrated how language is an able agent to understanding a text and the true meaning surrounding the text. </a:t>
            </a:r>
          </a:p>
          <a:p>
            <a:pPr algn="just">
              <a:lnSpc>
                <a:spcPct val="200000"/>
              </a:lnSpc>
              <a:buClr>
                <a:srgbClr val="FFC000"/>
              </a:buClr>
              <a:buFont typeface="Wingdings" panose="05000000000000000000" pitchFamily="2" charset="2"/>
              <a:buChar char="v"/>
            </a:pPr>
            <a:r>
              <a:rPr lang="en-US" sz="6400" dirty="0"/>
              <a:t>African American Criticism- Related to Critical Theory and Critical Literacy.  African American Criticism sought to challenge racial prejudice and ideologies.  In addition, African American Criticism awoke the literary canon by explaining the works of African American writers.</a:t>
            </a:r>
          </a:p>
          <a:p>
            <a:pPr marL="82296" indent="0">
              <a:buClr>
                <a:srgbClr val="FFC000"/>
              </a:buClr>
              <a:buNone/>
            </a:pPr>
            <a:endParaRPr lang="en-US" sz="2800" dirty="0">
              <a:solidFill>
                <a:srgbClr val="000000"/>
              </a:solidFill>
            </a:endParaRPr>
          </a:p>
        </p:txBody>
      </p:sp>
    </p:spTree>
    <p:extLst>
      <p:ext uri="{BB962C8B-B14F-4D97-AF65-F5344CB8AC3E}">
        <p14:creationId xmlns:p14="http://schemas.microsoft.com/office/powerpoint/2010/main" val="116499429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Custom 10">
      <a:dk1>
        <a:sysClr val="windowText" lastClr="000000"/>
      </a:dk1>
      <a:lt1>
        <a:sysClr val="window" lastClr="FFFFFF"/>
      </a:lt1>
      <a:dk2>
        <a:srgbClr val="4F271C"/>
      </a:dk2>
      <a:lt2>
        <a:srgbClr val="7030A0"/>
      </a:lt2>
      <a:accent1>
        <a:srgbClr val="FFC000"/>
      </a:accent1>
      <a:accent2>
        <a:srgbClr val="FEB80A"/>
      </a:accent2>
      <a:accent3>
        <a:srgbClr val="C32D2E"/>
      </a:accent3>
      <a:accent4>
        <a:srgbClr val="84AA33"/>
      </a:accent4>
      <a:accent5>
        <a:srgbClr val="964305"/>
      </a:accent5>
      <a:accent6>
        <a:srgbClr val="FFC000"/>
      </a:accent6>
      <a:hlink>
        <a:srgbClr val="8DC765"/>
      </a:hlink>
      <a:folHlink>
        <a:srgbClr val="7030A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Solstice</Template>
  <TotalTime>1260</TotalTime>
  <Words>3159</Words>
  <Application>Microsoft Office PowerPoint</Application>
  <PresentationFormat>On-screen Show (4:3)</PresentationFormat>
  <Paragraphs>193</Paragraphs>
  <Slides>33</Slides>
  <Notes>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Calibri</vt:lpstr>
      <vt:lpstr>Gill Sans MT</vt:lpstr>
      <vt:lpstr>Times New Roman</vt:lpstr>
      <vt:lpstr>Verdana</vt:lpstr>
      <vt:lpstr>Wingdings</vt:lpstr>
      <vt:lpstr>Wingdings 2</vt:lpstr>
      <vt:lpstr>Solstice</vt:lpstr>
      <vt:lpstr>PowerPoint Presentation</vt:lpstr>
      <vt:lpstr>PowerPoint Presentation</vt:lpstr>
      <vt:lpstr>Conceptual Framework</vt:lpstr>
      <vt:lpstr>Statement of Problem</vt:lpstr>
      <vt:lpstr>Purpose of the Study</vt:lpstr>
      <vt:lpstr>Research Questions</vt:lpstr>
      <vt:lpstr>Delimitations</vt:lpstr>
      <vt:lpstr>Review of Literature - Overview</vt:lpstr>
      <vt:lpstr>Historical Theories Addressing Oppression </vt:lpstr>
      <vt:lpstr>Binary Oppositions in Education </vt:lpstr>
      <vt:lpstr>Binary Oppositions in the Criminal Justice System  </vt:lpstr>
      <vt:lpstr>Methodology</vt:lpstr>
      <vt:lpstr>Critical Theory</vt:lpstr>
      <vt:lpstr>Tenets of Critical Theory </vt:lpstr>
      <vt:lpstr>Critical Literacy</vt:lpstr>
      <vt:lpstr>Tenets of Critical Literacy</vt:lpstr>
      <vt:lpstr>Definition of Terms</vt:lpstr>
      <vt:lpstr>Analysis</vt:lpstr>
      <vt:lpstr>  Using Marginalization to Oppress the Individual- Applying Tenets of Critical Theory</vt:lpstr>
      <vt:lpstr>Analysis Cont.</vt:lpstr>
      <vt:lpstr>  Using Marginalization to Oppress the Individual- Applying Tenets of Critical Theory</vt:lpstr>
      <vt:lpstr>  Using Marginalization to Oppress the Individual- Applying Tenets of Critical Theory</vt:lpstr>
      <vt:lpstr>Examining Oppressive Forces- Applying Tenets of Critical Theory </vt:lpstr>
      <vt:lpstr>Examining Oppressive Forces-Applying Tenets of Critical Theory </vt:lpstr>
      <vt:lpstr>Using Dehumanization as a struggle to Freedom- Applying Tenets of Critical Literacy   </vt:lpstr>
      <vt:lpstr>Using Dehumanization as a struggle to Freedom- Applying Tenets of Critical Literacy   </vt:lpstr>
      <vt:lpstr>PowerPoint Presentation</vt:lpstr>
      <vt:lpstr>Conclusions</vt:lpstr>
      <vt:lpstr>Implications for Further Research</vt:lpstr>
      <vt:lpstr>Major References</vt:lpstr>
      <vt:lpstr>Major References</vt:lpstr>
      <vt:lpstr>PowerPoint Presentation</vt:lpstr>
      <vt:lpstr>Acknowledgements</vt:lpstr>
    </vt:vector>
  </TitlesOfParts>
  <Company>Windows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Cont Edu</dc:creator>
  <cp:lastModifiedBy>Mia Freeman</cp:lastModifiedBy>
  <cp:revision>139</cp:revision>
  <dcterms:created xsi:type="dcterms:W3CDTF">2012-09-10T20:02:57Z</dcterms:created>
  <dcterms:modified xsi:type="dcterms:W3CDTF">2020-04-28T02:19:44Z</dcterms:modified>
</cp:coreProperties>
</file>