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75BEAF-6EE7-1B1F-DA75-87214E2D198B}" v="323" dt="2021-07-14T15:40:42.141"/>
    <p1510:client id="{259E26E1-2F84-4A31-9F4B-530BF68153A1}" v="3" dt="2021-07-14T15:30:08.530"/>
    <p1510:client id="{5C2E7EFC-3F3A-2EC3-C449-89B8F03DEE2C}" v="1017" dt="2021-07-14T17:27:35.738"/>
    <p1510:client id="{97EDAA66-60E9-16D8-DC4C-F7D4EC9FCD03}" v="374" dt="2021-07-14T16:11:07.963"/>
    <p1510:client id="{FC2BC3A0-06A9-4AB0-B332-93729D2218B2}" v="3" dt="2021-07-14T15:30:56.3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7886A4-796F-4036-8F97-20AD5D68D102}"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7886A4-796F-4036-8F97-20AD5D68D102}" type="datetimeFigureOut">
              <a:rPr lang="en-US" smtClean="0"/>
              <a:t>7/14/2021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7886A4-796F-4036-8F97-20AD5D68D102}" type="datetimeFigureOut">
              <a:rPr lang="en-US" smtClean="0"/>
              <a:t>7/14/2021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7/14/2021</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08180" y="-238180"/>
            <a:ext cx="24955903" cy="2322940"/>
          </a:xfrm>
        </p:spPr>
        <p:txBody>
          <a:bodyPr vert="horz" lIns="91440" tIns="45720" rIns="91440" bIns="45720" rtlCol="0" anchor="ctr">
            <a:noAutofit/>
          </a:bodyPr>
          <a:lstStyle/>
          <a:p>
            <a:pPr algn="ctr"/>
            <a:endParaRPr lang="en-US" sz="6000" b="1">
              <a:cs typeface="Calibri Light"/>
            </a:endParaRPr>
          </a:p>
          <a:p>
            <a:pPr algn="ctr"/>
            <a:r>
              <a:rPr lang="en-US" sz="6000" b="1">
                <a:cs typeface="Calibri Light"/>
              </a:rPr>
              <a:t>Machine learning techniques to determine the effect of Titanium Substrates</a:t>
            </a:r>
            <a:br>
              <a:rPr lang="en-US" sz="6000" b="1">
                <a:cs typeface="Calibri Light"/>
              </a:rPr>
            </a:br>
            <a:r>
              <a:rPr lang="en-US" sz="6000" b="1">
                <a:cs typeface="Calibri Light"/>
              </a:rPr>
              <a:t> on Cell growth, Cell adhesion and Cell proliferation </a:t>
            </a:r>
            <a:br>
              <a:rPr lang="en-US" sz="5000" b="1"/>
            </a:br>
            <a:endParaRPr lang="en-US" sz="5000" b="1">
              <a:cs typeface="Calibri Light"/>
            </a:endParaRPr>
          </a:p>
        </p:txBody>
      </p:sp>
      <p:sp>
        <p:nvSpPr>
          <p:cNvPr id="9" name="Text Placeholder 8"/>
          <p:cNvSpPr>
            <a:spLocks noGrp="1"/>
          </p:cNvSpPr>
          <p:nvPr>
            <p:ph type="body" idx="1"/>
          </p:nvPr>
        </p:nvSpPr>
        <p:spPr>
          <a:xfrm>
            <a:off x="93188" y="3347603"/>
            <a:ext cx="10869594" cy="1492133"/>
          </a:xfrm>
        </p:spPr>
        <p:txBody>
          <a:bodyPr>
            <a:normAutofit fontScale="92500" lnSpcReduction="10000"/>
          </a:bodyPr>
          <a:lstStyle/>
          <a:p>
            <a:r>
              <a:rPr lang="en-US" sz="5400"/>
              <a:t>Introduction and Motivation</a:t>
            </a:r>
            <a:r>
              <a:rPr lang="en-US" sz="6000"/>
              <a:t> </a:t>
            </a:r>
          </a:p>
        </p:txBody>
      </p:sp>
      <p:sp>
        <p:nvSpPr>
          <p:cNvPr id="6" name="Content Placeholder 5"/>
          <p:cNvSpPr>
            <a:spLocks noGrp="1"/>
          </p:cNvSpPr>
          <p:nvPr>
            <p:ph sz="half" idx="2"/>
          </p:nvPr>
        </p:nvSpPr>
        <p:spPr>
          <a:xfrm>
            <a:off x="91792" y="4745987"/>
            <a:ext cx="12657611" cy="4490175"/>
          </a:xfrm>
        </p:spPr>
        <p:txBody>
          <a:bodyPr vert="horz" lIns="91440" tIns="45720" rIns="91440" bIns="45720" rtlCol="0" anchor="t">
            <a:noAutofit/>
          </a:bodyPr>
          <a:lstStyle/>
          <a:p>
            <a:r>
              <a:rPr lang="en-US" sz="3200">
                <a:cs typeface="Calibri"/>
              </a:rPr>
              <a:t>Titanium’s metallurgical characteristics makes it the metal of choice for many diverse applications including aerospace, industrial, chemical processing, marine, medical, sporting, and consumer goods. </a:t>
            </a:r>
          </a:p>
          <a:p>
            <a:r>
              <a:rPr lang="en-US" sz="3200">
                <a:cs typeface="Calibri"/>
              </a:rPr>
              <a:t>The task of this group is to understand the impact of Titanium Substrates on Cell Growth using  data collected from experiment.</a:t>
            </a:r>
          </a:p>
          <a:p>
            <a:r>
              <a:rPr lang="en-US" sz="3200">
                <a:cs typeface="Calibri"/>
              </a:rPr>
              <a:t>In this project data collected from experiment on crystallinity, titanium substrates (in nm), incubation time, temperature, cell adhesion, cell proliferation, and cell migration.</a:t>
            </a:r>
          </a:p>
          <a:p>
            <a:pPr marL="0" indent="0">
              <a:buNone/>
            </a:pPr>
            <a:endParaRPr lang="en-US" sz="8950">
              <a:solidFill>
                <a:srgbClr val="000000"/>
              </a:solidFill>
              <a:latin typeface="Calibri"/>
              <a:cs typeface="Calibri"/>
            </a:endParaRPr>
          </a:p>
          <a:p>
            <a:pPr marL="0" indent="0">
              <a:buNone/>
            </a:pPr>
            <a:r>
              <a:rPr lang="en-US" sz="4000" dirty="0">
                <a:ea typeface="+mn-lt"/>
                <a:cs typeface="+mn-lt"/>
              </a:rPr>
              <a:t>        </a:t>
            </a:r>
            <a:endParaRPr lang="en-US" sz="8950">
              <a:solidFill>
                <a:srgbClr val="000000"/>
              </a:solidFill>
              <a:latin typeface="Calibri"/>
              <a:cs typeface="Calibri"/>
            </a:endParaRPr>
          </a:p>
          <a:p>
            <a:pPr marL="0" indent="0">
              <a:buNone/>
            </a:pPr>
            <a:endParaRPr lang="en-US" sz="4000">
              <a:solidFill>
                <a:srgbClr val="000000"/>
              </a:solidFill>
              <a:latin typeface="Calibri"/>
              <a:cs typeface="Calibri"/>
            </a:endParaRPr>
          </a:p>
          <a:p>
            <a:pPr marL="0" indent="0">
              <a:buNone/>
            </a:pPr>
            <a:endParaRPr lang="en-US" sz="4000">
              <a:solidFill>
                <a:srgbClr val="000000"/>
              </a:solidFill>
              <a:latin typeface="Calibri"/>
              <a:cs typeface="Calibri"/>
            </a:endParaRPr>
          </a:p>
          <a:p>
            <a:pPr marL="0" indent="0">
              <a:buNone/>
            </a:pPr>
            <a:endParaRPr lang="en-US" sz="4000">
              <a:solidFill>
                <a:srgbClr val="000000"/>
              </a:solidFill>
              <a:latin typeface="Calibri"/>
              <a:cs typeface="Calibri"/>
            </a:endParaRPr>
          </a:p>
          <a:p>
            <a:pPr marL="0" indent="0">
              <a:buNone/>
            </a:pPr>
            <a:endParaRPr lang="en-US" sz="4000">
              <a:solidFill>
                <a:srgbClr val="000000"/>
              </a:solidFill>
              <a:latin typeface="Calibri"/>
              <a:cs typeface="Calibri"/>
            </a:endParaRPr>
          </a:p>
          <a:p>
            <a:pPr marL="0" indent="0">
              <a:buNone/>
            </a:pPr>
            <a:endParaRPr lang="en-US" sz="4000">
              <a:solidFill>
                <a:srgbClr val="000000"/>
              </a:solidFill>
              <a:latin typeface="Calibri"/>
              <a:cs typeface="Calibri"/>
            </a:endParaRPr>
          </a:p>
          <a:p>
            <a:pPr marL="0" indent="0">
              <a:buNone/>
            </a:pPr>
            <a:endParaRPr lang="en-US" sz="4000">
              <a:solidFill>
                <a:srgbClr val="000000"/>
              </a:solidFill>
              <a:latin typeface="Calibri"/>
              <a:cs typeface="Calibri"/>
            </a:endParaRPr>
          </a:p>
          <a:p>
            <a:pPr marL="0" indent="0">
              <a:buNone/>
            </a:pPr>
            <a:endParaRPr lang="en-US" sz="4000">
              <a:ea typeface="+mn-lt"/>
              <a:cs typeface="+mn-lt"/>
            </a:endParaRPr>
          </a:p>
          <a:p>
            <a:pPr marL="0" indent="0">
              <a:lnSpc>
                <a:spcPct val="100000"/>
              </a:lnSpc>
              <a:spcBef>
                <a:spcPct val="0"/>
              </a:spcBef>
              <a:spcAft>
                <a:spcPct val="0"/>
              </a:spcAft>
              <a:buNone/>
            </a:pPr>
            <a:endParaRPr lang="en-US" sz="1800">
              <a:cs typeface="Calibri"/>
            </a:endParaRPr>
          </a:p>
        </p:txBody>
      </p:sp>
      <p:sp>
        <p:nvSpPr>
          <p:cNvPr id="7" name="Text Placeholder 6"/>
          <p:cNvSpPr>
            <a:spLocks noGrp="1"/>
          </p:cNvSpPr>
          <p:nvPr>
            <p:ph type="body" sz="quarter" idx="3"/>
          </p:nvPr>
        </p:nvSpPr>
        <p:spPr>
          <a:xfrm>
            <a:off x="17249002" y="3209773"/>
            <a:ext cx="10485672" cy="885741"/>
          </a:xfrm>
        </p:spPr>
        <p:txBody>
          <a:bodyPr>
            <a:normAutofit fontScale="92500" lnSpcReduction="10000"/>
          </a:bodyPr>
          <a:lstStyle/>
          <a:p>
            <a:r>
              <a:rPr lang="en-US" sz="6600"/>
              <a:t>Methods and Results </a:t>
            </a:r>
          </a:p>
        </p:txBody>
      </p:sp>
      <p:sp>
        <p:nvSpPr>
          <p:cNvPr id="10" name="TextBox 9"/>
          <p:cNvSpPr txBox="1"/>
          <p:nvPr/>
        </p:nvSpPr>
        <p:spPr>
          <a:xfrm>
            <a:off x="5094462" y="1836386"/>
            <a:ext cx="22149917" cy="2362698"/>
          </a:xfrm>
          <a:prstGeom prst="rect">
            <a:avLst/>
          </a:prstGeom>
          <a:noFill/>
        </p:spPr>
        <p:txBody>
          <a:bodyPr wrap="square" lIns="91440" tIns="45720" rIns="91440" bIns="45720" rtlCol="0" anchor="t">
            <a:spAutoFit/>
          </a:bodyPr>
          <a:lstStyle/>
          <a:p>
            <a:pPr algn="ctr"/>
            <a:r>
              <a:rPr lang="en-US" sz="3200"/>
              <a:t> </a:t>
            </a:r>
            <a:r>
              <a:rPr lang="en-US" sz="2800" err="1"/>
              <a:t>Niavanni</a:t>
            </a:r>
            <a:r>
              <a:rPr lang="en-US" sz="2800"/>
              <a:t> Flowers, Jerrika Scott, </a:t>
            </a:r>
            <a:r>
              <a:rPr lang="en-US" sz="2800">
                <a:ea typeface="+mn-lt"/>
                <a:cs typeface="+mn-lt"/>
              </a:rPr>
              <a:t>Ayse Turhan-</a:t>
            </a:r>
            <a:r>
              <a:rPr lang="en-US" sz="2800" err="1">
                <a:ea typeface="+mn-lt"/>
                <a:cs typeface="+mn-lt"/>
              </a:rPr>
              <a:t>Comert,</a:t>
            </a:r>
            <a:r>
              <a:rPr lang="en-US" sz="2800" err="1"/>
              <a:t>Benedict</a:t>
            </a:r>
            <a:r>
              <a:rPr lang="en-US" sz="2800"/>
              <a:t> College</a:t>
            </a:r>
            <a:endParaRPr lang="en-US" sz="2800">
              <a:cs typeface="Calibri"/>
            </a:endParaRPr>
          </a:p>
          <a:p>
            <a:pPr algn="ctr"/>
            <a:r>
              <a:rPr lang="en-US" sz="2800" b="1"/>
              <a:t>Mentors</a:t>
            </a:r>
            <a:r>
              <a:rPr lang="en-US" sz="2800"/>
              <a:t>: Dr. Negash </a:t>
            </a:r>
            <a:r>
              <a:rPr lang="en-US" sz="2800" err="1"/>
              <a:t>Begeshaw</a:t>
            </a:r>
            <a:r>
              <a:rPr lang="en-US" sz="2800"/>
              <a:t>, Dr. </a:t>
            </a:r>
            <a:r>
              <a:rPr lang="en-US" sz="2800" err="1"/>
              <a:t>Gurcan</a:t>
            </a:r>
            <a:r>
              <a:rPr lang="en-US" sz="2800"/>
              <a:t> Comert, Benedict College</a:t>
            </a:r>
            <a:endParaRPr lang="en-US" sz="2800">
              <a:cs typeface="Calibri"/>
            </a:endParaRPr>
          </a:p>
          <a:p>
            <a:pPr marL="45720" algn="ctr">
              <a:lnSpc>
                <a:spcPct val="90000"/>
              </a:lnSpc>
              <a:spcBef>
                <a:spcPts val="1000"/>
              </a:spcBef>
            </a:pPr>
            <a:r>
              <a:rPr lang="en-US" sz="2800">
                <a:ea typeface="+mn-lt"/>
                <a:cs typeface="+mn-lt"/>
              </a:rPr>
              <a:t>Qi Wang, Yi Sun, Qian Wang, Aditya K Harish, </a:t>
            </a:r>
            <a:r>
              <a:rPr lang="en-US" sz="2800" err="1">
                <a:ea typeface="+mn-lt"/>
                <a:cs typeface="+mn-lt"/>
              </a:rPr>
              <a:t>Monchupa</a:t>
            </a:r>
            <a:r>
              <a:rPr lang="en-US" sz="2800">
                <a:ea typeface="+mn-lt"/>
                <a:cs typeface="+mn-lt"/>
              </a:rPr>
              <a:t> </a:t>
            </a:r>
            <a:r>
              <a:rPr lang="en-US" sz="2800" err="1">
                <a:ea typeface="+mn-lt"/>
                <a:cs typeface="+mn-lt"/>
              </a:rPr>
              <a:t>Kingsak</a:t>
            </a:r>
            <a:r>
              <a:rPr lang="en-US" sz="2800">
                <a:ea typeface="+mn-lt"/>
                <a:cs typeface="+mn-lt"/>
              </a:rPr>
              <a:t>, University of South Carolina</a:t>
            </a:r>
            <a:endParaRPr lang="en-US" sz="2800">
              <a:cs typeface="Calibri"/>
            </a:endParaRPr>
          </a:p>
          <a:p>
            <a:pPr algn="ctr"/>
            <a:endParaRPr lang="en-US" sz="5400">
              <a:solidFill>
                <a:srgbClr val="000000"/>
              </a:solidFill>
              <a:ea typeface="+mn-lt"/>
              <a:cs typeface="+mn-lt"/>
            </a:endParaRPr>
          </a:p>
        </p:txBody>
      </p:sp>
      <p:sp>
        <p:nvSpPr>
          <p:cNvPr id="13" name="TextBox 12"/>
          <p:cNvSpPr txBox="1"/>
          <p:nvPr/>
        </p:nvSpPr>
        <p:spPr>
          <a:xfrm>
            <a:off x="14270182" y="13577455"/>
            <a:ext cx="7204363" cy="890115"/>
          </a:xfrm>
          <a:prstGeom prst="rect">
            <a:avLst/>
          </a:prstGeom>
          <a:noFill/>
        </p:spPr>
        <p:txBody>
          <a:bodyPr wrap="square" rtlCol="0">
            <a:spAutoFit/>
          </a:bodyPr>
          <a:lstStyle/>
          <a:p>
            <a:r>
              <a:rPr lang="en-US"/>
              <a:t> </a:t>
            </a:r>
          </a:p>
        </p:txBody>
      </p:sp>
      <p:sp>
        <p:nvSpPr>
          <p:cNvPr id="18" name="TextBox 17"/>
          <p:cNvSpPr txBox="1"/>
          <p:nvPr/>
        </p:nvSpPr>
        <p:spPr>
          <a:xfrm>
            <a:off x="375872" y="2585997"/>
            <a:ext cx="6479240" cy="646331"/>
          </a:xfrm>
          <a:prstGeom prst="rect">
            <a:avLst/>
          </a:prstGeom>
          <a:noFill/>
        </p:spPr>
        <p:txBody>
          <a:bodyPr wrap="square" rtlCol="0">
            <a:spAutoFit/>
          </a:bodyPr>
          <a:lstStyle/>
          <a:p>
            <a:r>
              <a:rPr lang="en-US" sz="3600"/>
              <a:t>Benedict College</a:t>
            </a:r>
          </a:p>
        </p:txBody>
      </p:sp>
      <p:pic>
        <p:nvPicPr>
          <p:cNvPr id="1026" name="Picture 2" descr="Benedict College | Columbia, South Carolina">
            <a:extLst>
              <a:ext uri="{FF2B5EF4-FFF2-40B4-BE49-F238E27FC236}">
                <a16:creationId xmlns:a16="http://schemas.microsoft.com/office/drawing/2014/main" id="{7B9355A3-D0CA-4D79-A2BF-0E5596830E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8152" y="594535"/>
            <a:ext cx="1923801" cy="19861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6D0AA6A-7582-A842-9AF3-5DF799F36FA5}"/>
              </a:ext>
            </a:extLst>
          </p:cNvPr>
          <p:cNvSpPr txBox="1"/>
          <p:nvPr/>
        </p:nvSpPr>
        <p:spPr>
          <a:xfrm>
            <a:off x="26517600" y="11765280"/>
            <a:ext cx="184731" cy="890115"/>
          </a:xfrm>
          <a:prstGeom prst="rect">
            <a:avLst/>
          </a:prstGeom>
          <a:noFill/>
        </p:spPr>
        <p:txBody>
          <a:bodyPr wrap="none" rtlCol="0">
            <a:spAutoFit/>
          </a:bodyPr>
          <a:lstStyle/>
          <a:p>
            <a:endParaRPr lang="en-US"/>
          </a:p>
        </p:txBody>
      </p:sp>
      <p:sp>
        <p:nvSpPr>
          <p:cNvPr id="3" name="Content Placeholder 2">
            <a:extLst>
              <a:ext uri="{FF2B5EF4-FFF2-40B4-BE49-F238E27FC236}">
                <a16:creationId xmlns:a16="http://schemas.microsoft.com/office/drawing/2014/main" id="{70A859F6-A5EB-4E3E-B54F-7CD89A2C2D43}"/>
              </a:ext>
            </a:extLst>
          </p:cNvPr>
          <p:cNvSpPr>
            <a:spLocks noGrp="1"/>
          </p:cNvSpPr>
          <p:nvPr>
            <p:ph sz="quarter" idx="4"/>
          </p:nvPr>
        </p:nvSpPr>
        <p:spPr>
          <a:xfrm>
            <a:off x="13434297" y="3832362"/>
            <a:ext cx="6059732" cy="1180620"/>
          </a:xfrm>
        </p:spPr>
        <p:txBody>
          <a:bodyPr vert="horz" lIns="91440" tIns="45720" rIns="91440" bIns="45720" rtlCol="0" anchor="t">
            <a:normAutofit/>
          </a:bodyPr>
          <a:lstStyle/>
          <a:p>
            <a:pPr marL="0" indent="0">
              <a:buNone/>
            </a:pPr>
            <a:r>
              <a:rPr lang="en-US" sz="6600">
                <a:cs typeface="Calibri"/>
              </a:rPr>
              <a:t>Regression</a:t>
            </a:r>
            <a:endParaRPr lang="en-US" sz="3600">
              <a:cs typeface="Calibri" panose="020F0502020204030204"/>
            </a:endParaRPr>
          </a:p>
        </p:txBody>
      </p:sp>
      <p:sp>
        <p:nvSpPr>
          <p:cNvPr id="5" name="Content Placeholder 2">
            <a:extLst>
              <a:ext uri="{FF2B5EF4-FFF2-40B4-BE49-F238E27FC236}">
                <a16:creationId xmlns:a16="http://schemas.microsoft.com/office/drawing/2014/main" id="{3D2AD8CA-5D02-4F0A-BA24-262951B76A68}"/>
              </a:ext>
            </a:extLst>
          </p:cNvPr>
          <p:cNvSpPr txBox="1">
            <a:spLocks/>
          </p:cNvSpPr>
          <p:nvPr/>
        </p:nvSpPr>
        <p:spPr>
          <a:xfrm>
            <a:off x="23509604" y="3818657"/>
            <a:ext cx="6059732" cy="1180620"/>
          </a:xfrm>
          <a:prstGeom prst="rect">
            <a:avLst/>
          </a:prstGeom>
        </p:spPr>
        <p:txBody>
          <a:bodyPr vert="horz" lIns="91440" tIns="45720" rIns="91440" bIns="45720" rtlCol="0" anchor="t">
            <a:normAutofit/>
          </a:bodyPr>
          <a:lst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a:lstStyle>
          <a:p>
            <a:pPr marL="0" indent="0">
              <a:buFont typeface="Arial" panose="020B0604020202020204" pitchFamily="34" charset="0"/>
              <a:buNone/>
            </a:pPr>
            <a:r>
              <a:rPr lang="en-US" sz="6600">
                <a:cs typeface="Calibri" panose="020F0502020204030204"/>
              </a:rPr>
              <a:t>Classification</a:t>
            </a:r>
          </a:p>
        </p:txBody>
      </p:sp>
      <p:pic>
        <p:nvPicPr>
          <p:cNvPr id="12" name="Picture 15" descr="Graphical user interface, application, Word&#10;&#10;Description automatically generated">
            <a:extLst>
              <a:ext uri="{FF2B5EF4-FFF2-40B4-BE49-F238E27FC236}">
                <a16:creationId xmlns:a16="http://schemas.microsoft.com/office/drawing/2014/main" id="{FF9F2B4B-5FA3-4732-A986-3CFAC726FE9B}"/>
              </a:ext>
            </a:extLst>
          </p:cNvPr>
          <p:cNvPicPr>
            <a:picLocks noChangeAspect="1"/>
          </p:cNvPicPr>
          <p:nvPr/>
        </p:nvPicPr>
        <p:blipFill>
          <a:blip r:embed="rId3"/>
          <a:stretch>
            <a:fillRect/>
          </a:stretch>
        </p:blipFill>
        <p:spPr>
          <a:xfrm>
            <a:off x="12902825" y="5165238"/>
            <a:ext cx="6370572" cy="6072882"/>
          </a:xfrm>
          <a:prstGeom prst="rect">
            <a:avLst/>
          </a:prstGeom>
        </p:spPr>
      </p:pic>
      <p:pic>
        <p:nvPicPr>
          <p:cNvPr id="16" name="Picture 16" descr="Chart, histogram&#10;&#10;Description automatically generated">
            <a:extLst>
              <a:ext uri="{FF2B5EF4-FFF2-40B4-BE49-F238E27FC236}">
                <a16:creationId xmlns:a16="http://schemas.microsoft.com/office/drawing/2014/main" id="{E02E9E04-0B79-4722-B059-D71AEFADC6D1}"/>
              </a:ext>
            </a:extLst>
          </p:cNvPr>
          <p:cNvPicPr>
            <a:picLocks noChangeAspect="1"/>
          </p:cNvPicPr>
          <p:nvPr/>
        </p:nvPicPr>
        <p:blipFill>
          <a:blip r:embed="rId4"/>
          <a:stretch>
            <a:fillRect/>
          </a:stretch>
        </p:blipFill>
        <p:spPr>
          <a:xfrm>
            <a:off x="13014032" y="10418520"/>
            <a:ext cx="6143861" cy="6069944"/>
          </a:xfrm>
          <a:prstGeom prst="rect">
            <a:avLst/>
          </a:prstGeom>
        </p:spPr>
      </p:pic>
      <p:pic>
        <p:nvPicPr>
          <p:cNvPr id="17" name="Picture 18" descr="Chart&#10;&#10;Description automatically generated">
            <a:extLst>
              <a:ext uri="{FF2B5EF4-FFF2-40B4-BE49-F238E27FC236}">
                <a16:creationId xmlns:a16="http://schemas.microsoft.com/office/drawing/2014/main" id="{B0D44CDC-4DBC-4B6E-927A-0F4B8CB3C604}"/>
              </a:ext>
            </a:extLst>
          </p:cNvPr>
          <p:cNvPicPr>
            <a:picLocks noChangeAspect="1"/>
          </p:cNvPicPr>
          <p:nvPr/>
        </p:nvPicPr>
        <p:blipFill>
          <a:blip r:embed="rId5"/>
          <a:stretch>
            <a:fillRect/>
          </a:stretch>
        </p:blipFill>
        <p:spPr>
          <a:xfrm>
            <a:off x="12771095" y="15087084"/>
            <a:ext cx="6642623" cy="6120551"/>
          </a:xfrm>
          <a:prstGeom prst="rect">
            <a:avLst/>
          </a:prstGeom>
        </p:spPr>
      </p:pic>
      <p:sp>
        <p:nvSpPr>
          <p:cNvPr id="2" name="TextBox 1">
            <a:extLst>
              <a:ext uri="{FF2B5EF4-FFF2-40B4-BE49-F238E27FC236}">
                <a16:creationId xmlns:a16="http://schemas.microsoft.com/office/drawing/2014/main" id="{D148EB73-96F9-4F38-8729-F8E00342A467}"/>
              </a:ext>
            </a:extLst>
          </p:cNvPr>
          <p:cNvSpPr txBox="1"/>
          <p:nvPr/>
        </p:nvSpPr>
        <p:spPr>
          <a:xfrm>
            <a:off x="101646" y="12040853"/>
            <a:ext cx="7843621"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5400" b="1" dirty="0">
                <a:cs typeface="Calibri"/>
              </a:rPr>
              <a:t>Materials</a:t>
            </a:r>
            <a:endParaRPr lang="en-US" sz="5400" dirty="0"/>
          </a:p>
        </p:txBody>
      </p:sp>
      <p:sp>
        <p:nvSpPr>
          <p:cNvPr id="8" name="TextBox 7">
            <a:extLst>
              <a:ext uri="{FF2B5EF4-FFF2-40B4-BE49-F238E27FC236}">
                <a16:creationId xmlns:a16="http://schemas.microsoft.com/office/drawing/2014/main" id="{6866D316-813F-4F37-A0AF-196220F73338}"/>
              </a:ext>
            </a:extLst>
          </p:cNvPr>
          <p:cNvSpPr txBox="1"/>
          <p:nvPr/>
        </p:nvSpPr>
        <p:spPr>
          <a:xfrm>
            <a:off x="599" y="15850664"/>
            <a:ext cx="12025534"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ct val="0"/>
              </a:spcBef>
              <a:spcAft>
                <a:spcPct val="0"/>
              </a:spcAft>
            </a:pPr>
            <a:r>
              <a:rPr lang="en-US" sz="1800" b="1">
                <a:ea typeface="+mn-lt"/>
                <a:cs typeface="+mn-lt"/>
              </a:rPr>
              <a:t>[1] Effect of surface topography and chemistry on adhesion, orientation and growth of fibroblasts on nickel–titanium substrates: L </a:t>
            </a:r>
            <a:r>
              <a:rPr lang="en-US" sz="1800" b="1" err="1">
                <a:ea typeface="+mn-lt"/>
                <a:cs typeface="+mn-lt"/>
              </a:rPr>
              <a:t>Ponsonnet</a:t>
            </a:r>
            <a:r>
              <a:rPr lang="en-US" sz="1800" b="1">
                <a:ea typeface="+mn-lt"/>
                <a:cs typeface="+mn-lt"/>
              </a:rPr>
              <a:t>, V Comte, A</a:t>
            </a:r>
            <a:endParaRPr lang="en-US" sz="1800">
              <a:ea typeface="+mn-lt"/>
              <a:cs typeface="+mn-lt"/>
            </a:endParaRPr>
          </a:p>
          <a:p>
            <a:pPr>
              <a:spcBef>
                <a:spcPct val="0"/>
              </a:spcBef>
              <a:spcAft>
                <a:spcPct val="0"/>
              </a:spcAft>
            </a:pPr>
            <a:r>
              <a:rPr lang="en-US" sz="1800" b="1">
                <a:ea typeface="+mn-lt"/>
                <a:cs typeface="+mn-lt"/>
              </a:rPr>
              <a:t> [3] Influence of titanium surfaces on attachment of osteoblast-like cells in vitro, Mythili Jayaraman, Ulrich Meyer, Martin </a:t>
            </a:r>
            <a:r>
              <a:rPr lang="en-US" sz="1800" b="1" err="1">
                <a:ea typeface="+mn-lt"/>
                <a:cs typeface="+mn-lt"/>
              </a:rPr>
              <a:t>Bühner</a:t>
            </a:r>
            <a:r>
              <a:rPr lang="en-US" sz="1800" b="1">
                <a:ea typeface="+mn-lt"/>
                <a:cs typeface="+mn-lt"/>
              </a:rPr>
              <a:t>, Ulrich Joos, Hans-Peter Wiesmann, Volume 25, Issue 4, 2004, Pages 625-631 Othmane, C </a:t>
            </a:r>
            <a:r>
              <a:rPr lang="en-US" sz="1800" b="1" err="1">
                <a:ea typeface="+mn-lt"/>
                <a:cs typeface="+mn-lt"/>
              </a:rPr>
              <a:t>Lagneau</a:t>
            </a:r>
            <a:r>
              <a:rPr lang="en-US" sz="1800" b="1">
                <a:ea typeface="+mn-lt"/>
                <a:cs typeface="+mn-lt"/>
              </a:rPr>
              <a:t>, M Charbonnier, M </a:t>
            </a:r>
            <a:r>
              <a:rPr lang="en-US" sz="1800" b="1" err="1">
                <a:ea typeface="+mn-lt"/>
                <a:cs typeface="+mn-lt"/>
              </a:rPr>
              <a:t>Lissac</a:t>
            </a:r>
            <a:r>
              <a:rPr lang="en-US" sz="1800" b="1">
                <a:ea typeface="+mn-lt"/>
                <a:cs typeface="+mn-lt"/>
              </a:rPr>
              <a:t>, N </a:t>
            </a:r>
            <a:r>
              <a:rPr lang="en-US" sz="1800" b="1" err="1">
                <a:ea typeface="+mn-lt"/>
                <a:cs typeface="+mn-lt"/>
              </a:rPr>
              <a:t>Jaffrezic</a:t>
            </a:r>
            <a:r>
              <a:rPr lang="en-US" sz="1800" b="1">
                <a:ea typeface="+mn-lt"/>
                <a:cs typeface="+mn-lt"/>
              </a:rPr>
              <a:t>, Volume 21, Issues 1–2, 2007                                                                                                                                                            </a:t>
            </a:r>
            <a:endParaRPr lang="en-US" sz="1800">
              <a:ea typeface="+mn-lt"/>
              <a:cs typeface="+mn-lt"/>
            </a:endParaRPr>
          </a:p>
          <a:p>
            <a:pPr>
              <a:spcBef>
                <a:spcPct val="0"/>
              </a:spcBef>
              <a:spcAft>
                <a:spcPct val="0"/>
              </a:spcAft>
            </a:pPr>
            <a:r>
              <a:rPr lang="en-US" sz="1800" b="1">
                <a:ea typeface="+mn-lt"/>
                <a:cs typeface="+mn-lt"/>
              </a:rPr>
              <a:t>[8] Effect of grooved titanium substratum on human osteoblastic cell growth K. Anselme, M. </a:t>
            </a:r>
            <a:r>
              <a:rPr lang="en-US" sz="1800" b="1" err="1">
                <a:ea typeface="+mn-lt"/>
                <a:cs typeface="+mn-lt"/>
              </a:rPr>
              <a:t>Bigerelle</a:t>
            </a:r>
            <a:r>
              <a:rPr lang="en-US" sz="1800" b="1">
                <a:ea typeface="+mn-lt"/>
                <a:cs typeface="+mn-lt"/>
              </a:rPr>
              <a:t>, B. Noel, A. Lost, P. Hardouin, Journal of Biomedical Materials Research, Volume 60, Issue 4, Pages 529-540,  March 2002</a:t>
            </a:r>
            <a:r>
              <a:rPr lang="en-US" sz="1800">
                <a:ea typeface="+mn-lt"/>
                <a:cs typeface="+mn-lt"/>
              </a:rPr>
              <a:t> </a:t>
            </a:r>
          </a:p>
          <a:p>
            <a:pPr>
              <a:spcBef>
                <a:spcPct val="0"/>
              </a:spcBef>
              <a:spcAft>
                <a:spcPct val="0"/>
              </a:spcAft>
            </a:pPr>
            <a:r>
              <a:rPr lang="en-US" sz="1800" b="1">
                <a:ea typeface="+mn-lt"/>
                <a:cs typeface="+mn-lt"/>
              </a:rPr>
              <a:t>[10] Effect of laser functionalization of titanium on bioactivity and biological response Donata Kuczyńska-</a:t>
            </a:r>
            <a:r>
              <a:rPr lang="en-US" sz="1800" b="1" err="1">
                <a:ea typeface="+mn-lt"/>
                <a:cs typeface="+mn-lt"/>
              </a:rPr>
              <a:t>Zemła</a:t>
            </a:r>
            <a:r>
              <a:rPr lang="en-US" sz="1800" b="1">
                <a:ea typeface="+mn-lt"/>
                <a:cs typeface="+mn-lt"/>
              </a:rPr>
              <a:t>, </a:t>
            </a:r>
            <a:r>
              <a:rPr lang="en-US" sz="1800" b="1" err="1">
                <a:ea typeface="+mn-lt"/>
                <a:cs typeface="+mn-lt"/>
              </a:rPr>
              <a:t>EwaKijeńska</a:t>
            </a:r>
            <a:r>
              <a:rPr lang="en-US" sz="1800" b="1">
                <a:ea typeface="+mn-lt"/>
                <a:cs typeface="+mn-lt"/>
              </a:rPr>
              <a:t>-Gawrońska, Marcin Pisarek, Paweł Borowicz,  Wojciech </a:t>
            </a:r>
            <a:r>
              <a:rPr lang="en-US" sz="1800" b="1" err="1">
                <a:ea typeface="+mn-lt"/>
                <a:cs typeface="+mn-lt"/>
              </a:rPr>
              <a:t>Swieszkowski</a:t>
            </a:r>
            <a:r>
              <a:rPr lang="en-US" sz="1800" b="1">
                <a:ea typeface="+mn-lt"/>
                <a:cs typeface="+mn-lt"/>
              </a:rPr>
              <a:t>, Halina </a:t>
            </a:r>
            <a:r>
              <a:rPr lang="en-US" sz="1800" b="1" err="1">
                <a:ea typeface="+mn-lt"/>
                <a:cs typeface="+mn-lt"/>
              </a:rPr>
              <a:t>Garbacza</a:t>
            </a:r>
            <a:r>
              <a:rPr lang="en-US" sz="1800" b="1">
                <a:ea typeface="+mn-lt"/>
                <a:cs typeface="+mn-lt"/>
              </a:rPr>
              <a:t> Applied Surface Science Volume 525, September 2020</a:t>
            </a:r>
            <a:r>
              <a:rPr lang="en-US" sz="1800">
                <a:ea typeface="+mn-lt"/>
                <a:cs typeface="+mn-lt"/>
              </a:rPr>
              <a:t> </a:t>
            </a:r>
            <a:endParaRPr lang="en-US" sz="1800">
              <a:cs typeface="Calibri"/>
            </a:endParaRPr>
          </a:p>
        </p:txBody>
      </p:sp>
      <p:sp>
        <p:nvSpPr>
          <p:cNvPr id="14" name="TextBox 13">
            <a:extLst>
              <a:ext uri="{FF2B5EF4-FFF2-40B4-BE49-F238E27FC236}">
                <a16:creationId xmlns:a16="http://schemas.microsoft.com/office/drawing/2014/main" id="{4FDE802E-4B8D-43FA-9F89-EDEE3EDC7DC9}"/>
              </a:ext>
            </a:extLst>
          </p:cNvPr>
          <p:cNvSpPr txBox="1"/>
          <p:nvPr/>
        </p:nvSpPr>
        <p:spPr>
          <a:xfrm>
            <a:off x="-73166" y="15423713"/>
            <a:ext cx="533476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cs typeface="Calibri"/>
              </a:rPr>
              <a:t>Literature Cited</a:t>
            </a:r>
            <a:r>
              <a:rPr lang="en-US" sz="3200">
                <a:cs typeface="Calibri"/>
              </a:rPr>
              <a:t> </a:t>
            </a:r>
          </a:p>
        </p:txBody>
      </p:sp>
      <p:pic>
        <p:nvPicPr>
          <p:cNvPr id="19" name="Picture 19" descr="Logo&#10;&#10;Description automatically generated">
            <a:extLst>
              <a:ext uri="{FF2B5EF4-FFF2-40B4-BE49-F238E27FC236}">
                <a16:creationId xmlns:a16="http://schemas.microsoft.com/office/drawing/2014/main" id="{3791F474-2A30-42BA-8DD0-784A076540AC}"/>
              </a:ext>
            </a:extLst>
          </p:cNvPr>
          <p:cNvPicPr>
            <a:picLocks noChangeAspect="1"/>
          </p:cNvPicPr>
          <p:nvPr/>
        </p:nvPicPr>
        <p:blipFill>
          <a:blip r:embed="rId6"/>
          <a:stretch>
            <a:fillRect/>
          </a:stretch>
        </p:blipFill>
        <p:spPr>
          <a:xfrm>
            <a:off x="29221940" y="151288"/>
            <a:ext cx="3514017" cy="3348659"/>
          </a:xfrm>
          <a:prstGeom prst="rect">
            <a:avLst/>
          </a:prstGeom>
        </p:spPr>
      </p:pic>
      <p:pic>
        <p:nvPicPr>
          <p:cNvPr id="20" name="Picture 20" descr="A picture containing text&#10;&#10;Description automatically generated">
            <a:extLst>
              <a:ext uri="{FF2B5EF4-FFF2-40B4-BE49-F238E27FC236}">
                <a16:creationId xmlns:a16="http://schemas.microsoft.com/office/drawing/2014/main" id="{8CD1756E-DC47-4913-A8F8-E789A1455AA0}"/>
              </a:ext>
            </a:extLst>
          </p:cNvPr>
          <p:cNvPicPr>
            <a:picLocks noChangeAspect="1"/>
          </p:cNvPicPr>
          <p:nvPr/>
        </p:nvPicPr>
        <p:blipFill>
          <a:blip r:embed="rId7"/>
          <a:stretch>
            <a:fillRect/>
          </a:stretch>
        </p:blipFill>
        <p:spPr>
          <a:xfrm>
            <a:off x="92475" y="3216464"/>
            <a:ext cx="4613206" cy="886250"/>
          </a:xfrm>
          <a:prstGeom prst="rect">
            <a:avLst/>
          </a:prstGeom>
        </p:spPr>
      </p:pic>
      <p:pic>
        <p:nvPicPr>
          <p:cNvPr id="21" name="Picture 21" descr="Chart, bar chart&#10;&#10;Description automatically generated">
            <a:extLst>
              <a:ext uri="{FF2B5EF4-FFF2-40B4-BE49-F238E27FC236}">
                <a16:creationId xmlns:a16="http://schemas.microsoft.com/office/drawing/2014/main" id="{87065616-FD6E-40C6-970A-9CE2F3A886D1}"/>
              </a:ext>
            </a:extLst>
          </p:cNvPr>
          <p:cNvPicPr>
            <a:picLocks noChangeAspect="1"/>
          </p:cNvPicPr>
          <p:nvPr/>
        </p:nvPicPr>
        <p:blipFill>
          <a:blip r:embed="rId8"/>
          <a:stretch>
            <a:fillRect/>
          </a:stretch>
        </p:blipFill>
        <p:spPr>
          <a:xfrm>
            <a:off x="20191579" y="5286388"/>
            <a:ext cx="5658006" cy="5648241"/>
          </a:xfrm>
          <a:prstGeom prst="rect">
            <a:avLst/>
          </a:prstGeom>
        </p:spPr>
      </p:pic>
      <p:pic>
        <p:nvPicPr>
          <p:cNvPr id="22" name="Picture 22" descr="Chart&#10;&#10;Description automatically generated">
            <a:extLst>
              <a:ext uri="{FF2B5EF4-FFF2-40B4-BE49-F238E27FC236}">
                <a16:creationId xmlns:a16="http://schemas.microsoft.com/office/drawing/2014/main" id="{91D7EBD6-283D-4867-BAE5-7718006699FD}"/>
              </a:ext>
            </a:extLst>
          </p:cNvPr>
          <p:cNvPicPr>
            <a:picLocks noChangeAspect="1"/>
          </p:cNvPicPr>
          <p:nvPr/>
        </p:nvPicPr>
        <p:blipFill>
          <a:blip r:embed="rId9"/>
          <a:stretch>
            <a:fillRect/>
          </a:stretch>
        </p:blipFill>
        <p:spPr>
          <a:xfrm>
            <a:off x="26722872" y="5273839"/>
            <a:ext cx="5483093" cy="5320787"/>
          </a:xfrm>
          <a:prstGeom prst="rect">
            <a:avLst/>
          </a:prstGeom>
        </p:spPr>
      </p:pic>
      <p:pic>
        <p:nvPicPr>
          <p:cNvPr id="23" name="Picture 23" descr="Chart&#10;&#10;Description automatically generated">
            <a:extLst>
              <a:ext uri="{FF2B5EF4-FFF2-40B4-BE49-F238E27FC236}">
                <a16:creationId xmlns:a16="http://schemas.microsoft.com/office/drawing/2014/main" id="{A9E447AB-7270-49AC-ACAB-A5090F22E7DF}"/>
              </a:ext>
            </a:extLst>
          </p:cNvPr>
          <p:cNvPicPr>
            <a:picLocks noChangeAspect="1"/>
          </p:cNvPicPr>
          <p:nvPr/>
        </p:nvPicPr>
        <p:blipFill>
          <a:blip r:embed="rId10"/>
          <a:stretch>
            <a:fillRect/>
          </a:stretch>
        </p:blipFill>
        <p:spPr>
          <a:xfrm>
            <a:off x="20613185" y="10237490"/>
            <a:ext cx="5582908" cy="5345189"/>
          </a:xfrm>
          <a:prstGeom prst="rect">
            <a:avLst/>
          </a:prstGeom>
        </p:spPr>
      </p:pic>
      <p:pic>
        <p:nvPicPr>
          <p:cNvPr id="24" name="Picture 24" descr="Chart&#10;&#10;Description automatically generated">
            <a:extLst>
              <a:ext uri="{FF2B5EF4-FFF2-40B4-BE49-F238E27FC236}">
                <a16:creationId xmlns:a16="http://schemas.microsoft.com/office/drawing/2014/main" id="{5657B506-B495-449E-8F62-58C86EA30C44}"/>
              </a:ext>
            </a:extLst>
          </p:cNvPr>
          <p:cNvPicPr>
            <a:picLocks noChangeAspect="1"/>
          </p:cNvPicPr>
          <p:nvPr/>
        </p:nvPicPr>
        <p:blipFill>
          <a:blip r:embed="rId11"/>
          <a:stretch>
            <a:fillRect/>
          </a:stretch>
        </p:blipFill>
        <p:spPr>
          <a:xfrm>
            <a:off x="26715215" y="10136010"/>
            <a:ext cx="5470498" cy="5586847"/>
          </a:xfrm>
          <a:prstGeom prst="rect">
            <a:avLst/>
          </a:prstGeom>
        </p:spPr>
      </p:pic>
      <p:pic>
        <p:nvPicPr>
          <p:cNvPr id="25" name="Picture 25" descr="Chart, line chart&#10;&#10;Description automatically generated">
            <a:extLst>
              <a:ext uri="{FF2B5EF4-FFF2-40B4-BE49-F238E27FC236}">
                <a16:creationId xmlns:a16="http://schemas.microsoft.com/office/drawing/2014/main" id="{6A6B4460-0AE1-43C6-A412-D643A009CF6D}"/>
              </a:ext>
            </a:extLst>
          </p:cNvPr>
          <p:cNvPicPr>
            <a:picLocks noChangeAspect="1"/>
          </p:cNvPicPr>
          <p:nvPr/>
        </p:nvPicPr>
        <p:blipFill>
          <a:blip r:embed="rId12"/>
          <a:stretch>
            <a:fillRect/>
          </a:stretch>
        </p:blipFill>
        <p:spPr>
          <a:xfrm>
            <a:off x="20482182" y="14712884"/>
            <a:ext cx="5479537" cy="4959144"/>
          </a:xfrm>
          <a:prstGeom prst="rect">
            <a:avLst/>
          </a:prstGeom>
        </p:spPr>
      </p:pic>
      <p:pic>
        <p:nvPicPr>
          <p:cNvPr id="26" name="Picture 26" descr="Chart, histogram&#10;&#10;Description automatically generated">
            <a:extLst>
              <a:ext uri="{FF2B5EF4-FFF2-40B4-BE49-F238E27FC236}">
                <a16:creationId xmlns:a16="http://schemas.microsoft.com/office/drawing/2014/main" id="{C2238461-B3D3-40BD-8D27-E7FA401C4906}"/>
              </a:ext>
            </a:extLst>
          </p:cNvPr>
          <p:cNvPicPr>
            <a:picLocks noChangeAspect="1"/>
          </p:cNvPicPr>
          <p:nvPr/>
        </p:nvPicPr>
        <p:blipFill>
          <a:blip r:embed="rId13"/>
          <a:stretch>
            <a:fillRect/>
          </a:stretch>
        </p:blipFill>
        <p:spPr>
          <a:xfrm>
            <a:off x="26925375" y="14615045"/>
            <a:ext cx="5265691" cy="5388419"/>
          </a:xfrm>
          <a:prstGeom prst="rect">
            <a:avLst/>
          </a:prstGeom>
        </p:spPr>
      </p:pic>
      <p:sp>
        <p:nvSpPr>
          <p:cNvPr id="15" name="TextBox 14">
            <a:extLst>
              <a:ext uri="{FF2B5EF4-FFF2-40B4-BE49-F238E27FC236}">
                <a16:creationId xmlns:a16="http://schemas.microsoft.com/office/drawing/2014/main" id="{A57939F7-72BD-424C-819E-266BB0110486}"/>
              </a:ext>
            </a:extLst>
          </p:cNvPr>
          <p:cNvSpPr txBox="1"/>
          <p:nvPr/>
        </p:nvSpPr>
        <p:spPr>
          <a:xfrm>
            <a:off x="-230" y="13037998"/>
            <a:ext cx="10517898"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ea typeface="+mn-lt"/>
                <a:cs typeface="+mn-lt"/>
              </a:rPr>
              <a:t>Clustering is a technique that assigns categories to a collection of information in order to aid in more exact predictions and analysis. It is one of the various methods which intend to make the analysis of very large data sets effective.</a:t>
            </a:r>
            <a:r>
              <a:rPr lang="en-US" sz="3200" dirty="0">
                <a:ea typeface="+mn-lt"/>
                <a:cs typeface="+mn-lt"/>
              </a:rPr>
              <a:t> </a:t>
            </a:r>
            <a:endParaRPr lang="en-US" sz="3200" dirty="0">
              <a:cs typeface="Calibri"/>
            </a:endParaRPr>
          </a:p>
        </p:txBody>
      </p:sp>
      <p:sp>
        <p:nvSpPr>
          <p:cNvPr id="28" name="TextBox 27">
            <a:extLst>
              <a:ext uri="{FF2B5EF4-FFF2-40B4-BE49-F238E27FC236}">
                <a16:creationId xmlns:a16="http://schemas.microsoft.com/office/drawing/2014/main" id="{696FFDDF-D353-471A-B6F7-B91F1A551ACF}"/>
              </a:ext>
            </a:extLst>
          </p:cNvPr>
          <p:cNvSpPr txBox="1"/>
          <p:nvPr/>
        </p:nvSpPr>
        <p:spPr>
          <a:xfrm>
            <a:off x="21007138" y="14353673"/>
            <a:ext cx="10770667"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a:latin typeface="Trebuchet MS"/>
                <a:ea typeface="+mj-ea"/>
                <a:cs typeface="+mj-cs"/>
              </a:rPr>
              <a:t>Classification of </a:t>
            </a:r>
            <a:r>
              <a:rPr lang="en-US" sz="2700" err="1">
                <a:latin typeface="Trebuchet MS"/>
                <a:ea typeface="+mj-ea"/>
                <a:cs typeface="+mj-cs"/>
              </a:rPr>
              <a:t>Substrates~Time+Migration</a:t>
            </a:r>
            <a:endParaRPr lang="en-US" err="1"/>
          </a:p>
        </p:txBody>
      </p:sp>
      <p:sp>
        <p:nvSpPr>
          <p:cNvPr id="29" name="TextBox 28">
            <a:extLst>
              <a:ext uri="{FF2B5EF4-FFF2-40B4-BE49-F238E27FC236}">
                <a16:creationId xmlns:a16="http://schemas.microsoft.com/office/drawing/2014/main" id="{582B35B3-ECEA-4B05-9F37-E3D2246A642F}"/>
              </a:ext>
            </a:extLst>
          </p:cNvPr>
          <p:cNvSpPr txBox="1"/>
          <p:nvPr/>
        </p:nvSpPr>
        <p:spPr>
          <a:xfrm>
            <a:off x="21007137" y="9704671"/>
            <a:ext cx="11434813"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a:latin typeface="Trebuchet MS"/>
                <a:ea typeface="+mj-ea"/>
                <a:cs typeface="+mj-cs"/>
              </a:rPr>
              <a:t>Classification of </a:t>
            </a:r>
            <a:r>
              <a:rPr lang="en-US" sz="2700" err="1">
                <a:latin typeface="Trebuchet MS"/>
                <a:ea typeface="+mj-ea"/>
                <a:cs typeface="+mj-cs"/>
              </a:rPr>
              <a:t>Substrates~Time+Proliferation+Crystallinity</a:t>
            </a:r>
            <a:endParaRPr lang="en-US" err="1"/>
          </a:p>
        </p:txBody>
      </p:sp>
      <p:sp>
        <p:nvSpPr>
          <p:cNvPr id="30" name="TextBox 29">
            <a:extLst>
              <a:ext uri="{FF2B5EF4-FFF2-40B4-BE49-F238E27FC236}">
                <a16:creationId xmlns:a16="http://schemas.microsoft.com/office/drawing/2014/main" id="{D6A1F10D-160D-4ACB-8114-BECF3F8F3218}"/>
              </a:ext>
            </a:extLst>
          </p:cNvPr>
          <p:cNvSpPr txBox="1"/>
          <p:nvPr/>
        </p:nvSpPr>
        <p:spPr>
          <a:xfrm>
            <a:off x="21267018" y="4738036"/>
            <a:ext cx="11290433"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a:latin typeface="Trebuchet MS"/>
                <a:ea typeface="+mj-ea"/>
                <a:cs typeface="+mj-cs"/>
              </a:rPr>
              <a:t>Classification of </a:t>
            </a:r>
            <a:r>
              <a:rPr lang="en-US" sz="2700" err="1">
                <a:latin typeface="Trebuchet MS"/>
                <a:ea typeface="+mj-ea"/>
                <a:cs typeface="+mj-cs"/>
              </a:rPr>
              <a:t>Substrates~Time+Adhesion+Crystallinity</a:t>
            </a:r>
            <a:endParaRPr lang="en-US" err="1"/>
          </a:p>
        </p:txBody>
      </p:sp>
      <p:sp>
        <p:nvSpPr>
          <p:cNvPr id="32" name="TextBox 31">
            <a:extLst>
              <a:ext uri="{FF2B5EF4-FFF2-40B4-BE49-F238E27FC236}">
                <a16:creationId xmlns:a16="http://schemas.microsoft.com/office/drawing/2014/main" id="{54757F95-3B7A-46C6-80EF-1AC33683821F}"/>
              </a:ext>
            </a:extLst>
          </p:cNvPr>
          <p:cNvSpPr txBox="1"/>
          <p:nvPr/>
        </p:nvSpPr>
        <p:spPr>
          <a:xfrm>
            <a:off x="100087" y="19350822"/>
            <a:ext cx="11109923" cy="23637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3200"/>
              </a:spcBef>
            </a:pPr>
            <a:r>
              <a:rPr lang="en-US" sz="2400" b="1">
                <a:cs typeface="Calibri"/>
              </a:rPr>
              <a:t>Acknowledgements: </a:t>
            </a:r>
            <a:endParaRPr lang="en-US" sz="2400" b="1">
              <a:ea typeface="+mn-lt"/>
              <a:cs typeface="+mn-lt"/>
            </a:endParaRPr>
          </a:p>
          <a:p>
            <a:pPr>
              <a:spcBef>
                <a:spcPct val="0"/>
              </a:spcBef>
              <a:spcAft>
                <a:spcPct val="0"/>
              </a:spcAft>
            </a:pPr>
            <a:r>
              <a:rPr lang="en-US" sz="1800">
                <a:cs typeface="Calibri"/>
              </a:rPr>
              <a:t>U.S. Department of Education Minority Science Improvement Program (MSIEP-Benedict College Creating Achievers in STEM through </a:t>
            </a:r>
            <a:endParaRPr lang="en-US" sz="1800">
              <a:ea typeface="+mn-lt"/>
              <a:cs typeface="+mn-lt"/>
            </a:endParaRPr>
          </a:p>
          <a:p>
            <a:pPr>
              <a:spcBef>
                <a:spcPct val="0"/>
              </a:spcBef>
              <a:spcAft>
                <a:spcPct val="0"/>
              </a:spcAft>
            </a:pPr>
            <a:r>
              <a:rPr lang="en-US" sz="1800">
                <a:cs typeface="Calibri"/>
              </a:rPr>
              <a:t> Academic Support, Mentoring, and Research FY19 US Department of Education MSEIP Grant Award P120A190061) </a:t>
            </a:r>
            <a:endParaRPr lang="en-US" sz="1800">
              <a:ea typeface="+mn-lt"/>
              <a:cs typeface="+mn-lt"/>
            </a:endParaRPr>
          </a:p>
          <a:p>
            <a:pPr>
              <a:spcBef>
                <a:spcPct val="0"/>
              </a:spcBef>
              <a:spcAft>
                <a:spcPct val="0"/>
              </a:spcAft>
            </a:pPr>
            <a:r>
              <a:rPr lang="en-US" sz="1800">
                <a:cs typeface="Calibri"/>
              </a:rPr>
              <a:t>Center for Connected Multimodal Mobility (C2M2) (USDOT Tier 1 University Transportation Center) Grant headquartered at Clemson University, Clemson, South Carolina, USA. </a:t>
            </a:r>
            <a:endParaRPr lang="en-US" sz="1800">
              <a:ea typeface="+mn-lt"/>
              <a:cs typeface="+mn-lt"/>
            </a:endParaRPr>
          </a:p>
          <a:p>
            <a:pPr>
              <a:spcBef>
                <a:spcPct val="0"/>
              </a:spcBef>
              <a:spcAft>
                <a:spcPct val="0"/>
              </a:spcAft>
            </a:pPr>
            <a:r>
              <a:rPr lang="en-US" sz="1800">
                <a:cs typeface="Calibri"/>
              </a:rPr>
              <a:t>U.S. National Science Foundation (NSF, Nos. 1719501, 1436222, and 1400991, 1954532) grants.  </a:t>
            </a:r>
            <a:endParaRPr lang="en-US" sz="1800">
              <a:ea typeface="+mn-lt"/>
              <a:cs typeface="+mn-lt"/>
            </a:endParaRPr>
          </a:p>
          <a:p>
            <a:pPr>
              <a:spcBef>
                <a:spcPct val="0"/>
              </a:spcBef>
              <a:spcAft>
                <a:spcPct val="0"/>
              </a:spcAft>
            </a:pPr>
            <a:r>
              <a:rPr lang="en-US" sz="1800">
                <a:cs typeface="Calibri"/>
              </a:rPr>
              <a:t>SC </a:t>
            </a:r>
            <a:r>
              <a:rPr lang="en-US" sz="1800" err="1">
                <a:cs typeface="Calibri"/>
              </a:rPr>
              <a:t>EPSCoR</a:t>
            </a:r>
            <a:r>
              <a:rPr lang="en-US" sz="1800">
                <a:cs typeface="Calibri"/>
              </a:rPr>
              <a:t> GEAR CRP, SCAMP, NASA ULI project headquartered at University of South Carolina, Columbia.</a:t>
            </a:r>
            <a:endParaRPr lang="en-US" sz="1800"/>
          </a:p>
        </p:txBody>
      </p:sp>
      <p:pic>
        <p:nvPicPr>
          <p:cNvPr id="27" name="Picture 30">
            <a:extLst>
              <a:ext uri="{FF2B5EF4-FFF2-40B4-BE49-F238E27FC236}">
                <a16:creationId xmlns:a16="http://schemas.microsoft.com/office/drawing/2014/main" id="{6197230D-2B1A-4227-82C7-BBA180509109}"/>
              </a:ext>
            </a:extLst>
          </p:cNvPr>
          <p:cNvPicPr>
            <a:picLocks noChangeAspect="1"/>
          </p:cNvPicPr>
          <p:nvPr/>
        </p:nvPicPr>
        <p:blipFill>
          <a:blip r:embed="rId14"/>
          <a:stretch>
            <a:fillRect/>
          </a:stretch>
        </p:blipFill>
        <p:spPr>
          <a:xfrm>
            <a:off x="3733150" y="9412705"/>
            <a:ext cx="4084019" cy="1994033"/>
          </a:xfrm>
          <a:prstGeom prst="rect">
            <a:avLst/>
          </a:prstGeom>
        </p:spPr>
      </p:pic>
      <p:sp>
        <p:nvSpPr>
          <p:cNvPr id="34" name="TextBox 33">
            <a:extLst>
              <a:ext uri="{FF2B5EF4-FFF2-40B4-BE49-F238E27FC236}">
                <a16:creationId xmlns:a16="http://schemas.microsoft.com/office/drawing/2014/main" id="{D5144D26-1F17-4272-A490-653B31BA4459}"/>
              </a:ext>
            </a:extLst>
          </p:cNvPr>
          <p:cNvSpPr txBox="1"/>
          <p:nvPr/>
        </p:nvSpPr>
        <p:spPr>
          <a:xfrm>
            <a:off x="3595616" y="11232330"/>
            <a:ext cx="819013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0" dirty="0">
                <a:cs typeface="Calibri"/>
              </a:rPr>
              <a:t> </a:t>
            </a:r>
            <a:r>
              <a:rPr lang="en-US" sz="2800">
                <a:cs typeface="Calibri"/>
              </a:rPr>
              <a:t>Original substrate image</a:t>
            </a:r>
            <a:endParaRPr lang="en-US" sz="2800">
              <a:ea typeface="+mn-lt"/>
              <a:cs typeface="+mn-lt"/>
            </a:endParaRPr>
          </a:p>
          <a:p>
            <a:endParaRPr lang="en-US" sz="6000" b="1" dirty="0">
              <a:cs typeface="Calibri"/>
            </a:endParaRPr>
          </a:p>
        </p:txBody>
      </p:sp>
      <p:sp>
        <p:nvSpPr>
          <p:cNvPr id="33" name="TextBox 32">
            <a:extLst>
              <a:ext uri="{FF2B5EF4-FFF2-40B4-BE49-F238E27FC236}">
                <a16:creationId xmlns:a16="http://schemas.microsoft.com/office/drawing/2014/main" id="{4C754A95-9E2E-4EE2-84EA-D04AF4729173}"/>
              </a:ext>
            </a:extLst>
          </p:cNvPr>
          <p:cNvSpPr txBox="1"/>
          <p:nvPr/>
        </p:nvSpPr>
        <p:spPr>
          <a:xfrm>
            <a:off x="18148435" y="18742794"/>
            <a:ext cx="12156706" cy="4462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0" b="1">
                <a:cs typeface="Calibri"/>
              </a:rPr>
              <a:t>Result and Discussion</a:t>
            </a:r>
          </a:p>
          <a:p>
            <a:r>
              <a:rPr lang="en-US" sz="2400">
                <a:latin typeface="Calibri" panose="020F0502020204030204"/>
                <a:cs typeface="Calibri"/>
              </a:rPr>
              <a:t>Classification of Substrates~Time+Adhesion+Crystallinity: Multinomial model accuracy 85 % with 3 classes 0, 0-50, &gt;50. SVM classification plot Accuracy 35%.</a:t>
            </a:r>
          </a:p>
          <a:p>
            <a:r>
              <a:rPr lang="en-US" sz="2400" dirty="0">
                <a:latin typeface="Calibri"/>
                <a:cs typeface="Calibri"/>
              </a:rPr>
              <a:t>Classification of Substrates~Time+Proliferation+Crystallinity: Multinomial </a:t>
            </a:r>
            <a:r>
              <a:rPr lang="en-US" sz="2400">
                <a:latin typeface="Calibri"/>
                <a:cs typeface="Calibri"/>
              </a:rPr>
              <a:t>model accuracy 65 % with 3 classes 0, 0-50, &gt;50. SVM classification plot Accuracy 40</a:t>
            </a:r>
            <a:r>
              <a:rPr lang="en-US" sz="2400" dirty="0">
                <a:latin typeface="Calibri"/>
                <a:cs typeface="Calibri"/>
              </a:rPr>
              <a:t>%.</a:t>
            </a:r>
            <a:endParaRPr lang="en-US" sz="2400">
              <a:latin typeface="Calibri"/>
              <a:cs typeface="Calibri"/>
            </a:endParaRPr>
          </a:p>
          <a:p>
            <a:r>
              <a:rPr lang="en-US" sz="2400" dirty="0">
                <a:latin typeface="Calibri"/>
                <a:cs typeface="Calibri"/>
              </a:rPr>
              <a:t>Classification of Substrates~Time+Migration:  Multinomial model accuracy 86 % with 3 classes 0, 0-50, </a:t>
            </a:r>
            <a:r>
              <a:rPr lang="en-US" sz="2400">
                <a:latin typeface="Calibri"/>
                <a:cs typeface="Calibri"/>
              </a:rPr>
              <a:t>&gt;50. SVM classification plot Accuracy 86%.</a:t>
            </a:r>
            <a:endParaRPr lang="en-US" sz="2400">
              <a:latin typeface="Calibri"/>
            </a:endParaRPr>
          </a:p>
          <a:p>
            <a:endParaRPr lang="en-US" sz="2000" dirty="0">
              <a:latin typeface="Trebuchet MS"/>
              <a:cs typeface="Calibri"/>
            </a:endParaRPr>
          </a:p>
          <a:p>
            <a:endParaRPr lang="en-US" sz="6000" b="1" dirty="0">
              <a:cs typeface="Calibri"/>
            </a:endParaRP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5C5A3A69A3E8A479AE5595C59D450B6" ma:contentTypeVersion="6" ma:contentTypeDescription="Create a new document." ma:contentTypeScope="" ma:versionID="6bd09bd38de63b0a72a6fa5716a9d68f">
  <xsd:schema xmlns:xsd="http://www.w3.org/2001/XMLSchema" xmlns:xs="http://www.w3.org/2001/XMLSchema" xmlns:p="http://schemas.microsoft.com/office/2006/metadata/properties" xmlns:ns2="b24f9e6d-a75b-4f8f-8d8e-0d05c8a05086" xmlns:ns3="84596251-d1e0-4230-9f6a-1e0bc6549f7c" targetNamespace="http://schemas.microsoft.com/office/2006/metadata/properties" ma:root="true" ma:fieldsID="1e9f2e50c502c829d68992154573918f" ns2:_="" ns3:_="">
    <xsd:import namespace="b24f9e6d-a75b-4f8f-8d8e-0d05c8a05086"/>
    <xsd:import namespace="84596251-d1e0-4230-9f6a-1e0bc6549f7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4f9e6d-a75b-4f8f-8d8e-0d05c8a050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4596251-d1e0-4230-9f6a-1e0bc6549f7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758EC4-6AB8-4D51-A183-55A76CAC6BA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C98E22D-8EE3-4177-884B-0C70F6356E09}">
  <ds:schemaRefs>
    <ds:schemaRef ds:uri="84596251-d1e0-4230-9f6a-1e0bc6549f7c"/>
    <ds:schemaRef ds:uri="b24f9e6d-a75b-4f8f-8d8e-0d05c8a0508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F0445BC-69F0-4E15-B9E8-77896738C8F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1</Slides>
  <Notes>0</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 Machine learning techniques to determine the effect of Titanium Substrates  on Cell growth, Cell adhesion and Cell proliferation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revision>71</cp:revision>
  <dcterms:created xsi:type="dcterms:W3CDTF">2020-07-10T13:13:19Z</dcterms:created>
  <dcterms:modified xsi:type="dcterms:W3CDTF">2021-07-14T17:28:19Z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0x01010095C5A3A69A3E8A479AE5595C59D450B6</vt:lpwstr>
  </property>
</Properties>
</file>