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96" r:id="rId4"/>
  </p:sldMasterIdLst>
  <p:notesMasterIdLst>
    <p:notesMasterId r:id="rId6"/>
  </p:notesMasterIdLst>
  <p:handoutMasterIdLst>
    <p:handoutMasterId r:id="rId7"/>
  </p:handoutMasterIdLst>
  <p:sldIdLst>
    <p:sldId id="256" r:id="rId5"/>
  </p:sldIdLst>
  <p:sldSz cx="32918400" cy="21945600"/>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583" userDrawn="1">
          <p15:clr>
            <a:srgbClr val="A4A3A4"/>
          </p15:clr>
        </p15:guide>
        <p15:guide id="2" pos="10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70A"/>
    <a:srgbClr val="0182D9"/>
    <a:srgbClr val="D8D4F8"/>
    <a:srgbClr val="FFFBE7"/>
    <a:srgbClr val="00CC00"/>
    <a:srgbClr val="FF9900"/>
    <a:srgbClr val="FF33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F88ADA-18C0-40B8-956B-B7C421B0E644}" v="90" dt="2021-07-14T14:58:27.643"/>
    <p1510:client id="{357CF9A9-DEFE-AE2F-06FD-0532354921BD}" v="38" dt="2021-07-14T04:50:35.108"/>
    <p1510:client id="{8099CC6A-2FE3-F8FE-E82C-E4FFCA985678}" v="1" dt="2021-07-13T18:04:47.477"/>
    <p1510:client id="{BC93F780-8118-41B1-8532-E9F87B258BFC}" v="10" dt="2021-07-14T13:57:10.551"/>
    <p1510:client id="{C74F1176-71B0-21D4-4E4B-56F8EBB0671D}" v="756" dt="2021-07-13T22:41:19.498"/>
  </p1510:revLst>
</p1510:revInfo>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82" autoAdjust="0"/>
    <p:restoredTop sz="92233" autoAdjust="0"/>
  </p:normalViewPr>
  <p:slideViewPr>
    <p:cSldViewPr>
      <p:cViewPr>
        <p:scale>
          <a:sx n="43" d="100"/>
          <a:sy n="43" d="100"/>
        </p:scale>
        <p:origin x="-226" y="-1882"/>
      </p:cViewPr>
      <p:guideLst>
        <p:guide orient="horz" pos="6583"/>
        <p:guide pos="10368"/>
      </p:guideLst>
    </p:cSldViewPr>
  </p:slideViewPr>
  <p:outlineViewPr>
    <p:cViewPr>
      <p:scale>
        <a:sx n="25" d="100"/>
        <a:sy n="25"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026">
            <a:extLst>
              <a:ext uri="{FF2B5EF4-FFF2-40B4-BE49-F238E27FC236}">
                <a16:creationId xmlns:a16="http://schemas.microsoft.com/office/drawing/2014/main" id="{E00DBD24-6523-45AA-AD7A-DB6C56D061EE}"/>
              </a:ext>
            </a:extLst>
          </p:cNvPr>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10243" name="Rectangle 1027">
            <a:extLst>
              <a:ext uri="{FF2B5EF4-FFF2-40B4-BE49-F238E27FC236}">
                <a16:creationId xmlns:a16="http://schemas.microsoft.com/office/drawing/2014/main" id="{29DE6F9F-9463-4A23-96E8-0B430756451C}"/>
              </a:ext>
            </a:extLst>
          </p:cNvPr>
          <p:cNvSpPr>
            <a:spLocks noGrp="1" noChangeArrowheads="1"/>
          </p:cNvSpPr>
          <p:nvPr>
            <p:ph type="dt" sz="quarter"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eaLnBrk="1" hangingPunct="1">
              <a:defRPr sz="1200">
                <a:latin typeface="Times New Roman" charset="0"/>
                <a:ea typeface="ＭＳ Ｐゴシック" charset="-128"/>
              </a:defRPr>
            </a:lvl1pPr>
          </a:lstStyle>
          <a:p>
            <a:pPr>
              <a:defRPr/>
            </a:pPr>
            <a:endParaRPr lang="en-US"/>
          </a:p>
        </p:txBody>
      </p:sp>
      <p:sp>
        <p:nvSpPr>
          <p:cNvPr id="10244" name="Rectangle 1028">
            <a:extLst>
              <a:ext uri="{FF2B5EF4-FFF2-40B4-BE49-F238E27FC236}">
                <a16:creationId xmlns:a16="http://schemas.microsoft.com/office/drawing/2014/main" id="{AECB61D1-D171-47FA-9637-E7B53772FD88}"/>
              </a:ext>
            </a:extLst>
          </p:cNvPr>
          <p:cNvSpPr>
            <a:spLocks noGrp="1" noChangeArrowheads="1"/>
          </p:cNvSpPr>
          <p:nvPr>
            <p:ph type="ftr" sz="quarter" idx="2"/>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10245" name="Rectangle 1029">
            <a:extLst>
              <a:ext uri="{FF2B5EF4-FFF2-40B4-BE49-F238E27FC236}">
                <a16:creationId xmlns:a16="http://schemas.microsoft.com/office/drawing/2014/main" id="{1B3F9CC0-E9A1-40F5-AF54-AA1EB7C1DBAA}"/>
              </a:ext>
            </a:extLst>
          </p:cNvPr>
          <p:cNvSpPr>
            <a:spLocks noGrp="1" noChangeArrowheads="1"/>
          </p:cNvSpPr>
          <p:nvPr>
            <p:ph type="sldNum" sz="quarter" idx="3"/>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eaLnBrk="1" hangingPunct="1">
              <a:defRPr sz="1200"/>
            </a:lvl1pPr>
          </a:lstStyle>
          <a:p>
            <a:fld id="{8DA96C4F-4301-4798-A1DB-D73CE92E0CA2}"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3B9651D-9098-44BF-A0AD-6DF435160EFE}"/>
              </a:ext>
            </a:extLst>
          </p:cNvPr>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4099" name="Rectangle 3">
            <a:extLst>
              <a:ext uri="{FF2B5EF4-FFF2-40B4-BE49-F238E27FC236}">
                <a16:creationId xmlns:a16="http://schemas.microsoft.com/office/drawing/2014/main" id="{F2994019-0FCB-4AC4-B685-B3C195F67DEF}"/>
              </a:ext>
            </a:extLst>
          </p:cNvPr>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eaLnBrk="1" hangingPunct="1">
              <a:defRPr sz="1200">
                <a:latin typeface="Times New Roman" charset="0"/>
                <a:ea typeface="ＭＳ Ｐゴシック" charset="-128"/>
              </a:defRPr>
            </a:lvl1pPr>
          </a:lstStyle>
          <a:p>
            <a:pPr>
              <a:defRPr/>
            </a:pPr>
            <a:endParaRPr lang="en-US"/>
          </a:p>
        </p:txBody>
      </p:sp>
      <p:sp>
        <p:nvSpPr>
          <p:cNvPr id="3076" name="Rectangle 4">
            <a:extLst>
              <a:ext uri="{FF2B5EF4-FFF2-40B4-BE49-F238E27FC236}">
                <a16:creationId xmlns:a16="http://schemas.microsoft.com/office/drawing/2014/main" id="{380496A1-D2F6-4FF1-AB50-D9FC36A21CC9}"/>
              </a:ext>
            </a:extLst>
          </p:cNvPr>
          <p:cNvSpPr>
            <a:spLocks noGrp="1" noRot="1" noChangeAspect="1" noChangeArrowheads="1" noTextEdit="1"/>
          </p:cNvSpPr>
          <p:nvPr>
            <p:ph type="sldImg" idx="2"/>
          </p:nvPr>
        </p:nvSpPr>
        <p:spPr bwMode="auto">
          <a:xfrm>
            <a:off x="895350" y="698500"/>
            <a:ext cx="5233988"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F83EF72-CFB0-4E9F-86A3-36A952B3DB83}"/>
              </a:ext>
            </a:extLst>
          </p:cNvPr>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04DD3D09-15C0-40C6-98AD-F0FDA5AEF887}"/>
              </a:ext>
            </a:extLst>
          </p:cNvPr>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eaLnBrk="1" hangingPunct="1">
              <a:defRPr sz="1200">
                <a:latin typeface="Times New Roman" charset="0"/>
                <a:ea typeface="ＭＳ Ｐゴシック" charset="-128"/>
              </a:defRPr>
            </a:lvl1pPr>
          </a:lstStyle>
          <a:p>
            <a:pPr>
              <a:defRPr/>
            </a:pPr>
            <a:endParaRPr lang="en-US"/>
          </a:p>
        </p:txBody>
      </p:sp>
      <p:sp>
        <p:nvSpPr>
          <p:cNvPr id="4103" name="Rectangle 7">
            <a:extLst>
              <a:ext uri="{FF2B5EF4-FFF2-40B4-BE49-F238E27FC236}">
                <a16:creationId xmlns:a16="http://schemas.microsoft.com/office/drawing/2014/main" id="{4C70628C-FCD2-4726-954C-EBEA1EEAA745}"/>
              </a:ext>
            </a:extLst>
          </p:cNvPr>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eaLnBrk="1" hangingPunct="1">
              <a:defRPr sz="1200"/>
            </a:lvl1pPr>
          </a:lstStyle>
          <a:p>
            <a:fld id="{B97759B3-B90F-4270-BFFE-B035A6BD330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750" kern="1200">
        <a:solidFill>
          <a:schemeClr val="tx1"/>
        </a:solidFill>
        <a:latin typeface="Times New Roman" pitchFamily="16" charset="0"/>
        <a:ea typeface="MS PGothic" pitchFamily="34" charset="-128"/>
        <a:cs typeface="ＭＳ Ｐゴシック" charset="-128"/>
      </a:defRPr>
    </a:lvl1pPr>
    <a:lvl2pPr marL="341693" algn="l" rtl="0" eaLnBrk="0" fontAlgn="base" hangingPunct="0">
      <a:spcBef>
        <a:spcPct val="30000"/>
      </a:spcBef>
      <a:spcAft>
        <a:spcPct val="0"/>
      </a:spcAft>
      <a:defRPr sz="750" kern="1200">
        <a:solidFill>
          <a:schemeClr val="tx1"/>
        </a:solidFill>
        <a:latin typeface="Times New Roman" pitchFamily="16" charset="0"/>
        <a:ea typeface="MS PGothic" pitchFamily="34" charset="-128"/>
        <a:cs typeface="+mn-cs"/>
      </a:defRPr>
    </a:lvl2pPr>
    <a:lvl3pPr marL="684576" algn="l" rtl="0" eaLnBrk="0" fontAlgn="base" hangingPunct="0">
      <a:spcBef>
        <a:spcPct val="30000"/>
      </a:spcBef>
      <a:spcAft>
        <a:spcPct val="0"/>
      </a:spcAft>
      <a:defRPr sz="750" kern="1200">
        <a:solidFill>
          <a:schemeClr val="tx1"/>
        </a:solidFill>
        <a:latin typeface="Times New Roman" pitchFamily="16" charset="0"/>
        <a:ea typeface="MS PGothic" pitchFamily="34" charset="-128"/>
        <a:cs typeface="+mn-cs"/>
      </a:defRPr>
    </a:lvl3pPr>
    <a:lvl4pPr marL="1027458" algn="l" rtl="0" eaLnBrk="0" fontAlgn="base" hangingPunct="0">
      <a:spcBef>
        <a:spcPct val="30000"/>
      </a:spcBef>
      <a:spcAft>
        <a:spcPct val="0"/>
      </a:spcAft>
      <a:defRPr sz="750" kern="1200">
        <a:solidFill>
          <a:schemeClr val="tx1"/>
        </a:solidFill>
        <a:latin typeface="Times New Roman" pitchFamily="16" charset="0"/>
        <a:ea typeface="MS PGothic" pitchFamily="34" charset="-128"/>
        <a:cs typeface="+mn-cs"/>
      </a:defRPr>
    </a:lvl4pPr>
    <a:lvl5pPr marL="1370342" algn="l" rtl="0" eaLnBrk="0" fontAlgn="base" hangingPunct="0">
      <a:spcBef>
        <a:spcPct val="30000"/>
      </a:spcBef>
      <a:spcAft>
        <a:spcPct val="0"/>
      </a:spcAft>
      <a:defRPr sz="750" kern="1200">
        <a:solidFill>
          <a:schemeClr val="tx1"/>
        </a:solidFill>
        <a:latin typeface="Times New Roman" pitchFamily="16" charset="0"/>
        <a:ea typeface="MS PGothic" pitchFamily="34" charset="-128"/>
        <a:cs typeface="+mn-cs"/>
      </a:defRPr>
    </a:lvl5pPr>
    <a:lvl6pPr marL="1713869" algn="l" defTabSz="685550" rtl="0" eaLnBrk="1" latinLnBrk="0" hangingPunct="1">
      <a:defRPr sz="750" kern="1200">
        <a:solidFill>
          <a:schemeClr val="tx1"/>
        </a:solidFill>
        <a:latin typeface="+mn-lt"/>
        <a:ea typeface="+mn-ea"/>
        <a:cs typeface="+mn-cs"/>
      </a:defRPr>
    </a:lvl6pPr>
    <a:lvl7pPr marL="2056643" algn="l" defTabSz="685550" rtl="0" eaLnBrk="1" latinLnBrk="0" hangingPunct="1">
      <a:defRPr sz="750" kern="1200">
        <a:solidFill>
          <a:schemeClr val="tx1"/>
        </a:solidFill>
        <a:latin typeface="+mn-lt"/>
        <a:ea typeface="+mn-ea"/>
        <a:cs typeface="+mn-cs"/>
      </a:defRPr>
    </a:lvl7pPr>
    <a:lvl8pPr marL="2399410" algn="l" defTabSz="685550" rtl="0" eaLnBrk="1" latinLnBrk="0" hangingPunct="1">
      <a:defRPr sz="750" kern="1200">
        <a:solidFill>
          <a:schemeClr val="tx1"/>
        </a:solidFill>
        <a:latin typeface="+mn-lt"/>
        <a:ea typeface="+mn-ea"/>
        <a:cs typeface="+mn-cs"/>
      </a:defRPr>
    </a:lvl8pPr>
    <a:lvl9pPr marL="2742185" algn="l" defTabSz="685550" rtl="0" eaLnBrk="1" latinLnBrk="0" hangingPunct="1">
      <a:defRPr sz="7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id="{01685062-116D-47B3-A7FA-6EEFF2CBD3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a:defRPr sz="3400">
                <a:solidFill>
                  <a:schemeClr val="tx1"/>
                </a:solidFill>
                <a:latin typeface="Times New Roman" panose="02020603050405020304" pitchFamily="18" charset="0"/>
                <a:ea typeface="MS PGothic" panose="020B0600070205080204" pitchFamily="34" charset="-128"/>
              </a:defRPr>
            </a:lvl1pPr>
            <a:lvl2pPr marL="742950" indent="-285750" defTabSz="933450">
              <a:defRPr sz="3400">
                <a:solidFill>
                  <a:schemeClr val="tx1"/>
                </a:solidFill>
                <a:latin typeface="Times New Roman" panose="02020603050405020304" pitchFamily="18" charset="0"/>
                <a:ea typeface="MS PGothic" panose="020B0600070205080204" pitchFamily="34" charset="-128"/>
              </a:defRPr>
            </a:lvl2pPr>
            <a:lvl3pPr marL="1143000" indent="-228600" defTabSz="933450">
              <a:defRPr sz="3400">
                <a:solidFill>
                  <a:schemeClr val="tx1"/>
                </a:solidFill>
                <a:latin typeface="Times New Roman" panose="02020603050405020304" pitchFamily="18" charset="0"/>
                <a:ea typeface="MS PGothic" panose="020B0600070205080204" pitchFamily="34" charset="-128"/>
              </a:defRPr>
            </a:lvl3pPr>
            <a:lvl4pPr marL="1600200" indent="-228600" defTabSz="933450">
              <a:defRPr sz="3400">
                <a:solidFill>
                  <a:schemeClr val="tx1"/>
                </a:solidFill>
                <a:latin typeface="Times New Roman" panose="02020603050405020304" pitchFamily="18" charset="0"/>
                <a:ea typeface="MS PGothic" panose="020B0600070205080204" pitchFamily="34" charset="-128"/>
              </a:defRPr>
            </a:lvl4pPr>
            <a:lvl5pPr marL="2057400" indent="-228600" defTabSz="933450">
              <a:defRPr sz="3400">
                <a:solidFill>
                  <a:schemeClr val="tx1"/>
                </a:solidFill>
                <a:latin typeface="Times New Roman" panose="02020603050405020304" pitchFamily="18" charset="0"/>
                <a:ea typeface="MS PGothic" panose="020B0600070205080204" pitchFamily="34" charset="-128"/>
              </a:defRPr>
            </a:lvl5pPr>
            <a:lvl6pPr marL="25146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defTabSz="93345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fld id="{4C0C0A74-F001-44E6-B065-5803CD6A15D9}" type="slidenum">
              <a:rPr lang="en-US" altLang="en-US" sz="1200"/>
              <a:pPr/>
              <a:t>1</a:t>
            </a:fld>
            <a:endParaRPr lang="en-US" altLang="en-US" sz="1200"/>
          </a:p>
        </p:txBody>
      </p:sp>
      <p:sp>
        <p:nvSpPr>
          <p:cNvPr id="4099" name="Rectangle 2">
            <a:extLst>
              <a:ext uri="{FF2B5EF4-FFF2-40B4-BE49-F238E27FC236}">
                <a16:creationId xmlns:a16="http://schemas.microsoft.com/office/drawing/2014/main" id="{356A663C-6A46-4271-B9A3-233C40EC1E2C}"/>
              </a:ext>
            </a:extLst>
          </p:cNvPr>
          <p:cNvSpPr>
            <a:spLocks noGrp="1" noRot="1" noChangeAspect="1" noChangeArrowheads="1" noTextEdit="1"/>
          </p:cNvSpPr>
          <p:nvPr>
            <p:ph type="sldImg"/>
          </p:nvPr>
        </p:nvSpPr>
        <p:spPr>
          <a:xfrm>
            <a:off x="895350" y="698500"/>
            <a:ext cx="5233988" cy="3490913"/>
          </a:xfrm>
          <a:ln/>
        </p:spPr>
      </p:sp>
      <p:sp>
        <p:nvSpPr>
          <p:cNvPr id="4100" name="Rectangle 3">
            <a:extLst>
              <a:ext uri="{FF2B5EF4-FFF2-40B4-BE49-F238E27FC236}">
                <a16:creationId xmlns:a16="http://schemas.microsoft.com/office/drawing/2014/main" id="{F272A621-7689-4EBE-9CCE-FE39B3C07D6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38CEFDA-AF1C-4179-B1E0-DBC70927DD2C}" type="slidenum">
              <a:rPr lang="en-US" altLang="en-US" smtClean="0"/>
              <a:pPr/>
              <a:t>‹#›</a:t>
            </a:fld>
            <a:endParaRPr lang="en-US" altLang="en-US"/>
          </a:p>
        </p:txBody>
      </p:sp>
    </p:spTree>
    <p:extLst>
      <p:ext uri="{BB962C8B-B14F-4D97-AF65-F5344CB8AC3E}">
        <p14:creationId xmlns:p14="http://schemas.microsoft.com/office/powerpoint/2010/main" val="3749304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AE939EF-058F-49E9-ACBA-36E64BD4D4C1}" type="slidenum">
              <a:rPr lang="en-US" altLang="en-US" smtClean="0"/>
              <a:pPr/>
              <a:t>‹#›</a:t>
            </a:fld>
            <a:endParaRPr lang="en-US" altLang="en-US"/>
          </a:p>
        </p:txBody>
      </p:sp>
    </p:spTree>
    <p:extLst>
      <p:ext uri="{BB962C8B-B14F-4D97-AF65-F5344CB8AC3E}">
        <p14:creationId xmlns:p14="http://schemas.microsoft.com/office/powerpoint/2010/main" val="3949423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DFE17E4-98DB-4B0C-BF86-276E8EF30ADD}" type="slidenum">
              <a:rPr lang="en-US" altLang="en-US" smtClean="0"/>
              <a:pPr/>
              <a:t>‹#›</a:t>
            </a:fld>
            <a:endParaRPr lang="en-US" altLang="en-US"/>
          </a:p>
        </p:txBody>
      </p:sp>
    </p:spTree>
    <p:extLst>
      <p:ext uri="{BB962C8B-B14F-4D97-AF65-F5344CB8AC3E}">
        <p14:creationId xmlns:p14="http://schemas.microsoft.com/office/powerpoint/2010/main" val="2454306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469364" y="1950359"/>
            <a:ext cx="27979686" cy="3657600"/>
          </a:xfrm>
        </p:spPr>
        <p:txBody>
          <a:bodyPr/>
          <a:lstStyle/>
          <a:p>
            <a:r>
              <a:rPr lang="en-US"/>
              <a:t>Click to edit Master title style</a:t>
            </a:r>
          </a:p>
        </p:txBody>
      </p:sp>
      <p:sp>
        <p:nvSpPr>
          <p:cNvPr id="3" name="Content Placeholder 2"/>
          <p:cNvSpPr>
            <a:spLocks noGrp="1"/>
          </p:cNvSpPr>
          <p:nvPr>
            <p:ph sz="quarter" idx="1"/>
          </p:nvPr>
        </p:nvSpPr>
        <p:spPr>
          <a:xfrm>
            <a:off x="2469359" y="6340026"/>
            <a:ext cx="13932695" cy="6539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16516357" y="6340026"/>
            <a:ext cx="13932695" cy="65395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2469359" y="12966704"/>
            <a:ext cx="13932695" cy="65404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16516357" y="12966704"/>
            <a:ext cx="13932695" cy="65404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D9E6603-4984-4FD2-8877-2FB7CAA8B9AB}"/>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A5A7FC42-9A58-4831-A00C-4B2E61CD3A9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37C418C-4286-4280-8B34-A9AD8C041ED6}"/>
              </a:ext>
            </a:extLst>
          </p:cNvPr>
          <p:cNvSpPr>
            <a:spLocks noGrp="1"/>
          </p:cNvSpPr>
          <p:nvPr>
            <p:ph type="sldNum" sz="quarter" idx="12"/>
          </p:nvPr>
        </p:nvSpPr>
        <p:spPr/>
        <p:txBody>
          <a:bodyPr/>
          <a:lstStyle>
            <a:lvl1pPr>
              <a:defRPr/>
            </a:lvl1pPr>
          </a:lstStyle>
          <a:p>
            <a:fld id="{4A3CD206-F9D0-4910-BAB5-E2E49BDB08F0}" type="slidenum">
              <a:rPr lang="en-US" altLang="en-US"/>
              <a:pPr/>
              <a:t>‹#›</a:t>
            </a:fld>
            <a:endParaRPr lang="en-US" altLang="en-US"/>
          </a:p>
        </p:txBody>
      </p:sp>
    </p:spTree>
    <p:extLst>
      <p:ext uri="{BB962C8B-B14F-4D97-AF65-F5344CB8AC3E}">
        <p14:creationId xmlns:p14="http://schemas.microsoft.com/office/powerpoint/2010/main" val="1991137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0F896BF3-853E-4655-8CF4-2109CBC75221}" type="slidenum">
              <a:rPr lang="en-US" altLang="en-US" smtClean="0"/>
              <a:pPr/>
              <a:t>‹#›</a:t>
            </a:fld>
            <a:endParaRPr lang="en-US" altLang="en-US"/>
          </a:p>
        </p:txBody>
      </p:sp>
    </p:spTree>
    <p:extLst>
      <p:ext uri="{BB962C8B-B14F-4D97-AF65-F5344CB8AC3E}">
        <p14:creationId xmlns:p14="http://schemas.microsoft.com/office/powerpoint/2010/main" val="1107591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86430FE-E57A-40F8-9A54-C0CF3611559A}" type="slidenum">
              <a:rPr lang="en-US" altLang="en-US" smtClean="0"/>
              <a:pPr/>
              <a:t>‹#›</a:t>
            </a:fld>
            <a:endParaRPr lang="en-US" altLang="en-US"/>
          </a:p>
        </p:txBody>
      </p:sp>
    </p:spTree>
    <p:extLst>
      <p:ext uri="{BB962C8B-B14F-4D97-AF65-F5344CB8AC3E}">
        <p14:creationId xmlns:p14="http://schemas.microsoft.com/office/powerpoint/2010/main" val="1500060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D1525E0-0450-400E-8C83-BF9123C5BE50}" type="slidenum">
              <a:rPr lang="en-US" altLang="en-US" smtClean="0"/>
              <a:pPr/>
              <a:t>‹#›</a:t>
            </a:fld>
            <a:endParaRPr lang="en-US" altLang="en-US"/>
          </a:p>
        </p:txBody>
      </p:sp>
    </p:spTree>
    <p:extLst>
      <p:ext uri="{BB962C8B-B14F-4D97-AF65-F5344CB8AC3E}">
        <p14:creationId xmlns:p14="http://schemas.microsoft.com/office/powerpoint/2010/main" val="2823083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52CC8BE7-DA1D-42FB-9EFF-D5C121AEC80C}" type="slidenum">
              <a:rPr lang="en-US" altLang="en-US" smtClean="0"/>
              <a:pPr/>
              <a:t>‹#›</a:t>
            </a:fld>
            <a:endParaRPr lang="en-US" altLang="en-US"/>
          </a:p>
        </p:txBody>
      </p:sp>
    </p:spTree>
    <p:extLst>
      <p:ext uri="{BB962C8B-B14F-4D97-AF65-F5344CB8AC3E}">
        <p14:creationId xmlns:p14="http://schemas.microsoft.com/office/powerpoint/2010/main" val="1767788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95A1B97B-ACAC-4B60-84E3-29AD9F54FD5E}" type="slidenum">
              <a:rPr lang="en-US" altLang="en-US" smtClean="0"/>
              <a:pPr/>
              <a:t>‹#›</a:t>
            </a:fld>
            <a:endParaRPr lang="en-US" altLang="en-US"/>
          </a:p>
        </p:txBody>
      </p:sp>
    </p:spTree>
    <p:extLst>
      <p:ext uri="{BB962C8B-B14F-4D97-AF65-F5344CB8AC3E}">
        <p14:creationId xmlns:p14="http://schemas.microsoft.com/office/powerpoint/2010/main" val="3964534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0493E206-5108-4A04-BF4D-50E8DE3914D4}" type="slidenum">
              <a:rPr lang="en-US" altLang="en-US" smtClean="0"/>
              <a:pPr/>
              <a:t>‹#›</a:t>
            </a:fld>
            <a:endParaRPr lang="en-US" altLang="en-US"/>
          </a:p>
        </p:txBody>
      </p:sp>
    </p:spTree>
    <p:extLst>
      <p:ext uri="{BB962C8B-B14F-4D97-AF65-F5344CB8AC3E}">
        <p14:creationId xmlns:p14="http://schemas.microsoft.com/office/powerpoint/2010/main" val="3736981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FADEA73A-F01A-4D96-8B68-D705EE57BB9E}" type="slidenum">
              <a:rPr lang="en-US" altLang="en-US" smtClean="0"/>
              <a:pPr/>
              <a:t>‹#›</a:t>
            </a:fld>
            <a:endParaRPr lang="en-US" altLang="en-US"/>
          </a:p>
        </p:txBody>
      </p:sp>
    </p:spTree>
    <p:extLst>
      <p:ext uri="{BB962C8B-B14F-4D97-AF65-F5344CB8AC3E}">
        <p14:creationId xmlns:p14="http://schemas.microsoft.com/office/powerpoint/2010/main" val="411641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52CC8BE7-DA1D-42FB-9EFF-D5C121AEC80C}" type="slidenum">
              <a:rPr lang="en-US" altLang="en-US" smtClean="0"/>
              <a:pPr/>
              <a:t>‹#›</a:t>
            </a:fld>
            <a:endParaRPr lang="en-US" altLang="en-US"/>
          </a:p>
        </p:txBody>
      </p:sp>
    </p:spTree>
    <p:extLst>
      <p:ext uri="{BB962C8B-B14F-4D97-AF65-F5344CB8AC3E}">
        <p14:creationId xmlns:p14="http://schemas.microsoft.com/office/powerpoint/2010/main" val="2161025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52CC8BE7-DA1D-42FB-9EFF-D5C121AEC80C}" type="slidenum">
              <a:rPr lang="en-US" altLang="en-US" smtClean="0"/>
              <a:pPr/>
              <a:t>‹#›</a:t>
            </a:fld>
            <a:endParaRPr lang="en-US" altLang="en-US"/>
          </a:p>
        </p:txBody>
      </p:sp>
    </p:spTree>
    <p:extLst>
      <p:ext uri="{BB962C8B-B14F-4D97-AF65-F5344CB8AC3E}">
        <p14:creationId xmlns:p14="http://schemas.microsoft.com/office/powerpoint/2010/main" val="3297222913"/>
      </p:ext>
    </p:extLst>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 id="2147484308" r:id="rId12"/>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emf"/><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6.emf"/><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ext Box 3">
            <a:extLst>
              <a:ext uri="{FF2B5EF4-FFF2-40B4-BE49-F238E27FC236}">
                <a16:creationId xmlns:a16="http://schemas.microsoft.com/office/drawing/2014/main" id="{AD9EC61F-569C-467B-9350-F5AD7558D9CD}"/>
              </a:ext>
            </a:extLst>
          </p:cNvPr>
          <p:cNvSpPr txBox="1">
            <a:spLocks noChangeArrowheads="1"/>
          </p:cNvSpPr>
          <p:nvPr/>
        </p:nvSpPr>
        <p:spPr bwMode="auto">
          <a:xfrm>
            <a:off x="5087409" y="3514725"/>
            <a:ext cx="123137" cy="80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4800" b="1">
              <a:latin typeface="Arial" panose="020B0604020202020204" pitchFamily="34" charset="0"/>
            </a:endParaRPr>
          </a:p>
        </p:txBody>
      </p:sp>
      <p:sp>
        <p:nvSpPr>
          <p:cNvPr id="2051" name="Text Box 25">
            <a:extLst>
              <a:ext uri="{FF2B5EF4-FFF2-40B4-BE49-F238E27FC236}">
                <a16:creationId xmlns:a16="http://schemas.microsoft.com/office/drawing/2014/main" id="{03256464-8127-48C9-AB62-E198B8A45542}"/>
              </a:ext>
            </a:extLst>
          </p:cNvPr>
          <p:cNvSpPr txBox="1">
            <a:spLocks noChangeArrowheads="1"/>
          </p:cNvSpPr>
          <p:nvPr/>
        </p:nvSpPr>
        <p:spPr bwMode="auto">
          <a:xfrm>
            <a:off x="5655733" y="348193"/>
            <a:ext cx="11371792" cy="30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1600"/>
          </a:p>
        </p:txBody>
      </p:sp>
      <p:cxnSp>
        <p:nvCxnSpPr>
          <p:cNvPr id="2054" name="Straight Connector 8">
            <a:extLst>
              <a:ext uri="{FF2B5EF4-FFF2-40B4-BE49-F238E27FC236}">
                <a16:creationId xmlns:a16="http://schemas.microsoft.com/office/drawing/2014/main" id="{7AD0A18A-C1F9-4E1F-AF2F-53099496417F}"/>
              </a:ext>
            </a:extLst>
          </p:cNvPr>
          <p:cNvCxnSpPr>
            <a:cxnSpLocks noChangeShapeType="1"/>
          </p:cNvCxnSpPr>
          <p:nvPr/>
        </p:nvCxnSpPr>
        <p:spPr bwMode="auto">
          <a:xfrm>
            <a:off x="3048000" y="3092359"/>
            <a:ext cx="26822400" cy="0"/>
          </a:xfrm>
          <a:prstGeom prst="line">
            <a:avLst/>
          </a:prstGeom>
          <a:noFill/>
          <a:ln w="63500">
            <a:solidFill>
              <a:srgbClr val="7030A0"/>
            </a:solidFill>
            <a:round/>
            <a:headEnd/>
            <a:tailEnd/>
          </a:ln>
          <a:effectLst>
            <a:outerShdw dist="23000" dir="5400000" rotWithShape="0">
              <a:srgbClr val="808080">
                <a:alpha val="34998"/>
              </a:srgbClr>
            </a:outerShdw>
          </a:effectLst>
          <a:extLst>
            <a:ext uri="{909E8E84-426E-40DD-AFC4-6F175D3DCCD1}">
              <a14:hiddenFill xmlns:a14="http://schemas.microsoft.com/office/drawing/2010/main">
                <a:noFill/>
              </a14:hiddenFill>
            </a:ext>
          </a:extLst>
        </p:spPr>
      </p:cxnSp>
      <p:pic>
        <p:nvPicPr>
          <p:cNvPr id="2055" name="Picture 2" descr="http://hbcubuzz.com/wp-content/uploads/2012/10/benedict-copy.jpg">
            <a:extLst>
              <a:ext uri="{FF2B5EF4-FFF2-40B4-BE49-F238E27FC236}">
                <a16:creationId xmlns:a16="http://schemas.microsoft.com/office/drawing/2014/main" id="{F9DB5FCC-8B09-459B-8FDD-83F53E3E7C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9085" y="203202"/>
            <a:ext cx="2135717"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TextBox 111">
            <a:extLst>
              <a:ext uri="{FF2B5EF4-FFF2-40B4-BE49-F238E27FC236}">
                <a16:creationId xmlns:a16="http://schemas.microsoft.com/office/drawing/2014/main" id="{66850A26-76D3-4F87-9C8F-79FFCD15D330}"/>
              </a:ext>
            </a:extLst>
          </p:cNvPr>
          <p:cNvSpPr txBox="1">
            <a:spLocks noChangeArrowheads="1"/>
          </p:cNvSpPr>
          <p:nvPr/>
        </p:nvSpPr>
        <p:spPr bwMode="auto">
          <a:xfrm>
            <a:off x="3149115" y="3469984"/>
            <a:ext cx="3168448" cy="49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2800" b="1" dirty="0"/>
              <a:t>Abstract</a:t>
            </a:r>
          </a:p>
        </p:txBody>
      </p:sp>
      <p:sp>
        <p:nvSpPr>
          <p:cNvPr id="2057" name="TextBox 115">
            <a:extLst>
              <a:ext uri="{FF2B5EF4-FFF2-40B4-BE49-F238E27FC236}">
                <a16:creationId xmlns:a16="http://schemas.microsoft.com/office/drawing/2014/main" id="{60928ECC-5B4D-4C00-99D9-4AE94B20AFC5}"/>
              </a:ext>
            </a:extLst>
          </p:cNvPr>
          <p:cNvSpPr txBox="1">
            <a:spLocks noChangeArrowheads="1"/>
          </p:cNvSpPr>
          <p:nvPr/>
        </p:nvSpPr>
        <p:spPr bwMode="auto">
          <a:xfrm>
            <a:off x="4682858" y="10149202"/>
            <a:ext cx="5527942" cy="50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2800" b="1" dirty="0"/>
              <a:t>Research problem and Theory</a:t>
            </a:r>
          </a:p>
        </p:txBody>
      </p:sp>
      <p:sp>
        <p:nvSpPr>
          <p:cNvPr id="2058" name="TextBox 225">
            <a:extLst>
              <a:ext uri="{FF2B5EF4-FFF2-40B4-BE49-F238E27FC236}">
                <a16:creationId xmlns:a16="http://schemas.microsoft.com/office/drawing/2014/main" id="{3466413D-4A04-446A-B73D-6D32E8E88FC4}"/>
              </a:ext>
            </a:extLst>
          </p:cNvPr>
          <p:cNvSpPr txBox="1">
            <a:spLocks noChangeArrowheads="1"/>
          </p:cNvSpPr>
          <p:nvPr/>
        </p:nvSpPr>
        <p:spPr bwMode="auto">
          <a:xfrm>
            <a:off x="3616611" y="15605275"/>
            <a:ext cx="5419725" cy="50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endParaRPr lang="en-US" altLang="en-US" sz="2867" b="1"/>
          </a:p>
        </p:txBody>
      </p:sp>
      <p:sp>
        <p:nvSpPr>
          <p:cNvPr id="2059" name="TextBox 257">
            <a:extLst>
              <a:ext uri="{FF2B5EF4-FFF2-40B4-BE49-F238E27FC236}">
                <a16:creationId xmlns:a16="http://schemas.microsoft.com/office/drawing/2014/main" id="{2BB8A405-CBB8-41D0-A0A8-7592BD65D281}"/>
              </a:ext>
            </a:extLst>
          </p:cNvPr>
          <p:cNvSpPr txBox="1">
            <a:spLocks noChangeArrowheads="1"/>
          </p:cNvSpPr>
          <p:nvPr/>
        </p:nvSpPr>
        <p:spPr bwMode="auto">
          <a:xfrm>
            <a:off x="14805325" y="5465157"/>
            <a:ext cx="3177875" cy="50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2800" b="1" dirty="0"/>
              <a:t>Simulation Results</a:t>
            </a:r>
          </a:p>
        </p:txBody>
      </p:sp>
      <p:sp>
        <p:nvSpPr>
          <p:cNvPr id="2060" name="TextBox 263">
            <a:extLst>
              <a:ext uri="{FF2B5EF4-FFF2-40B4-BE49-F238E27FC236}">
                <a16:creationId xmlns:a16="http://schemas.microsoft.com/office/drawing/2014/main" id="{2CC8C26C-A2D0-4B2E-BCB9-9378729F2A45}"/>
              </a:ext>
            </a:extLst>
          </p:cNvPr>
          <p:cNvSpPr txBox="1">
            <a:spLocks noChangeArrowheads="1"/>
          </p:cNvSpPr>
          <p:nvPr/>
        </p:nvSpPr>
        <p:spPr bwMode="auto">
          <a:xfrm>
            <a:off x="24000817" y="9800725"/>
            <a:ext cx="2669183" cy="50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eaLnBrk="1" hangingPunct="1"/>
            <a:r>
              <a:rPr lang="en-US" altLang="en-US" sz="2800" b="1" dirty="0">
                <a:solidFill>
                  <a:srgbClr val="000000"/>
                </a:solidFill>
                <a:cs typeface="Times New Roman" panose="02020603050405020304" pitchFamily="18" charset="0"/>
              </a:rPr>
              <a:t>Conclusion</a:t>
            </a:r>
          </a:p>
        </p:txBody>
      </p:sp>
      <p:sp>
        <p:nvSpPr>
          <p:cNvPr id="2061" name="TextBox 264">
            <a:extLst>
              <a:ext uri="{FF2B5EF4-FFF2-40B4-BE49-F238E27FC236}">
                <a16:creationId xmlns:a16="http://schemas.microsoft.com/office/drawing/2014/main" id="{9275BF67-394F-4DF5-ABC4-D9DB1D875FA2}"/>
              </a:ext>
            </a:extLst>
          </p:cNvPr>
          <p:cNvSpPr txBox="1">
            <a:spLocks noChangeArrowheads="1"/>
          </p:cNvSpPr>
          <p:nvPr/>
        </p:nvSpPr>
        <p:spPr bwMode="auto">
          <a:xfrm>
            <a:off x="23469600" y="15621000"/>
            <a:ext cx="3170767" cy="50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941" tIns="30467" rIns="60941" bIns="30467">
            <a:spAutoFit/>
          </a:bodyPr>
          <a:lstStyle>
            <a:lvl1pPr>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algn="ctr" eaLnBrk="1" hangingPunct="1"/>
            <a:r>
              <a:rPr lang="en-US" altLang="en-US" sz="2800" b="1" dirty="0">
                <a:solidFill>
                  <a:srgbClr val="000000"/>
                </a:solidFill>
                <a:cs typeface="Times New Roman" panose="02020603050405020304" pitchFamily="18" charset="0"/>
              </a:rPr>
              <a:t>Acknowledgements</a:t>
            </a:r>
          </a:p>
        </p:txBody>
      </p:sp>
      <p:sp>
        <p:nvSpPr>
          <p:cNvPr id="2062" name="TextBox 1">
            <a:extLst>
              <a:ext uri="{FF2B5EF4-FFF2-40B4-BE49-F238E27FC236}">
                <a16:creationId xmlns:a16="http://schemas.microsoft.com/office/drawing/2014/main" id="{E37A9D74-5FA0-46C7-B09C-BC60BCB7D40E}"/>
              </a:ext>
            </a:extLst>
          </p:cNvPr>
          <p:cNvSpPr txBox="1">
            <a:spLocks noChangeArrowheads="1"/>
          </p:cNvSpPr>
          <p:nvPr/>
        </p:nvSpPr>
        <p:spPr bwMode="auto">
          <a:xfrm>
            <a:off x="3149115" y="4040813"/>
            <a:ext cx="8717772" cy="593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960" tIns="30480" rIns="60960" bIns="30480" anchor="t">
            <a:spAutoFit/>
          </a:bodyPr>
          <a:lstStyle>
            <a:lvl1pPr marL="457200" indent="-457200">
              <a:defRPr sz="3400">
                <a:solidFill>
                  <a:schemeClr val="tx1"/>
                </a:solidFill>
                <a:latin typeface="Times New Roman" panose="02020603050405020304" pitchFamily="18" charset="0"/>
                <a:ea typeface="MS PGothic" panose="020B0600070205080204" pitchFamily="34" charset="-128"/>
              </a:defRPr>
            </a:lvl1pPr>
            <a:lvl2pPr marL="742950" indent="-285750">
              <a:defRPr sz="3400">
                <a:solidFill>
                  <a:schemeClr val="tx1"/>
                </a:solidFill>
                <a:latin typeface="Times New Roman" panose="02020603050405020304" pitchFamily="18" charset="0"/>
                <a:ea typeface="MS PGothic" panose="020B0600070205080204" pitchFamily="34" charset="-128"/>
              </a:defRPr>
            </a:lvl2pPr>
            <a:lvl3pPr marL="1143000" indent="-228600">
              <a:defRPr sz="3400">
                <a:solidFill>
                  <a:schemeClr val="tx1"/>
                </a:solidFill>
                <a:latin typeface="Times New Roman" panose="02020603050405020304" pitchFamily="18" charset="0"/>
                <a:ea typeface="MS PGothic" panose="020B0600070205080204" pitchFamily="34" charset="-128"/>
              </a:defRPr>
            </a:lvl3pPr>
            <a:lvl4pPr marL="1600200" indent="-228600">
              <a:defRPr sz="3400">
                <a:solidFill>
                  <a:schemeClr val="tx1"/>
                </a:solidFill>
                <a:latin typeface="Times New Roman" panose="02020603050405020304" pitchFamily="18" charset="0"/>
                <a:ea typeface="MS PGothic" panose="020B0600070205080204" pitchFamily="34" charset="-128"/>
              </a:defRPr>
            </a:lvl4pPr>
            <a:lvl5pPr marL="2057400" indent="-228600">
              <a:defRPr sz="3400">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3400">
                <a:solidFill>
                  <a:schemeClr val="tx1"/>
                </a:solidFill>
                <a:latin typeface="Times New Roman" panose="02020603050405020304" pitchFamily="18" charset="0"/>
                <a:ea typeface="MS PGothic" panose="020B0600070205080204" pitchFamily="34" charset="-128"/>
              </a:defRPr>
            </a:lvl9pPr>
          </a:lstStyle>
          <a:p>
            <a:pPr marL="304815" indent="304815" algn="just">
              <a:lnSpc>
                <a:spcPct val="150000"/>
              </a:lnSpc>
              <a:spcAft>
                <a:spcPts val="667"/>
              </a:spcAft>
            </a:pPr>
            <a:r>
              <a:rPr lang="en-US" sz="1600" dirty="0">
                <a:ea typeface="Calibri" panose="020F0502020204030204" pitchFamily="34" charset="0"/>
                <a:cs typeface="Times New Roman" panose="02020603050405020304" pitchFamily="18" charset="0"/>
              </a:rPr>
              <a:t>The behavior of the scattering waves changes according to the object properties which depend on different factors such as shapes and materials of complex objects. With that stated, the scattering of electromagnetic (EM) waves by a translating, electrically conducting cylinder coated with meta-materials will be investigated herein. </a:t>
            </a:r>
            <a:r>
              <a:rPr lang="en-US" sz="1600" dirty="0">
                <a:solidFill>
                  <a:srgbClr val="000000"/>
                </a:solidFill>
                <a:ea typeface="Calibri" panose="020F0502020204030204" pitchFamily="34" charset="0"/>
                <a:cs typeface="Times New Roman" panose="02020603050405020304" pitchFamily="18" charset="0"/>
              </a:rPr>
              <a:t>Metamaterials are a set of artificial materials that have special electromagnetic characteristics. This kind of materials has negative permittivity and negative permeability. Also, Metamaterials are not available or not easily obtainable in nature. The purpose of our research is to create a module that is used to simulate the effect of translating, conducting cylinder</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a:solidFill>
                  <a:srgbClr val="000000"/>
                </a:solidFill>
                <a:ea typeface="Calibri" panose="020F0502020204030204" pitchFamily="34" charset="0"/>
                <a:cs typeface="Times New Roman" panose="02020603050405020304" pitchFamily="18" charset="0"/>
              </a:rPr>
              <a:t>coated with meta-materials on scattering waves. The scattering of electromagnetic plane waves by a stationary conducting cylinder </a:t>
            </a:r>
            <a:r>
              <a:rPr lang="en-US" sz="1600" dirty="0">
                <a:ea typeface="Calibri" panose="020F0502020204030204" pitchFamily="34" charset="0"/>
                <a:cs typeface="Times New Roman" panose="02020603050405020304" pitchFamily="18" charset="0"/>
              </a:rPr>
              <a:t>coated with meta-materials</a:t>
            </a:r>
            <a:r>
              <a:rPr lang="en-US" sz="1600" dirty="0">
                <a:solidFill>
                  <a:srgbClr val="000000"/>
                </a:solidFill>
                <a:ea typeface="Calibri" panose="020F0502020204030204" pitchFamily="34" charset="0"/>
                <a:cs typeface="Times New Roman" panose="02020603050405020304" pitchFamily="18" charset="0"/>
              </a:rPr>
              <a:t> has been investigated. In this work, The Lorentz transformation is used to analyze the scattering of an incident E-wave by a translating, highly conducting, circular cylinder coated with meta-materials. The MATLAB is used to display the behavior of scattered phase and amplitude in terms of incident E-wave, as well as show how coating the cylinder with metamaterials affects such observations. Results show that the amplitude and phase of scattering field are shifted by the translation of the conducting cylinder. Future work includes extending this analysis to investigate the effect of the movement (Rotation and Translation) of the conducting cylinder</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a:solidFill>
                  <a:srgbClr val="000000"/>
                </a:solidFill>
                <a:ea typeface="Calibri" panose="020F0502020204030204" pitchFamily="34" charset="0"/>
                <a:cs typeface="Times New Roman" panose="02020603050405020304" pitchFamily="18" charset="0"/>
              </a:rPr>
              <a:t>coated with meta-materials on the scattered field. </a:t>
            </a:r>
            <a:endParaRPr lang="en-US"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7A037D97-DF9C-43FC-9EE6-A28727D4EFF7}"/>
              </a:ext>
            </a:extLst>
          </p:cNvPr>
          <p:cNvSpPr txBox="1"/>
          <p:nvPr/>
        </p:nvSpPr>
        <p:spPr>
          <a:xfrm>
            <a:off x="5655736" y="13360402"/>
            <a:ext cx="184731" cy="353943"/>
          </a:xfrm>
          <a:prstGeom prst="rect">
            <a:avLst/>
          </a:prstGeom>
          <a:noFill/>
        </p:spPr>
        <p:txBody>
          <a:bodyPr wrap="none" rtlCol="0">
            <a:spAutoFit/>
          </a:bodyPr>
          <a:lstStyle/>
          <a:p>
            <a:endParaRPr lang="fr-FR" sz="1700"/>
          </a:p>
        </p:txBody>
      </p:sp>
      <p:sp>
        <p:nvSpPr>
          <p:cNvPr id="24" name="TextBox 23">
            <a:extLst>
              <a:ext uri="{FF2B5EF4-FFF2-40B4-BE49-F238E27FC236}">
                <a16:creationId xmlns:a16="http://schemas.microsoft.com/office/drawing/2014/main" id="{5752CF27-277A-44DE-BB76-C0B240418F16}"/>
              </a:ext>
            </a:extLst>
          </p:cNvPr>
          <p:cNvSpPr txBox="1"/>
          <p:nvPr/>
        </p:nvSpPr>
        <p:spPr>
          <a:xfrm>
            <a:off x="3577365" y="10802635"/>
            <a:ext cx="8089351" cy="1128258"/>
          </a:xfrm>
          <a:prstGeom prst="rect">
            <a:avLst/>
          </a:prstGeom>
          <a:noFill/>
        </p:spPr>
        <p:txBody>
          <a:bodyPr wrap="square" lIns="60960" tIns="30480" rIns="60960" bIns="30480" rtlCol="0" anchor="t">
            <a:spAutoFit/>
          </a:bodyPr>
          <a:lstStyle/>
          <a:p>
            <a:pPr algn="just"/>
            <a:r>
              <a:rPr lang="en-US" sz="1733" dirty="0">
                <a:latin typeface="Times New Roman"/>
                <a:cs typeface="Times New Roman"/>
              </a:rPr>
              <a:t>The geometry of research is shown in Fig. 1. In this research, the effect of the translating of the very good conducting cylinder coated with metamaterial on an incident E-wave is investigated. </a:t>
            </a:r>
          </a:p>
          <a:p>
            <a:pPr algn="just"/>
            <a:endParaRPr lang="en-US" sz="1733" dirty="0">
              <a:latin typeface="Times New Roman"/>
              <a:cs typeface="Times New Roman"/>
            </a:endParaRPr>
          </a:p>
        </p:txBody>
      </p:sp>
      <p:sp>
        <p:nvSpPr>
          <p:cNvPr id="2082" name="Rectangle 65">
            <a:extLst>
              <a:ext uri="{FF2B5EF4-FFF2-40B4-BE49-F238E27FC236}">
                <a16:creationId xmlns:a16="http://schemas.microsoft.com/office/drawing/2014/main" id="{BABBB988-C5BF-49D7-94CA-47B76DFCCBAD}"/>
              </a:ext>
            </a:extLst>
          </p:cNvPr>
          <p:cNvSpPr>
            <a:spLocks noChangeArrowheads="1"/>
          </p:cNvSpPr>
          <p:nvPr/>
        </p:nvSpPr>
        <p:spPr bwMode="auto">
          <a:xfrm>
            <a:off x="-8764458" y="18602887"/>
            <a:ext cx="80866391"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0960" tIns="30480" rIns="60960" bIns="30480" numCol="1" anchor="ctr" anchorCtr="0" compatLnSpc="1">
            <a:prstTxWarp prst="textNoShape">
              <a:avLst/>
            </a:prstTxWarp>
            <a:spAutoFit/>
          </a:bodyPr>
          <a:lstStyle/>
          <a:p>
            <a:endParaRPr lang="fr-FR" sz="1700"/>
          </a:p>
        </p:txBody>
      </p:sp>
      <p:sp>
        <p:nvSpPr>
          <p:cNvPr id="2085" name="Rectangle 68">
            <a:extLst>
              <a:ext uri="{FF2B5EF4-FFF2-40B4-BE49-F238E27FC236}">
                <a16:creationId xmlns:a16="http://schemas.microsoft.com/office/drawing/2014/main" id="{C8B9E024-13DF-4BFC-8EA9-77357F917196}"/>
              </a:ext>
            </a:extLst>
          </p:cNvPr>
          <p:cNvSpPr>
            <a:spLocks noChangeArrowheads="1"/>
          </p:cNvSpPr>
          <p:nvPr/>
        </p:nvSpPr>
        <p:spPr bwMode="auto">
          <a:xfrm>
            <a:off x="3048001" y="312667"/>
            <a:ext cx="19204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en-US" altLang="en-US" sz="667"/>
          </a:p>
          <a:p>
            <a:r>
              <a:rPr lang="en-US" altLang="en-US" sz="667"/>
              <a:t> </a:t>
            </a:r>
            <a:r>
              <a:rPr lang="en-US" altLang="en-US" sz="1733"/>
              <a:t> </a:t>
            </a:r>
            <a:endParaRPr lang="en-US" altLang="en-US" sz="1700"/>
          </a:p>
        </p:txBody>
      </p:sp>
      <p:sp>
        <p:nvSpPr>
          <p:cNvPr id="2089" name="Rectangle 2088">
            <a:extLst>
              <a:ext uri="{FF2B5EF4-FFF2-40B4-BE49-F238E27FC236}">
                <a16:creationId xmlns:a16="http://schemas.microsoft.com/office/drawing/2014/main" id="{2DC7EF27-4984-4288-995B-ECE91ECB3BAF}"/>
              </a:ext>
            </a:extLst>
          </p:cNvPr>
          <p:cNvSpPr/>
          <p:nvPr/>
        </p:nvSpPr>
        <p:spPr>
          <a:xfrm>
            <a:off x="20777197" y="10306797"/>
            <a:ext cx="8088853" cy="5193729"/>
          </a:xfrm>
          <a:prstGeom prst="rect">
            <a:avLst/>
          </a:prstGeom>
        </p:spPr>
        <p:txBody>
          <a:bodyPr wrap="square">
            <a:spAutoFit/>
          </a:bodyPr>
          <a:lstStyle/>
          <a:p>
            <a:pPr marL="304831" indent="-304831" algn="just">
              <a:lnSpc>
                <a:spcPct val="150000"/>
              </a:lnSpc>
              <a:buFont typeface="Arial" panose="020B0604020202020204" pitchFamily="34" charset="0"/>
              <a:buChar char="•"/>
            </a:pPr>
            <a:r>
              <a:rPr lang="en-US" sz="1700" dirty="0"/>
              <a:t>In this research, the effect of the translation of a very good conducting cylinder coated with meta-materials on the scattering an incident E-wave  was investigated. </a:t>
            </a:r>
          </a:p>
          <a:p>
            <a:pPr marL="304831" indent="-304831" algn="just">
              <a:lnSpc>
                <a:spcPct val="150000"/>
              </a:lnSpc>
              <a:buFont typeface="Arial" panose="020B0604020202020204" pitchFamily="34" charset="0"/>
              <a:buChar char="•"/>
            </a:pPr>
            <a:r>
              <a:rPr lang="en-US" sz="1700" dirty="0"/>
              <a:t>The effect derived from the translation of the very good conducting cylinder coated with meta-materials showed that there was a shift (Doppler effect).</a:t>
            </a:r>
          </a:p>
          <a:p>
            <a:pPr marL="304831" indent="-304831" algn="just">
              <a:lnSpc>
                <a:spcPct val="150000"/>
              </a:lnSpc>
              <a:buFont typeface="Arial" panose="020B0604020202020204" pitchFamily="34" charset="0"/>
              <a:buChar char="•"/>
            </a:pPr>
            <a:r>
              <a:rPr lang="en-US" sz="1700" dirty="0"/>
              <a:t>The backscattered amplitude and phase are shifted to the right when the conducting cylinder moves away from the source.</a:t>
            </a:r>
          </a:p>
          <a:p>
            <a:pPr marL="304831" indent="-304831" algn="just">
              <a:lnSpc>
                <a:spcPct val="150000"/>
              </a:lnSpc>
              <a:buFont typeface="Arial" panose="020B0604020202020204" pitchFamily="34" charset="0"/>
              <a:buChar char="•"/>
            </a:pPr>
            <a:r>
              <a:rPr lang="en-US" sz="1700" dirty="0"/>
              <a:t>Similarly, when the conducting cylinder coated with metamaterials moves in the direction of the source, the backscattered phase and magnitude is shifted to the left.</a:t>
            </a:r>
          </a:p>
          <a:p>
            <a:pPr marL="304831" indent="-304831" algn="just">
              <a:lnSpc>
                <a:spcPct val="150000"/>
              </a:lnSpc>
              <a:buFont typeface="Arial" panose="020B0604020202020204" pitchFamily="34" charset="0"/>
              <a:buChar char="•"/>
            </a:pPr>
            <a:r>
              <a:rPr lang="en-US" sz="1700" dirty="0"/>
              <a:t>The behavior of the backscattered field of the translating of the very good conducting cylinder coted with meta-materials would be different from the scattered phase and magnitude of the conducting cylinder without meta-materials.  </a:t>
            </a:r>
          </a:p>
          <a:p>
            <a:pPr marL="304831" indent="-304831" algn="just">
              <a:lnSpc>
                <a:spcPct val="150000"/>
              </a:lnSpc>
              <a:buFont typeface="Arial" panose="020B0604020202020204" pitchFamily="34" charset="0"/>
              <a:buChar char="•"/>
            </a:pPr>
            <a:r>
              <a:rPr lang="en-US" sz="1700" dirty="0"/>
              <a:t>This work will extend to analysis the effect of the movement (Rotation and Translation) of the conducting cylinder coated with meta-materials on the scattered field.</a:t>
            </a:r>
            <a:endParaRPr lang="fr-FR" sz="1700" dirty="0"/>
          </a:p>
        </p:txBody>
      </p:sp>
      <p:sp>
        <p:nvSpPr>
          <p:cNvPr id="3" name="TextBox 2">
            <a:extLst>
              <a:ext uri="{FF2B5EF4-FFF2-40B4-BE49-F238E27FC236}">
                <a16:creationId xmlns:a16="http://schemas.microsoft.com/office/drawing/2014/main" id="{D9A19A1A-EB0B-4D96-A79F-9E62BFFC0D48}"/>
              </a:ext>
            </a:extLst>
          </p:cNvPr>
          <p:cNvSpPr txBox="1"/>
          <p:nvPr/>
        </p:nvSpPr>
        <p:spPr>
          <a:xfrm>
            <a:off x="20750456" y="16178460"/>
            <a:ext cx="8115593" cy="5233740"/>
          </a:xfrm>
          <a:prstGeom prst="rect">
            <a:avLst/>
          </a:prstGeom>
          <a:noFill/>
        </p:spPr>
        <p:txBody>
          <a:bodyPr wrap="square" lIns="60960" tIns="30480" rIns="60960" bIns="30480" rtlCol="0" anchor="t">
            <a:spAutoFit/>
          </a:bodyPr>
          <a:lstStyle/>
          <a:p>
            <a:pPr algn="just">
              <a:lnSpc>
                <a:spcPct val="150000"/>
              </a:lnSpc>
            </a:pPr>
            <a:r>
              <a:rPr lang="en-US" sz="1867" dirty="0">
                <a:cs typeface="Times New Roman"/>
              </a:rPr>
              <a:t>This work was supported by:</a:t>
            </a:r>
            <a:r>
              <a:rPr lang="en-US" sz="1867" b="1" dirty="0"/>
              <a:t> </a:t>
            </a:r>
          </a:p>
          <a:p>
            <a:pPr marL="304815" indent="-304815" algn="just">
              <a:lnSpc>
                <a:spcPct val="150000"/>
              </a:lnSpc>
              <a:buFont typeface="Arial" panose="020B0604020202020204" pitchFamily="34" charset="0"/>
              <a:buChar char="•"/>
            </a:pPr>
            <a:r>
              <a:rPr lang="en-US" sz="1867" dirty="0">
                <a:ea typeface="+mn-lt"/>
                <a:cs typeface="+mn-lt"/>
              </a:rPr>
              <a:t>U.S. Department of Education Minority Science Improvement Program</a:t>
            </a:r>
            <a:r>
              <a:rPr lang="en-US" sz="1867" dirty="0"/>
              <a:t> </a:t>
            </a:r>
            <a:r>
              <a:rPr lang="en-US" sz="1867" dirty="0">
                <a:ea typeface="+mn-lt"/>
                <a:cs typeface="+mn-lt"/>
              </a:rPr>
              <a:t>(MSIEP-Benedict College Creating Achievers in STEM through</a:t>
            </a:r>
            <a:r>
              <a:rPr lang="en-US" sz="1867" dirty="0"/>
              <a:t> </a:t>
            </a:r>
            <a:r>
              <a:rPr lang="en-US" sz="1867" dirty="0">
                <a:ea typeface="+mn-lt"/>
                <a:cs typeface="+mn-lt"/>
              </a:rPr>
              <a:t>Academic Support, Mentoring, and Research FY19 US Department of</a:t>
            </a:r>
            <a:r>
              <a:rPr lang="en-US" sz="1867" dirty="0"/>
              <a:t> </a:t>
            </a:r>
            <a:r>
              <a:rPr lang="en-US" sz="1867" dirty="0">
                <a:ea typeface="+mn-lt"/>
                <a:cs typeface="+mn-lt"/>
              </a:rPr>
              <a:t>Education MSEIP Grant Award P120A190061)</a:t>
            </a:r>
            <a:endParaRPr lang="en-US" sz="1867" dirty="0"/>
          </a:p>
          <a:p>
            <a:pPr marL="304815" indent="-304815" algn="just">
              <a:lnSpc>
                <a:spcPct val="150000"/>
              </a:lnSpc>
              <a:buFont typeface="Arial" panose="020B0604020202020204" pitchFamily="34" charset="0"/>
              <a:buChar char="•"/>
            </a:pPr>
            <a:r>
              <a:rPr lang="en-US" sz="1867" dirty="0">
                <a:ea typeface="+mn-lt"/>
                <a:cs typeface="+mn-lt"/>
              </a:rPr>
              <a:t>Center for Connected Multimodal Mobility (C2M2) (USDOT Tier 1</a:t>
            </a:r>
            <a:r>
              <a:rPr lang="en-US" sz="1867" dirty="0"/>
              <a:t> </a:t>
            </a:r>
            <a:r>
              <a:rPr lang="en-US" sz="1867" dirty="0">
                <a:ea typeface="+mn-lt"/>
                <a:cs typeface="+mn-lt"/>
              </a:rPr>
              <a:t>University Transportation Center) Grant headquartered at Clemson</a:t>
            </a:r>
            <a:r>
              <a:rPr lang="en-US" sz="1867" dirty="0"/>
              <a:t> </a:t>
            </a:r>
            <a:r>
              <a:rPr lang="en-US" sz="1867" dirty="0">
                <a:ea typeface="+mn-lt"/>
                <a:cs typeface="+mn-lt"/>
              </a:rPr>
              <a:t>University, Clemson, South Carolina, USA.</a:t>
            </a:r>
            <a:endParaRPr lang="en-US" sz="1867" dirty="0"/>
          </a:p>
          <a:p>
            <a:pPr marL="304815" indent="-304815" algn="just">
              <a:lnSpc>
                <a:spcPct val="150000"/>
              </a:lnSpc>
              <a:buFont typeface="Arial" panose="020B0604020202020204" pitchFamily="34" charset="0"/>
              <a:buChar char="•"/>
            </a:pPr>
            <a:r>
              <a:rPr lang="en-US" sz="1867" dirty="0">
                <a:ea typeface="+mn-lt"/>
                <a:cs typeface="+mn-lt"/>
              </a:rPr>
              <a:t>U.S. National Science Foundation (NSF, Nos. 1719501, 1436222, and</a:t>
            </a:r>
            <a:r>
              <a:rPr lang="en-US" sz="1867" dirty="0"/>
              <a:t> </a:t>
            </a:r>
            <a:r>
              <a:rPr lang="en-US" sz="1867" dirty="0">
                <a:ea typeface="+mn-lt"/>
                <a:cs typeface="+mn-lt"/>
              </a:rPr>
              <a:t>1400991, 1954532) grants.</a:t>
            </a:r>
            <a:endParaRPr lang="en-US" sz="1867" dirty="0"/>
          </a:p>
          <a:p>
            <a:pPr marL="304815" indent="-304815" algn="just">
              <a:lnSpc>
                <a:spcPct val="150000"/>
              </a:lnSpc>
              <a:buFont typeface="Arial" panose="020B0604020202020204" pitchFamily="34" charset="0"/>
              <a:buChar char="•"/>
            </a:pPr>
            <a:r>
              <a:rPr lang="en-US" sz="1867" dirty="0">
                <a:ea typeface="+mn-lt"/>
                <a:cs typeface="+mn-lt"/>
              </a:rPr>
              <a:t>SC </a:t>
            </a:r>
            <a:r>
              <a:rPr lang="en-US" sz="1867" dirty="0" err="1">
                <a:ea typeface="+mn-lt"/>
                <a:cs typeface="+mn-lt"/>
              </a:rPr>
              <a:t>EPSCoR</a:t>
            </a:r>
            <a:r>
              <a:rPr lang="en-US" sz="1867" dirty="0">
                <a:ea typeface="+mn-lt"/>
                <a:cs typeface="+mn-lt"/>
              </a:rPr>
              <a:t> GEAR CRP, SCAMP, NASA ULI project headquartered</a:t>
            </a:r>
            <a:r>
              <a:rPr lang="en-US" sz="1867" dirty="0"/>
              <a:t> </a:t>
            </a:r>
            <a:r>
              <a:rPr lang="en-US" sz="1867" dirty="0">
                <a:ea typeface="+mn-lt"/>
                <a:cs typeface="+mn-lt"/>
              </a:rPr>
              <a:t>at University of South Carolina, Columbia. </a:t>
            </a:r>
            <a:endParaRPr lang="fr-FR" sz="1700" dirty="0">
              <a:cs typeface="Times New Roman" panose="02020603050405020304" pitchFamily="18" charset="0"/>
            </a:endParaRPr>
          </a:p>
        </p:txBody>
      </p:sp>
      <p:sp>
        <p:nvSpPr>
          <p:cNvPr id="45" name="TextBox 44">
            <a:extLst>
              <a:ext uri="{FF2B5EF4-FFF2-40B4-BE49-F238E27FC236}">
                <a16:creationId xmlns:a16="http://schemas.microsoft.com/office/drawing/2014/main" id="{B601DF3D-EF6D-4454-9821-B2DB26B571BA}"/>
              </a:ext>
            </a:extLst>
          </p:cNvPr>
          <p:cNvSpPr txBox="1"/>
          <p:nvPr/>
        </p:nvSpPr>
        <p:spPr>
          <a:xfrm>
            <a:off x="4381756" y="15338810"/>
            <a:ext cx="6065831" cy="323165"/>
          </a:xfrm>
          <a:prstGeom prst="rect">
            <a:avLst/>
          </a:prstGeom>
          <a:noFill/>
        </p:spPr>
        <p:txBody>
          <a:bodyPr wrap="square" lIns="60960" tIns="30480" rIns="60960" bIns="30480" rtlCol="0" anchor="t">
            <a:spAutoFit/>
          </a:bodyPr>
          <a:lstStyle/>
          <a:p>
            <a:r>
              <a:rPr lang="en-US" sz="1700" dirty="0"/>
              <a:t>Figure 1. EM scattering by a cylinder coated with meta-materials. </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DF53D0D1-3CFF-4F19-BA20-F7BB966DFEFB}"/>
                  </a:ext>
                </a:extLst>
              </p:cNvPr>
              <p:cNvSpPr txBox="1"/>
              <p:nvPr/>
            </p:nvSpPr>
            <p:spPr>
              <a:xfrm>
                <a:off x="3851313" y="15856656"/>
                <a:ext cx="6701147" cy="5174750"/>
              </a:xfrm>
              <a:prstGeom prst="rect">
                <a:avLst/>
              </a:prstGeom>
              <a:noFill/>
            </p:spPr>
            <p:txBody>
              <a:bodyPr wrap="square" lIns="60960" tIns="30480" rIns="60960" bIns="30480" rtlCol="0" anchor="t">
                <a:spAutoFit/>
              </a:bodyPr>
              <a:lstStyle/>
              <a:p>
                <a:r>
                  <a:rPr lang="fr-FR" sz="1700" dirty="0"/>
                  <a:t>Components of the scattered field are defined by:</a:t>
                </a:r>
              </a:p>
              <a:p>
                <a:endParaRPr lang="fr-FR" sz="1700" dirty="0"/>
              </a:p>
              <a:p>
                <a:pPr/>
                <a14:m>
                  <m:oMathPara xmlns:m="http://schemas.openxmlformats.org/officeDocument/2006/math">
                    <m:oMathParaPr>
                      <m:jc m:val="center"/>
                    </m:oMathParaPr>
                    <m:oMath xmlns:m="http://schemas.openxmlformats.org/officeDocument/2006/math">
                      <m:sSubSup>
                        <m:sSubSupPr>
                          <m:ctrlPr>
                            <a:rPr lang="en-US" sz="2133" i="1">
                              <a:latin typeface="Cambria Math" panose="02040503050406030204" pitchFamily="18" charset="0"/>
                            </a:rPr>
                          </m:ctrlPr>
                        </m:sSubSupPr>
                        <m:e>
                          <m:r>
                            <a:rPr lang="en-US" sz="2133" i="1">
                              <a:latin typeface="Cambria Math" panose="02040503050406030204" pitchFamily="18" charset="0"/>
                            </a:rPr>
                            <m:t>𝐸</m:t>
                          </m:r>
                        </m:e>
                        <m:sub>
                          <m:sSub>
                            <m:sSubPr>
                              <m:ctrlPr>
                                <a:rPr lang="en-US" sz="2133" i="1">
                                  <a:latin typeface="Cambria Math" panose="02040503050406030204" pitchFamily="18" charset="0"/>
                                </a:rPr>
                              </m:ctrlPr>
                            </m:sSubPr>
                            <m:e>
                              <m:r>
                                <a:rPr lang="en-US" sz="2133" i="1">
                                  <a:latin typeface="Cambria Math" panose="02040503050406030204" pitchFamily="18" charset="0"/>
                                </a:rPr>
                                <m:t>0</m:t>
                              </m:r>
                            </m:e>
                            <m:sub>
                              <m:r>
                                <a:rPr lang="en-US" sz="2133" i="1">
                                  <a:latin typeface="Cambria Math" panose="02040503050406030204" pitchFamily="18" charset="0"/>
                                </a:rPr>
                                <m:t>𝑍</m:t>
                              </m:r>
                            </m:sub>
                          </m:sSub>
                        </m:sub>
                        <m:sup>
                          <m:r>
                            <a:rPr lang="en-US" sz="2133" i="1">
                              <a:latin typeface="Cambria Math" panose="02040503050406030204" pitchFamily="18" charset="0"/>
                            </a:rPr>
                            <m:t>𝑆</m:t>
                          </m:r>
                        </m:sup>
                      </m:sSubSup>
                      <m:r>
                        <a:rPr lang="en-US" sz="2133" i="1">
                          <a:latin typeface="Cambria Math" panose="02040503050406030204" pitchFamily="18" charset="0"/>
                        </a:rPr>
                        <m:t>=</m:t>
                      </m:r>
                      <m:r>
                        <a:rPr lang="en-US" sz="2133" i="1">
                          <a:latin typeface="Cambria Math" panose="02040503050406030204" pitchFamily="18" charset="0"/>
                        </a:rPr>
                        <m:t>𝑃</m:t>
                      </m:r>
                      <m:d>
                        <m:dPr>
                          <m:ctrlPr>
                            <a:rPr lang="en-US" sz="2133" i="1">
                              <a:latin typeface="Cambria Math" panose="02040503050406030204" pitchFamily="18" charset="0"/>
                            </a:rPr>
                          </m:ctrlPr>
                        </m:dPr>
                        <m:e>
                          <m:r>
                            <a:rPr lang="en-US" sz="2133" i="1">
                              <a:latin typeface="Cambria Math" panose="02040503050406030204" pitchFamily="18" charset="0"/>
                            </a:rPr>
                            <m:t>∅</m:t>
                          </m:r>
                        </m:e>
                      </m:d>
                      <m:sSup>
                        <m:sSupPr>
                          <m:ctrlPr>
                            <a:rPr lang="en-US" sz="2133" i="1">
                              <a:latin typeface="Cambria Math" panose="02040503050406030204" pitchFamily="18" charset="0"/>
                            </a:rPr>
                          </m:ctrlPr>
                        </m:sSupPr>
                        <m:e>
                          <m:r>
                            <a:rPr lang="en-US" sz="2133" i="1">
                              <a:latin typeface="Cambria Math" panose="02040503050406030204" pitchFamily="18" charset="0"/>
                            </a:rPr>
                            <m:t>𝑒</m:t>
                          </m:r>
                        </m:e>
                        <m:sup>
                          <m:r>
                            <a:rPr lang="en-US" sz="2133" i="1">
                              <a:latin typeface="Cambria Math" panose="02040503050406030204" pitchFamily="18" charset="0"/>
                            </a:rPr>
                            <m:t>−</m:t>
                          </m:r>
                          <m:r>
                            <a:rPr lang="en-US" sz="2133" i="1">
                              <a:latin typeface="Cambria Math" panose="02040503050406030204" pitchFamily="18" charset="0"/>
                            </a:rPr>
                            <m:t>𝑗</m:t>
                          </m:r>
                          <m:r>
                            <a:rPr lang="en-US" sz="2133" i="1">
                              <a:latin typeface="Cambria Math" panose="02040503050406030204" pitchFamily="18" charset="0"/>
                            </a:rPr>
                            <m:t>(</m:t>
                          </m:r>
                          <m:sSub>
                            <m:sSubPr>
                              <m:ctrlPr>
                                <a:rPr lang="en-US" sz="2133" i="1">
                                  <a:latin typeface="Cambria Math" panose="02040503050406030204" pitchFamily="18" charset="0"/>
                                </a:rPr>
                              </m:ctrlPr>
                            </m:sSubPr>
                            <m:e>
                              <m:r>
                                <a:rPr lang="en-US" sz="2133" i="1">
                                  <a:latin typeface="Cambria Math" panose="02040503050406030204" pitchFamily="18" charset="0"/>
                                </a:rPr>
                                <m:t>𝑘</m:t>
                              </m:r>
                            </m:e>
                            <m:sub>
                              <m:r>
                                <a:rPr lang="en-US" sz="2133" i="1">
                                  <a:latin typeface="Cambria Math" panose="02040503050406030204" pitchFamily="18" charset="0"/>
                                </a:rPr>
                                <m:t>0</m:t>
                              </m:r>
                            </m:sub>
                          </m:sSub>
                          <m:r>
                            <a:rPr lang="en-US" sz="2133" i="1">
                              <a:latin typeface="Cambria Math" panose="02040503050406030204" pitchFamily="18" charset="0"/>
                            </a:rPr>
                            <m:t>𝜌</m:t>
                          </m:r>
                          <m:r>
                            <a:rPr lang="en-US" sz="2133" i="1">
                              <a:latin typeface="Cambria Math" panose="02040503050406030204" pitchFamily="18" charset="0"/>
                            </a:rPr>
                            <m:t>−</m:t>
                          </m:r>
                          <m:f>
                            <m:fPr>
                              <m:ctrlPr>
                                <a:rPr lang="en-US" sz="2133" i="1">
                                  <a:latin typeface="Cambria Math" panose="02040503050406030204" pitchFamily="18" charset="0"/>
                                </a:rPr>
                              </m:ctrlPr>
                            </m:fPr>
                            <m:num>
                              <m:r>
                                <a:rPr lang="en-US" sz="2133" i="1">
                                  <a:latin typeface="Cambria Math" panose="02040503050406030204" pitchFamily="18" charset="0"/>
                                </a:rPr>
                                <m:t>𝜋</m:t>
                              </m:r>
                            </m:num>
                            <m:den>
                              <m:r>
                                <a:rPr lang="en-US" sz="2133" i="1">
                                  <a:latin typeface="Cambria Math" panose="02040503050406030204" pitchFamily="18" charset="0"/>
                                </a:rPr>
                                <m:t>4</m:t>
                              </m:r>
                            </m:den>
                          </m:f>
                          <m:r>
                            <a:rPr lang="en-US" sz="2133" i="1">
                              <a:latin typeface="Cambria Math" panose="02040503050406030204" pitchFamily="18" charset="0"/>
                            </a:rPr>
                            <m:t>)</m:t>
                          </m:r>
                        </m:sup>
                      </m:sSup>
                      <m:f>
                        <m:fPr>
                          <m:ctrlPr>
                            <a:rPr lang="en-US" sz="2133" i="1">
                              <a:latin typeface="Cambria Math" panose="02040503050406030204" pitchFamily="18" charset="0"/>
                            </a:rPr>
                          </m:ctrlPr>
                        </m:fPr>
                        <m:num>
                          <m:rad>
                            <m:radPr>
                              <m:degHide m:val="on"/>
                              <m:ctrlPr>
                                <a:rPr lang="en-US" sz="2133" i="1">
                                  <a:latin typeface="Cambria Math" panose="02040503050406030204" pitchFamily="18" charset="0"/>
                                </a:rPr>
                              </m:ctrlPr>
                            </m:radPr>
                            <m:deg/>
                            <m:e>
                              <m:r>
                                <a:rPr lang="en-US" sz="2133" i="1">
                                  <a:latin typeface="Cambria Math" panose="02040503050406030204" pitchFamily="18" charset="0"/>
                                </a:rPr>
                                <m:t>2</m:t>
                              </m:r>
                            </m:e>
                          </m:rad>
                        </m:num>
                        <m:den>
                          <m:r>
                            <a:rPr lang="en-US" sz="2133" i="1">
                              <a:latin typeface="Cambria Math" panose="02040503050406030204" pitchFamily="18" charset="0"/>
                            </a:rPr>
                            <m:t>𝜋</m:t>
                          </m:r>
                          <m:sSub>
                            <m:sSubPr>
                              <m:ctrlPr>
                                <a:rPr lang="en-US" sz="2133" i="1">
                                  <a:latin typeface="Cambria Math" panose="02040503050406030204" pitchFamily="18" charset="0"/>
                                </a:rPr>
                              </m:ctrlPr>
                            </m:sSubPr>
                            <m:e>
                              <m:r>
                                <a:rPr lang="en-US" sz="2133" i="1">
                                  <a:latin typeface="Cambria Math" panose="02040503050406030204" pitchFamily="18" charset="0"/>
                                </a:rPr>
                                <m:t>𝑘</m:t>
                              </m:r>
                            </m:e>
                            <m:sub>
                              <m:r>
                                <a:rPr lang="en-US" sz="2133" i="1">
                                  <a:latin typeface="Cambria Math" panose="02040503050406030204" pitchFamily="18" charset="0"/>
                                </a:rPr>
                                <m:t>0</m:t>
                              </m:r>
                              <m:r>
                                <a:rPr lang="en-US" sz="2133" i="1">
                                  <a:latin typeface="Cambria Math" panose="02040503050406030204" pitchFamily="18" charset="0"/>
                                </a:rPr>
                                <m:t>𝜌</m:t>
                              </m:r>
                            </m:sub>
                          </m:sSub>
                        </m:den>
                      </m:f>
                    </m:oMath>
                  </m:oMathPara>
                </a14:m>
                <a:endParaRPr lang="fr-FR" sz="2133" dirty="0"/>
              </a:p>
              <a:p>
                <a:pPr/>
                <a14:m>
                  <m:oMathPara xmlns:m="http://schemas.openxmlformats.org/officeDocument/2006/math">
                    <m:oMathParaPr>
                      <m:jc m:val="center"/>
                    </m:oMathParaPr>
                    <m:oMath xmlns:m="http://schemas.openxmlformats.org/officeDocument/2006/math">
                      <m:sSubSup>
                        <m:sSubSupPr>
                          <m:ctrlPr>
                            <a:rPr lang="en-US" sz="2133" i="1">
                              <a:latin typeface="Cambria Math" panose="02040503050406030204" pitchFamily="18" charset="0"/>
                            </a:rPr>
                          </m:ctrlPr>
                        </m:sSubSupPr>
                        <m:e>
                          <m:r>
                            <a:rPr lang="en-US" sz="2133" i="1">
                              <a:latin typeface="Cambria Math" panose="02040503050406030204" pitchFamily="18" charset="0"/>
                            </a:rPr>
                            <m:t>𝐸</m:t>
                          </m:r>
                        </m:e>
                        <m:sub>
                          <m:sSub>
                            <m:sSubPr>
                              <m:ctrlPr>
                                <a:rPr lang="en-US" sz="2133" i="1">
                                  <a:latin typeface="Cambria Math" panose="02040503050406030204" pitchFamily="18" charset="0"/>
                                </a:rPr>
                              </m:ctrlPr>
                            </m:sSubPr>
                            <m:e>
                              <m:r>
                                <a:rPr lang="en-US" sz="2133" i="1">
                                  <a:latin typeface="Cambria Math" panose="02040503050406030204" pitchFamily="18" charset="0"/>
                                </a:rPr>
                                <m:t>0</m:t>
                              </m:r>
                            </m:e>
                            <m:sub>
                              <m:r>
                                <a:rPr lang="en-US" sz="2133" i="1">
                                  <a:latin typeface="Cambria Math" panose="02040503050406030204" pitchFamily="18" charset="0"/>
                                </a:rPr>
                                <m:t>∅</m:t>
                              </m:r>
                            </m:sub>
                          </m:sSub>
                        </m:sub>
                        <m:sup>
                          <m:r>
                            <a:rPr lang="en-US" sz="2133" i="1">
                              <a:latin typeface="Cambria Math" panose="02040503050406030204" pitchFamily="18" charset="0"/>
                            </a:rPr>
                            <m:t>𝑆</m:t>
                          </m:r>
                        </m:sup>
                      </m:sSubSup>
                      <m:r>
                        <a:rPr lang="en-US" sz="2133" i="1">
                          <a:latin typeface="Cambria Math" panose="02040503050406030204" pitchFamily="18" charset="0"/>
                        </a:rPr>
                        <m:t>=</m:t>
                      </m:r>
                      <m:r>
                        <a:rPr lang="en-US" sz="2133" i="1">
                          <a:latin typeface="Cambria Math" panose="02040503050406030204" pitchFamily="18" charset="0"/>
                        </a:rPr>
                        <m:t>𝑄</m:t>
                      </m:r>
                      <m:d>
                        <m:dPr>
                          <m:ctrlPr>
                            <a:rPr lang="en-US" sz="2133" i="1">
                              <a:latin typeface="Cambria Math" panose="02040503050406030204" pitchFamily="18" charset="0"/>
                            </a:rPr>
                          </m:ctrlPr>
                        </m:dPr>
                        <m:e>
                          <m:r>
                            <a:rPr lang="en-US" sz="2133" i="1">
                              <a:latin typeface="Cambria Math" panose="02040503050406030204" pitchFamily="18" charset="0"/>
                            </a:rPr>
                            <m:t>∅</m:t>
                          </m:r>
                        </m:e>
                      </m:d>
                      <m:sSup>
                        <m:sSupPr>
                          <m:ctrlPr>
                            <a:rPr lang="en-US" sz="2133" i="1">
                              <a:latin typeface="Cambria Math" panose="02040503050406030204" pitchFamily="18" charset="0"/>
                            </a:rPr>
                          </m:ctrlPr>
                        </m:sSupPr>
                        <m:e>
                          <m:r>
                            <a:rPr lang="en-US" sz="2133" i="1">
                              <a:latin typeface="Cambria Math" panose="02040503050406030204" pitchFamily="18" charset="0"/>
                            </a:rPr>
                            <m:t>𝑒</m:t>
                          </m:r>
                        </m:e>
                        <m:sup>
                          <m:r>
                            <a:rPr lang="en-US" sz="2133" i="1">
                              <a:latin typeface="Cambria Math" panose="02040503050406030204" pitchFamily="18" charset="0"/>
                            </a:rPr>
                            <m:t>−</m:t>
                          </m:r>
                          <m:r>
                            <a:rPr lang="en-US" sz="2133" i="1">
                              <a:latin typeface="Cambria Math" panose="02040503050406030204" pitchFamily="18" charset="0"/>
                            </a:rPr>
                            <m:t>𝑗</m:t>
                          </m:r>
                          <m:r>
                            <a:rPr lang="en-US" sz="2133" i="1">
                              <a:latin typeface="Cambria Math" panose="02040503050406030204" pitchFamily="18" charset="0"/>
                            </a:rPr>
                            <m:t>(</m:t>
                          </m:r>
                          <m:sSub>
                            <m:sSubPr>
                              <m:ctrlPr>
                                <a:rPr lang="en-US" sz="2133" i="1">
                                  <a:latin typeface="Cambria Math" panose="02040503050406030204" pitchFamily="18" charset="0"/>
                                </a:rPr>
                              </m:ctrlPr>
                            </m:sSubPr>
                            <m:e>
                              <m:r>
                                <a:rPr lang="en-US" sz="2133" i="1">
                                  <a:latin typeface="Cambria Math" panose="02040503050406030204" pitchFamily="18" charset="0"/>
                                </a:rPr>
                                <m:t>𝑘</m:t>
                              </m:r>
                            </m:e>
                            <m:sub>
                              <m:r>
                                <a:rPr lang="en-US" sz="2133" i="1">
                                  <a:latin typeface="Cambria Math" panose="02040503050406030204" pitchFamily="18" charset="0"/>
                                </a:rPr>
                                <m:t>0</m:t>
                              </m:r>
                            </m:sub>
                          </m:sSub>
                          <m:r>
                            <a:rPr lang="en-US" sz="2133" i="1">
                              <a:latin typeface="Cambria Math" panose="02040503050406030204" pitchFamily="18" charset="0"/>
                            </a:rPr>
                            <m:t>𝜌</m:t>
                          </m:r>
                          <m:r>
                            <a:rPr lang="en-US" sz="2133" i="1">
                              <a:latin typeface="Cambria Math" panose="02040503050406030204" pitchFamily="18" charset="0"/>
                            </a:rPr>
                            <m:t>−</m:t>
                          </m:r>
                          <m:f>
                            <m:fPr>
                              <m:ctrlPr>
                                <a:rPr lang="en-US" sz="2133" i="1">
                                  <a:latin typeface="Cambria Math" panose="02040503050406030204" pitchFamily="18" charset="0"/>
                                </a:rPr>
                              </m:ctrlPr>
                            </m:fPr>
                            <m:num>
                              <m:r>
                                <a:rPr lang="en-US" sz="2133" i="1">
                                  <a:latin typeface="Cambria Math" panose="02040503050406030204" pitchFamily="18" charset="0"/>
                                </a:rPr>
                                <m:t>𝜋</m:t>
                              </m:r>
                            </m:num>
                            <m:den>
                              <m:r>
                                <a:rPr lang="en-US" sz="2133" i="1">
                                  <a:latin typeface="Cambria Math" panose="02040503050406030204" pitchFamily="18" charset="0"/>
                                </a:rPr>
                                <m:t>4</m:t>
                              </m:r>
                            </m:den>
                          </m:f>
                          <m:r>
                            <a:rPr lang="en-US" sz="2133" i="1">
                              <a:latin typeface="Cambria Math" panose="02040503050406030204" pitchFamily="18" charset="0"/>
                            </a:rPr>
                            <m:t>)</m:t>
                          </m:r>
                        </m:sup>
                      </m:sSup>
                      <m:f>
                        <m:fPr>
                          <m:ctrlPr>
                            <a:rPr lang="en-US" sz="2133" i="1">
                              <a:latin typeface="Cambria Math" panose="02040503050406030204" pitchFamily="18" charset="0"/>
                            </a:rPr>
                          </m:ctrlPr>
                        </m:fPr>
                        <m:num>
                          <m:rad>
                            <m:radPr>
                              <m:degHide m:val="on"/>
                              <m:ctrlPr>
                                <a:rPr lang="en-US" sz="2133" i="1">
                                  <a:latin typeface="Cambria Math" panose="02040503050406030204" pitchFamily="18" charset="0"/>
                                </a:rPr>
                              </m:ctrlPr>
                            </m:radPr>
                            <m:deg/>
                            <m:e>
                              <m:r>
                                <a:rPr lang="en-US" sz="2133" i="1">
                                  <a:latin typeface="Cambria Math" panose="02040503050406030204" pitchFamily="18" charset="0"/>
                                </a:rPr>
                                <m:t>2</m:t>
                              </m:r>
                            </m:e>
                          </m:rad>
                        </m:num>
                        <m:den>
                          <m:r>
                            <a:rPr lang="en-US" sz="2133" i="1">
                              <a:latin typeface="Cambria Math" panose="02040503050406030204" pitchFamily="18" charset="0"/>
                            </a:rPr>
                            <m:t>𝜋</m:t>
                          </m:r>
                          <m:sSub>
                            <m:sSubPr>
                              <m:ctrlPr>
                                <a:rPr lang="en-US" sz="2133" i="1">
                                  <a:latin typeface="Cambria Math" panose="02040503050406030204" pitchFamily="18" charset="0"/>
                                </a:rPr>
                              </m:ctrlPr>
                            </m:sSubPr>
                            <m:e>
                              <m:r>
                                <a:rPr lang="en-US" sz="2133" i="1">
                                  <a:latin typeface="Cambria Math" panose="02040503050406030204" pitchFamily="18" charset="0"/>
                                </a:rPr>
                                <m:t>𝑘</m:t>
                              </m:r>
                            </m:e>
                            <m:sub>
                              <m:r>
                                <a:rPr lang="en-US" sz="2133" i="1">
                                  <a:latin typeface="Cambria Math" panose="02040503050406030204" pitchFamily="18" charset="0"/>
                                </a:rPr>
                                <m:t>0</m:t>
                              </m:r>
                              <m:r>
                                <a:rPr lang="en-US" sz="2133" i="1">
                                  <a:latin typeface="Cambria Math" panose="02040503050406030204" pitchFamily="18" charset="0"/>
                                </a:rPr>
                                <m:t>𝜌</m:t>
                              </m:r>
                            </m:sub>
                          </m:sSub>
                        </m:den>
                      </m:f>
                    </m:oMath>
                  </m:oMathPara>
                </a14:m>
                <a:endParaRPr lang="en-US" sz="2133" dirty="0"/>
              </a:p>
              <a:p>
                <a:r>
                  <a:rPr lang="fr-FR" sz="1867" dirty="0"/>
                  <a:t>       where</a:t>
                </a:r>
              </a:p>
              <a:p>
                <a:pPr/>
                <a14:m>
                  <m:oMathPara xmlns:m="http://schemas.openxmlformats.org/officeDocument/2006/math">
                    <m:oMathParaPr>
                      <m:jc m:val="center"/>
                    </m:oMathParaPr>
                    <m:oMath xmlns:m="http://schemas.openxmlformats.org/officeDocument/2006/math">
                      <m:r>
                        <a:rPr lang="en-US" sz="1867" i="1">
                          <a:latin typeface="Cambria Math" panose="02040503050406030204" pitchFamily="18" charset="0"/>
                        </a:rPr>
                        <m:t>𝑃</m:t>
                      </m:r>
                      <m:d>
                        <m:dPr>
                          <m:ctrlPr>
                            <a:rPr lang="en-US" sz="1867" i="1">
                              <a:latin typeface="Cambria Math" panose="02040503050406030204" pitchFamily="18" charset="0"/>
                            </a:rPr>
                          </m:ctrlPr>
                        </m:dPr>
                        <m:e>
                          <m:r>
                            <a:rPr lang="en-US" sz="1867" i="1">
                              <a:latin typeface="Cambria Math" panose="02040503050406030204" pitchFamily="18" charset="0"/>
                            </a:rPr>
                            <m:t>∅</m:t>
                          </m:r>
                        </m:e>
                      </m:d>
                      <m:r>
                        <a:rPr lang="en-US" sz="1867" i="1">
                          <a:latin typeface="Cambria Math" panose="02040503050406030204" pitchFamily="18" charset="0"/>
                        </a:rPr>
                        <m:t>=</m:t>
                      </m:r>
                      <m:nary>
                        <m:naryPr>
                          <m:chr m:val="∑"/>
                          <m:grow m:val="on"/>
                          <m:ctrlPr>
                            <a:rPr lang="en-US" sz="1867" i="1">
                              <a:latin typeface="Cambria Math" panose="02040503050406030204" pitchFamily="18" charset="0"/>
                            </a:rPr>
                          </m:ctrlPr>
                        </m:naryPr>
                        <m:sub>
                          <m:r>
                            <a:rPr lang="en-US" sz="1867" i="1">
                              <a:latin typeface="Cambria Math" panose="02040503050406030204" pitchFamily="18" charset="0"/>
                            </a:rPr>
                            <m:t>𝑛</m:t>
                          </m:r>
                          <m:r>
                            <a:rPr lang="en-US" sz="1867" i="1">
                              <a:latin typeface="Cambria Math" panose="02040503050406030204" pitchFamily="18" charset="0"/>
                            </a:rPr>
                            <m:t>=−∞</m:t>
                          </m:r>
                        </m:sub>
                        <m:sup>
                          <m:r>
                            <a:rPr lang="en-US" sz="1867" i="1">
                              <a:latin typeface="Cambria Math" panose="02040503050406030204" pitchFamily="18" charset="0"/>
                            </a:rPr>
                            <m:t>∞</m:t>
                          </m:r>
                        </m:sup>
                        <m:e>
                          <m:sSup>
                            <m:sSupPr>
                              <m:ctrlPr>
                                <a:rPr lang="en-US" sz="1867" i="1">
                                  <a:latin typeface="Cambria Math" panose="02040503050406030204" pitchFamily="18" charset="0"/>
                                </a:rPr>
                              </m:ctrlPr>
                            </m:sSupPr>
                            <m:e>
                              <m:r>
                                <a:rPr lang="en-US" sz="1867" i="1">
                                  <a:latin typeface="Cambria Math" panose="02040503050406030204" pitchFamily="18" charset="0"/>
                                </a:rPr>
                                <m:t>𝑗</m:t>
                              </m:r>
                            </m:e>
                            <m:sup>
                              <m:r>
                                <a:rPr lang="en-US" sz="1867" i="1">
                                  <a:latin typeface="Cambria Math" panose="02040503050406030204" pitchFamily="18" charset="0"/>
                                </a:rPr>
                                <m:t>𝑛</m:t>
                              </m:r>
                            </m:sup>
                          </m:sSup>
                          <m:sSubSup>
                            <m:sSubSupPr>
                              <m:ctrlPr>
                                <a:rPr lang="en-US" sz="1867" i="1">
                                  <a:latin typeface="Cambria Math" panose="02040503050406030204" pitchFamily="18" charset="0"/>
                                </a:rPr>
                              </m:ctrlPr>
                            </m:sSubSupPr>
                            <m:e>
                              <m:r>
                                <a:rPr lang="en-US" sz="1867" i="1">
                                  <a:latin typeface="Cambria Math" panose="02040503050406030204" pitchFamily="18" charset="0"/>
                                </a:rPr>
                                <m:t>𝑎</m:t>
                              </m:r>
                            </m:e>
                            <m:sub>
                              <m:r>
                                <a:rPr lang="en-US" sz="1867" i="1">
                                  <a:latin typeface="Cambria Math" panose="02040503050406030204" pitchFamily="18" charset="0"/>
                                </a:rPr>
                                <m:t>𝑛</m:t>
                              </m:r>
                            </m:sub>
                            <m:sup>
                              <m:r>
                                <a:rPr lang="en-US" sz="1867" i="1">
                                  <a:latin typeface="Cambria Math" panose="02040503050406030204" pitchFamily="18" charset="0"/>
                                </a:rPr>
                                <m:t>𝐸</m:t>
                              </m:r>
                            </m:sup>
                          </m:sSubSup>
                          <m:sSup>
                            <m:sSupPr>
                              <m:ctrlPr>
                                <a:rPr lang="en-US" sz="1867" i="1">
                                  <a:latin typeface="Cambria Math" panose="02040503050406030204" pitchFamily="18" charset="0"/>
                                </a:rPr>
                              </m:ctrlPr>
                            </m:sSupPr>
                            <m:e>
                              <m:r>
                                <a:rPr lang="en-US" sz="1867" i="1">
                                  <a:latin typeface="Cambria Math" panose="02040503050406030204" pitchFamily="18" charset="0"/>
                                </a:rPr>
                                <m:t> </m:t>
                              </m:r>
                              <m:r>
                                <a:rPr lang="en-US" sz="1867" i="1">
                                  <a:latin typeface="Cambria Math" panose="02040503050406030204" pitchFamily="18" charset="0"/>
                                </a:rPr>
                                <m:t>𝑒</m:t>
                              </m:r>
                            </m:e>
                            <m:sup>
                              <m:r>
                                <a:rPr lang="en-US" sz="1867" i="1">
                                  <a:latin typeface="Cambria Math" panose="02040503050406030204" pitchFamily="18" charset="0"/>
                                </a:rPr>
                                <m:t>𝑗𝑛</m:t>
                              </m:r>
                              <m:r>
                                <a:rPr lang="en-US" sz="1867" i="1">
                                  <a:latin typeface="Cambria Math" panose="02040503050406030204" pitchFamily="18" charset="0"/>
                                </a:rPr>
                                <m:t>∅</m:t>
                              </m:r>
                            </m:sup>
                          </m:sSup>
                        </m:e>
                      </m:nary>
                    </m:oMath>
                  </m:oMathPara>
                </a14:m>
                <a:endParaRPr lang="fr-FR" sz="1867" dirty="0"/>
              </a:p>
              <a:p>
                <a:endParaRPr lang="fr-FR" sz="1867" dirty="0"/>
              </a:p>
              <a:p>
                <a:pPr/>
                <a14:m>
                  <m:oMathPara xmlns:m="http://schemas.openxmlformats.org/officeDocument/2006/math">
                    <m:oMathParaPr>
                      <m:jc m:val="center"/>
                    </m:oMathParaPr>
                    <m:oMath xmlns:m="http://schemas.openxmlformats.org/officeDocument/2006/math">
                      <m:r>
                        <a:rPr lang="en-US" sz="1867" i="1">
                          <a:latin typeface="Cambria Math" panose="02040503050406030204" pitchFamily="18" charset="0"/>
                        </a:rPr>
                        <m:t>𝑄</m:t>
                      </m:r>
                      <m:d>
                        <m:dPr>
                          <m:ctrlPr>
                            <a:rPr lang="en-US" sz="1867" i="1">
                              <a:latin typeface="Cambria Math" panose="02040503050406030204" pitchFamily="18" charset="0"/>
                            </a:rPr>
                          </m:ctrlPr>
                        </m:dPr>
                        <m:e>
                          <m:r>
                            <a:rPr lang="en-US" sz="1867" i="1">
                              <a:latin typeface="Cambria Math" panose="02040503050406030204" pitchFamily="18" charset="0"/>
                            </a:rPr>
                            <m:t>∅</m:t>
                          </m:r>
                        </m:e>
                      </m:d>
                      <m:r>
                        <a:rPr lang="en-US" sz="1867" i="1">
                          <a:latin typeface="Cambria Math" panose="02040503050406030204" pitchFamily="18" charset="0"/>
                        </a:rPr>
                        <m:t>=</m:t>
                      </m:r>
                      <m:nary>
                        <m:naryPr>
                          <m:chr m:val="∑"/>
                          <m:grow m:val="on"/>
                          <m:ctrlPr>
                            <a:rPr lang="en-US" sz="1867" i="1">
                              <a:latin typeface="Cambria Math" panose="02040503050406030204" pitchFamily="18" charset="0"/>
                            </a:rPr>
                          </m:ctrlPr>
                        </m:naryPr>
                        <m:sub>
                          <m:r>
                            <a:rPr lang="en-US" sz="1867" i="1">
                              <a:latin typeface="Cambria Math" panose="02040503050406030204" pitchFamily="18" charset="0"/>
                            </a:rPr>
                            <m:t>𝑛</m:t>
                          </m:r>
                          <m:r>
                            <a:rPr lang="en-US" sz="1867" i="1">
                              <a:latin typeface="Cambria Math" panose="02040503050406030204" pitchFamily="18" charset="0"/>
                            </a:rPr>
                            <m:t>=−∞</m:t>
                          </m:r>
                        </m:sub>
                        <m:sup>
                          <m:r>
                            <a:rPr lang="en-US" sz="1867" i="1">
                              <a:latin typeface="Cambria Math" panose="02040503050406030204" pitchFamily="18" charset="0"/>
                            </a:rPr>
                            <m:t>∞</m:t>
                          </m:r>
                        </m:sup>
                        <m:e>
                          <m:sSup>
                            <m:sSupPr>
                              <m:ctrlPr>
                                <a:rPr lang="en-US" sz="1867" i="1">
                                  <a:latin typeface="Cambria Math" panose="02040503050406030204" pitchFamily="18" charset="0"/>
                                </a:rPr>
                              </m:ctrlPr>
                            </m:sSupPr>
                            <m:e>
                              <m:r>
                                <a:rPr lang="en-US" sz="1867" i="1">
                                  <a:latin typeface="Cambria Math" panose="02040503050406030204" pitchFamily="18" charset="0"/>
                                </a:rPr>
                                <m:t>𝑗</m:t>
                              </m:r>
                            </m:e>
                            <m:sup>
                              <m:r>
                                <a:rPr lang="en-US" sz="1867" i="1">
                                  <a:latin typeface="Cambria Math" panose="02040503050406030204" pitchFamily="18" charset="0"/>
                                </a:rPr>
                                <m:t>𝑛</m:t>
                              </m:r>
                            </m:sup>
                          </m:sSup>
                          <m:sSubSup>
                            <m:sSubSupPr>
                              <m:ctrlPr>
                                <a:rPr lang="en-US" sz="1867" i="1">
                                  <a:latin typeface="Cambria Math" panose="02040503050406030204" pitchFamily="18" charset="0"/>
                                </a:rPr>
                              </m:ctrlPr>
                            </m:sSubSupPr>
                            <m:e>
                              <m:r>
                                <a:rPr lang="en-US" sz="1867" i="1">
                                  <a:latin typeface="Cambria Math" panose="02040503050406030204" pitchFamily="18" charset="0"/>
                                </a:rPr>
                                <m:t>𝑏</m:t>
                              </m:r>
                            </m:e>
                            <m:sub>
                              <m:r>
                                <a:rPr lang="en-US" sz="1867" i="1">
                                  <a:latin typeface="Cambria Math" panose="02040503050406030204" pitchFamily="18" charset="0"/>
                                </a:rPr>
                                <m:t>𝑛</m:t>
                              </m:r>
                            </m:sub>
                            <m:sup>
                              <m:r>
                                <a:rPr lang="en-US" sz="1867" i="1">
                                  <a:latin typeface="Cambria Math" panose="02040503050406030204" pitchFamily="18" charset="0"/>
                                </a:rPr>
                                <m:t>𝐸</m:t>
                              </m:r>
                            </m:sup>
                          </m:sSubSup>
                          <m:sSup>
                            <m:sSupPr>
                              <m:ctrlPr>
                                <a:rPr lang="en-US" sz="1867" i="1">
                                  <a:latin typeface="Cambria Math" panose="02040503050406030204" pitchFamily="18" charset="0"/>
                                </a:rPr>
                              </m:ctrlPr>
                            </m:sSupPr>
                            <m:e>
                              <m:r>
                                <a:rPr lang="en-US" sz="1867" i="1">
                                  <a:latin typeface="Cambria Math" panose="02040503050406030204" pitchFamily="18" charset="0"/>
                                </a:rPr>
                                <m:t> </m:t>
                              </m:r>
                              <m:r>
                                <a:rPr lang="en-US" sz="1867" i="1">
                                  <a:latin typeface="Cambria Math" panose="02040503050406030204" pitchFamily="18" charset="0"/>
                                </a:rPr>
                                <m:t>𝑒</m:t>
                              </m:r>
                            </m:e>
                            <m:sup>
                              <m:r>
                                <a:rPr lang="en-US" sz="1867" i="1">
                                  <a:latin typeface="Cambria Math" panose="02040503050406030204" pitchFamily="18" charset="0"/>
                                </a:rPr>
                                <m:t>𝑗𝑛</m:t>
                              </m:r>
                              <m:r>
                                <a:rPr lang="en-US" sz="1867" i="1">
                                  <a:latin typeface="Cambria Math" panose="02040503050406030204" pitchFamily="18" charset="0"/>
                                </a:rPr>
                                <m:t>∅</m:t>
                              </m:r>
                            </m:sup>
                          </m:sSup>
                        </m:e>
                      </m:nary>
                    </m:oMath>
                  </m:oMathPara>
                </a14:m>
                <a:endParaRPr lang="fr-FR" sz="1867" dirty="0"/>
              </a:p>
              <a:p>
                <a:endParaRPr lang="en-US" sz="1867" i="1" dirty="0"/>
              </a:p>
              <a:p>
                <a:r>
                  <a:rPr lang="en-US" sz="1867" dirty="0"/>
                  <a:t>The unknown coefficients, </a:t>
                </a:r>
                <a14:m>
                  <m:oMath xmlns:m="http://schemas.openxmlformats.org/officeDocument/2006/math">
                    <m:sSubSup>
                      <m:sSubSupPr>
                        <m:ctrlPr>
                          <a:rPr lang="en-US" sz="1867" i="1">
                            <a:latin typeface="Cambria Math" panose="02040503050406030204" pitchFamily="18" charset="0"/>
                          </a:rPr>
                        </m:ctrlPr>
                      </m:sSubSupPr>
                      <m:e>
                        <m:r>
                          <a:rPr lang="en-US" sz="1867" i="1">
                            <a:latin typeface="Cambria Math" panose="02040503050406030204" pitchFamily="18" charset="0"/>
                          </a:rPr>
                          <m:t>𝑎</m:t>
                        </m:r>
                      </m:e>
                      <m:sub>
                        <m:r>
                          <a:rPr lang="en-US" sz="1867" i="1">
                            <a:latin typeface="Cambria Math" panose="02040503050406030204" pitchFamily="18" charset="0"/>
                          </a:rPr>
                          <m:t>𝑛</m:t>
                        </m:r>
                      </m:sub>
                      <m:sup>
                        <m:r>
                          <a:rPr lang="en-US" sz="1867" i="1">
                            <a:latin typeface="Cambria Math" panose="02040503050406030204" pitchFamily="18" charset="0"/>
                          </a:rPr>
                          <m:t>𝐸</m:t>
                        </m:r>
                      </m:sup>
                    </m:sSubSup>
                    <m:sSup>
                      <m:sSupPr>
                        <m:ctrlPr>
                          <a:rPr lang="en-US" sz="1867" i="1">
                            <a:latin typeface="Cambria Math" panose="02040503050406030204" pitchFamily="18" charset="0"/>
                          </a:rPr>
                        </m:ctrlPr>
                      </m:sSupPr>
                      <m:e>
                        <m:r>
                          <a:rPr lang="en-US" sz="1867" i="1">
                            <a:latin typeface="Cambria Math" panose="02040503050406030204" pitchFamily="18" charset="0"/>
                          </a:rPr>
                          <m:t> </m:t>
                        </m:r>
                        <m:r>
                          <a:rPr lang="en-US" sz="1867" i="1">
                            <a:latin typeface="Cambria Math" panose="02040503050406030204" pitchFamily="18" charset="0"/>
                          </a:rPr>
                          <m:t>𝑒</m:t>
                        </m:r>
                      </m:e>
                      <m:sup>
                        <m:r>
                          <a:rPr lang="en-US" sz="1867" i="1">
                            <a:latin typeface="Cambria Math" panose="02040503050406030204" pitchFamily="18" charset="0"/>
                          </a:rPr>
                          <m:t>𝑗𝑛</m:t>
                        </m:r>
                        <m:r>
                          <a:rPr lang="en-US" sz="1867" i="1">
                            <a:latin typeface="Cambria Math" panose="02040503050406030204" pitchFamily="18" charset="0"/>
                          </a:rPr>
                          <m:t>∅</m:t>
                        </m:r>
                      </m:sup>
                    </m:sSup>
                  </m:oMath>
                </a14:m>
                <a:r>
                  <a:rPr lang="fr-FR" sz="1867" dirty="0"/>
                  <a:t> and </a:t>
                </a:r>
                <a:r>
                  <a:rPr lang="en-US" sz="1867" dirty="0"/>
                  <a:t> </a:t>
                </a:r>
                <a14:m>
                  <m:oMath xmlns:m="http://schemas.openxmlformats.org/officeDocument/2006/math">
                    <m:sSubSup>
                      <m:sSubSupPr>
                        <m:ctrlPr>
                          <a:rPr lang="en-US" sz="1867" i="1">
                            <a:latin typeface="Cambria Math" panose="02040503050406030204" pitchFamily="18" charset="0"/>
                          </a:rPr>
                        </m:ctrlPr>
                      </m:sSubSupPr>
                      <m:e>
                        <m:r>
                          <a:rPr lang="en-US" sz="1867" i="1">
                            <a:latin typeface="Cambria Math" panose="02040503050406030204" pitchFamily="18" charset="0"/>
                          </a:rPr>
                          <m:t>𝑏</m:t>
                        </m:r>
                      </m:e>
                      <m:sub>
                        <m:r>
                          <a:rPr lang="en-US" sz="1867" i="1">
                            <a:latin typeface="Cambria Math" panose="02040503050406030204" pitchFamily="18" charset="0"/>
                          </a:rPr>
                          <m:t>𝑛</m:t>
                        </m:r>
                      </m:sub>
                      <m:sup>
                        <m:r>
                          <a:rPr lang="en-US" sz="1867" i="1">
                            <a:latin typeface="Cambria Math" panose="02040503050406030204" pitchFamily="18" charset="0"/>
                          </a:rPr>
                          <m:t>𝐸</m:t>
                        </m:r>
                      </m:sup>
                    </m:sSubSup>
                    <m:r>
                      <a:rPr lang="en-US" sz="1867" b="0" i="1" smtClean="0">
                        <a:latin typeface="Cambria Math" panose="02040503050406030204" pitchFamily="18" charset="0"/>
                      </a:rPr>
                      <m:t>,</m:t>
                    </m:r>
                  </m:oMath>
                </a14:m>
                <a:r>
                  <a:rPr lang="fr-FR" sz="1867" dirty="0"/>
                  <a:t>  are calculated by using boundary conditions.</a:t>
                </a:r>
              </a:p>
            </p:txBody>
          </p:sp>
        </mc:Choice>
        <mc:Fallback xmlns="">
          <p:sp>
            <p:nvSpPr>
              <p:cNvPr id="38" name="TextBox 37">
                <a:extLst>
                  <a:ext uri="{FF2B5EF4-FFF2-40B4-BE49-F238E27FC236}">
                    <a16:creationId xmlns:a16="http://schemas.microsoft.com/office/drawing/2014/main" id="{DF53D0D1-3CFF-4F19-BA20-F7BB966DFEFB}"/>
                  </a:ext>
                </a:extLst>
              </p:cNvPr>
              <p:cNvSpPr txBox="1">
                <a:spLocks noRot="1" noChangeAspect="1" noMove="1" noResize="1" noEditPoints="1" noAdjustHandles="1" noChangeArrowheads="1" noChangeShapeType="1" noTextEdit="1"/>
              </p:cNvSpPr>
              <p:nvPr/>
            </p:nvSpPr>
            <p:spPr>
              <a:xfrm>
                <a:off x="3851313" y="15856656"/>
                <a:ext cx="6701147" cy="5174750"/>
              </a:xfrm>
              <a:prstGeom prst="rect">
                <a:avLst/>
              </a:prstGeom>
              <a:blipFill>
                <a:blip r:embed="rId4"/>
                <a:stretch>
                  <a:fillRect l="-1274" t="-707" r="-273" b="-1178"/>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A1D5B961-9D80-41EA-B41C-AF8E7EFF8288}"/>
              </a:ext>
            </a:extLst>
          </p:cNvPr>
          <p:cNvSpPr txBox="1"/>
          <p:nvPr/>
        </p:nvSpPr>
        <p:spPr>
          <a:xfrm>
            <a:off x="4721843" y="394079"/>
            <a:ext cx="22961600" cy="2765309"/>
          </a:xfrm>
          <a:prstGeom prst="rect">
            <a:avLst/>
          </a:prstGeom>
          <a:noFill/>
        </p:spPr>
        <p:txBody>
          <a:bodyPr wrap="square" lIns="60960" tIns="30480" rIns="60960" bIns="30480" rtlCol="0" anchor="t">
            <a:spAutoFit/>
          </a:bodyPr>
          <a:lstStyle/>
          <a:p>
            <a:pPr algn="ctr"/>
            <a:r>
              <a:rPr lang="en-US" sz="4334" b="1" dirty="0">
                <a:latin typeface="Times New Roman"/>
                <a:cs typeface="Times New Roman"/>
              </a:rPr>
              <a:t>Scattering of Electromagnetic Waves from a Translating </a:t>
            </a:r>
            <a:endParaRPr lang="en-US" sz="4334" b="1" dirty="0">
              <a:latin typeface="Times New Roman" panose="02020603050405020304" pitchFamily="18" charset="0"/>
              <a:cs typeface="Times New Roman" panose="02020603050405020304" pitchFamily="18" charset="0"/>
            </a:endParaRPr>
          </a:p>
          <a:p>
            <a:pPr algn="ctr" eaLnBrk="1" hangingPunct="1"/>
            <a:r>
              <a:rPr lang="en-US" sz="4334" b="1" dirty="0">
                <a:latin typeface="Times New Roman"/>
                <a:cs typeface="Times New Roman"/>
              </a:rPr>
              <a:t>Conducting Cylinder Coated with Meta-Materials</a:t>
            </a:r>
          </a:p>
          <a:p>
            <a:pPr algn="ctr" eaLnBrk="1" hangingPunct="1"/>
            <a:r>
              <a:rPr lang="en-US" altLang="en-US" sz="2667" b="1" dirty="0" err="1">
                <a:solidFill>
                  <a:srgbClr val="000000"/>
                </a:solidFill>
                <a:latin typeface="Times New Roman"/>
                <a:cs typeface="Times New Roman"/>
              </a:rPr>
              <a:t>Dr</a:t>
            </a:r>
            <a:r>
              <a:rPr lang="en-US" altLang="en-US" sz="2667" b="1" dirty="0">
                <a:solidFill>
                  <a:srgbClr val="000000"/>
                </a:solidFill>
                <a:latin typeface="Times New Roman"/>
                <a:cs typeface="Times New Roman"/>
              </a:rPr>
              <a:t> Esmail Abuhdima, </a:t>
            </a:r>
            <a:r>
              <a:rPr lang="en-US" altLang="en-US" sz="2667" b="1" dirty="0" err="1">
                <a:solidFill>
                  <a:srgbClr val="000000"/>
                </a:solidFill>
                <a:latin typeface="Times New Roman"/>
                <a:cs typeface="Times New Roman"/>
              </a:rPr>
              <a:t>Tashea</a:t>
            </a:r>
            <a:r>
              <a:rPr lang="en-US" altLang="en-US" sz="2667" b="1" dirty="0">
                <a:solidFill>
                  <a:srgbClr val="000000"/>
                </a:solidFill>
                <a:latin typeface="Times New Roman"/>
                <a:cs typeface="Times New Roman"/>
              </a:rPr>
              <a:t> Symonette, Conrad </a:t>
            </a:r>
            <a:r>
              <a:rPr lang="en-US" altLang="en-US" sz="2667" b="1" dirty="0" err="1">
                <a:solidFill>
                  <a:srgbClr val="000000"/>
                </a:solidFill>
                <a:latin typeface="Times New Roman"/>
                <a:cs typeface="Times New Roman"/>
              </a:rPr>
              <a:t>Newry</a:t>
            </a:r>
            <a:r>
              <a:rPr lang="en-US" altLang="en-US" sz="2667" b="1" dirty="0">
                <a:solidFill>
                  <a:srgbClr val="000000"/>
                </a:solidFill>
                <a:latin typeface="Times New Roman"/>
                <a:cs typeface="Times New Roman"/>
              </a:rPr>
              <a:t>, </a:t>
            </a:r>
            <a:r>
              <a:rPr lang="en-US" altLang="en-US" sz="2667" b="1" dirty="0" err="1">
                <a:solidFill>
                  <a:srgbClr val="000000"/>
                </a:solidFill>
                <a:latin typeface="Times New Roman"/>
                <a:cs typeface="Times New Roman"/>
              </a:rPr>
              <a:t>Ibenese</a:t>
            </a:r>
            <a:r>
              <a:rPr lang="en-US" altLang="en-US" sz="2667" b="1" dirty="0">
                <a:solidFill>
                  <a:srgbClr val="000000"/>
                </a:solidFill>
                <a:latin typeface="Times New Roman"/>
                <a:cs typeface="Times New Roman"/>
              </a:rPr>
              <a:t> Jean-Gilles</a:t>
            </a:r>
          </a:p>
          <a:p>
            <a:pPr algn="ctr" eaLnBrk="1" hangingPunct="1"/>
            <a:r>
              <a:rPr lang="en-US" altLang="en-US" sz="2667" b="1" dirty="0">
                <a:solidFill>
                  <a:srgbClr val="000000"/>
                </a:solidFill>
                <a:latin typeface="Times New Roman"/>
                <a:cs typeface="Times New Roman"/>
              </a:rPr>
              <a:t>Computer Science Physics and Engineering Department</a:t>
            </a:r>
          </a:p>
          <a:p>
            <a:pPr algn="ctr" eaLnBrk="1" hangingPunct="1"/>
            <a:r>
              <a:rPr lang="en-US" altLang="en-US" sz="2667" b="1" dirty="0">
                <a:solidFill>
                  <a:srgbClr val="000000"/>
                </a:solidFill>
                <a:latin typeface="Times New Roman"/>
                <a:cs typeface="Times New Roman"/>
              </a:rPr>
              <a:t>Benedict College, 1600 Harden Street, Columbia SC</a:t>
            </a:r>
          </a:p>
          <a:p>
            <a:endParaRPr lang="en-US" sz="900" dirty="0"/>
          </a:p>
        </p:txBody>
      </p:sp>
      <p:pic>
        <p:nvPicPr>
          <p:cNvPr id="19" name="Picture 19" descr="Diagram&#10;&#10;Description automatically generated">
            <a:extLst>
              <a:ext uri="{FF2B5EF4-FFF2-40B4-BE49-F238E27FC236}">
                <a16:creationId xmlns:a16="http://schemas.microsoft.com/office/drawing/2014/main" id="{A96068AE-0841-42CE-9183-F691C95CC3E6}"/>
              </a:ext>
            </a:extLst>
          </p:cNvPr>
          <p:cNvPicPr>
            <a:picLocks noChangeAspect="1"/>
          </p:cNvPicPr>
          <p:nvPr/>
        </p:nvPicPr>
        <p:blipFill>
          <a:blip r:embed="rId5"/>
          <a:stretch>
            <a:fillRect/>
          </a:stretch>
        </p:blipFill>
        <p:spPr>
          <a:xfrm>
            <a:off x="3571099" y="11624721"/>
            <a:ext cx="7952367" cy="3624291"/>
          </a:xfrm>
          <a:prstGeom prst="rect">
            <a:avLst/>
          </a:prstGeom>
        </p:spPr>
      </p:pic>
      <p:pic>
        <p:nvPicPr>
          <p:cNvPr id="40" name="Picture 39"/>
          <p:cNvPicPr/>
          <p:nvPr/>
        </p:nvPicPr>
        <p:blipFill>
          <a:blip r:embed="rId6">
            <a:extLst>
              <a:ext uri="{28A0092B-C50C-407E-A947-70E740481C1C}">
                <a14:useLocalDpi xmlns:a14="http://schemas.microsoft.com/office/drawing/2010/main" val="0"/>
              </a:ext>
            </a:extLst>
          </a:blip>
          <a:srcRect/>
          <a:stretch>
            <a:fillRect/>
          </a:stretch>
        </p:blipFill>
        <p:spPr bwMode="auto">
          <a:xfrm>
            <a:off x="12001054" y="5657892"/>
            <a:ext cx="8450959" cy="4770439"/>
          </a:xfrm>
          <a:prstGeom prst="rect">
            <a:avLst/>
          </a:prstGeom>
          <a:noFill/>
          <a:ln>
            <a:noFill/>
          </a:ln>
        </p:spPr>
      </p:pic>
      <mc:AlternateContent xmlns:mc="http://schemas.openxmlformats.org/markup-compatibility/2006" xmlns:a14="http://schemas.microsoft.com/office/drawing/2010/main">
        <mc:Choice Requires="a14">
          <p:sp>
            <p:nvSpPr>
              <p:cNvPr id="7" name="Rectangle 6"/>
              <p:cNvSpPr/>
              <p:nvPr/>
            </p:nvSpPr>
            <p:spPr>
              <a:xfrm>
                <a:off x="13167193" y="10428331"/>
                <a:ext cx="6877908" cy="771365"/>
              </a:xfrm>
              <a:prstGeom prst="rect">
                <a:avLst/>
              </a:prstGeom>
            </p:spPr>
            <p:txBody>
              <a:bodyPr wrap="none">
                <a:spAutoFit/>
              </a:bodyPr>
              <a:lstStyle/>
              <a:p>
                <a:pPr>
                  <a:lnSpc>
                    <a:spcPct val="107000"/>
                  </a:lnSpc>
                  <a:spcAft>
                    <a:spcPts val="533"/>
                  </a:spcAft>
                </a:pPr>
                <a:r>
                  <a:rPr lang="en-US" sz="1867" dirty="0">
                    <a:ea typeface="Calibri" panose="020F0502020204030204" pitchFamily="34" charset="0"/>
                    <a:cs typeface="Arial" panose="020B0604020202020204" pitchFamily="34" charset="0"/>
                  </a:rPr>
                  <a:t>Fig. 2.  Magnitude of the backscattered electric field at</a:t>
                </a:r>
              </a:p>
              <a:p>
                <a:pPr>
                  <a:lnSpc>
                    <a:spcPct val="107000"/>
                  </a:lnSpc>
                  <a:spcAft>
                    <a:spcPts val="533"/>
                  </a:spcAft>
                </a:pPr>
                <a:r>
                  <a:rPr lang="en-US" sz="1867" dirty="0">
                    <a:ea typeface="Calibri" panose="020F0502020204030204" pitchFamily="34" charset="0"/>
                    <a:cs typeface="Arial" panose="020B0604020202020204" pitchFamily="34" charset="0"/>
                  </a:rPr>
                  <a:t> </a:t>
                </a:r>
                <a14:m>
                  <m:oMath xmlns:m="http://schemas.openxmlformats.org/officeDocument/2006/math">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𝜀</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=5,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𝐸</m:t>
                        </m:r>
                      </m:e>
                      <m:sub>
                        <m:r>
                          <a:rPr lang="en-US" sz="1867" i="1">
                            <a:latin typeface="Cambria Math" panose="02040503050406030204" pitchFamily="18" charset="0"/>
                            <a:ea typeface="Calibri" panose="020F0502020204030204" pitchFamily="34" charset="0"/>
                            <a:cs typeface="Arial" panose="020B0604020202020204" pitchFamily="34" charset="0"/>
                          </a:rPr>
                          <m:t>01</m:t>
                        </m:r>
                      </m:sub>
                    </m:sSub>
                    <m:r>
                      <a:rPr lang="en-US" sz="1867" i="1">
                        <a:latin typeface="Cambria Math" panose="02040503050406030204" pitchFamily="18" charset="0"/>
                        <a:ea typeface="Calibri" panose="020F0502020204030204" pitchFamily="34" charset="0"/>
                        <a:cs typeface="Arial" panose="020B0604020202020204" pitchFamily="34" charset="0"/>
                      </a:rPr>
                      <m:t>=1,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𝜇</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=1, </m:t>
                    </m:r>
                    <m:r>
                      <a:rPr lang="en-US" sz="1867" i="1">
                        <a:latin typeface="Cambria Math" panose="02040503050406030204" pitchFamily="18" charset="0"/>
                        <a:ea typeface="Calibri" panose="020F0502020204030204" pitchFamily="34" charset="0"/>
                        <a:cs typeface="Arial" panose="020B0604020202020204" pitchFamily="34" charset="0"/>
                      </a:rPr>
                      <m:t>𝑎</m:t>
                    </m:r>
                    <m:r>
                      <a:rPr lang="en-US" sz="1867" i="1">
                        <a:latin typeface="Cambria Math" panose="02040503050406030204" pitchFamily="18" charset="0"/>
                        <a:ea typeface="Calibri" panose="020F0502020204030204" pitchFamily="34" charset="0"/>
                        <a:cs typeface="Arial" panose="020B0604020202020204" pitchFamily="34" charset="0"/>
                      </a:rPr>
                      <m:t>=0.2</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𝑏</m:t>
                    </m:r>
                    <m:r>
                      <a:rPr lang="en-US" sz="1867" i="1">
                        <a:latin typeface="Cambria Math" panose="02040503050406030204" pitchFamily="18" charset="0"/>
                        <a:ea typeface="Calibri" panose="020F0502020204030204" pitchFamily="34" charset="0"/>
                        <a:cs typeface="Arial" panose="020B0604020202020204" pitchFamily="34" charset="0"/>
                      </a:rPr>
                      <m:t>=0.5</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𝜑</m:t>
                    </m:r>
                    <m:r>
                      <a:rPr lang="en-US" sz="1867" i="1">
                        <a:latin typeface="Cambria Math" panose="02040503050406030204" pitchFamily="18" charset="0"/>
                        <a:ea typeface="Calibri" panose="020F0502020204030204" pitchFamily="34" charset="0"/>
                        <a:cs typeface="Arial" panose="020B0604020202020204" pitchFamily="34" charset="0"/>
                      </a:rPr>
                      <m:t>=</m:t>
                    </m:r>
                    <m:sSup>
                      <m:sSupPr>
                        <m:ctrlPr>
                          <a:rPr lang="en-US" sz="1867" i="1">
                            <a:latin typeface="Cambria Math" panose="02040503050406030204" pitchFamily="18" charset="0"/>
                            <a:ea typeface="Calibri" panose="020F0502020204030204" pitchFamily="34" charset="0"/>
                            <a:cs typeface="Arial" panose="020B0604020202020204" pitchFamily="34" charset="0"/>
                          </a:rPr>
                        </m:ctrlPr>
                      </m:sSupPr>
                      <m:e>
                        <m:r>
                          <a:rPr lang="en-US" sz="1867" i="1">
                            <a:latin typeface="Cambria Math" panose="02040503050406030204" pitchFamily="18" charset="0"/>
                            <a:ea typeface="Calibri" panose="020F0502020204030204" pitchFamily="34" charset="0"/>
                            <a:cs typeface="Arial" panose="020B0604020202020204" pitchFamily="34" charset="0"/>
                          </a:rPr>
                          <m:t>90</m:t>
                        </m:r>
                      </m:e>
                      <m:sup>
                        <m:r>
                          <a:rPr lang="en-US" sz="1867" i="1">
                            <a:latin typeface="Cambria Math" panose="02040503050406030204" pitchFamily="18" charset="0"/>
                            <a:ea typeface="Calibri" panose="020F0502020204030204" pitchFamily="34" charset="0"/>
                            <a:cs typeface="Arial" panose="020B0604020202020204" pitchFamily="34" charset="0"/>
                          </a:rPr>
                          <m:t>𝑜</m:t>
                        </m:r>
                      </m:sup>
                    </m:sSup>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𝑎𝑛𝑑</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𝑣</m:t>
                    </m:r>
                    <m:r>
                      <a:rPr lang="en-US" sz="1867" i="1">
                        <a:latin typeface="Cambria Math" panose="02040503050406030204" pitchFamily="18" charset="0"/>
                        <a:ea typeface="Calibri" panose="020F0502020204030204" pitchFamily="34" charset="0"/>
                        <a:cs typeface="Arial" panose="020B0604020202020204" pitchFamily="34" charset="0"/>
                      </a:rPr>
                      <m:t>=0.0</m:t>
                    </m:r>
                  </m:oMath>
                </a14:m>
                <a:endParaRPr lang="en-US" sz="1867" dirty="0">
                  <a:ea typeface="Calibri" panose="020F0502020204030204" pitchFamily="34" charset="0"/>
                  <a:cs typeface="Arial" panose="020B0604020202020204" pitchFamily="34" charset="0"/>
                </a:endParaRPr>
              </a:p>
            </p:txBody>
          </p:sp>
        </mc:Choice>
        <mc:Fallback xmlns="">
          <p:sp>
            <p:nvSpPr>
              <p:cNvPr id="7" name="Rectangle 6"/>
              <p:cNvSpPr>
                <a:spLocks noRot="1" noChangeAspect="1" noMove="1" noResize="1" noEditPoints="1" noAdjustHandles="1" noChangeArrowheads="1" noChangeShapeType="1" noTextEdit="1"/>
              </p:cNvSpPr>
              <p:nvPr/>
            </p:nvSpPr>
            <p:spPr>
              <a:xfrm>
                <a:off x="13167193" y="10428331"/>
                <a:ext cx="6877908" cy="771365"/>
              </a:xfrm>
              <a:prstGeom prst="rect">
                <a:avLst/>
              </a:prstGeom>
              <a:blipFill>
                <a:blip r:embed="rId7"/>
                <a:stretch>
                  <a:fillRect l="-798" t="-3968" b="-794"/>
                </a:stretch>
              </a:blipFill>
            </p:spPr>
            <p:txBody>
              <a:bodyPr/>
              <a:lstStyle/>
              <a:p>
                <a:r>
                  <a:rPr lang="en-US">
                    <a:noFill/>
                  </a:rPr>
                  <a:t> </a:t>
                </a:r>
              </a:p>
            </p:txBody>
          </p:sp>
        </mc:Fallback>
      </mc:AlternateContent>
      <p:pic>
        <p:nvPicPr>
          <p:cNvPr id="43" name="Picture 42"/>
          <p:cNvPicPr/>
          <p:nvPr/>
        </p:nvPicPr>
        <p:blipFill>
          <a:blip r:embed="rId8">
            <a:extLst>
              <a:ext uri="{28A0092B-C50C-407E-A947-70E740481C1C}">
                <a14:useLocalDpi xmlns:a14="http://schemas.microsoft.com/office/drawing/2010/main" val="0"/>
              </a:ext>
            </a:extLst>
          </a:blip>
          <a:srcRect/>
          <a:stretch>
            <a:fillRect/>
          </a:stretch>
        </p:blipFill>
        <p:spPr bwMode="auto">
          <a:xfrm>
            <a:off x="11879067" y="11266916"/>
            <a:ext cx="8694933" cy="4504893"/>
          </a:xfrm>
          <a:prstGeom prst="rect">
            <a:avLst/>
          </a:prstGeom>
          <a:noFill/>
          <a:ln>
            <a:noFill/>
          </a:ln>
        </p:spPr>
      </p:pic>
      <mc:AlternateContent xmlns:mc="http://schemas.openxmlformats.org/markup-compatibility/2006" xmlns:a14="http://schemas.microsoft.com/office/drawing/2010/main">
        <mc:Choice Requires="a14">
          <p:sp>
            <p:nvSpPr>
              <p:cNvPr id="8" name="Rectangle 7"/>
              <p:cNvSpPr/>
              <p:nvPr/>
            </p:nvSpPr>
            <p:spPr>
              <a:xfrm>
                <a:off x="13169461" y="15712751"/>
                <a:ext cx="6994287" cy="771365"/>
              </a:xfrm>
              <a:prstGeom prst="rect">
                <a:avLst/>
              </a:prstGeom>
            </p:spPr>
            <p:txBody>
              <a:bodyPr wrap="none">
                <a:spAutoFit/>
              </a:bodyPr>
              <a:lstStyle/>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Fig. 3.  Phase of the backscattered electric field at</a:t>
                </a:r>
              </a:p>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𝜀</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=5,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𝐸</m:t>
                        </m:r>
                      </m:e>
                      <m:sub>
                        <m:r>
                          <a:rPr lang="en-US" sz="1867" i="1">
                            <a:latin typeface="Cambria Math" panose="02040503050406030204" pitchFamily="18" charset="0"/>
                            <a:ea typeface="Calibri" panose="020F0502020204030204" pitchFamily="34" charset="0"/>
                            <a:cs typeface="Arial" panose="020B0604020202020204" pitchFamily="34" charset="0"/>
                          </a:rPr>
                          <m:t>01</m:t>
                        </m:r>
                      </m:sub>
                    </m:sSub>
                    <m:r>
                      <a:rPr lang="en-US" sz="1867" i="1">
                        <a:latin typeface="Cambria Math" panose="02040503050406030204" pitchFamily="18" charset="0"/>
                        <a:ea typeface="Calibri" panose="020F0502020204030204" pitchFamily="34" charset="0"/>
                        <a:cs typeface="Arial" panose="020B0604020202020204" pitchFamily="34" charset="0"/>
                      </a:rPr>
                      <m:t>=1,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𝜇</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=1, </m:t>
                    </m:r>
                    <m:r>
                      <a:rPr lang="en-US" sz="1867" i="1">
                        <a:latin typeface="Cambria Math" panose="02040503050406030204" pitchFamily="18" charset="0"/>
                        <a:ea typeface="Calibri" panose="020F0502020204030204" pitchFamily="34" charset="0"/>
                        <a:cs typeface="Arial" panose="020B0604020202020204" pitchFamily="34" charset="0"/>
                      </a:rPr>
                      <m:t>𝑎</m:t>
                    </m:r>
                    <m:r>
                      <a:rPr lang="en-US" sz="1867" i="1">
                        <a:latin typeface="Cambria Math" panose="02040503050406030204" pitchFamily="18" charset="0"/>
                        <a:ea typeface="Calibri" panose="020F0502020204030204" pitchFamily="34" charset="0"/>
                        <a:cs typeface="Arial" panose="020B0604020202020204" pitchFamily="34" charset="0"/>
                      </a:rPr>
                      <m:t>=0.2</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𝑏</m:t>
                    </m:r>
                    <m:r>
                      <a:rPr lang="en-US" sz="1867" i="1">
                        <a:latin typeface="Cambria Math" panose="02040503050406030204" pitchFamily="18" charset="0"/>
                        <a:ea typeface="Calibri" panose="020F0502020204030204" pitchFamily="34" charset="0"/>
                        <a:cs typeface="Arial" panose="020B0604020202020204" pitchFamily="34" charset="0"/>
                      </a:rPr>
                      <m:t>=0.5</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𝜑</m:t>
                    </m:r>
                    <m:r>
                      <a:rPr lang="en-US" sz="1867" i="1">
                        <a:latin typeface="Cambria Math" panose="02040503050406030204" pitchFamily="18" charset="0"/>
                        <a:ea typeface="Calibri" panose="020F0502020204030204" pitchFamily="34" charset="0"/>
                        <a:cs typeface="Arial" panose="020B0604020202020204" pitchFamily="34" charset="0"/>
                      </a:rPr>
                      <m:t>=</m:t>
                    </m:r>
                    <m:sSup>
                      <m:sSupPr>
                        <m:ctrlPr>
                          <a:rPr lang="en-US" sz="1867" i="1">
                            <a:latin typeface="Cambria Math" panose="02040503050406030204" pitchFamily="18" charset="0"/>
                            <a:ea typeface="Calibri" panose="020F0502020204030204" pitchFamily="34" charset="0"/>
                            <a:cs typeface="Arial" panose="020B0604020202020204" pitchFamily="34" charset="0"/>
                          </a:rPr>
                        </m:ctrlPr>
                      </m:sSupPr>
                      <m:e>
                        <m:r>
                          <a:rPr lang="en-US" sz="1867" i="1">
                            <a:latin typeface="Cambria Math" panose="02040503050406030204" pitchFamily="18" charset="0"/>
                            <a:ea typeface="Calibri" panose="020F0502020204030204" pitchFamily="34" charset="0"/>
                            <a:cs typeface="Arial" panose="020B0604020202020204" pitchFamily="34" charset="0"/>
                          </a:rPr>
                          <m:t>90</m:t>
                        </m:r>
                      </m:e>
                      <m:sup>
                        <m:r>
                          <a:rPr lang="en-US" sz="1867" i="1">
                            <a:latin typeface="Cambria Math" panose="02040503050406030204" pitchFamily="18" charset="0"/>
                            <a:ea typeface="Calibri" panose="020F0502020204030204" pitchFamily="34" charset="0"/>
                            <a:cs typeface="Arial" panose="020B0604020202020204" pitchFamily="34" charset="0"/>
                          </a:rPr>
                          <m:t>𝑜</m:t>
                        </m:r>
                      </m:sup>
                    </m:sSup>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𝑎𝑛𝑑</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𝑣</m:t>
                    </m:r>
                    <m:r>
                      <a:rPr lang="en-US" sz="1867" i="1">
                        <a:latin typeface="Cambria Math" panose="02040503050406030204" pitchFamily="18" charset="0"/>
                        <a:ea typeface="Calibri" panose="020F0502020204030204" pitchFamily="34" charset="0"/>
                        <a:cs typeface="Arial" panose="020B0604020202020204" pitchFamily="34" charset="0"/>
                      </a:rPr>
                      <m:t>=0.0</m:t>
                    </m:r>
                  </m:oMath>
                </a14:m>
                <a:endParaRPr lang="en-US" sz="1867" dirty="0">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13169461" y="15712751"/>
                <a:ext cx="6994287" cy="771365"/>
              </a:xfrm>
              <a:prstGeom prst="rect">
                <a:avLst/>
              </a:prstGeom>
              <a:blipFill>
                <a:blip r:embed="rId9"/>
                <a:stretch>
                  <a:fillRect l="-784" t="-3968" b="-794"/>
                </a:stretch>
              </a:blipFill>
            </p:spPr>
            <p:txBody>
              <a:bodyPr/>
              <a:lstStyle/>
              <a:p>
                <a:r>
                  <a:rPr lang="en-US">
                    <a:noFill/>
                  </a:rPr>
                  <a:t> </a:t>
                </a:r>
              </a:p>
            </p:txBody>
          </p:sp>
        </mc:Fallback>
      </mc:AlternateContent>
      <p:pic>
        <p:nvPicPr>
          <p:cNvPr id="48" name="Picture 47"/>
          <p:cNvPicPr/>
          <p:nvPr/>
        </p:nvPicPr>
        <p:blipFill>
          <a:blip r:embed="rId10">
            <a:extLst>
              <a:ext uri="{28A0092B-C50C-407E-A947-70E740481C1C}">
                <a14:useLocalDpi xmlns:a14="http://schemas.microsoft.com/office/drawing/2010/main" val="0"/>
              </a:ext>
            </a:extLst>
          </a:blip>
          <a:srcRect/>
          <a:stretch>
            <a:fillRect/>
          </a:stretch>
        </p:blipFill>
        <p:spPr bwMode="auto">
          <a:xfrm>
            <a:off x="11879067" y="16441076"/>
            <a:ext cx="8694933" cy="3980524"/>
          </a:xfrm>
          <a:prstGeom prst="rect">
            <a:avLst/>
          </a:prstGeom>
          <a:noFill/>
          <a:ln>
            <a:noFill/>
          </a:ln>
        </p:spPr>
      </p:pic>
      <mc:AlternateContent xmlns:mc="http://schemas.openxmlformats.org/markup-compatibility/2006" xmlns:a14="http://schemas.microsoft.com/office/drawing/2010/main">
        <mc:Choice Requires="a14">
          <p:sp>
            <p:nvSpPr>
              <p:cNvPr id="15" name="Rectangle 14"/>
              <p:cNvSpPr/>
              <p:nvPr/>
            </p:nvSpPr>
            <p:spPr>
              <a:xfrm>
                <a:off x="12993940" y="20647225"/>
                <a:ext cx="7010958" cy="771365"/>
              </a:xfrm>
              <a:prstGeom prst="rect">
                <a:avLst/>
              </a:prstGeom>
            </p:spPr>
            <p:txBody>
              <a:bodyPr wrap="none">
                <a:spAutoFit/>
              </a:bodyPr>
              <a:lstStyle/>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Fig. 4.  Magnitude of the backscattered electric field at</a:t>
                </a:r>
              </a:p>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𝜀</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=5,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𝐸</m:t>
                        </m:r>
                      </m:e>
                      <m:sub>
                        <m:r>
                          <a:rPr lang="en-US" sz="1867" i="1">
                            <a:latin typeface="Cambria Math" panose="02040503050406030204" pitchFamily="18" charset="0"/>
                            <a:ea typeface="Calibri" panose="020F0502020204030204" pitchFamily="34" charset="0"/>
                            <a:cs typeface="Arial" panose="020B0604020202020204" pitchFamily="34" charset="0"/>
                          </a:rPr>
                          <m:t>01</m:t>
                        </m:r>
                      </m:sub>
                    </m:sSub>
                    <m:r>
                      <a:rPr lang="en-US" sz="1867" i="1">
                        <a:latin typeface="Cambria Math" panose="02040503050406030204" pitchFamily="18" charset="0"/>
                        <a:ea typeface="Calibri" panose="020F0502020204030204" pitchFamily="34" charset="0"/>
                        <a:cs typeface="Arial" panose="020B0604020202020204" pitchFamily="34" charset="0"/>
                      </a:rPr>
                      <m:t>=1,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𝜇</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=1, </m:t>
                    </m:r>
                    <m:r>
                      <a:rPr lang="en-US" sz="1867" i="1">
                        <a:latin typeface="Cambria Math" panose="02040503050406030204" pitchFamily="18" charset="0"/>
                        <a:ea typeface="Calibri" panose="020F0502020204030204" pitchFamily="34" charset="0"/>
                        <a:cs typeface="Arial" panose="020B0604020202020204" pitchFamily="34" charset="0"/>
                      </a:rPr>
                      <m:t>𝑎</m:t>
                    </m:r>
                    <m:r>
                      <a:rPr lang="en-US" sz="1867" i="1">
                        <a:latin typeface="Cambria Math" panose="02040503050406030204" pitchFamily="18" charset="0"/>
                        <a:ea typeface="Calibri" panose="020F0502020204030204" pitchFamily="34" charset="0"/>
                        <a:cs typeface="Arial" panose="020B0604020202020204" pitchFamily="34" charset="0"/>
                      </a:rPr>
                      <m:t>=0.2</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𝑏</m:t>
                    </m:r>
                    <m:r>
                      <a:rPr lang="en-US" sz="1867" i="1">
                        <a:latin typeface="Cambria Math" panose="02040503050406030204" pitchFamily="18" charset="0"/>
                        <a:ea typeface="Calibri" panose="020F0502020204030204" pitchFamily="34" charset="0"/>
                        <a:cs typeface="Arial" panose="020B0604020202020204" pitchFamily="34" charset="0"/>
                      </a:rPr>
                      <m:t>=0.5</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𝜑</m:t>
                    </m:r>
                    <m:r>
                      <a:rPr lang="en-US" sz="1867" i="1">
                        <a:latin typeface="Cambria Math" panose="02040503050406030204" pitchFamily="18" charset="0"/>
                        <a:ea typeface="Calibri" panose="020F0502020204030204" pitchFamily="34" charset="0"/>
                        <a:cs typeface="Arial" panose="020B0604020202020204" pitchFamily="34" charset="0"/>
                      </a:rPr>
                      <m:t>=</m:t>
                    </m:r>
                    <m:sSup>
                      <m:sSupPr>
                        <m:ctrlPr>
                          <a:rPr lang="en-US" sz="1867" i="1">
                            <a:latin typeface="Cambria Math" panose="02040503050406030204" pitchFamily="18" charset="0"/>
                            <a:ea typeface="Calibri" panose="020F0502020204030204" pitchFamily="34" charset="0"/>
                            <a:cs typeface="Arial" panose="020B0604020202020204" pitchFamily="34" charset="0"/>
                          </a:rPr>
                        </m:ctrlPr>
                      </m:sSupPr>
                      <m:e>
                        <m:r>
                          <a:rPr lang="en-US" sz="1867" i="1">
                            <a:latin typeface="Cambria Math" panose="02040503050406030204" pitchFamily="18" charset="0"/>
                            <a:ea typeface="Calibri" panose="020F0502020204030204" pitchFamily="34" charset="0"/>
                            <a:cs typeface="Arial" panose="020B0604020202020204" pitchFamily="34" charset="0"/>
                          </a:rPr>
                          <m:t>90</m:t>
                        </m:r>
                      </m:e>
                      <m:sup>
                        <m:r>
                          <a:rPr lang="en-US" sz="1867" i="1">
                            <a:latin typeface="Cambria Math" panose="02040503050406030204" pitchFamily="18" charset="0"/>
                            <a:ea typeface="Calibri" panose="020F0502020204030204" pitchFamily="34" charset="0"/>
                            <a:cs typeface="Arial" panose="020B0604020202020204" pitchFamily="34" charset="0"/>
                          </a:rPr>
                          <m:t>𝑜</m:t>
                        </m:r>
                      </m:sup>
                    </m:sSup>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𝑎𝑛𝑑</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𝑣</m:t>
                    </m:r>
                    <m:r>
                      <a:rPr lang="en-US" sz="1867" i="1">
                        <a:latin typeface="Cambria Math" panose="02040503050406030204" pitchFamily="18" charset="0"/>
                        <a:ea typeface="Calibri" panose="020F0502020204030204" pitchFamily="34" charset="0"/>
                        <a:cs typeface="Arial" panose="020B0604020202020204" pitchFamily="34" charset="0"/>
                      </a:rPr>
                      <m:t>=0.02</m:t>
                    </m:r>
                  </m:oMath>
                </a14:m>
                <a:endParaRPr lang="en-US" sz="1867" dirty="0">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12993940" y="20647225"/>
                <a:ext cx="7010958" cy="771365"/>
              </a:xfrm>
              <a:prstGeom prst="rect">
                <a:avLst/>
              </a:prstGeom>
              <a:blipFill>
                <a:blip r:embed="rId11"/>
                <a:stretch>
                  <a:fillRect l="-783" t="-3937" b="-787"/>
                </a:stretch>
              </a:blipFill>
            </p:spPr>
            <p:txBody>
              <a:bodyPr/>
              <a:lstStyle/>
              <a:p>
                <a:r>
                  <a:rPr lang="en-US">
                    <a:noFill/>
                  </a:rPr>
                  <a:t> </a:t>
                </a:r>
              </a:p>
            </p:txBody>
          </p:sp>
        </mc:Fallback>
      </mc:AlternateContent>
      <p:pic>
        <p:nvPicPr>
          <p:cNvPr id="52" name="Picture 51"/>
          <p:cNvPicPr/>
          <p:nvPr/>
        </p:nvPicPr>
        <p:blipFill>
          <a:blip r:embed="rId12">
            <a:extLst>
              <a:ext uri="{28A0092B-C50C-407E-A947-70E740481C1C}">
                <a14:useLocalDpi xmlns:a14="http://schemas.microsoft.com/office/drawing/2010/main" val="0"/>
              </a:ext>
            </a:extLst>
          </a:blip>
          <a:srcRect/>
          <a:stretch>
            <a:fillRect/>
          </a:stretch>
        </p:blipFill>
        <p:spPr bwMode="auto">
          <a:xfrm>
            <a:off x="20830154" y="4100913"/>
            <a:ext cx="8088853" cy="4455164"/>
          </a:xfrm>
          <a:prstGeom prst="rect">
            <a:avLst/>
          </a:prstGeom>
          <a:noFill/>
          <a:ln>
            <a:noFill/>
          </a:ln>
        </p:spPr>
      </p:pic>
      <mc:AlternateContent xmlns:mc="http://schemas.openxmlformats.org/markup-compatibility/2006" xmlns:a14="http://schemas.microsoft.com/office/drawing/2010/main">
        <mc:Choice Requires="a14">
          <p:sp>
            <p:nvSpPr>
              <p:cNvPr id="16" name="Rectangle 15"/>
              <p:cNvSpPr/>
              <p:nvPr/>
            </p:nvSpPr>
            <p:spPr>
              <a:xfrm>
                <a:off x="21348786" y="8630138"/>
                <a:ext cx="7127336" cy="771365"/>
              </a:xfrm>
              <a:prstGeom prst="rect">
                <a:avLst/>
              </a:prstGeom>
            </p:spPr>
            <p:txBody>
              <a:bodyPr wrap="none">
                <a:spAutoFit/>
              </a:bodyPr>
              <a:lstStyle/>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Fig. 5.  Phase of the backscattered electric field at</a:t>
                </a:r>
              </a:p>
              <a:p>
                <a:pPr>
                  <a:lnSpc>
                    <a:spcPct val="107000"/>
                  </a:lnSpc>
                  <a:spcAft>
                    <a:spcPts val="533"/>
                  </a:spcAft>
                </a:pPr>
                <a:r>
                  <a:rPr lang="en-US" sz="1867" dirty="0">
                    <a:latin typeface="Calibri" panose="020F0502020204030204" pitchFamily="34" charset="0"/>
                    <a:ea typeface="Calibri" panose="020F0502020204030204" pitchFamily="34" charset="0"/>
                    <a:cs typeface="Arial" panose="020B0604020202020204" pitchFamily="34" charset="0"/>
                  </a:rPr>
                  <a:t> </a:t>
                </a:r>
                <a14:m>
                  <m:oMath xmlns:m="http://schemas.openxmlformats.org/officeDocument/2006/math">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𝜀</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=5,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𝐸</m:t>
                        </m:r>
                      </m:e>
                      <m:sub>
                        <m:r>
                          <a:rPr lang="en-US" sz="1867" i="1">
                            <a:latin typeface="Cambria Math" panose="02040503050406030204" pitchFamily="18" charset="0"/>
                            <a:ea typeface="Calibri" panose="020F0502020204030204" pitchFamily="34" charset="0"/>
                            <a:cs typeface="Arial" panose="020B0604020202020204" pitchFamily="34" charset="0"/>
                          </a:rPr>
                          <m:t>01</m:t>
                        </m:r>
                      </m:sub>
                    </m:sSub>
                    <m:r>
                      <a:rPr lang="en-US" sz="1867" i="1">
                        <a:latin typeface="Cambria Math" panose="02040503050406030204" pitchFamily="18" charset="0"/>
                        <a:ea typeface="Calibri" panose="020F0502020204030204" pitchFamily="34" charset="0"/>
                        <a:cs typeface="Arial" panose="020B0604020202020204" pitchFamily="34" charset="0"/>
                      </a:rPr>
                      <m:t>=1, </m:t>
                    </m:r>
                    <m:sSub>
                      <m:sSubPr>
                        <m:ctrlPr>
                          <a:rPr lang="en-US" sz="1867" i="1">
                            <a:latin typeface="Cambria Math" panose="02040503050406030204" pitchFamily="18" charset="0"/>
                            <a:ea typeface="Calibri" panose="020F0502020204030204" pitchFamily="34" charset="0"/>
                            <a:cs typeface="Arial" panose="020B0604020202020204" pitchFamily="34" charset="0"/>
                          </a:rPr>
                        </m:ctrlPr>
                      </m:sSubPr>
                      <m:e>
                        <m:r>
                          <a:rPr lang="en-US" sz="1867" i="1">
                            <a:latin typeface="Cambria Math" panose="02040503050406030204" pitchFamily="18" charset="0"/>
                            <a:ea typeface="Calibri" panose="020F0502020204030204" pitchFamily="34" charset="0"/>
                            <a:cs typeface="Arial" panose="020B0604020202020204" pitchFamily="34" charset="0"/>
                          </a:rPr>
                          <m:t>𝜇</m:t>
                        </m:r>
                      </m:e>
                      <m:sub>
                        <m:r>
                          <a:rPr lang="en-US" sz="1867" i="1">
                            <a:latin typeface="Cambria Math" panose="02040503050406030204" pitchFamily="18" charset="0"/>
                            <a:ea typeface="Calibri" panose="020F0502020204030204" pitchFamily="34" charset="0"/>
                            <a:cs typeface="Arial" panose="020B0604020202020204" pitchFamily="34" charset="0"/>
                          </a:rPr>
                          <m:t>𝑟</m:t>
                        </m:r>
                      </m:sub>
                    </m:sSub>
                    <m:r>
                      <a:rPr lang="en-US" sz="1867" i="1">
                        <a:latin typeface="Cambria Math" panose="02040503050406030204" pitchFamily="18" charset="0"/>
                        <a:ea typeface="Calibri" panose="020F0502020204030204" pitchFamily="34" charset="0"/>
                        <a:cs typeface="Arial" panose="020B0604020202020204" pitchFamily="34" charset="0"/>
                      </a:rPr>
                      <m:t>=1, </m:t>
                    </m:r>
                    <m:r>
                      <a:rPr lang="en-US" sz="1867" i="1">
                        <a:latin typeface="Cambria Math" panose="02040503050406030204" pitchFamily="18" charset="0"/>
                        <a:ea typeface="Calibri" panose="020F0502020204030204" pitchFamily="34" charset="0"/>
                        <a:cs typeface="Arial" panose="020B0604020202020204" pitchFamily="34" charset="0"/>
                      </a:rPr>
                      <m:t>𝑎</m:t>
                    </m:r>
                    <m:r>
                      <a:rPr lang="en-US" sz="1867" i="1">
                        <a:latin typeface="Cambria Math" panose="02040503050406030204" pitchFamily="18" charset="0"/>
                        <a:ea typeface="Calibri" panose="020F0502020204030204" pitchFamily="34" charset="0"/>
                        <a:cs typeface="Arial" panose="020B0604020202020204" pitchFamily="34" charset="0"/>
                      </a:rPr>
                      <m:t>=0.2</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𝑏</m:t>
                    </m:r>
                    <m:r>
                      <a:rPr lang="en-US" sz="1867" i="1">
                        <a:latin typeface="Cambria Math" panose="02040503050406030204" pitchFamily="18" charset="0"/>
                        <a:ea typeface="Calibri" panose="020F0502020204030204" pitchFamily="34" charset="0"/>
                        <a:cs typeface="Arial" panose="020B0604020202020204" pitchFamily="34" charset="0"/>
                      </a:rPr>
                      <m:t>=0.5</m:t>
                    </m:r>
                    <m:r>
                      <a:rPr lang="en-US" sz="1867" i="1">
                        <a:latin typeface="Cambria Math" panose="02040503050406030204" pitchFamily="18" charset="0"/>
                        <a:ea typeface="Calibri" panose="020F0502020204030204" pitchFamily="34" charset="0"/>
                        <a:cs typeface="Arial" panose="020B0604020202020204" pitchFamily="34" charset="0"/>
                      </a:rPr>
                      <m:t>𝑚</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𝜑</m:t>
                    </m:r>
                    <m:r>
                      <a:rPr lang="en-US" sz="1867" i="1">
                        <a:latin typeface="Cambria Math" panose="02040503050406030204" pitchFamily="18" charset="0"/>
                        <a:ea typeface="Calibri" panose="020F0502020204030204" pitchFamily="34" charset="0"/>
                        <a:cs typeface="Arial" panose="020B0604020202020204" pitchFamily="34" charset="0"/>
                      </a:rPr>
                      <m:t>=</m:t>
                    </m:r>
                    <m:sSup>
                      <m:sSupPr>
                        <m:ctrlPr>
                          <a:rPr lang="en-US" sz="1867" i="1">
                            <a:latin typeface="Cambria Math" panose="02040503050406030204" pitchFamily="18" charset="0"/>
                            <a:ea typeface="Calibri" panose="020F0502020204030204" pitchFamily="34" charset="0"/>
                            <a:cs typeface="Arial" panose="020B0604020202020204" pitchFamily="34" charset="0"/>
                          </a:rPr>
                        </m:ctrlPr>
                      </m:sSupPr>
                      <m:e>
                        <m:r>
                          <a:rPr lang="en-US" sz="1867" i="1">
                            <a:latin typeface="Cambria Math" panose="02040503050406030204" pitchFamily="18" charset="0"/>
                            <a:ea typeface="Calibri" panose="020F0502020204030204" pitchFamily="34" charset="0"/>
                            <a:cs typeface="Arial" panose="020B0604020202020204" pitchFamily="34" charset="0"/>
                          </a:rPr>
                          <m:t>90</m:t>
                        </m:r>
                      </m:e>
                      <m:sup>
                        <m:r>
                          <a:rPr lang="en-US" sz="1867" i="1">
                            <a:latin typeface="Cambria Math" panose="02040503050406030204" pitchFamily="18" charset="0"/>
                            <a:ea typeface="Calibri" panose="020F0502020204030204" pitchFamily="34" charset="0"/>
                            <a:cs typeface="Arial" panose="020B0604020202020204" pitchFamily="34" charset="0"/>
                          </a:rPr>
                          <m:t>𝑜</m:t>
                        </m:r>
                      </m:sup>
                    </m:sSup>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𝑎𝑛𝑑</m:t>
                    </m:r>
                    <m:r>
                      <a:rPr lang="en-US" sz="1867" i="1">
                        <a:latin typeface="Cambria Math" panose="02040503050406030204" pitchFamily="18" charset="0"/>
                        <a:ea typeface="Calibri" panose="020F0502020204030204" pitchFamily="34" charset="0"/>
                        <a:cs typeface="Arial" panose="020B0604020202020204" pitchFamily="34" charset="0"/>
                      </a:rPr>
                      <m:t> </m:t>
                    </m:r>
                    <m:r>
                      <a:rPr lang="en-US" sz="1867" i="1">
                        <a:latin typeface="Cambria Math" panose="02040503050406030204" pitchFamily="18" charset="0"/>
                        <a:ea typeface="Calibri" panose="020F0502020204030204" pitchFamily="34" charset="0"/>
                        <a:cs typeface="Arial" panose="020B0604020202020204" pitchFamily="34" charset="0"/>
                      </a:rPr>
                      <m:t>𝑣</m:t>
                    </m:r>
                    <m:r>
                      <a:rPr lang="en-US" sz="1867" i="1">
                        <a:latin typeface="Cambria Math" panose="02040503050406030204" pitchFamily="18" charset="0"/>
                        <a:ea typeface="Calibri" panose="020F0502020204030204" pitchFamily="34" charset="0"/>
                        <a:cs typeface="Arial" panose="020B0604020202020204" pitchFamily="34" charset="0"/>
                      </a:rPr>
                      <m:t>=0.02</m:t>
                    </m:r>
                  </m:oMath>
                </a14:m>
                <a:endParaRPr lang="en-US" sz="1867" dirty="0">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16" name="Rectangle 15"/>
              <p:cNvSpPr>
                <a:spLocks noRot="1" noChangeAspect="1" noMove="1" noResize="1" noEditPoints="1" noAdjustHandles="1" noChangeArrowheads="1" noChangeShapeType="1" noTextEdit="1"/>
              </p:cNvSpPr>
              <p:nvPr/>
            </p:nvSpPr>
            <p:spPr>
              <a:xfrm>
                <a:off x="21348786" y="8630138"/>
                <a:ext cx="7127336" cy="771365"/>
              </a:xfrm>
              <a:prstGeom prst="rect">
                <a:avLst/>
              </a:prstGeom>
              <a:blipFill>
                <a:blip r:embed="rId13"/>
                <a:stretch>
                  <a:fillRect l="-770" t="-3968" b="-794"/>
                </a:stretch>
              </a:blipFill>
            </p:spPr>
            <p:txBody>
              <a:bodyPr/>
              <a:lstStyle/>
              <a:p>
                <a:r>
                  <a:rPr lang="en-US">
                    <a:noFill/>
                  </a:rPr>
                  <a:t> </a:t>
                </a:r>
              </a:p>
            </p:txBody>
          </p:sp>
        </mc:Fallback>
      </mc:AlternateContent>
      <p:sp>
        <p:nvSpPr>
          <p:cNvPr id="31" name="TextBox 30">
            <a:extLst>
              <a:ext uri="{FF2B5EF4-FFF2-40B4-BE49-F238E27FC236}">
                <a16:creationId xmlns:a16="http://schemas.microsoft.com/office/drawing/2014/main" id="{B601DF3D-EF6D-4454-9821-B2DB26B571BA}"/>
              </a:ext>
            </a:extLst>
          </p:cNvPr>
          <p:cNvSpPr txBox="1"/>
          <p:nvPr/>
        </p:nvSpPr>
        <p:spPr>
          <a:xfrm>
            <a:off x="12801600" y="4178538"/>
            <a:ext cx="7203298" cy="846386"/>
          </a:xfrm>
          <a:prstGeom prst="rect">
            <a:avLst/>
          </a:prstGeom>
          <a:noFill/>
        </p:spPr>
        <p:txBody>
          <a:bodyPr wrap="square" lIns="60960" tIns="30480" rIns="60960" bIns="30480" rtlCol="0" anchor="t">
            <a:spAutoFit/>
          </a:bodyPr>
          <a:lstStyle/>
          <a:p>
            <a:r>
              <a:rPr lang="en-US" sz="1700" dirty="0"/>
              <a:t>The following approximation to Lorentz transformation is applied to the expression of scattered field </a:t>
            </a:r>
          </a:p>
          <a:p>
            <a:endParaRPr lang="en-US" sz="1700" dirty="0"/>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B601DF3D-EF6D-4454-9821-B2DB26B571BA}"/>
                  </a:ext>
                </a:extLst>
              </p:cNvPr>
              <p:cNvSpPr txBox="1"/>
              <p:nvPr/>
            </p:nvSpPr>
            <p:spPr>
              <a:xfrm>
                <a:off x="13245036" y="4511437"/>
                <a:ext cx="6065831" cy="829971"/>
              </a:xfrm>
              <a:prstGeom prst="rect">
                <a:avLst/>
              </a:prstGeom>
              <a:noFill/>
            </p:spPr>
            <p:txBody>
              <a:bodyPr wrap="square" lIns="60960" tIns="30480" rIns="60960" bIns="30480" rtlCol="0" anchor="t">
                <a:spAutoFit/>
              </a:bodyPr>
              <a:lstStyle/>
              <a:p>
                <a:endParaRPr lang="en-US" sz="2000" dirty="0"/>
              </a:p>
              <a:p>
                <a14:m>
                  <m:oMath xmlns:m="http://schemas.openxmlformats.org/officeDocument/2006/math">
                    <m:sSup>
                      <m:sSupPr>
                        <m:ctrlPr>
                          <a:rPr lang="en-US" sz="2000" i="1" smtClean="0">
                            <a:latin typeface="Cambria Math" panose="02040503050406030204" pitchFamily="18" charset="0"/>
                          </a:rPr>
                        </m:ctrlPr>
                      </m:sSupPr>
                      <m:e>
                        <m:r>
                          <a:rPr lang="en-US" sz="2000" i="1" smtClean="0">
                            <a:latin typeface="Cambria Math" panose="02040503050406030204" pitchFamily="18" charset="0"/>
                            <a:ea typeface="Cambria Math" panose="02040503050406030204" pitchFamily="18" charset="0"/>
                          </a:rPr>
                          <m:t>𝜔</m:t>
                        </m:r>
                      </m:e>
                      <m:sup>
                        <m:r>
                          <a:rPr lang="en-US" sz="2000" b="0" i="1" smtClean="0">
                            <a:latin typeface="Cambria Math" panose="02040503050406030204" pitchFamily="18" charset="0"/>
                          </a:rPr>
                          <m:t>′</m:t>
                        </m:r>
                      </m:sup>
                    </m:sSup>
                    <m:r>
                      <a:rPr lang="en-US" sz="2000" b="0" i="1" smtClean="0">
                        <a:latin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𝜔</m:t>
                    </m:r>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1+2</m:t>
                        </m:r>
                        <m:f>
                          <m:fPr>
                            <m:ctrlPr>
                              <a:rPr lang="en-US" sz="2000" b="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𝑣</m:t>
                            </m:r>
                          </m:num>
                          <m:den>
                            <m:r>
                              <a:rPr lang="en-US" sz="2000" b="0" i="1" smtClean="0">
                                <a:latin typeface="Cambria Math" panose="02040503050406030204" pitchFamily="18" charset="0"/>
                                <a:ea typeface="Cambria Math" panose="02040503050406030204" pitchFamily="18" charset="0"/>
                              </a:rPr>
                              <m:t>𝑐</m:t>
                            </m:r>
                          </m:den>
                        </m:f>
                      </m:e>
                    </m:d>
                  </m:oMath>
                </a14:m>
                <a:r>
                  <a:rPr lang="en-US" sz="2000" dirty="0"/>
                  <a:t>         and             </a:t>
                </a:r>
                <a14:m>
                  <m:oMath xmlns:m="http://schemas.openxmlformats.org/officeDocument/2006/math">
                    <m:sSup>
                      <m:sSupPr>
                        <m:ctrlPr>
                          <a:rPr lang="en-US" sz="2000" i="1">
                            <a:latin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𝜔</m:t>
                        </m:r>
                      </m:e>
                      <m:sup>
                        <m:r>
                          <a:rPr lang="en-US" sz="2000" i="1">
                            <a:latin typeface="Cambria Math" panose="02040503050406030204" pitchFamily="18" charset="0"/>
                          </a:rPr>
                          <m:t>′</m:t>
                        </m:r>
                      </m:sup>
                    </m:sSup>
                    <m:r>
                      <a:rPr lang="en-US" sz="2000" i="1">
                        <a:latin typeface="Cambria Math" panose="02040503050406030204" pitchFamily="18" charset="0"/>
                      </a:rPr>
                      <m:t>=</m:t>
                    </m:r>
                    <m:r>
                      <a:rPr lang="en-US" sz="2000" i="1">
                        <a:latin typeface="Cambria Math" panose="02040503050406030204" pitchFamily="18" charset="0"/>
                        <a:ea typeface="Cambria Math" panose="02040503050406030204" pitchFamily="18" charset="0"/>
                      </a:rPr>
                      <m:t>𝜔</m:t>
                    </m:r>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1+2</m:t>
                        </m:r>
                        <m:f>
                          <m:fPr>
                            <m:ctrlPr>
                              <a:rPr lang="en-US" sz="2000" i="1">
                                <a:latin typeface="Cambria Math" panose="02040503050406030204" pitchFamily="18" charset="0"/>
                                <a:ea typeface="Cambria Math" panose="02040503050406030204" pitchFamily="18" charset="0"/>
                              </a:rPr>
                            </m:ctrlPr>
                          </m:fPr>
                          <m:num>
                            <m:r>
                              <a:rPr lang="en-US" sz="2000" i="1">
                                <a:latin typeface="Cambria Math" panose="02040503050406030204" pitchFamily="18" charset="0"/>
                                <a:ea typeface="Cambria Math" panose="02040503050406030204" pitchFamily="18" charset="0"/>
                              </a:rPr>
                              <m:t>𝑣</m:t>
                            </m:r>
                          </m:num>
                          <m:den>
                            <m:r>
                              <a:rPr lang="en-US" sz="2000" i="1">
                                <a:latin typeface="Cambria Math" panose="02040503050406030204" pitchFamily="18" charset="0"/>
                                <a:ea typeface="Cambria Math" panose="02040503050406030204" pitchFamily="18" charset="0"/>
                              </a:rPr>
                              <m:t>𝑐</m:t>
                            </m:r>
                          </m:den>
                        </m:f>
                      </m:e>
                    </m:d>
                  </m:oMath>
                </a14:m>
                <a:endParaRPr lang="en-US" sz="2000" dirty="0"/>
              </a:p>
            </p:txBody>
          </p:sp>
        </mc:Choice>
        <mc:Fallback xmlns="">
          <p:sp>
            <p:nvSpPr>
              <p:cNvPr id="32" name="TextBox 31">
                <a:extLst>
                  <a:ext uri="{FF2B5EF4-FFF2-40B4-BE49-F238E27FC236}">
                    <a16:creationId xmlns:a16="http://schemas.microsoft.com/office/drawing/2014/main" id="{B601DF3D-EF6D-4454-9821-B2DB26B571BA}"/>
                  </a:ext>
                </a:extLst>
              </p:cNvPr>
              <p:cNvSpPr txBox="1">
                <a:spLocks noRot="1" noChangeAspect="1" noMove="1" noResize="1" noEditPoints="1" noAdjustHandles="1" noChangeArrowheads="1" noChangeShapeType="1" noTextEdit="1"/>
              </p:cNvSpPr>
              <p:nvPr/>
            </p:nvSpPr>
            <p:spPr>
              <a:xfrm>
                <a:off x="13245036" y="4511437"/>
                <a:ext cx="6065831" cy="829971"/>
              </a:xfrm>
              <a:prstGeom prst="rect">
                <a:avLst/>
              </a:prstGeom>
              <a:blipFill>
                <a:blip r:embed="rId14"/>
                <a:stretch>
                  <a:fillRect b="-5882"/>
                </a:stretch>
              </a:blipFill>
            </p:spPr>
            <p:txBody>
              <a:bodyPr/>
              <a:lstStyle/>
              <a:p>
                <a:r>
                  <a:rPr lang="en-US">
                    <a:noFill/>
                  </a:rPr>
                  <a:t> </a:t>
                </a:r>
              </a:p>
            </p:txBody>
          </p:sp>
        </mc:Fallback>
      </mc:AlternateContent>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06C4DD76422E74C827496EE0471D009" ma:contentTypeVersion="12" ma:contentTypeDescription="Create a new document." ma:contentTypeScope="" ma:versionID="3ee1f77bcbcdef136db1040df58a76b0">
  <xsd:schema xmlns:xsd="http://www.w3.org/2001/XMLSchema" xmlns:xs="http://www.w3.org/2001/XMLSchema" xmlns:p="http://schemas.microsoft.com/office/2006/metadata/properties" xmlns:ns3="04638172-fe57-4197-8440-75c755dc213d" xmlns:ns4="fb98a4ac-d354-41f5-92c7-af4066b44479" targetNamespace="http://schemas.microsoft.com/office/2006/metadata/properties" ma:root="true" ma:fieldsID="f2fa37d042b380f8ced11ef82f1f2bd2" ns3:_="" ns4:_="">
    <xsd:import namespace="04638172-fe57-4197-8440-75c755dc213d"/>
    <xsd:import namespace="fb98a4ac-d354-41f5-92c7-af4066b4447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38172-fe57-4197-8440-75c755dc21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98a4ac-d354-41f5-92c7-af4066b4447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1C514D-B517-4F2E-BFAD-692E5C9E8CF5}">
  <ds:schemaRefs>
    <ds:schemaRef ds:uri="http://schemas.microsoft.com/sharepoint/v3/contenttype/forms"/>
  </ds:schemaRefs>
</ds:datastoreItem>
</file>

<file path=customXml/itemProps2.xml><?xml version="1.0" encoding="utf-8"?>
<ds:datastoreItem xmlns:ds="http://schemas.openxmlformats.org/officeDocument/2006/customXml" ds:itemID="{C8041AB4-793F-499E-9E05-ED47A03337B3}">
  <ds:schemaRefs>
    <ds:schemaRef ds:uri="04638172-fe57-4197-8440-75c755dc213d"/>
    <ds:schemaRef ds:uri="fb98a4ac-d354-41f5-92c7-af4066b4447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07F9EB4-F1BF-498B-8DEC-08DED1076848}">
  <ds:schemaRefs>
    <ds:schemaRef ds:uri="http://www.w3.org/XML/1998/namespace"/>
    <ds:schemaRef ds:uri="http://purl.org/dc/terms/"/>
    <ds:schemaRef ds:uri="http://purl.org/dc/elements/1.1/"/>
    <ds:schemaRef ds:uri="http://purl.org/dc/dcmitype/"/>
    <ds:schemaRef ds:uri="http://schemas.microsoft.com/office/infopath/2007/PartnerControls"/>
    <ds:schemaRef ds:uri="http://schemas.microsoft.com/office/2006/documentManagement/types"/>
    <ds:schemaRef ds:uri="fb98a4ac-d354-41f5-92c7-af4066b44479"/>
    <ds:schemaRef ds:uri="http://schemas.openxmlformats.org/package/2006/metadata/core-properties"/>
    <ds:schemaRef ds:uri="04638172-fe57-4197-8440-75c755dc213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1802</TotalTime>
  <Words>855</Words>
  <Application>Microsoft Office PowerPoint</Application>
  <PresentationFormat>Custom</PresentationFormat>
  <Paragraphs>48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Cambria Math</vt:lpstr>
      <vt:lpstr>Times New Roman</vt:lpstr>
      <vt:lpstr>Office Theme</vt:lpstr>
      <vt:lpstr>PowerPoint Presentation</vt:lpstr>
    </vt:vector>
  </TitlesOfParts>
  <Company>BENEDICT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ahmed qaouaq</dc:creator>
  <cp:lastModifiedBy>Tashea Symonette</cp:lastModifiedBy>
  <cp:revision>46</cp:revision>
  <dcterms:created xsi:type="dcterms:W3CDTF">2019-07-24T15:17:56Z</dcterms:created>
  <dcterms:modified xsi:type="dcterms:W3CDTF">2021-07-14T17:46:57Z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0x010100106C4DD76422E74C827496EE0471D009</vt:lpwstr>
  </property>
</Properties>
</file>