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Lst>
  <p:sldSz cx="32918400" cy="21945600"/>
  <p:notesSz cx="6858000" cy="9144000"/>
  <p:defaultTex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794"/>
    <p:restoredTop sz="94687"/>
  </p:normalViewPr>
  <p:slideViewPr>
    <p:cSldViewPr snapToGrid="0">
      <p:cViewPr varScale="1">
        <p:scale>
          <a:sx n="21" d="100"/>
          <a:sy n="21" d="100"/>
        </p:scale>
        <p:origin x="272" y="9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p>
        </p:txBody>
      </p:sp>
      <p:sp>
        <p:nvSpPr>
          <p:cNvPr id="4" name="Date Placeholder 3"/>
          <p:cNvSpPr>
            <a:spLocks noGrp="1"/>
          </p:cNvSpPr>
          <p:nvPr>
            <p:ph type="dt" sz="half" idx="10"/>
          </p:nvPr>
        </p:nvSpPr>
        <p:spPr/>
        <p:txBody>
          <a:bodyPr/>
          <a:lstStyle/>
          <a:p>
            <a:fld id="{CE7886A4-796F-4036-8F97-20AD5D68D102}" type="datetimeFigureOut">
              <a:rPr lang="en-US" smtClean="0"/>
              <a:t>7/14/21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945334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7/14/21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077082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7/14/21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185417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7/14/21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5459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7886A4-796F-4036-8F97-20AD5D68D102}" type="datetimeFigureOut">
              <a:rPr lang="en-US" smtClean="0"/>
              <a:t>7/14/21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31053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631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6649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E7886A4-796F-4036-8F97-20AD5D68D102}" type="datetimeFigureOut">
              <a:rPr lang="en-US" smtClean="0"/>
              <a:t>7/14/21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3685298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E7886A4-796F-4036-8F97-20AD5D68D102}" type="datetimeFigureOut">
              <a:rPr lang="en-US" smtClean="0"/>
              <a:t>7/14/21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793946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E7886A4-796F-4036-8F97-20AD5D68D102}" type="datetimeFigureOut">
              <a:rPr lang="en-US" smtClean="0"/>
              <a:t>7/14/21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6791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7886A4-796F-4036-8F97-20AD5D68D102}" type="datetimeFigureOut">
              <a:rPr lang="en-US" smtClean="0"/>
              <a:t>7/14/21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726422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7/14/21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17162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a:t>Click icon to add picture</a:t>
            </a:r>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7/14/21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6120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CE7886A4-796F-4036-8F97-20AD5D68D102}" type="datetimeFigureOut">
              <a:rPr lang="en-US" smtClean="0"/>
              <a:t>7/14/21</a:t>
            </a:fld>
            <a:endParaRPr lang="en-US"/>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FA6474AA-3361-48D0-B78A-772C9EF7015F}" type="slidenum">
              <a:rPr lang="en-US" smtClean="0"/>
              <a:t>‹#›</a:t>
            </a:fld>
            <a:endParaRPr lang="en-US"/>
          </a:p>
        </p:txBody>
      </p:sp>
    </p:spTree>
    <p:extLst>
      <p:ext uri="{BB962C8B-B14F-4D97-AF65-F5344CB8AC3E}">
        <p14:creationId xmlns:p14="http://schemas.microsoft.com/office/powerpoint/2010/main" val="33264121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doi-org.ezproxy.benedict.edu/10.1175/BAMS-D-19-0148.1" TargetMode="External"/><Relationship Id="rId2" Type="http://schemas.openxmlformats.org/officeDocument/2006/relationships/image" Target="../media/image1.png"/><Relationship Id="rId1" Type="http://schemas.openxmlformats.org/officeDocument/2006/relationships/slideLayout" Target="../slideLayouts/slideLayout5.xml"/><Relationship Id="rId5" Type="http://schemas.openxmlformats.org/officeDocument/2006/relationships/image" Target="../media/image2.png"/><Relationship Id="rId4" Type="http://schemas.openxmlformats.org/officeDocument/2006/relationships/hyperlink" Target="https://doi.org/10.1007/978-981-13-2375-1_3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1" descr="Logo, company name&#10;&#10;Description automatically generated">
            <a:extLst>
              <a:ext uri="{FF2B5EF4-FFF2-40B4-BE49-F238E27FC236}">
                <a16:creationId xmlns:a16="http://schemas.microsoft.com/office/drawing/2014/main" id="{07C9A8BE-A503-41EE-97CE-7AECD8C91B11}"/>
              </a:ext>
            </a:extLst>
          </p:cNvPr>
          <p:cNvPicPr>
            <a:picLocks noChangeAspect="1"/>
          </p:cNvPicPr>
          <p:nvPr/>
        </p:nvPicPr>
        <p:blipFill>
          <a:blip r:embed="rId2"/>
          <a:stretch>
            <a:fillRect/>
          </a:stretch>
        </p:blipFill>
        <p:spPr>
          <a:xfrm>
            <a:off x="6864363" y="7499"/>
            <a:ext cx="20793584" cy="1639834"/>
          </a:xfrm>
          <a:prstGeom prst="rect">
            <a:avLst/>
          </a:prstGeom>
        </p:spPr>
      </p:pic>
      <p:sp>
        <p:nvSpPr>
          <p:cNvPr id="4" name="Title 3"/>
          <p:cNvSpPr>
            <a:spLocks noGrp="1"/>
          </p:cNvSpPr>
          <p:nvPr>
            <p:ph type="title"/>
          </p:nvPr>
        </p:nvSpPr>
        <p:spPr>
          <a:xfrm>
            <a:off x="2271185" y="1671240"/>
            <a:ext cx="28392120" cy="2322940"/>
          </a:xfrm>
        </p:spPr>
        <p:txBody>
          <a:bodyPr>
            <a:normAutofit/>
          </a:bodyPr>
          <a:lstStyle/>
          <a:p>
            <a:pPr algn="ctr"/>
            <a:r>
              <a:rPr lang="en-US" sz="8000" b="1"/>
              <a:t>    A Review Study for Quality Control of Composites for Urban Air Mobility Vehicles</a:t>
            </a:r>
          </a:p>
        </p:txBody>
      </p:sp>
      <p:sp>
        <p:nvSpPr>
          <p:cNvPr id="9" name="Text Placeholder 8"/>
          <p:cNvSpPr>
            <a:spLocks noGrp="1"/>
          </p:cNvSpPr>
          <p:nvPr>
            <p:ph type="body" idx="1"/>
          </p:nvPr>
        </p:nvSpPr>
        <p:spPr>
          <a:xfrm>
            <a:off x="1953937" y="4442600"/>
            <a:ext cx="9960442" cy="1492133"/>
          </a:xfrm>
        </p:spPr>
        <p:txBody>
          <a:bodyPr>
            <a:normAutofit/>
          </a:bodyPr>
          <a:lstStyle/>
          <a:p>
            <a:r>
              <a:rPr lang="en-US" sz="6600" dirty="0"/>
              <a:t>Motivation </a:t>
            </a:r>
          </a:p>
        </p:txBody>
      </p:sp>
      <p:sp>
        <p:nvSpPr>
          <p:cNvPr id="6" name="Content Placeholder 5"/>
          <p:cNvSpPr>
            <a:spLocks noGrp="1"/>
          </p:cNvSpPr>
          <p:nvPr>
            <p:ph sz="half" idx="2"/>
          </p:nvPr>
        </p:nvSpPr>
        <p:spPr>
          <a:xfrm>
            <a:off x="648913" y="6191590"/>
            <a:ext cx="12628735" cy="17454578"/>
          </a:xfrm>
        </p:spPr>
        <p:txBody>
          <a:bodyPr vert="horz" lIns="91440" tIns="45720" rIns="91440" bIns="45720" rtlCol="0" anchor="t">
            <a:noAutofit/>
          </a:bodyPr>
          <a:lstStyle/>
          <a:p>
            <a:r>
              <a:rPr lang="en-US" sz="4150" dirty="0">
                <a:latin typeface="Avenir Book"/>
              </a:rPr>
              <a:t>Lessening the amount of congestion ground transportation causes, Urban Air Mobility creates an urban-based aerial transportation mode that has recently begun emerging more and more. </a:t>
            </a:r>
          </a:p>
          <a:p>
            <a:r>
              <a:rPr lang="en-US" sz="4150" dirty="0">
                <a:latin typeface="Avenir Book"/>
              </a:rPr>
              <a:t>In 1968, Los Angeles Airways had two separate incidents that left several dozen passengers and crew members dead and were both caused by mechanical failures. During that same era, New York Airways also stopped flying due to mechanical failures resulting in the death and injuries of some passengers, crew members, and bystanders.</a:t>
            </a:r>
          </a:p>
          <a:p>
            <a:r>
              <a:rPr lang="en-US" sz="4150" dirty="0">
                <a:latin typeface="Avenir Book"/>
              </a:rPr>
              <a:t>Parts of a broken helicopter blade fell from a helipad to the ground, injuring one pedestrian and killing another in an incident in 1977</a:t>
            </a:r>
          </a:p>
          <a:p>
            <a:r>
              <a:rPr lang="en-US" sz="4150" b="1" dirty="0">
                <a:latin typeface="Avenir Book"/>
              </a:rPr>
              <a:t>Can machine learning/Quantum AI help to monitor (nondestructive QC) composite materials-manufacturing process for UAMs?</a:t>
            </a:r>
          </a:p>
          <a:p>
            <a:r>
              <a:rPr lang="en-US" sz="4150" dirty="0">
                <a:solidFill>
                  <a:schemeClr val="tx1">
                    <a:lumMod val="95000"/>
                    <a:lumOff val="5000"/>
                  </a:schemeClr>
                </a:solidFill>
                <a:latin typeface="Avenir"/>
                <a:ea typeface="Avenir"/>
                <a:cs typeface="Calibri" panose="020F0502020204030204"/>
                <a:sym typeface="Avenir"/>
              </a:rPr>
              <a:t>The study of QC of composites for UAM will help to promote safe urban air travel and pave the way for future research and inspired development.</a:t>
            </a:r>
          </a:p>
          <a:p>
            <a:r>
              <a:rPr lang="en-US" sz="4150" dirty="0">
                <a:solidFill>
                  <a:schemeClr val="tx1">
                    <a:lumMod val="95000"/>
                    <a:lumOff val="5000"/>
                  </a:schemeClr>
                </a:solidFill>
                <a:latin typeface="Avenir"/>
                <a:cs typeface="Calibri" panose="020F0502020204030204"/>
                <a:sym typeface="Avenir"/>
              </a:rPr>
              <a:t>We worked with Dr. Darun Barazanchy at the University of South Carolina.</a:t>
            </a:r>
            <a:endParaRPr lang="en-US" sz="4150" dirty="0">
              <a:solidFill>
                <a:schemeClr val="tx1">
                  <a:lumMod val="95000"/>
                  <a:lumOff val="5000"/>
                </a:schemeClr>
              </a:solidFill>
              <a:latin typeface="Avenir"/>
              <a:cs typeface="Calibri"/>
            </a:endParaRPr>
          </a:p>
        </p:txBody>
      </p:sp>
      <p:sp>
        <p:nvSpPr>
          <p:cNvPr id="7" name="Text Placeholder 6"/>
          <p:cNvSpPr>
            <a:spLocks noGrp="1"/>
          </p:cNvSpPr>
          <p:nvPr>
            <p:ph type="body" sz="quarter" idx="3"/>
          </p:nvPr>
        </p:nvSpPr>
        <p:spPr>
          <a:xfrm>
            <a:off x="24542794" y="4815476"/>
            <a:ext cx="8993676" cy="1492133"/>
          </a:xfrm>
        </p:spPr>
        <p:txBody>
          <a:bodyPr>
            <a:normAutofit/>
          </a:bodyPr>
          <a:lstStyle/>
          <a:p>
            <a:r>
              <a:rPr lang="en-US" sz="6600"/>
              <a:t>Gaps and Discussion </a:t>
            </a:r>
          </a:p>
        </p:txBody>
      </p:sp>
      <p:sp>
        <p:nvSpPr>
          <p:cNvPr id="8" name="Content Placeholder 7"/>
          <p:cNvSpPr>
            <a:spLocks noGrp="1"/>
          </p:cNvSpPr>
          <p:nvPr>
            <p:ph sz="quarter" idx="4"/>
          </p:nvPr>
        </p:nvSpPr>
        <p:spPr>
          <a:xfrm>
            <a:off x="13277648" y="6476795"/>
            <a:ext cx="9943902" cy="11857266"/>
          </a:xfrm>
        </p:spPr>
        <p:txBody>
          <a:bodyPr vert="horz" lIns="91440" tIns="45720" rIns="91440" bIns="45720" rtlCol="0" anchor="t">
            <a:noAutofit/>
          </a:bodyPr>
          <a:lstStyle/>
          <a:p>
            <a:pPr>
              <a:spcBef>
                <a:spcPts val="0"/>
              </a:spcBef>
            </a:pPr>
            <a:r>
              <a:rPr lang="en-US" sz="4150" dirty="0">
                <a:latin typeface="Avenir Book" panose="02000503020000020003" pitchFamily="2" charset="0"/>
              </a:rPr>
              <a:t>Researchers looked at what methods can be used to create stronger and more durable composites as well as how to make UAM safer overall</a:t>
            </a:r>
            <a:endParaRPr lang="en-US" sz="4150" dirty="0">
              <a:latin typeface="Avenir Book" panose="02000503020000020003" pitchFamily="2" charset="0"/>
              <a:ea typeface="Avenir"/>
              <a:cs typeface="Avenir"/>
            </a:endParaRPr>
          </a:p>
          <a:p>
            <a:pPr lvl="1">
              <a:spcBef>
                <a:spcPts val="0"/>
              </a:spcBef>
            </a:pPr>
            <a:r>
              <a:rPr lang="en-US" sz="4120" dirty="0">
                <a:latin typeface="Avenir Book" panose="02000503020000020003" pitchFamily="2" charset="0"/>
              </a:rPr>
              <a:t>The manufacturing of carbon fibers can be categorized into four stages: polymer production, spinning, postspinning, and thermal conversion (involves oxidation and carbonization) (Kaur et al., 2016)</a:t>
            </a:r>
          </a:p>
          <a:p>
            <a:pPr lvl="1">
              <a:spcBef>
                <a:spcPts val="0"/>
              </a:spcBef>
            </a:pPr>
            <a:r>
              <a:rPr lang="en-US" sz="4100" dirty="0">
                <a:latin typeface="Avenir Book" panose="02000503020000020003" pitchFamily="2" charset="0"/>
                <a:ea typeface="Avenir"/>
                <a:cs typeface="Calibri"/>
              </a:rPr>
              <a:t>As the operation matures, it will go into three separate phases of </a:t>
            </a:r>
            <a:r>
              <a:rPr lang="en-US" sz="4100" b="1" dirty="0">
                <a:latin typeface="Avenir Book" panose="02000503020000020003" pitchFamily="2" charset="0"/>
                <a:ea typeface="Avenir"/>
                <a:cs typeface="Calibri"/>
              </a:rPr>
              <a:t>Emergent</a:t>
            </a:r>
            <a:r>
              <a:rPr lang="en-US" sz="4100" dirty="0">
                <a:latin typeface="Avenir Book" panose="02000503020000020003" pitchFamily="2" charset="0"/>
                <a:ea typeface="Avenir"/>
                <a:cs typeface="Calibri"/>
              </a:rPr>
              <a:t>, </a:t>
            </a:r>
            <a:r>
              <a:rPr lang="en-US" sz="4100" b="1" dirty="0">
                <a:latin typeface="Avenir Book" panose="02000503020000020003" pitchFamily="2" charset="0"/>
                <a:ea typeface="Avenir"/>
                <a:cs typeface="Calibri"/>
              </a:rPr>
              <a:t>Early Expanded</a:t>
            </a:r>
            <a:r>
              <a:rPr lang="en-US" sz="4100" dirty="0">
                <a:latin typeface="Avenir Book" panose="02000503020000020003" pitchFamily="2" charset="0"/>
                <a:ea typeface="Avenir"/>
                <a:cs typeface="Calibri"/>
              </a:rPr>
              <a:t>, and </a:t>
            </a:r>
            <a:r>
              <a:rPr lang="en-US" sz="4100" b="1" dirty="0">
                <a:latin typeface="Avenir Book" panose="02000503020000020003" pitchFamily="2" charset="0"/>
                <a:ea typeface="Avenir"/>
                <a:cs typeface="Calibri"/>
              </a:rPr>
              <a:t>Mature UAM operations</a:t>
            </a:r>
            <a:r>
              <a:rPr lang="en-US" sz="4100" dirty="0">
                <a:latin typeface="Avenir Book" panose="02000503020000020003" pitchFamily="2" charset="0"/>
                <a:ea typeface="Avenir"/>
                <a:cs typeface="Calibri"/>
              </a:rPr>
              <a:t> (Thipphavong et al., 2018).</a:t>
            </a:r>
          </a:p>
          <a:p>
            <a:pPr lvl="1">
              <a:spcBef>
                <a:spcPts val="0"/>
              </a:spcBef>
            </a:pPr>
            <a:r>
              <a:rPr lang="en-US" sz="4100" dirty="0">
                <a:latin typeface="Avenir Book" panose="02000503020000020003" pitchFamily="2" charset="0"/>
                <a:ea typeface="Avenir"/>
                <a:cs typeface="Calibri"/>
              </a:rPr>
              <a:t>Conformal cooling/heating channels, variotherm, artificial neural network (ANN) (</a:t>
            </a:r>
            <a:r>
              <a:rPr lang="en-US" sz="4100" dirty="0" err="1">
                <a:latin typeface="Avenir Book" panose="02000503020000020003" pitchFamily="2" charset="0"/>
                <a:ea typeface="Avenir"/>
                <a:cs typeface="Calibri"/>
              </a:rPr>
              <a:t>Ogorodnyk</a:t>
            </a:r>
            <a:r>
              <a:rPr lang="en-US" sz="4100" dirty="0">
                <a:latin typeface="Avenir Book" panose="02000503020000020003" pitchFamily="2" charset="0"/>
                <a:ea typeface="Avenir"/>
                <a:cs typeface="Calibri"/>
              </a:rPr>
              <a:t> et al., 2018)</a:t>
            </a:r>
          </a:p>
        </p:txBody>
      </p:sp>
      <p:sp>
        <p:nvSpPr>
          <p:cNvPr id="10" name="TextBox 9"/>
          <p:cNvSpPr txBox="1"/>
          <p:nvPr/>
        </p:nvSpPr>
        <p:spPr>
          <a:xfrm>
            <a:off x="651035" y="3611539"/>
            <a:ext cx="33209345" cy="1754326"/>
          </a:xfrm>
          <a:prstGeom prst="rect">
            <a:avLst/>
          </a:prstGeom>
          <a:noFill/>
        </p:spPr>
        <p:txBody>
          <a:bodyPr wrap="square" lIns="91440" tIns="45720" rIns="91440" bIns="45720" rtlCol="0" anchor="t">
            <a:spAutoFit/>
          </a:bodyPr>
          <a:lstStyle/>
          <a:p>
            <a:pPr algn="ctr"/>
            <a:r>
              <a:rPr lang="en-US" sz="5400" dirty="0"/>
              <a:t>Shalyn Gamble and David Fontanez, Gurcan Comert, Negash Begashaw Benedict College</a:t>
            </a:r>
            <a:endParaRPr lang="en-US" sz="5400" dirty="0">
              <a:cs typeface="Calibri"/>
            </a:endParaRPr>
          </a:p>
          <a:p>
            <a:pPr algn="ctr"/>
            <a:r>
              <a:rPr lang="en-US" sz="5400" dirty="0">
                <a:cs typeface="Calibri"/>
              </a:rPr>
              <a:t>Darun Barazanchy, University of South Carolina</a:t>
            </a:r>
          </a:p>
        </p:txBody>
      </p:sp>
      <p:sp>
        <p:nvSpPr>
          <p:cNvPr id="14" name="Text Placeholder 6">
            <a:extLst>
              <a:ext uri="{FF2B5EF4-FFF2-40B4-BE49-F238E27FC236}">
                <a16:creationId xmlns:a16="http://schemas.microsoft.com/office/drawing/2014/main" id="{6B8A1B3C-6656-40DD-90BA-91137A50F15A}"/>
              </a:ext>
            </a:extLst>
          </p:cNvPr>
          <p:cNvSpPr txBox="1">
            <a:spLocks/>
          </p:cNvSpPr>
          <p:nvPr/>
        </p:nvSpPr>
        <p:spPr>
          <a:xfrm>
            <a:off x="13893703" y="4818649"/>
            <a:ext cx="8993676"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600" dirty="0">
                <a:cs typeface="Calibri"/>
              </a:rPr>
              <a:t>Literature Summary</a:t>
            </a:r>
            <a:endParaRPr lang="en-US" sz="6600" dirty="0"/>
          </a:p>
        </p:txBody>
      </p:sp>
      <p:sp>
        <p:nvSpPr>
          <p:cNvPr id="11" name="TextBox 10">
            <a:extLst>
              <a:ext uri="{FF2B5EF4-FFF2-40B4-BE49-F238E27FC236}">
                <a16:creationId xmlns:a16="http://schemas.microsoft.com/office/drawing/2014/main" id="{D6D0AA6A-7582-A842-9AF3-5DF799F36FA5}"/>
              </a:ext>
            </a:extLst>
          </p:cNvPr>
          <p:cNvSpPr txBox="1"/>
          <p:nvPr/>
        </p:nvSpPr>
        <p:spPr>
          <a:xfrm>
            <a:off x="26517600" y="11765280"/>
            <a:ext cx="184731" cy="890115"/>
          </a:xfrm>
          <a:prstGeom prst="rect">
            <a:avLst/>
          </a:prstGeom>
          <a:noFill/>
        </p:spPr>
        <p:txBody>
          <a:bodyPr wrap="none" rtlCol="0">
            <a:spAutoFit/>
          </a:bodyPr>
          <a:lstStyle/>
          <a:p>
            <a:endParaRPr lang="en-US"/>
          </a:p>
        </p:txBody>
      </p:sp>
      <p:sp>
        <p:nvSpPr>
          <p:cNvPr id="17" name="TextBox 16">
            <a:extLst>
              <a:ext uri="{FF2B5EF4-FFF2-40B4-BE49-F238E27FC236}">
                <a16:creationId xmlns:a16="http://schemas.microsoft.com/office/drawing/2014/main" id="{49F52AA7-03BE-459E-9C21-8562C2531767}"/>
              </a:ext>
            </a:extLst>
          </p:cNvPr>
          <p:cNvSpPr txBox="1"/>
          <p:nvPr/>
        </p:nvSpPr>
        <p:spPr>
          <a:xfrm flipH="1">
            <a:off x="24179624" y="16792397"/>
            <a:ext cx="8738776" cy="514570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800" dirty="0">
                <a:latin typeface="Avenir Book" panose="02000503020000020003" pitchFamily="2" charset="0"/>
              </a:rPr>
              <a:t>STEINER, M. (2019). Urban Air Mobility: Opportunities for the Weather Community. Bulletin of the American Meteorological Society, 100(11), 2131–2133. </a:t>
            </a:r>
            <a:r>
              <a:rPr lang="en-US" sz="1800" u="sng" dirty="0">
                <a:latin typeface="Avenir Book" panose="02000503020000020003" pitchFamily="2" charset="0"/>
                <a:hlinkClick r:id="rId3"/>
              </a:rPr>
              <a:t>https://</a:t>
            </a:r>
            <a:r>
              <a:rPr lang="en-US" sz="1800" u="sng" dirty="0" err="1">
                <a:latin typeface="Avenir Book" panose="02000503020000020003" pitchFamily="2" charset="0"/>
                <a:hlinkClick r:id="rId3"/>
              </a:rPr>
              <a:t>doi-org</a:t>
            </a:r>
            <a:r>
              <a:rPr lang="en-US" sz="1800" u="sng" dirty="0" err="1">
                <a:latin typeface="Avenir Book" panose="02000503020000020003" pitchFamily="2" charset="0"/>
              </a:rPr>
              <a:t>.ezproxy.benedict.edu</a:t>
            </a:r>
            <a:r>
              <a:rPr lang="en-US" sz="1800" u="sng" dirty="0">
                <a:latin typeface="Avenir Book" panose="02000503020000020003" pitchFamily="2" charset="0"/>
              </a:rPr>
              <a:t>/10.1175/BAMS-D-19-0148.1</a:t>
            </a:r>
            <a:r>
              <a:rPr lang="en-US" sz="1800" dirty="0">
                <a:latin typeface="Avenir Book" panose="02000503020000020003" pitchFamily="2" charset="0"/>
              </a:rPr>
              <a:t> </a:t>
            </a:r>
          </a:p>
          <a:p>
            <a:pPr>
              <a:lnSpc>
                <a:spcPct val="114999"/>
              </a:lnSpc>
            </a:pPr>
            <a:r>
              <a:rPr lang="en-US" sz="1800" dirty="0">
                <a:latin typeface="Avenir Book" panose="02000503020000020003" pitchFamily="2" charset="0"/>
              </a:rPr>
              <a:t>Thipphavong, D. P., </a:t>
            </a:r>
            <a:r>
              <a:rPr lang="en-US" sz="1800" dirty="0" err="1">
                <a:latin typeface="Avenir Book" panose="02000503020000020003" pitchFamily="2" charset="0"/>
              </a:rPr>
              <a:t>Apaza</a:t>
            </a:r>
            <a:r>
              <a:rPr lang="en-US" sz="1800" dirty="0">
                <a:latin typeface="Avenir Book" panose="02000503020000020003" pitchFamily="2" charset="0"/>
              </a:rPr>
              <a:t>, R., </a:t>
            </a:r>
            <a:r>
              <a:rPr lang="en-US" sz="1800" dirty="0" err="1">
                <a:latin typeface="Avenir Book" panose="02000503020000020003" pitchFamily="2" charset="0"/>
              </a:rPr>
              <a:t>Barmore</a:t>
            </a:r>
            <a:r>
              <a:rPr lang="en-US" sz="1800" dirty="0">
                <a:latin typeface="Avenir Book" panose="02000503020000020003" pitchFamily="2" charset="0"/>
              </a:rPr>
              <a:t>, B., </a:t>
            </a:r>
            <a:r>
              <a:rPr lang="en-US" sz="1800" dirty="0" err="1">
                <a:latin typeface="Avenir Book" panose="02000503020000020003" pitchFamily="2" charset="0"/>
              </a:rPr>
              <a:t>Battiste</a:t>
            </a:r>
            <a:r>
              <a:rPr lang="en-US" sz="1800" dirty="0">
                <a:latin typeface="Avenir Book" panose="02000503020000020003" pitchFamily="2" charset="0"/>
              </a:rPr>
              <a:t>, V., </a:t>
            </a:r>
            <a:r>
              <a:rPr lang="en-US" sz="1800" dirty="0" err="1">
                <a:latin typeface="Avenir Book" panose="02000503020000020003" pitchFamily="2" charset="0"/>
              </a:rPr>
              <a:t>Burian</a:t>
            </a:r>
            <a:r>
              <a:rPr lang="en-US" sz="1800" dirty="0">
                <a:latin typeface="Avenir Book" panose="02000503020000020003" pitchFamily="2" charset="0"/>
              </a:rPr>
              <a:t>, B., Dao, Q., ... &amp; Verma, S. A. (2018). Urban air mobility airspace integration concepts and considerations. In </a:t>
            </a:r>
            <a:r>
              <a:rPr lang="en-US" sz="1800" i="1" dirty="0">
                <a:latin typeface="Avenir Book" panose="02000503020000020003" pitchFamily="2" charset="0"/>
              </a:rPr>
              <a:t>2018 Aviation Technology, Integration, and Operations Conference</a:t>
            </a:r>
            <a:r>
              <a:rPr lang="en-US" sz="1800" dirty="0">
                <a:latin typeface="Avenir Book" panose="02000503020000020003" pitchFamily="2" charset="0"/>
              </a:rPr>
              <a:t> (p. 3676).</a:t>
            </a:r>
          </a:p>
          <a:p>
            <a:pPr>
              <a:lnSpc>
                <a:spcPct val="114999"/>
              </a:lnSpc>
            </a:pPr>
            <a:r>
              <a:rPr lang="en-US" sz="1800" dirty="0" err="1">
                <a:latin typeface="Avenir Book" panose="02000503020000020003" pitchFamily="2" charset="0"/>
              </a:rPr>
              <a:t>Ogorodnyk</a:t>
            </a:r>
            <a:r>
              <a:rPr lang="en-US" sz="1800" dirty="0">
                <a:latin typeface="Avenir Book" panose="02000503020000020003" pitchFamily="2" charset="0"/>
              </a:rPr>
              <a:t>, O., Lyngstad, O. V., Larsen, M., Wang, K., &amp; Martinsen, K. (2018). Application of Machine Learning Methods for Prediction of Parts Quality in Thermoplastics Injection Molding. </a:t>
            </a:r>
            <a:r>
              <a:rPr lang="en-US" sz="1800" i="1" dirty="0">
                <a:latin typeface="Avenir Book" panose="02000503020000020003" pitchFamily="2" charset="0"/>
              </a:rPr>
              <a:t>Advanced Manufacturing and Automation VIII</a:t>
            </a:r>
            <a:r>
              <a:rPr lang="en-US" sz="1800" dirty="0">
                <a:latin typeface="Avenir Book" panose="02000503020000020003" pitchFamily="2" charset="0"/>
              </a:rPr>
              <a:t>, 237–244. </a:t>
            </a:r>
            <a:r>
              <a:rPr lang="en-US" sz="1800" dirty="0">
                <a:latin typeface="Avenir Book" panose="02000503020000020003" pitchFamily="2" charset="0"/>
                <a:hlinkClick r:id="rId4"/>
              </a:rPr>
              <a:t>https://doi.org/10.1007/978-981-13-2375-1_30</a:t>
            </a:r>
            <a:r>
              <a:rPr lang="en-US" sz="1800" dirty="0">
                <a:latin typeface="Avenir Book" panose="02000503020000020003" pitchFamily="2" charset="0"/>
              </a:rPr>
              <a:t> </a:t>
            </a:r>
          </a:p>
          <a:p>
            <a:pPr>
              <a:lnSpc>
                <a:spcPct val="114999"/>
              </a:lnSpc>
            </a:pPr>
            <a:r>
              <a:rPr lang="en-US" sz="1800" dirty="0" err="1">
                <a:latin typeface="Avenir Book" panose="02000503020000020003" pitchFamily="2" charset="0"/>
              </a:rPr>
              <a:t>Ogorodnyk</a:t>
            </a:r>
            <a:r>
              <a:rPr lang="en-US" sz="1800" dirty="0">
                <a:latin typeface="Avenir Book" panose="02000503020000020003" pitchFamily="2" charset="0"/>
              </a:rPr>
              <a:t>, O., Martinsen, K. (2018). Monitoring and control for thermoplastics injection molding a review. Procedia CIRP. 67. 380-385. 10.1016/j.procir.2017.12.229.</a:t>
            </a:r>
          </a:p>
          <a:p>
            <a:pPr>
              <a:lnSpc>
                <a:spcPct val="114999"/>
              </a:lnSpc>
            </a:pPr>
            <a:r>
              <a:rPr lang="en-US" sz="1800" dirty="0" err="1">
                <a:latin typeface="Avenir Book" panose="02000503020000020003" pitchFamily="2" charset="0"/>
              </a:rPr>
              <a:t>Vodicka</a:t>
            </a:r>
            <a:r>
              <a:rPr lang="en-US" sz="1800" dirty="0">
                <a:latin typeface="Avenir Book" panose="02000503020000020003" pitchFamily="2" charset="0"/>
              </a:rPr>
              <a:t>, R. (1996). Thermoplastics for airframe applications a review of the properties and repair methods for thermoplastics composites</a:t>
            </a:r>
            <a:r>
              <a:rPr lang="en-US" sz="2400" dirty="0"/>
              <a:t>. </a:t>
            </a:r>
          </a:p>
        </p:txBody>
      </p:sp>
      <p:sp>
        <p:nvSpPr>
          <p:cNvPr id="3" name="Content Placeholder 5">
            <a:extLst>
              <a:ext uri="{FF2B5EF4-FFF2-40B4-BE49-F238E27FC236}">
                <a16:creationId xmlns:a16="http://schemas.microsoft.com/office/drawing/2014/main" id="{92D8A840-7AB4-404A-AFDE-6B3AA6C9340C}"/>
              </a:ext>
            </a:extLst>
          </p:cNvPr>
          <p:cNvSpPr txBox="1">
            <a:spLocks/>
          </p:cNvSpPr>
          <p:nvPr/>
        </p:nvSpPr>
        <p:spPr>
          <a:xfrm>
            <a:off x="23221550" y="6476795"/>
            <a:ext cx="9573664" cy="8192076"/>
          </a:xfrm>
          <a:prstGeom prst="rect">
            <a:avLst/>
          </a:prstGeom>
        </p:spPr>
        <p:txBody>
          <a:bodyPr vert="horz" lIns="91440" tIns="45720" rIns="91440" bIns="45720" rtlCol="0" anchor="t">
            <a:noAutofit/>
          </a:bodyPr>
          <a:lst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a:lstStyle>
          <a:p>
            <a:r>
              <a:rPr lang="en-US" sz="4150" dirty="0">
                <a:latin typeface="Avenir Book"/>
              </a:rPr>
              <a:t>Since UAMs are newly concept, continuous quality control in manufacturing of the components were not investigated thoroughly</a:t>
            </a:r>
          </a:p>
          <a:p>
            <a:r>
              <a:rPr lang="en-US" sz="4150" dirty="0">
                <a:solidFill>
                  <a:srgbClr val="000000"/>
                </a:solidFill>
                <a:latin typeface="Avenir Book"/>
                <a:cs typeface="Calibri"/>
              </a:rPr>
              <a:t>Machine learning methods with low delay but high accuracy are needed</a:t>
            </a:r>
          </a:p>
          <a:p>
            <a:r>
              <a:rPr lang="en-US" sz="4150" dirty="0">
                <a:solidFill>
                  <a:srgbClr val="000000"/>
                </a:solidFill>
                <a:latin typeface="Avenir Book"/>
                <a:cs typeface="Calibri"/>
              </a:rPr>
              <a:t>Provide accuracy with minimal human interaction</a:t>
            </a:r>
          </a:p>
          <a:p>
            <a:r>
              <a:rPr lang="en-US" sz="4150" dirty="0">
                <a:solidFill>
                  <a:srgbClr val="000000"/>
                </a:solidFill>
                <a:latin typeface="Avenir Book"/>
                <a:cs typeface="Calibri"/>
              </a:rPr>
              <a:t>Develop measures that will reflect the quality with simple sensors</a:t>
            </a:r>
          </a:p>
          <a:p>
            <a:endParaRPr lang="en-US" sz="4800" dirty="0">
              <a:solidFill>
                <a:schemeClr val="tx1">
                  <a:lumMod val="95000"/>
                  <a:lumOff val="5000"/>
                </a:schemeClr>
              </a:solidFill>
              <a:latin typeface="Avenir"/>
              <a:cs typeface="Calibri"/>
            </a:endParaRPr>
          </a:p>
        </p:txBody>
      </p:sp>
      <p:pic>
        <p:nvPicPr>
          <p:cNvPr id="15" name="Picture 14">
            <a:extLst>
              <a:ext uri="{FF2B5EF4-FFF2-40B4-BE49-F238E27FC236}">
                <a16:creationId xmlns:a16="http://schemas.microsoft.com/office/drawing/2014/main" id="{1413A1D1-8D72-0E4F-AE8E-C852CFF7FE75}"/>
              </a:ext>
            </a:extLst>
          </p:cNvPr>
          <p:cNvPicPr>
            <a:picLocks noChangeAspect="1"/>
          </p:cNvPicPr>
          <p:nvPr/>
        </p:nvPicPr>
        <p:blipFill>
          <a:blip r:embed="rId5"/>
          <a:stretch>
            <a:fillRect/>
          </a:stretch>
        </p:blipFill>
        <p:spPr>
          <a:xfrm>
            <a:off x="19378246" y="18720139"/>
            <a:ext cx="4392679" cy="3108441"/>
          </a:xfrm>
          <a:prstGeom prst="rect">
            <a:avLst/>
          </a:prstGeom>
        </p:spPr>
      </p:pic>
    </p:spTree>
    <p:extLst>
      <p:ext uri="{BB962C8B-B14F-4D97-AF65-F5344CB8AC3E}">
        <p14:creationId xmlns:p14="http://schemas.microsoft.com/office/powerpoint/2010/main" val="404020638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5C5A3A69A3E8A479AE5595C59D450B6" ma:contentTypeVersion="4" ma:contentTypeDescription="Create a new document." ma:contentTypeScope="" ma:versionID="5e0744f4f7a3d85d489eee6db24cb644">
  <xsd:schema xmlns:xsd="http://www.w3.org/2001/XMLSchema" xmlns:xs="http://www.w3.org/2001/XMLSchema" xmlns:p="http://schemas.microsoft.com/office/2006/metadata/properties" xmlns:ns2="b24f9e6d-a75b-4f8f-8d8e-0d05c8a05086" targetNamespace="http://schemas.microsoft.com/office/2006/metadata/properties" ma:root="true" ma:fieldsID="8a65323787f73b8de3a86bfee8b0aee9" ns2:_="">
    <xsd:import namespace="b24f9e6d-a75b-4f8f-8d8e-0d05c8a0508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4f9e6d-a75b-4f8f-8d8e-0d05c8a050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9718D16-7440-43D1-80AC-B5E68CCB37F2}">
  <ds:schemaRefs>
    <ds:schemaRef ds:uri="b24f9e6d-a75b-4f8f-8d8e-0d05c8a0508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FF0445BC-69F0-4E15-B9E8-77896738C8F8}">
  <ds:schemaRefs>
    <ds:schemaRef ds:uri="http://schemas.microsoft.com/sharepoint/v3/contenttype/forms"/>
  </ds:schemaRefs>
</ds:datastoreItem>
</file>

<file path=customXml/itemProps3.xml><?xml version="1.0" encoding="utf-8"?>
<ds:datastoreItem xmlns:ds="http://schemas.openxmlformats.org/officeDocument/2006/customXml" ds:itemID="{5A758EC4-6AB8-4D51-A183-55A76CAC6BA7}">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1</TotalTime>
  <Words>584</Words>
  <Application>Microsoft Macintosh PowerPoint</Application>
  <PresentationFormat>Custom</PresentationFormat>
  <Paragraphs>25</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Avenir</vt:lpstr>
      <vt:lpstr>Avenir Book</vt:lpstr>
      <vt:lpstr>Calibri</vt:lpstr>
      <vt:lpstr>Calibri Light</vt:lpstr>
      <vt:lpstr>Office Theme</vt:lpstr>
      <vt:lpstr>    A Review Study for Quality Control of Composites for Urban Air Mobility Vehicles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Jessica Chau</dc:creator>
  <cp:lastModifiedBy>Shalyn Gamble</cp:lastModifiedBy>
  <cp:revision>3</cp:revision>
  <dcterms:created xsi:type="dcterms:W3CDTF">2020-07-10T13:13:19Z</dcterms:created>
  <dcterms:modified xsi:type="dcterms:W3CDTF">2021-07-14T20:57:30Z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0x01010095C5A3A69A3E8A479AE5595C59D450B6</vt:lpwstr>
  </property>
</Properties>
</file>