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10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hyperlink" Target="mailto:Ediomo.elijah31@benedict.edu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hyperlink" Target="https://docs.opencv.org/3.4/dd/d1a/group__imgproc__feature.html#ga47849c3be0d0406ad3ca45db65a25d2d" TargetMode="Externa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3">
            <a:extLst>
              <a:ext uri="{FF2B5EF4-FFF2-40B4-BE49-F238E27FC236}">
                <a16:creationId xmlns:a16="http://schemas.microsoft.com/office/drawing/2014/main" id="{F50DF81E-C236-4F75-8E2D-344173F2E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1137" y="-238180"/>
            <a:ext cx="27103408" cy="166307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/>
              <a:t>Material science detection</a:t>
            </a:r>
          </a:p>
        </p:txBody>
      </p:sp>
      <p:sp>
        <p:nvSpPr>
          <p:cNvPr id="55" name="Text Placeholder 8">
            <a:extLst>
              <a:ext uri="{FF2B5EF4-FFF2-40B4-BE49-F238E27FC236}">
                <a16:creationId xmlns:a16="http://schemas.microsoft.com/office/drawing/2014/main" id="{E2EA7532-7381-4A1E-AAE4-32F49D2DB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765" y="4705769"/>
            <a:ext cx="9425805" cy="1492133"/>
          </a:xfrm>
        </p:spPr>
        <p:txBody>
          <a:bodyPr>
            <a:normAutofit/>
          </a:bodyPr>
          <a:lstStyle/>
          <a:p>
            <a:r>
              <a:rPr lang="en-US" sz="6600" dirty="0"/>
              <a:t>Intro and motivation </a:t>
            </a:r>
          </a:p>
        </p:txBody>
      </p:sp>
      <p:sp>
        <p:nvSpPr>
          <p:cNvPr id="56" name="Content Placeholder 5">
            <a:extLst>
              <a:ext uri="{FF2B5EF4-FFF2-40B4-BE49-F238E27FC236}">
                <a16:creationId xmlns:a16="http://schemas.microsoft.com/office/drawing/2014/main" id="{75E5BD29-4C97-4925-919A-331D60305E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455" y="6197902"/>
            <a:ext cx="12628735" cy="607834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4800" dirty="0">
                <a:latin typeface="Calibri" panose="020F0502020204030204" pitchFamily="34" charset="0"/>
                <a:cs typeface="Calibri" panose="020F0502020204030204" pitchFamily="34" charset="0"/>
              </a:rPr>
              <a:t>Over the course of my 3 years research hear at Benedict we had mainly focused on image processing and areas withing it. This is because image processing in a key branch in the AI field. Because with image processing we could be able to train and build new innovations that would modify procedures timing and make dubious process simpler </a:t>
            </a:r>
          </a:p>
          <a:p>
            <a:r>
              <a:rPr lang="en-US" sz="4800" dirty="0">
                <a:latin typeface="Calibri" panose="020F0502020204030204" pitchFamily="34" charset="0"/>
                <a:cs typeface="Calibri" panose="020F0502020204030204" pitchFamily="34" charset="0"/>
              </a:rPr>
              <a:t>This year we worked on material science detection. This had involved Detection of </a:t>
            </a:r>
            <a:r>
              <a:rPr lang="en-US" sz="4800" b="0" i="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Polished Fibers</a:t>
            </a:r>
            <a:r>
              <a:rPr lang="en-US" sz="4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​</a:t>
            </a:r>
            <a:r>
              <a:rPr lang="en-US" sz="4800" dirty="0">
                <a:latin typeface="Calibri" panose="020F0502020204030204" pitchFamily="34" charset="0"/>
                <a:cs typeface="Calibri" panose="020F0502020204030204" pitchFamily="34" charset="0"/>
              </a:rPr>
              <a:t>, cells, </a:t>
            </a:r>
            <a:r>
              <a:rPr lang="en-US" sz="4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image processing on materials imaging to detect shapes etc. </a:t>
            </a:r>
            <a:r>
              <a:rPr lang="en-US" sz="4800" dirty="0">
                <a:latin typeface="Calibri" panose="020F0502020204030204" pitchFamily="34" charset="0"/>
                <a:cs typeface="Calibri" panose="020F0502020204030204" pitchFamily="34" charset="0"/>
              </a:rPr>
              <a:t>Tools and materials used in this project was Python Idle (OpenCV) and ImageJ</a:t>
            </a:r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4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BDDB50D4-76DE-4A9E-ACB9-AD6F7F86C9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4577963" y="4442601"/>
            <a:ext cx="8993676" cy="1492133"/>
          </a:xfrm>
        </p:spPr>
        <p:txBody>
          <a:bodyPr>
            <a:normAutofit/>
          </a:bodyPr>
          <a:lstStyle/>
          <a:p>
            <a:r>
              <a:rPr lang="en-US" sz="6600" dirty="0"/>
              <a:t>Results</a:t>
            </a:r>
          </a:p>
        </p:txBody>
      </p:sp>
      <p:sp>
        <p:nvSpPr>
          <p:cNvPr id="58" name="Content Placeholder 7">
            <a:extLst>
              <a:ext uri="{FF2B5EF4-FFF2-40B4-BE49-F238E27FC236}">
                <a16:creationId xmlns:a16="http://schemas.microsoft.com/office/drawing/2014/main" id="{A14A273C-9722-4A01-A383-8B23BA6456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3252190" y="6166132"/>
            <a:ext cx="10758586" cy="145101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lvl="0" indent="-285750">
              <a:spcBef>
                <a:spcPts val="0"/>
              </a:spcBef>
              <a:buClr>
                <a:srgbClr val="00B050"/>
              </a:buClr>
              <a:buSzPts val="1800"/>
              <a:buFont typeface="Noto Sans Symbols"/>
              <a:buChar char="✔"/>
            </a:pPr>
            <a:r>
              <a:rPr lang="en-US" sz="44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US" sz="44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 a </a:t>
            </a:r>
            <a:r>
              <a:rPr lang="en-US" sz="44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study which had to do with detection of circles in an image, which had involve the OpenCV function </a:t>
            </a:r>
            <a:r>
              <a:rPr lang="en-US" sz="4400" b="1" u="sng" dirty="0" err="1">
                <a:solidFill>
                  <a:srgbClr val="0563C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 tooltip="Finds circles in a grayscale image using the Hough transform. 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HoughCircles</a:t>
            </a:r>
            <a:r>
              <a:rPr lang="en-US" sz="4400" b="1" u="sng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 tooltip="Finds circles in a grayscale image using the Hough transform. 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()</a:t>
            </a:r>
            <a:r>
              <a:rPr lang="en-US" sz="44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been used to detect circles in the image.</a:t>
            </a:r>
          </a:p>
          <a:p>
            <a:pPr marL="0" lvl="0" indent="0">
              <a:spcBef>
                <a:spcPts val="0"/>
              </a:spcBef>
              <a:buClr>
                <a:srgbClr val="00B050"/>
              </a:buClr>
              <a:buSzPts val="1800"/>
              <a:buNone/>
            </a:pPr>
            <a:endParaRPr lang="en-US" sz="4400" dirty="0">
              <a:solidFill>
                <a:srgbClr val="FF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285750" lvl="0" indent="-285750">
              <a:spcBef>
                <a:spcPts val="0"/>
              </a:spcBef>
              <a:buClr>
                <a:srgbClr val="FF0000"/>
              </a:buClr>
              <a:buSzPts val="1800"/>
              <a:buFont typeface="Noto Sans Symbols"/>
              <a:buChar char="✔"/>
            </a:pPr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Also </a:t>
            </a:r>
            <a:r>
              <a:rPr lang="en-US" sz="4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 a study on cells Detection. The cell Detection </a:t>
            </a:r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</a:t>
            </a:r>
            <a:r>
              <a:rPr lang="en-US" sz="4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closely related to the circle, because cells have a kind of circle-structure. This allowed easier implementation of the circle Detection algorithm, with some modifications. Thus, making the Circle detection the most suitable start-with approach</a:t>
            </a:r>
            <a:r>
              <a:rPr lang="en-US" sz="5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Clr>
                <a:srgbClr val="FF0000"/>
              </a:buClr>
              <a:buSzPts val="1800"/>
              <a:buNone/>
            </a:pPr>
            <a:endParaRPr lang="en-US" sz="5400" dirty="0">
              <a:solidFill>
                <a:srgbClr val="FF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285750" indent="-285750">
              <a:spcBef>
                <a:spcPts val="0"/>
              </a:spcBef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esearched the detection process with a </a:t>
            </a:r>
            <a:r>
              <a:rPr lang="en-US" sz="4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Digital Images of Polished Fibers</a:t>
            </a:r>
            <a:r>
              <a:rPr lang="en-US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​, </a:t>
            </a:r>
            <a:r>
              <a:rPr lang="en-US" sz="4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Polished Specimen 1 Fiber Tips (Toray TC1000)</a:t>
            </a:r>
            <a:r>
              <a:rPr lang="en-US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r>
              <a:rPr lang="en-US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Here, we did something with Image Enhancement and Edge Detection with the fiber image. </a:t>
            </a:r>
            <a:r>
              <a:rPr lang="en-US" sz="4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Then an Image Segmentation and Feature Extraction was done,</a:t>
            </a:r>
            <a:r>
              <a:rPr lang="en-US" sz="4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the result of the Polished Specimen fiber came out.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31843E8-DD81-401F-B665-25B3DAFBB6BE}"/>
              </a:ext>
            </a:extLst>
          </p:cNvPr>
          <p:cNvSpPr txBox="1"/>
          <p:nvPr/>
        </p:nvSpPr>
        <p:spPr>
          <a:xfrm>
            <a:off x="-695519" y="938189"/>
            <a:ext cx="3320934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5400" dirty="0"/>
              <a:t>Ediomo Elijah Under-grad student, </a:t>
            </a:r>
            <a:r>
              <a:rPr lang="en-US" sz="5400" dirty="0">
                <a:hlinkClick r:id="rId3"/>
              </a:rPr>
              <a:t>Ediomo.elijah31@benedict.edu</a:t>
            </a:r>
            <a:r>
              <a:rPr lang="en-US" sz="5400" dirty="0"/>
              <a:t>, Benedict College</a:t>
            </a:r>
          </a:p>
          <a:p>
            <a:pPr algn="ctr"/>
            <a:r>
              <a:rPr lang="en-US" sz="5400" b="1" dirty="0"/>
              <a:t>Mentors</a:t>
            </a:r>
            <a:r>
              <a:rPr lang="en-US" sz="5400" dirty="0"/>
              <a:t>: Dr. </a:t>
            </a:r>
            <a:r>
              <a:rPr lang="en-US" sz="5400" dirty="0" err="1"/>
              <a:t>Iyangar</a:t>
            </a:r>
            <a:r>
              <a:rPr lang="en-US" sz="5400" dirty="0"/>
              <a:t> Balaji, Dr. </a:t>
            </a:r>
            <a:r>
              <a:rPr lang="en-US" sz="5400" dirty="0" err="1"/>
              <a:t>Gurcan</a:t>
            </a:r>
            <a:r>
              <a:rPr lang="en-US" sz="5400" dirty="0"/>
              <a:t> </a:t>
            </a:r>
            <a:r>
              <a:rPr lang="en-US" sz="5400" dirty="0" err="1"/>
              <a:t>Comert</a:t>
            </a:r>
            <a:r>
              <a:rPr lang="en-US" sz="5400" dirty="0"/>
              <a:t>, Benedict College</a:t>
            </a:r>
            <a:endParaRPr lang="en-US" sz="5400" dirty="0">
              <a:cs typeface="Calibri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0C68E3E-DF40-4765-A2F1-0E60A22BBD46}"/>
              </a:ext>
            </a:extLst>
          </p:cNvPr>
          <p:cNvSpPr txBox="1"/>
          <p:nvPr/>
        </p:nvSpPr>
        <p:spPr>
          <a:xfrm>
            <a:off x="14442045" y="13577456"/>
            <a:ext cx="7204363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250AAAE-18EB-4EFF-91A3-B2AB10E5533B}"/>
              </a:ext>
            </a:extLst>
          </p:cNvPr>
          <p:cNvSpPr txBox="1"/>
          <p:nvPr/>
        </p:nvSpPr>
        <p:spPr>
          <a:xfrm>
            <a:off x="404574" y="20633229"/>
            <a:ext cx="6479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Benedict college</a:t>
            </a:r>
          </a:p>
        </p:txBody>
      </p:sp>
      <p:pic>
        <p:nvPicPr>
          <p:cNvPr id="62" name="Picture 2" descr="Benedict College | Columbia, South Carolina">
            <a:extLst>
              <a:ext uri="{FF2B5EF4-FFF2-40B4-BE49-F238E27FC236}">
                <a16:creationId xmlns:a16="http://schemas.microsoft.com/office/drawing/2014/main" id="{D93A9A9B-A6BD-43C0-B43C-4BE6E437B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77" y="17442127"/>
            <a:ext cx="3057371" cy="315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A478E54F-EE95-4BBD-953C-B904A0E35A97}"/>
              </a:ext>
            </a:extLst>
          </p:cNvPr>
          <p:cNvSpPr txBox="1">
            <a:spLocks/>
          </p:cNvSpPr>
          <p:nvPr/>
        </p:nvSpPr>
        <p:spPr>
          <a:xfrm>
            <a:off x="13913153" y="4489421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dirty="0"/>
              <a:t>Steps employed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5B24AC1-F85A-4C17-9867-FA44ECC4D795}"/>
              </a:ext>
            </a:extLst>
          </p:cNvPr>
          <p:cNvSpPr txBox="1"/>
          <p:nvPr/>
        </p:nvSpPr>
        <p:spPr>
          <a:xfrm>
            <a:off x="571077" y="2492049"/>
            <a:ext cx="33696633" cy="58760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5400" b="1" dirty="0"/>
              <a:t>Acknowledgements</a:t>
            </a:r>
            <a:r>
              <a:rPr lang="en-US" sz="5400" dirty="0"/>
              <a:t>: </a:t>
            </a:r>
            <a:r>
              <a:rPr lang="en-US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U.S. Department of Education Minority Science Improvement Program</a:t>
            </a:r>
            <a:r>
              <a:rPr lang="en-US" sz="5400" dirty="0">
                <a:ea typeface="+mn-lt"/>
                <a:cs typeface="+mn-lt"/>
              </a:rPr>
              <a:t>, </a:t>
            </a:r>
            <a:r>
              <a:rPr lang="en-US" sz="5400" dirty="0"/>
              <a:t>Dr. Godwin </a:t>
            </a:r>
            <a:r>
              <a:rPr lang="en-US" sz="5400" dirty="0" err="1"/>
              <a:t>Mbamalu</a:t>
            </a:r>
            <a:r>
              <a:rPr lang="en-US" sz="5400" dirty="0"/>
              <a:t>, Center for Connected Multimodal Mobility (C2M2), U.S. National Science Foundation, SC </a:t>
            </a:r>
            <a:r>
              <a:rPr lang="en-US" sz="5400" dirty="0" err="1"/>
              <a:t>EPSCoR</a:t>
            </a:r>
            <a:r>
              <a:rPr lang="en-US" sz="5400" dirty="0"/>
              <a:t> GEAR CRP, SCAMP, NASA ULI project headquartered at University of South Carolina, Columbia.</a:t>
            </a:r>
          </a:p>
          <a:p>
            <a:r>
              <a:rPr lang="en-US" dirty="0"/>
              <a:t>    </a:t>
            </a:r>
          </a:p>
          <a:p>
            <a:br>
              <a:rPr lang="en-US" sz="5400" dirty="0"/>
            </a:br>
            <a:r>
              <a:rPr lang="en-US" sz="5400" dirty="0"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  <a:p>
            <a:pPr algn="ctr"/>
            <a:endParaRPr lang="en-US" sz="5400" dirty="0">
              <a:cs typeface="Calibri"/>
            </a:endParaRPr>
          </a:p>
        </p:txBody>
      </p:sp>
      <p:pic>
        <p:nvPicPr>
          <p:cNvPr id="74" name="Picture 73" descr="Bubble chart&#10;&#10;Description automatically generated with low confidence">
            <a:extLst>
              <a:ext uri="{FF2B5EF4-FFF2-40B4-BE49-F238E27FC236}">
                <a16:creationId xmlns:a16="http://schemas.microsoft.com/office/drawing/2014/main" id="{15A7FA58-A2EA-4751-B94C-BB635E347A9D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6653" y="5981554"/>
            <a:ext cx="3817173" cy="3118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Picture 74" descr="Chart&#10;&#10;Description automatically generated">
            <a:extLst>
              <a:ext uri="{FF2B5EF4-FFF2-40B4-BE49-F238E27FC236}">
                <a16:creationId xmlns:a16="http://schemas.microsoft.com/office/drawing/2014/main" id="{6EBF0C16-2C9F-467A-942D-5046A98E1B7B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7962" y="6166132"/>
            <a:ext cx="3394366" cy="290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Picture 75" descr="blood smear image">
            <a:extLst>
              <a:ext uri="{FF2B5EF4-FFF2-40B4-BE49-F238E27FC236}">
                <a16:creationId xmlns:a16="http://schemas.microsoft.com/office/drawing/2014/main" id="{DBEEFDE8-E1ED-4C91-AE52-D1ACCA02CD8F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723" y="9435296"/>
            <a:ext cx="2364368" cy="389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Picture 76" descr="Dilation">
            <a:extLst>
              <a:ext uri="{FF2B5EF4-FFF2-40B4-BE49-F238E27FC236}">
                <a16:creationId xmlns:a16="http://schemas.microsoft.com/office/drawing/2014/main" id="{3F5F5637-65A1-4759-B9DE-FBA8D128326B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3168" y="9467844"/>
            <a:ext cx="2678320" cy="3864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Picture 77" descr="Blood Cell Detection">
            <a:extLst>
              <a:ext uri="{FF2B5EF4-FFF2-40B4-BE49-F238E27FC236}">
                <a16:creationId xmlns:a16="http://schemas.microsoft.com/office/drawing/2014/main" id="{EA2816B5-F40E-4555-95E3-57716FE1A04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9565" y="9339258"/>
            <a:ext cx="2969266" cy="3864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EF2E28C-4C56-4883-A50A-E0E173D40703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723" y="14270431"/>
            <a:ext cx="8908107" cy="983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64FAF283-6548-400C-A257-D8CFEE2F05B7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0777" y="15438433"/>
            <a:ext cx="8718054" cy="135624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56287553-2BFD-427C-B442-0C28685214A8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0910" y="17195701"/>
            <a:ext cx="8867919" cy="1306697"/>
          </a:xfrm>
          <a:prstGeom prst="rect">
            <a:avLst/>
          </a:prstGeom>
        </p:spPr>
      </p:pic>
      <p:pic>
        <p:nvPicPr>
          <p:cNvPr id="82" name="Picture 81" descr="Qr code&#10;&#10;Description automatically generated">
            <a:extLst>
              <a:ext uri="{FF2B5EF4-FFF2-40B4-BE49-F238E27FC236}">
                <a16:creationId xmlns:a16="http://schemas.microsoft.com/office/drawing/2014/main" id="{7B43BD83-A510-48CD-A223-E520BCEC882B}"/>
              </a:ext>
            </a:extLst>
          </p:cNvPr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0776" y="18534169"/>
            <a:ext cx="8718053" cy="1073796"/>
          </a:xfrm>
          <a:prstGeom prst="rect">
            <a:avLst/>
          </a:prstGeom>
        </p:spPr>
      </p:pic>
      <p:pic>
        <p:nvPicPr>
          <p:cNvPr id="83" name="Picture 8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93344D0-E4AF-400F-8127-144D9DA61788}"/>
              </a:ext>
            </a:extLst>
          </p:cNvPr>
          <p:cNvPicPr/>
          <p:nvPr/>
        </p:nvPicPr>
        <p:blipFill>
          <a:blip r:embed="rId14"/>
          <a:stretch>
            <a:fillRect/>
          </a:stretch>
        </p:blipFill>
        <p:spPr>
          <a:xfrm>
            <a:off x="24010776" y="20424386"/>
            <a:ext cx="8503050" cy="1179064"/>
          </a:xfrm>
          <a:prstGeom prst="rect">
            <a:avLst/>
          </a:prstGeom>
        </p:spPr>
      </p:pic>
      <p:pic>
        <p:nvPicPr>
          <p:cNvPr id="84" name="Picture 8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937DF3C2-A5BF-472B-BFA9-84C6E7625115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3628448" y="16116554"/>
            <a:ext cx="9056555" cy="2346432"/>
          </a:xfrm>
          <a:prstGeom prst="rect">
            <a:avLst/>
          </a:prstGeom>
        </p:spPr>
      </p:pic>
      <p:pic>
        <p:nvPicPr>
          <p:cNvPr id="85" name="Picture 8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955F7FF1-08B8-475D-89E8-38EFD6463873}"/>
              </a:ext>
            </a:extLst>
          </p:cNvPr>
          <p:cNvPicPr/>
          <p:nvPr/>
        </p:nvPicPr>
        <p:blipFill>
          <a:blip r:embed="rId16"/>
          <a:stretch>
            <a:fillRect/>
          </a:stretch>
        </p:blipFill>
        <p:spPr>
          <a:xfrm>
            <a:off x="3628448" y="18586649"/>
            <a:ext cx="9056555" cy="1201910"/>
          </a:xfrm>
          <a:prstGeom prst="rect">
            <a:avLst/>
          </a:prstGeom>
        </p:spPr>
      </p:pic>
      <p:pic>
        <p:nvPicPr>
          <p:cNvPr id="86" name="Picture 85" descr="Diagram&#10;&#10;Description automatically generated">
            <a:extLst>
              <a:ext uri="{FF2B5EF4-FFF2-40B4-BE49-F238E27FC236}">
                <a16:creationId xmlns:a16="http://schemas.microsoft.com/office/drawing/2014/main" id="{E0A30C95-9EEF-4869-B155-5A12F2E2AD11}"/>
              </a:ext>
            </a:extLst>
          </p:cNvPr>
          <p:cNvPicPr/>
          <p:nvPr/>
        </p:nvPicPr>
        <p:blipFill>
          <a:blip r:embed="rId17"/>
          <a:stretch>
            <a:fillRect/>
          </a:stretch>
        </p:blipFill>
        <p:spPr>
          <a:xfrm>
            <a:off x="3628448" y="20100496"/>
            <a:ext cx="9056555" cy="150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350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Avenir</vt:lpstr>
      <vt:lpstr>Calibri</vt:lpstr>
      <vt:lpstr>Calibri Light</vt:lpstr>
      <vt:lpstr>Noto Sans Symbols</vt:lpstr>
      <vt:lpstr>Office Theme</vt:lpstr>
      <vt:lpstr>Material science detection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Ediomo Elijah</cp:lastModifiedBy>
  <cp:revision>8</cp:revision>
  <dcterms:created xsi:type="dcterms:W3CDTF">2020-07-10T13:13:19Z</dcterms:created>
  <dcterms:modified xsi:type="dcterms:W3CDTF">2021-07-14T12:24:21Z</dcterms:modified>
</cp:coreProperties>
</file>