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4"/>
  </p:notesMasterIdLst>
  <p:sldIdLst>
    <p:sldId id="256" r:id="rId3"/>
  </p:sldIdLst>
  <p:sldSz cx="9144000" cy="5143500" type="screen16x9"/>
  <p:notesSz cx="6858000" cy="9144000"/>
  <p:embeddedFontLst>
    <p:embeddedFont>
      <p:font typeface="Arial Black" panose="020B0A04020102020204" pitchFamily="34" charset="0"/>
      <p:regular r:id="rId5"/>
      <p:bold r:id="rId6"/>
    </p:embeddedFont>
    <p:embeddedFont>
      <p:font typeface="Calibri" panose="020F0502020204030204" pitchFamily="34" charset="0"/>
      <p:regular r:id="rId7"/>
      <p:bold r:id="rId8"/>
      <p:italic r:id="rId9"/>
      <p:boldItalic r:id="rId1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E4E9FBF-2BA6-46EF-AEEB-D857B9482616}">
  <a:tblStyle styleId="{7E4E9FBF-2BA6-46EF-AEEB-D857B948261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a:tcStyle>
        <a:tcBdr/>
        <a:fill>
          <a:solidFill>
            <a:srgbClr val="D0DEEF"/>
          </a:solidFill>
        </a:fill>
      </a:tcStyle>
    </a:band1H>
    <a:band2H>
      <a:tcTxStyle/>
      <a:tcStyle>
        <a:tcBdr/>
      </a:tcStyle>
    </a:band2H>
    <a:band1V>
      <a:tcTxStyle/>
      <a:tcStyle>
        <a:tcBdr/>
        <a:fill>
          <a:solidFill>
            <a:srgbClr val="D0DEEF"/>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654" y="13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font" Target="fonts/font3.fntdata"/><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font" Target="fonts/font2.fntdata"/><Relationship Id="rId11" Type="http://schemas.openxmlformats.org/officeDocument/2006/relationships/presProps" Target="presProps.xml"/><Relationship Id="rId5" Type="http://schemas.openxmlformats.org/officeDocument/2006/relationships/font" Target="fonts/font1.fntdata"/><Relationship Id="rId10" Type="http://schemas.openxmlformats.org/officeDocument/2006/relationships/font" Target="fonts/font6.fntdata"/><Relationship Id="rId4" Type="http://schemas.openxmlformats.org/officeDocument/2006/relationships/notesMaster" Target="notesMasters/notesMaster1.xml"/><Relationship Id="rId9" Type="http://schemas.openxmlformats.org/officeDocument/2006/relationships/font" Target="fonts/font5.fntdata"/><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e4aff2cd59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ge4aff2cd59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9841" y="273845"/>
            <a:ext cx="7886700" cy="994172"/>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58" name="Google Shape;58;p14"/>
          <p:cNvSpPr txBox="1">
            <a:spLocks noGrp="1"/>
          </p:cNvSpPr>
          <p:nvPr>
            <p:ph type="body" idx="1"/>
          </p:nvPr>
        </p:nvSpPr>
        <p:spPr>
          <a:xfrm>
            <a:off x="629842" y="1260872"/>
            <a:ext cx="3868340" cy="617934"/>
          </a:xfrm>
          <a:prstGeom prst="rect">
            <a:avLst/>
          </a:prstGeom>
          <a:noFill/>
          <a:ln>
            <a:noFill/>
          </a:ln>
        </p:spPr>
        <p:txBody>
          <a:bodyPr spcFirstLastPara="1" wrap="square" lIns="24075" tIns="12025" rIns="24075" bIns="12025" anchor="b" anchorCtr="0">
            <a:normAutofit/>
          </a:bodyPr>
          <a:lstStyle>
            <a:lvl1pPr marL="457200" lvl="0" indent="-228600" algn="l">
              <a:lnSpc>
                <a:spcPct val="90000"/>
              </a:lnSpc>
              <a:spcBef>
                <a:spcPts val="800"/>
              </a:spcBef>
              <a:spcAft>
                <a:spcPts val="0"/>
              </a:spcAft>
              <a:buClr>
                <a:schemeClr val="dk1"/>
              </a:buClr>
              <a:buSzPts val="2000"/>
              <a:buNone/>
              <a:defRPr sz="2000" b="1"/>
            </a:lvl1pPr>
            <a:lvl2pPr marL="914400" lvl="1" indent="-228600" algn="l">
              <a:lnSpc>
                <a:spcPct val="90000"/>
              </a:lnSpc>
              <a:spcBef>
                <a:spcPts val="400"/>
              </a:spcBef>
              <a:spcAft>
                <a:spcPts val="0"/>
              </a:spcAft>
              <a:buClr>
                <a:schemeClr val="dk1"/>
              </a:buClr>
              <a:buSzPts val="1700"/>
              <a:buNone/>
              <a:defRPr sz="1700" b="1"/>
            </a:lvl2pPr>
            <a:lvl3pPr marL="1371600" lvl="2" indent="-228600" algn="l">
              <a:lnSpc>
                <a:spcPct val="90000"/>
              </a:lnSpc>
              <a:spcBef>
                <a:spcPts val="400"/>
              </a:spcBef>
              <a:spcAft>
                <a:spcPts val="0"/>
              </a:spcAft>
              <a:buClr>
                <a:schemeClr val="dk1"/>
              </a:buClr>
              <a:buSzPts val="1500"/>
              <a:buNone/>
              <a:defRPr sz="1500" b="1"/>
            </a:lvl3pPr>
            <a:lvl4pPr marL="1828800" lvl="3" indent="-228600" algn="l">
              <a:lnSpc>
                <a:spcPct val="90000"/>
              </a:lnSpc>
              <a:spcBef>
                <a:spcPts val="400"/>
              </a:spcBef>
              <a:spcAft>
                <a:spcPts val="0"/>
              </a:spcAft>
              <a:buClr>
                <a:schemeClr val="dk1"/>
              </a:buClr>
              <a:buSzPts val="1300"/>
              <a:buNone/>
              <a:defRPr sz="1300" b="1"/>
            </a:lvl4pPr>
            <a:lvl5pPr marL="2286000" lvl="4" indent="-228600" algn="l">
              <a:lnSpc>
                <a:spcPct val="90000"/>
              </a:lnSpc>
              <a:spcBef>
                <a:spcPts val="400"/>
              </a:spcBef>
              <a:spcAft>
                <a:spcPts val="0"/>
              </a:spcAft>
              <a:buClr>
                <a:schemeClr val="dk1"/>
              </a:buClr>
              <a:buSzPts val="1300"/>
              <a:buNone/>
              <a:defRPr sz="1300" b="1"/>
            </a:lvl5pPr>
            <a:lvl6pPr marL="2743200" lvl="5" indent="-228600" algn="l">
              <a:lnSpc>
                <a:spcPct val="90000"/>
              </a:lnSpc>
              <a:spcBef>
                <a:spcPts val="400"/>
              </a:spcBef>
              <a:spcAft>
                <a:spcPts val="0"/>
              </a:spcAft>
              <a:buClr>
                <a:schemeClr val="dk1"/>
              </a:buClr>
              <a:buSzPts val="1300"/>
              <a:buNone/>
              <a:defRPr sz="1300" b="1"/>
            </a:lvl6pPr>
            <a:lvl7pPr marL="3200400" lvl="6" indent="-228600" algn="l">
              <a:lnSpc>
                <a:spcPct val="90000"/>
              </a:lnSpc>
              <a:spcBef>
                <a:spcPts val="400"/>
              </a:spcBef>
              <a:spcAft>
                <a:spcPts val="0"/>
              </a:spcAft>
              <a:buClr>
                <a:schemeClr val="dk1"/>
              </a:buClr>
              <a:buSzPts val="1300"/>
              <a:buNone/>
              <a:defRPr sz="1300" b="1"/>
            </a:lvl7pPr>
            <a:lvl8pPr marL="3657600" lvl="7" indent="-228600" algn="l">
              <a:lnSpc>
                <a:spcPct val="90000"/>
              </a:lnSpc>
              <a:spcBef>
                <a:spcPts val="400"/>
              </a:spcBef>
              <a:spcAft>
                <a:spcPts val="0"/>
              </a:spcAft>
              <a:buClr>
                <a:schemeClr val="dk1"/>
              </a:buClr>
              <a:buSzPts val="1300"/>
              <a:buNone/>
              <a:defRPr sz="1300" b="1"/>
            </a:lvl8pPr>
            <a:lvl9pPr marL="4114800" lvl="8" indent="-228600" algn="l">
              <a:lnSpc>
                <a:spcPct val="90000"/>
              </a:lnSpc>
              <a:spcBef>
                <a:spcPts val="400"/>
              </a:spcBef>
              <a:spcAft>
                <a:spcPts val="0"/>
              </a:spcAft>
              <a:buClr>
                <a:schemeClr val="dk1"/>
              </a:buClr>
              <a:buSzPts val="1300"/>
              <a:buNone/>
              <a:defRPr sz="1300" b="1"/>
            </a:lvl9pPr>
          </a:lstStyle>
          <a:p>
            <a:endParaRPr/>
          </a:p>
        </p:txBody>
      </p:sp>
      <p:sp>
        <p:nvSpPr>
          <p:cNvPr id="59" name="Google Shape;59;p14"/>
          <p:cNvSpPr txBox="1">
            <a:spLocks noGrp="1"/>
          </p:cNvSpPr>
          <p:nvPr>
            <p:ph type="body" idx="2"/>
          </p:nvPr>
        </p:nvSpPr>
        <p:spPr>
          <a:xfrm>
            <a:off x="629842" y="1878806"/>
            <a:ext cx="3868340" cy="2763441"/>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60" name="Google Shape;60;p14"/>
          <p:cNvSpPr txBox="1">
            <a:spLocks noGrp="1"/>
          </p:cNvSpPr>
          <p:nvPr>
            <p:ph type="body" idx="3"/>
          </p:nvPr>
        </p:nvSpPr>
        <p:spPr>
          <a:xfrm>
            <a:off x="4629151" y="1260872"/>
            <a:ext cx="3887391" cy="617934"/>
          </a:xfrm>
          <a:prstGeom prst="rect">
            <a:avLst/>
          </a:prstGeom>
          <a:noFill/>
          <a:ln>
            <a:noFill/>
          </a:ln>
        </p:spPr>
        <p:txBody>
          <a:bodyPr spcFirstLastPara="1" wrap="square" lIns="24075" tIns="12025" rIns="24075" bIns="12025" anchor="b" anchorCtr="0">
            <a:normAutofit/>
          </a:bodyPr>
          <a:lstStyle>
            <a:lvl1pPr marL="457200" lvl="0" indent="-228600" algn="l">
              <a:lnSpc>
                <a:spcPct val="90000"/>
              </a:lnSpc>
              <a:spcBef>
                <a:spcPts val="800"/>
              </a:spcBef>
              <a:spcAft>
                <a:spcPts val="0"/>
              </a:spcAft>
              <a:buClr>
                <a:schemeClr val="dk1"/>
              </a:buClr>
              <a:buSzPts val="2000"/>
              <a:buNone/>
              <a:defRPr sz="2000" b="1"/>
            </a:lvl1pPr>
            <a:lvl2pPr marL="914400" lvl="1" indent="-228600" algn="l">
              <a:lnSpc>
                <a:spcPct val="90000"/>
              </a:lnSpc>
              <a:spcBef>
                <a:spcPts val="400"/>
              </a:spcBef>
              <a:spcAft>
                <a:spcPts val="0"/>
              </a:spcAft>
              <a:buClr>
                <a:schemeClr val="dk1"/>
              </a:buClr>
              <a:buSzPts val="1700"/>
              <a:buNone/>
              <a:defRPr sz="1700" b="1"/>
            </a:lvl2pPr>
            <a:lvl3pPr marL="1371600" lvl="2" indent="-228600" algn="l">
              <a:lnSpc>
                <a:spcPct val="90000"/>
              </a:lnSpc>
              <a:spcBef>
                <a:spcPts val="400"/>
              </a:spcBef>
              <a:spcAft>
                <a:spcPts val="0"/>
              </a:spcAft>
              <a:buClr>
                <a:schemeClr val="dk1"/>
              </a:buClr>
              <a:buSzPts val="1500"/>
              <a:buNone/>
              <a:defRPr sz="1500" b="1"/>
            </a:lvl3pPr>
            <a:lvl4pPr marL="1828800" lvl="3" indent="-228600" algn="l">
              <a:lnSpc>
                <a:spcPct val="90000"/>
              </a:lnSpc>
              <a:spcBef>
                <a:spcPts val="400"/>
              </a:spcBef>
              <a:spcAft>
                <a:spcPts val="0"/>
              </a:spcAft>
              <a:buClr>
                <a:schemeClr val="dk1"/>
              </a:buClr>
              <a:buSzPts val="1300"/>
              <a:buNone/>
              <a:defRPr sz="1300" b="1"/>
            </a:lvl4pPr>
            <a:lvl5pPr marL="2286000" lvl="4" indent="-228600" algn="l">
              <a:lnSpc>
                <a:spcPct val="90000"/>
              </a:lnSpc>
              <a:spcBef>
                <a:spcPts val="400"/>
              </a:spcBef>
              <a:spcAft>
                <a:spcPts val="0"/>
              </a:spcAft>
              <a:buClr>
                <a:schemeClr val="dk1"/>
              </a:buClr>
              <a:buSzPts val="1300"/>
              <a:buNone/>
              <a:defRPr sz="1300" b="1"/>
            </a:lvl5pPr>
            <a:lvl6pPr marL="2743200" lvl="5" indent="-228600" algn="l">
              <a:lnSpc>
                <a:spcPct val="90000"/>
              </a:lnSpc>
              <a:spcBef>
                <a:spcPts val="400"/>
              </a:spcBef>
              <a:spcAft>
                <a:spcPts val="0"/>
              </a:spcAft>
              <a:buClr>
                <a:schemeClr val="dk1"/>
              </a:buClr>
              <a:buSzPts val="1300"/>
              <a:buNone/>
              <a:defRPr sz="1300" b="1"/>
            </a:lvl6pPr>
            <a:lvl7pPr marL="3200400" lvl="6" indent="-228600" algn="l">
              <a:lnSpc>
                <a:spcPct val="90000"/>
              </a:lnSpc>
              <a:spcBef>
                <a:spcPts val="400"/>
              </a:spcBef>
              <a:spcAft>
                <a:spcPts val="0"/>
              </a:spcAft>
              <a:buClr>
                <a:schemeClr val="dk1"/>
              </a:buClr>
              <a:buSzPts val="1300"/>
              <a:buNone/>
              <a:defRPr sz="1300" b="1"/>
            </a:lvl7pPr>
            <a:lvl8pPr marL="3657600" lvl="7" indent="-228600" algn="l">
              <a:lnSpc>
                <a:spcPct val="90000"/>
              </a:lnSpc>
              <a:spcBef>
                <a:spcPts val="400"/>
              </a:spcBef>
              <a:spcAft>
                <a:spcPts val="0"/>
              </a:spcAft>
              <a:buClr>
                <a:schemeClr val="dk1"/>
              </a:buClr>
              <a:buSzPts val="1300"/>
              <a:buNone/>
              <a:defRPr sz="1300" b="1"/>
            </a:lvl8pPr>
            <a:lvl9pPr marL="4114800" lvl="8" indent="-228600" algn="l">
              <a:lnSpc>
                <a:spcPct val="90000"/>
              </a:lnSpc>
              <a:spcBef>
                <a:spcPts val="400"/>
              </a:spcBef>
              <a:spcAft>
                <a:spcPts val="0"/>
              </a:spcAft>
              <a:buClr>
                <a:schemeClr val="dk1"/>
              </a:buClr>
              <a:buSzPts val="1300"/>
              <a:buNone/>
              <a:defRPr sz="1300" b="1"/>
            </a:lvl9pPr>
          </a:lstStyle>
          <a:p>
            <a:endParaRPr/>
          </a:p>
        </p:txBody>
      </p:sp>
      <p:sp>
        <p:nvSpPr>
          <p:cNvPr id="61" name="Google Shape;61;p14"/>
          <p:cNvSpPr txBox="1">
            <a:spLocks noGrp="1"/>
          </p:cNvSpPr>
          <p:nvPr>
            <p:ph type="body" idx="4"/>
          </p:nvPr>
        </p:nvSpPr>
        <p:spPr>
          <a:xfrm>
            <a:off x="4629151" y="1878806"/>
            <a:ext cx="3887391" cy="2763441"/>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62" name="Google Shape;62;p14"/>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63" name="Google Shape;63;p14"/>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64" name="Google Shape;64;p14"/>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5"/>
        <p:cNvGrpSpPr/>
        <p:nvPr/>
      </p:nvGrpSpPr>
      <p:grpSpPr>
        <a:xfrm>
          <a:off x="0" y="0"/>
          <a:ext cx="0" cy="0"/>
          <a:chOff x="0" y="0"/>
          <a:chExt cx="0" cy="0"/>
        </a:xfrm>
      </p:grpSpPr>
      <p:sp>
        <p:nvSpPr>
          <p:cNvPr id="66" name="Google Shape;66;p15"/>
          <p:cNvSpPr txBox="1">
            <a:spLocks noGrp="1"/>
          </p:cNvSpPr>
          <p:nvPr>
            <p:ph type="ctrTitle"/>
          </p:nvPr>
        </p:nvSpPr>
        <p:spPr>
          <a:xfrm>
            <a:off x="685800" y="841772"/>
            <a:ext cx="7772400" cy="1790700"/>
          </a:xfrm>
          <a:prstGeom prst="rect">
            <a:avLst/>
          </a:prstGeom>
          <a:noFill/>
          <a:ln>
            <a:noFill/>
          </a:ln>
        </p:spPr>
        <p:txBody>
          <a:bodyPr spcFirstLastPara="1" wrap="square" lIns="24075" tIns="12025" rIns="24075" bIns="12025" anchor="b" anchorCtr="0">
            <a:normAutofit/>
          </a:bodyPr>
          <a:lstStyle>
            <a:lvl1pPr lvl="0" algn="ctr">
              <a:lnSpc>
                <a:spcPct val="90000"/>
              </a:lnSpc>
              <a:spcBef>
                <a:spcPts val="0"/>
              </a:spcBef>
              <a:spcAft>
                <a:spcPts val="0"/>
              </a:spcAft>
              <a:buClr>
                <a:schemeClr val="dk1"/>
              </a:buClr>
              <a:buSzPts val="5100"/>
              <a:buFont typeface="Calibri"/>
              <a:buNone/>
              <a:defRPr sz="5100"/>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67" name="Google Shape;67;p15"/>
          <p:cNvSpPr txBox="1">
            <a:spLocks noGrp="1"/>
          </p:cNvSpPr>
          <p:nvPr>
            <p:ph type="subTitle" idx="1"/>
          </p:nvPr>
        </p:nvSpPr>
        <p:spPr>
          <a:xfrm>
            <a:off x="1143000" y="2701529"/>
            <a:ext cx="6858000" cy="1241821"/>
          </a:xfrm>
          <a:prstGeom prst="rect">
            <a:avLst/>
          </a:prstGeom>
          <a:noFill/>
          <a:ln>
            <a:noFill/>
          </a:ln>
        </p:spPr>
        <p:txBody>
          <a:bodyPr spcFirstLastPara="1" wrap="square" lIns="24075" tIns="12025" rIns="24075" bIns="12025" anchor="t" anchorCtr="0">
            <a:normAutofit/>
          </a:bodyPr>
          <a:lstStyle>
            <a:lvl1pPr lvl="0" algn="ctr">
              <a:lnSpc>
                <a:spcPct val="90000"/>
              </a:lnSpc>
              <a:spcBef>
                <a:spcPts val="800"/>
              </a:spcBef>
              <a:spcAft>
                <a:spcPts val="0"/>
              </a:spcAft>
              <a:buClr>
                <a:schemeClr val="dk1"/>
              </a:buClr>
              <a:buSzPts val="2000"/>
              <a:buNone/>
              <a:defRPr sz="2000"/>
            </a:lvl1pPr>
            <a:lvl2pPr lvl="1" algn="ctr">
              <a:lnSpc>
                <a:spcPct val="90000"/>
              </a:lnSpc>
              <a:spcBef>
                <a:spcPts val="400"/>
              </a:spcBef>
              <a:spcAft>
                <a:spcPts val="0"/>
              </a:spcAft>
              <a:buClr>
                <a:schemeClr val="dk1"/>
              </a:buClr>
              <a:buSzPts val="1700"/>
              <a:buNone/>
              <a:defRPr sz="1700"/>
            </a:lvl2pPr>
            <a:lvl3pPr lvl="2" algn="ctr">
              <a:lnSpc>
                <a:spcPct val="90000"/>
              </a:lnSpc>
              <a:spcBef>
                <a:spcPts val="400"/>
              </a:spcBef>
              <a:spcAft>
                <a:spcPts val="0"/>
              </a:spcAft>
              <a:buClr>
                <a:schemeClr val="dk1"/>
              </a:buClr>
              <a:buSzPts val="1500"/>
              <a:buNone/>
              <a:defRPr sz="1500"/>
            </a:lvl3pPr>
            <a:lvl4pPr lvl="3" algn="ctr">
              <a:lnSpc>
                <a:spcPct val="90000"/>
              </a:lnSpc>
              <a:spcBef>
                <a:spcPts val="400"/>
              </a:spcBef>
              <a:spcAft>
                <a:spcPts val="0"/>
              </a:spcAft>
              <a:buClr>
                <a:schemeClr val="dk1"/>
              </a:buClr>
              <a:buSzPts val="1300"/>
              <a:buNone/>
              <a:defRPr sz="1300"/>
            </a:lvl4pPr>
            <a:lvl5pPr lvl="4" algn="ctr">
              <a:lnSpc>
                <a:spcPct val="90000"/>
              </a:lnSpc>
              <a:spcBef>
                <a:spcPts val="400"/>
              </a:spcBef>
              <a:spcAft>
                <a:spcPts val="0"/>
              </a:spcAft>
              <a:buClr>
                <a:schemeClr val="dk1"/>
              </a:buClr>
              <a:buSzPts val="1300"/>
              <a:buNone/>
              <a:defRPr sz="1300"/>
            </a:lvl5pPr>
            <a:lvl6pPr lvl="5" algn="ctr">
              <a:lnSpc>
                <a:spcPct val="90000"/>
              </a:lnSpc>
              <a:spcBef>
                <a:spcPts val="400"/>
              </a:spcBef>
              <a:spcAft>
                <a:spcPts val="0"/>
              </a:spcAft>
              <a:buClr>
                <a:schemeClr val="dk1"/>
              </a:buClr>
              <a:buSzPts val="1300"/>
              <a:buNone/>
              <a:defRPr sz="1300"/>
            </a:lvl6pPr>
            <a:lvl7pPr lvl="6" algn="ctr">
              <a:lnSpc>
                <a:spcPct val="90000"/>
              </a:lnSpc>
              <a:spcBef>
                <a:spcPts val="400"/>
              </a:spcBef>
              <a:spcAft>
                <a:spcPts val="0"/>
              </a:spcAft>
              <a:buClr>
                <a:schemeClr val="dk1"/>
              </a:buClr>
              <a:buSzPts val="1300"/>
              <a:buNone/>
              <a:defRPr sz="1300"/>
            </a:lvl7pPr>
            <a:lvl8pPr lvl="7" algn="ctr">
              <a:lnSpc>
                <a:spcPct val="90000"/>
              </a:lnSpc>
              <a:spcBef>
                <a:spcPts val="400"/>
              </a:spcBef>
              <a:spcAft>
                <a:spcPts val="0"/>
              </a:spcAft>
              <a:buClr>
                <a:schemeClr val="dk1"/>
              </a:buClr>
              <a:buSzPts val="1300"/>
              <a:buNone/>
              <a:defRPr sz="1300"/>
            </a:lvl8pPr>
            <a:lvl9pPr lvl="8" algn="ctr">
              <a:lnSpc>
                <a:spcPct val="90000"/>
              </a:lnSpc>
              <a:spcBef>
                <a:spcPts val="400"/>
              </a:spcBef>
              <a:spcAft>
                <a:spcPts val="0"/>
              </a:spcAft>
              <a:buClr>
                <a:schemeClr val="dk1"/>
              </a:buClr>
              <a:buSzPts val="1300"/>
              <a:buNone/>
              <a:defRPr sz="1300"/>
            </a:lvl9pPr>
          </a:lstStyle>
          <a:p>
            <a:endParaRPr/>
          </a:p>
        </p:txBody>
      </p:sp>
      <p:sp>
        <p:nvSpPr>
          <p:cNvPr id="68" name="Google Shape;68;p15"/>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69" name="Google Shape;69;p15"/>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70" name="Google Shape;70;p15"/>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628650" y="273845"/>
            <a:ext cx="7886700" cy="994172"/>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73" name="Google Shape;73;p16"/>
          <p:cNvSpPr txBox="1">
            <a:spLocks noGrp="1"/>
          </p:cNvSpPr>
          <p:nvPr>
            <p:ph type="body" idx="1"/>
          </p:nvPr>
        </p:nvSpPr>
        <p:spPr>
          <a:xfrm>
            <a:off x="628650" y="1369219"/>
            <a:ext cx="7886700" cy="3263504"/>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74" name="Google Shape;74;p16"/>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75" name="Google Shape;75;p16"/>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76" name="Google Shape;76;p16"/>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623888" y="1282305"/>
            <a:ext cx="7886700" cy="2139553"/>
          </a:xfrm>
          <a:prstGeom prst="rect">
            <a:avLst/>
          </a:prstGeom>
          <a:noFill/>
          <a:ln>
            <a:noFill/>
          </a:ln>
        </p:spPr>
        <p:txBody>
          <a:bodyPr spcFirstLastPara="1" wrap="square" lIns="24075" tIns="12025" rIns="24075" bIns="12025" anchor="b" anchorCtr="0">
            <a:normAutofit/>
          </a:bodyPr>
          <a:lstStyle>
            <a:lvl1pPr lvl="0" algn="l">
              <a:lnSpc>
                <a:spcPct val="90000"/>
              </a:lnSpc>
              <a:spcBef>
                <a:spcPts val="0"/>
              </a:spcBef>
              <a:spcAft>
                <a:spcPts val="0"/>
              </a:spcAft>
              <a:buClr>
                <a:schemeClr val="dk1"/>
              </a:buClr>
              <a:buSzPts val="5100"/>
              <a:buFont typeface="Calibri"/>
              <a:buNone/>
              <a:defRPr sz="5100"/>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79" name="Google Shape;79;p17"/>
          <p:cNvSpPr txBox="1">
            <a:spLocks noGrp="1"/>
          </p:cNvSpPr>
          <p:nvPr>
            <p:ph type="body" idx="1"/>
          </p:nvPr>
        </p:nvSpPr>
        <p:spPr>
          <a:xfrm>
            <a:off x="623888" y="3442099"/>
            <a:ext cx="7886700" cy="1125140"/>
          </a:xfrm>
          <a:prstGeom prst="rect">
            <a:avLst/>
          </a:prstGeom>
          <a:noFill/>
          <a:ln>
            <a:noFill/>
          </a:ln>
        </p:spPr>
        <p:txBody>
          <a:bodyPr spcFirstLastPara="1" wrap="square" lIns="24075" tIns="12025" rIns="24075" bIns="12025" anchor="t" anchorCtr="0">
            <a:normAutofit/>
          </a:bodyPr>
          <a:lstStyle>
            <a:lvl1pPr marL="457200" lvl="0" indent="-228600" algn="l">
              <a:lnSpc>
                <a:spcPct val="90000"/>
              </a:lnSpc>
              <a:spcBef>
                <a:spcPts val="800"/>
              </a:spcBef>
              <a:spcAft>
                <a:spcPts val="0"/>
              </a:spcAft>
              <a:buClr>
                <a:schemeClr val="dk1"/>
              </a:buClr>
              <a:buSzPts val="2000"/>
              <a:buNone/>
              <a:defRPr sz="2000">
                <a:solidFill>
                  <a:schemeClr val="dk1"/>
                </a:solidFill>
              </a:defRPr>
            </a:lvl1pPr>
            <a:lvl2pPr marL="914400" lvl="1" indent="-228600" algn="l">
              <a:lnSpc>
                <a:spcPct val="90000"/>
              </a:lnSpc>
              <a:spcBef>
                <a:spcPts val="400"/>
              </a:spcBef>
              <a:spcAft>
                <a:spcPts val="0"/>
              </a:spcAft>
              <a:buClr>
                <a:srgbClr val="888888"/>
              </a:buClr>
              <a:buSzPts val="1700"/>
              <a:buNone/>
              <a:defRPr sz="1700">
                <a:solidFill>
                  <a:srgbClr val="888888"/>
                </a:solidFill>
              </a:defRPr>
            </a:lvl2pPr>
            <a:lvl3pPr marL="1371600" lvl="2" indent="-228600" algn="l">
              <a:lnSpc>
                <a:spcPct val="90000"/>
              </a:lnSpc>
              <a:spcBef>
                <a:spcPts val="400"/>
              </a:spcBef>
              <a:spcAft>
                <a:spcPts val="0"/>
              </a:spcAft>
              <a:buClr>
                <a:srgbClr val="888888"/>
              </a:buClr>
              <a:buSzPts val="1500"/>
              <a:buNone/>
              <a:defRPr sz="1500">
                <a:solidFill>
                  <a:srgbClr val="888888"/>
                </a:solidFill>
              </a:defRPr>
            </a:lvl3pPr>
            <a:lvl4pPr marL="1828800" lvl="3" indent="-228600" algn="l">
              <a:lnSpc>
                <a:spcPct val="90000"/>
              </a:lnSpc>
              <a:spcBef>
                <a:spcPts val="400"/>
              </a:spcBef>
              <a:spcAft>
                <a:spcPts val="0"/>
              </a:spcAft>
              <a:buClr>
                <a:srgbClr val="888888"/>
              </a:buClr>
              <a:buSzPts val="1300"/>
              <a:buNone/>
              <a:defRPr sz="1300">
                <a:solidFill>
                  <a:srgbClr val="888888"/>
                </a:solidFill>
              </a:defRPr>
            </a:lvl4pPr>
            <a:lvl5pPr marL="2286000" lvl="4" indent="-228600" algn="l">
              <a:lnSpc>
                <a:spcPct val="90000"/>
              </a:lnSpc>
              <a:spcBef>
                <a:spcPts val="400"/>
              </a:spcBef>
              <a:spcAft>
                <a:spcPts val="0"/>
              </a:spcAft>
              <a:buClr>
                <a:srgbClr val="888888"/>
              </a:buClr>
              <a:buSzPts val="1300"/>
              <a:buNone/>
              <a:defRPr sz="1300">
                <a:solidFill>
                  <a:srgbClr val="888888"/>
                </a:solidFill>
              </a:defRPr>
            </a:lvl5pPr>
            <a:lvl6pPr marL="2743200" lvl="5" indent="-228600" algn="l">
              <a:lnSpc>
                <a:spcPct val="90000"/>
              </a:lnSpc>
              <a:spcBef>
                <a:spcPts val="400"/>
              </a:spcBef>
              <a:spcAft>
                <a:spcPts val="0"/>
              </a:spcAft>
              <a:buClr>
                <a:srgbClr val="888888"/>
              </a:buClr>
              <a:buSzPts val="1300"/>
              <a:buNone/>
              <a:defRPr sz="1300">
                <a:solidFill>
                  <a:srgbClr val="888888"/>
                </a:solidFill>
              </a:defRPr>
            </a:lvl6pPr>
            <a:lvl7pPr marL="3200400" lvl="6" indent="-228600" algn="l">
              <a:lnSpc>
                <a:spcPct val="90000"/>
              </a:lnSpc>
              <a:spcBef>
                <a:spcPts val="400"/>
              </a:spcBef>
              <a:spcAft>
                <a:spcPts val="0"/>
              </a:spcAft>
              <a:buClr>
                <a:srgbClr val="888888"/>
              </a:buClr>
              <a:buSzPts val="1300"/>
              <a:buNone/>
              <a:defRPr sz="1300">
                <a:solidFill>
                  <a:srgbClr val="888888"/>
                </a:solidFill>
              </a:defRPr>
            </a:lvl7pPr>
            <a:lvl8pPr marL="3657600" lvl="7" indent="-228600" algn="l">
              <a:lnSpc>
                <a:spcPct val="90000"/>
              </a:lnSpc>
              <a:spcBef>
                <a:spcPts val="400"/>
              </a:spcBef>
              <a:spcAft>
                <a:spcPts val="0"/>
              </a:spcAft>
              <a:buClr>
                <a:srgbClr val="888888"/>
              </a:buClr>
              <a:buSzPts val="1300"/>
              <a:buNone/>
              <a:defRPr sz="1300">
                <a:solidFill>
                  <a:srgbClr val="888888"/>
                </a:solidFill>
              </a:defRPr>
            </a:lvl8pPr>
            <a:lvl9pPr marL="4114800" lvl="8" indent="-228600" algn="l">
              <a:lnSpc>
                <a:spcPct val="90000"/>
              </a:lnSpc>
              <a:spcBef>
                <a:spcPts val="400"/>
              </a:spcBef>
              <a:spcAft>
                <a:spcPts val="0"/>
              </a:spcAft>
              <a:buClr>
                <a:srgbClr val="888888"/>
              </a:buClr>
              <a:buSzPts val="1300"/>
              <a:buNone/>
              <a:defRPr sz="1300">
                <a:solidFill>
                  <a:srgbClr val="888888"/>
                </a:solidFill>
              </a:defRPr>
            </a:lvl9pPr>
          </a:lstStyle>
          <a:p>
            <a:endParaRPr/>
          </a:p>
        </p:txBody>
      </p:sp>
      <p:sp>
        <p:nvSpPr>
          <p:cNvPr id="80" name="Google Shape;80;p17"/>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81" name="Google Shape;81;p17"/>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82" name="Google Shape;82;p17"/>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xfrm>
            <a:off x="628650" y="273845"/>
            <a:ext cx="7886700" cy="994172"/>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85" name="Google Shape;85;p18"/>
          <p:cNvSpPr txBox="1">
            <a:spLocks noGrp="1"/>
          </p:cNvSpPr>
          <p:nvPr>
            <p:ph type="body" idx="1"/>
          </p:nvPr>
        </p:nvSpPr>
        <p:spPr>
          <a:xfrm>
            <a:off x="628650" y="1369219"/>
            <a:ext cx="3886200" cy="3263504"/>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86" name="Google Shape;86;p18"/>
          <p:cNvSpPr txBox="1">
            <a:spLocks noGrp="1"/>
          </p:cNvSpPr>
          <p:nvPr>
            <p:ph type="body" idx="2"/>
          </p:nvPr>
        </p:nvSpPr>
        <p:spPr>
          <a:xfrm>
            <a:off x="4629150" y="1369219"/>
            <a:ext cx="3886200" cy="3263504"/>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87" name="Google Shape;87;p18"/>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88" name="Google Shape;88;p18"/>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89" name="Google Shape;89;p18"/>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5"/>
            <a:ext cx="7886700" cy="994172"/>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92" name="Google Shape;92;p19"/>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93" name="Google Shape;93;p19"/>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94" name="Google Shape;94;p19"/>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97" name="Google Shape;97;p20"/>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98" name="Google Shape;98;p20"/>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178" cy="1200150"/>
          </a:xfrm>
          <a:prstGeom prst="rect">
            <a:avLst/>
          </a:prstGeom>
          <a:noFill/>
          <a:ln>
            <a:noFill/>
          </a:ln>
        </p:spPr>
        <p:txBody>
          <a:bodyPr spcFirstLastPara="1" wrap="square" lIns="24075" tIns="12025" rIns="24075" bIns="12025" anchor="b" anchorCtr="0">
            <a:normAutofit/>
          </a:bodyPr>
          <a:lstStyle>
            <a:lvl1pPr lvl="0" algn="l">
              <a:lnSpc>
                <a:spcPct val="90000"/>
              </a:lnSpc>
              <a:spcBef>
                <a:spcPts val="0"/>
              </a:spcBef>
              <a:spcAft>
                <a:spcPts val="0"/>
              </a:spcAft>
              <a:buClr>
                <a:schemeClr val="dk1"/>
              </a:buClr>
              <a:buSzPts val="2700"/>
              <a:buFont typeface="Calibri"/>
              <a:buNone/>
              <a:defRPr sz="2700"/>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101" name="Google Shape;101;p21"/>
          <p:cNvSpPr txBox="1">
            <a:spLocks noGrp="1"/>
          </p:cNvSpPr>
          <p:nvPr>
            <p:ph type="body" idx="1"/>
          </p:nvPr>
        </p:nvSpPr>
        <p:spPr>
          <a:xfrm>
            <a:off x="3887391" y="740570"/>
            <a:ext cx="4629150" cy="3655219"/>
          </a:xfrm>
          <a:prstGeom prst="rect">
            <a:avLst/>
          </a:prstGeom>
          <a:noFill/>
          <a:ln>
            <a:noFill/>
          </a:ln>
        </p:spPr>
        <p:txBody>
          <a:bodyPr spcFirstLastPara="1" wrap="square" lIns="24075" tIns="12025" rIns="24075" bIns="12025" anchor="t" anchorCtr="0">
            <a:normAutofit/>
          </a:bodyPr>
          <a:lstStyle>
            <a:lvl1pPr marL="457200" lvl="0" indent="-400050" algn="l">
              <a:lnSpc>
                <a:spcPct val="90000"/>
              </a:lnSpc>
              <a:spcBef>
                <a:spcPts val="800"/>
              </a:spcBef>
              <a:spcAft>
                <a:spcPts val="0"/>
              </a:spcAft>
              <a:buClr>
                <a:schemeClr val="dk1"/>
              </a:buClr>
              <a:buSzPts val="2700"/>
              <a:buChar char="•"/>
              <a:defRPr sz="2700"/>
            </a:lvl1pPr>
            <a:lvl2pPr marL="914400" lvl="1" indent="-381000" algn="l">
              <a:lnSpc>
                <a:spcPct val="90000"/>
              </a:lnSpc>
              <a:spcBef>
                <a:spcPts val="400"/>
              </a:spcBef>
              <a:spcAft>
                <a:spcPts val="0"/>
              </a:spcAft>
              <a:buClr>
                <a:schemeClr val="dk1"/>
              </a:buClr>
              <a:buSzPts val="2400"/>
              <a:buChar char="•"/>
              <a:defRPr sz="2400"/>
            </a:lvl2pPr>
            <a:lvl3pPr marL="1371600" lvl="2" indent="-355600" algn="l">
              <a:lnSpc>
                <a:spcPct val="90000"/>
              </a:lnSpc>
              <a:spcBef>
                <a:spcPts val="400"/>
              </a:spcBef>
              <a:spcAft>
                <a:spcPts val="0"/>
              </a:spcAft>
              <a:buClr>
                <a:schemeClr val="dk1"/>
              </a:buClr>
              <a:buSzPts val="2000"/>
              <a:buChar char="•"/>
              <a:defRPr sz="2000"/>
            </a:lvl3pPr>
            <a:lvl4pPr marL="1828800" lvl="3" indent="-336550" algn="l">
              <a:lnSpc>
                <a:spcPct val="90000"/>
              </a:lnSpc>
              <a:spcBef>
                <a:spcPts val="400"/>
              </a:spcBef>
              <a:spcAft>
                <a:spcPts val="0"/>
              </a:spcAft>
              <a:buClr>
                <a:schemeClr val="dk1"/>
              </a:buClr>
              <a:buSzPts val="1700"/>
              <a:buChar char="•"/>
              <a:defRPr sz="1700"/>
            </a:lvl4pPr>
            <a:lvl5pPr marL="2286000" lvl="4" indent="-336550" algn="l">
              <a:lnSpc>
                <a:spcPct val="90000"/>
              </a:lnSpc>
              <a:spcBef>
                <a:spcPts val="400"/>
              </a:spcBef>
              <a:spcAft>
                <a:spcPts val="0"/>
              </a:spcAft>
              <a:buClr>
                <a:schemeClr val="dk1"/>
              </a:buClr>
              <a:buSzPts val="1700"/>
              <a:buChar char="•"/>
              <a:defRPr sz="1700"/>
            </a:lvl5pPr>
            <a:lvl6pPr marL="2743200" lvl="5" indent="-336550" algn="l">
              <a:lnSpc>
                <a:spcPct val="90000"/>
              </a:lnSpc>
              <a:spcBef>
                <a:spcPts val="400"/>
              </a:spcBef>
              <a:spcAft>
                <a:spcPts val="0"/>
              </a:spcAft>
              <a:buClr>
                <a:schemeClr val="dk1"/>
              </a:buClr>
              <a:buSzPts val="1700"/>
              <a:buChar char="•"/>
              <a:defRPr sz="1700"/>
            </a:lvl6pPr>
            <a:lvl7pPr marL="3200400" lvl="6" indent="-336550" algn="l">
              <a:lnSpc>
                <a:spcPct val="90000"/>
              </a:lnSpc>
              <a:spcBef>
                <a:spcPts val="400"/>
              </a:spcBef>
              <a:spcAft>
                <a:spcPts val="0"/>
              </a:spcAft>
              <a:buClr>
                <a:schemeClr val="dk1"/>
              </a:buClr>
              <a:buSzPts val="1700"/>
              <a:buChar char="•"/>
              <a:defRPr sz="1700"/>
            </a:lvl7pPr>
            <a:lvl8pPr marL="3657600" lvl="7" indent="-336550" algn="l">
              <a:lnSpc>
                <a:spcPct val="90000"/>
              </a:lnSpc>
              <a:spcBef>
                <a:spcPts val="400"/>
              </a:spcBef>
              <a:spcAft>
                <a:spcPts val="0"/>
              </a:spcAft>
              <a:buClr>
                <a:schemeClr val="dk1"/>
              </a:buClr>
              <a:buSzPts val="1700"/>
              <a:buChar char="•"/>
              <a:defRPr sz="1700"/>
            </a:lvl8pPr>
            <a:lvl9pPr marL="4114800" lvl="8" indent="-336550" algn="l">
              <a:lnSpc>
                <a:spcPct val="90000"/>
              </a:lnSpc>
              <a:spcBef>
                <a:spcPts val="400"/>
              </a:spcBef>
              <a:spcAft>
                <a:spcPts val="0"/>
              </a:spcAft>
              <a:buClr>
                <a:schemeClr val="dk1"/>
              </a:buClr>
              <a:buSzPts val="1700"/>
              <a:buChar char="•"/>
              <a:defRPr sz="1700"/>
            </a:lvl9pPr>
          </a:lstStyle>
          <a:p>
            <a:endParaRPr/>
          </a:p>
        </p:txBody>
      </p:sp>
      <p:sp>
        <p:nvSpPr>
          <p:cNvPr id="102" name="Google Shape;102;p21"/>
          <p:cNvSpPr txBox="1">
            <a:spLocks noGrp="1"/>
          </p:cNvSpPr>
          <p:nvPr>
            <p:ph type="body" idx="2"/>
          </p:nvPr>
        </p:nvSpPr>
        <p:spPr>
          <a:xfrm>
            <a:off x="629841" y="1543050"/>
            <a:ext cx="2949178" cy="2858691"/>
          </a:xfrm>
          <a:prstGeom prst="rect">
            <a:avLst/>
          </a:prstGeom>
          <a:noFill/>
          <a:ln>
            <a:noFill/>
          </a:ln>
        </p:spPr>
        <p:txBody>
          <a:bodyPr spcFirstLastPara="1" wrap="square" lIns="24075" tIns="12025" rIns="24075" bIns="12025" anchor="t" anchorCtr="0">
            <a:normAutofit/>
          </a:bodyPr>
          <a:lstStyle>
            <a:lvl1pPr marL="457200" lvl="0" indent="-228600" algn="l">
              <a:lnSpc>
                <a:spcPct val="90000"/>
              </a:lnSpc>
              <a:spcBef>
                <a:spcPts val="800"/>
              </a:spcBef>
              <a:spcAft>
                <a:spcPts val="0"/>
              </a:spcAft>
              <a:buClr>
                <a:schemeClr val="dk1"/>
              </a:buClr>
              <a:buSzPts val="1300"/>
              <a:buNone/>
              <a:defRPr sz="1300"/>
            </a:lvl1pPr>
            <a:lvl2pPr marL="914400" lvl="1" indent="-228600" algn="l">
              <a:lnSpc>
                <a:spcPct val="90000"/>
              </a:lnSpc>
              <a:spcBef>
                <a:spcPts val="400"/>
              </a:spcBef>
              <a:spcAft>
                <a:spcPts val="0"/>
              </a:spcAft>
              <a:buClr>
                <a:schemeClr val="dk1"/>
              </a:buClr>
              <a:buSzPts val="1200"/>
              <a:buNone/>
              <a:defRPr sz="1200"/>
            </a:lvl2pPr>
            <a:lvl3pPr marL="1371600" lvl="2" indent="-228600" algn="l">
              <a:lnSpc>
                <a:spcPct val="90000"/>
              </a:lnSpc>
              <a:spcBef>
                <a:spcPts val="400"/>
              </a:spcBef>
              <a:spcAft>
                <a:spcPts val="0"/>
              </a:spcAft>
              <a:buClr>
                <a:schemeClr val="dk1"/>
              </a:buClr>
              <a:buSzPts val="1000"/>
              <a:buNone/>
              <a:defRPr sz="10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03" name="Google Shape;103;p21"/>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04" name="Google Shape;104;p21"/>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05" name="Google Shape;105;p21"/>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178" cy="1200150"/>
          </a:xfrm>
          <a:prstGeom prst="rect">
            <a:avLst/>
          </a:prstGeom>
          <a:noFill/>
          <a:ln>
            <a:noFill/>
          </a:ln>
        </p:spPr>
        <p:txBody>
          <a:bodyPr spcFirstLastPara="1" wrap="square" lIns="24075" tIns="12025" rIns="24075" bIns="12025" anchor="b" anchorCtr="0">
            <a:normAutofit/>
          </a:bodyPr>
          <a:lstStyle>
            <a:lvl1pPr lvl="0" algn="l">
              <a:lnSpc>
                <a:spcPct val="90000"/>
              </a:lnSpc>
              <a:spcBef>
                <a:spcPts val="0"/>
              </a:spcBef>
              <a:spcAft>
                <a:spcPts val="0"/>
              </a:spcAft>
              <a:buClr>
                <a:schemeClr val="dk1"/>
              </a:buClr>
              <a:buSzPts val="2700"/>
              <a:buFont typeface="Calibri"/>
              <a:buNone/>
              <a:defRPr sz="2700"/>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108" name="Google Shape;108;p22"/>
          <p:cNvSpPr>
            <a:spLocks noGrp="1"/>
          </p:cNvSpPr>
          <p:nvPr>
            <p:ph type="pic" idx="2"/>
          </p:nvPr>
        </p:nvSpPr>
        <p:spPr>
          <a:xfrm>
            <a:off x="3887391" y="740570"/>
            <a:ext cx="4629150" cy="3655219"/>
          </a:xfrm>
          <a:prstGeom prst="rect">
            <a:avLst/>
          </a:prstGeom>
          <a:noFill/>
          <a:ln>
            <a:noFill/>
          </a:ln>
        </p:spPr>
        <p:txBody>
          <a:bodyPr spcFirstLastPara="1" wrap="square" lIns="24075" tIns="12025" rIns="24075" bIns="12025" anchor="t" anchorCtr="0">
            <a:noAutofit/>
          </a:bodyPr>
          <a:lstStyle>
            <a:lvl1pPr marR="0" lvl="0" algn="l" rtl="0">
              <a:lnSpc>
                <a:spcPct val="90000"/>
              </a:lnSpc>
              <a:spcBef>
                <a:spcPts val="800"/>
              </a:spcBef>
              <a:spcAft>
                <a:spcPts val="0"/>
              </a:spcAft>
              <a:buClr>
                <a:schemeClr val="dk1"/>
              </a:buClr>
              <a:buSzPts val="2700"/>
              <a:buFont typeface="Arial"/>
              <a:buNone/>
              <a:defRPr sz="27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178" cy="2858691"/>
          </a:xfrm>
          <a:prstGeom prst="rect">
            <a:avLst/>
          </a:prstGeom>
          <a:noFill/>
          <a:ln>
            <a:noFill/>
          </a:ln>
        </p:spPr>
        <p:txBody>
          <a:bodyPr spcFirstLastPara="1" wrap="square" lIns="24075" tIns="12025" rIns="24075" bIns="12025" anchor="t" anchorCtr="0">
            <a:normAutofit/>
          </a:bodyPr>
          <a:lstStyle>
            <a:lvl1pPr marL="457200" lvl="0" indent="-228600" algn="l">
              <a:lnSpc>
                <a:spcPct val="90000"/>
              </a:lnSpc>
              <a:spcBef>
                <a:spcPts val="800"/>
              </a:spcBef>
              <a:spcAft>
                <a:spcPts val="0"/>
              </a:spcAft>
              <a:buClr>
                <a:schemeClr val="dk1"/>
              </a:buClr>
              <a:buSzPts val="1300"/>
              <a:buNone/>
              <a:defRPr sz="1300"/>
            </a:lvl1pPr>
            <a:lvl2pPr marL="914400" lvl="1" indent="-228600" algn="l">
              <a:lnSpc>
                <a:spcPct val="90000"/>
              </a:lnSpc>
              <a:spcBef>
                <a:spcPts val="400"/>
              </a:spcBef>
              <a:spcAft>
                <a:spcPts val="0"/>
              </a:spcAft>
              <a:buClr>
                <a:schemeClr val="dk1"/>
              </a:buClr>
              <a:buSzPts val="1200"/>
              <a:buNone/>
              <a:defRPr sz="1200"/>
            </a:lvl2pPr>
            <a:lvl3pPr marL="1371600" lvl="2" indent="-228600" algn="l">
              <a:lnSpc>
                <a:spcPct val="90000"/>
              </a:lnSpc>
              <a:spcBef>
                <a:spcPts val="400"/>
              </a:spcBef>
              <a:spcAft>
                <a:spcPts val="0"/>
              </a:spcAft>
              <a:buClr>
                <a:schemeClr val="dk1"/>
              </a:buClr>
              <a:buSzPts val="1000"/>
              <a:buNone/>
              <a:defRPr sz="10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10" name="Google Shape;110;p22"/>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11" name="Google Shape;111;p22"/>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12" name="Google Shape;112;p22"/>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5"/>
            <a:ext cx="7886700" cy="994172"/>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115" name="Google Shape;115;p23"/>
          <p:cNvSpPr txBox="1">
            <a:spLocks noGrp="1"/>
          </p:cNvSpPr>
          <p:nvPr>
            <p:ph type="body" idx="1"/>
          </p:nvPr>
        </p:nvSpPr>
        <p:spPr>
          <a:xfrm rot="5400000">
            <a:off x="2940248" y="-942379"/>
            <a:ext cx="3263504" cy="7886700"/>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116" name="Google Shape;116;p23"/>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17" name="Google Shape;117;p23"/>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18" name="Google Shape;118;p23"/>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74" y="1467446"/>
            <a:ext cx="4358879" cy="1971675"/>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121" name="Google Shape;121;p24"/>
          <p:cNvSpPr txBox="1">
            <a:spLocks noGrp="1"/>
          </p:cNvSpPr>
          <p:nvPr>
            <p:ph type="body" idx="1"/>
          </p:nvPr>
        </p:nvSpPr>
        <p:spPr>
          <a:xfrm rot="5400000">
            <a:off x="1349574" y="-447079"/>
            <a:ext cx="4358879" cy="5800725"/>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122" name="Google Shape;122;p24"/>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23" name="Google Shape;123;p24"/>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24" name="Google Shape;124;p24"/>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5"/>
            <a:ext cx="7886700" cy="994172"/>
          </a:xfrm>
          <a:prstGeom prst="rect">
            <a:avLst/>
          </a:prstGeom>
          <a:noFill/>
          <a:ln>
            <a:noFill/>
          </a:ln>
        </p:spPr>
        <p:txBody>
          <a:bodyPr spcFirstLastPara="1" wrap="square" lIns="24075" tIns="12025" rIns="24075" bIns="12025" anchor="ctr" anchorCtr="0">
            <a:normAutofit/>
          </a:bodyPr>
          <a:lstStyle>
            <a:lvl1pPr marR="0" lvl="0" algn="l" rtl="0">
              <a:lnSpc>
                <a:spcPct val="90000"/>
              </a:lnSpc>
              <a:spcBef>
                <a:spcPts val="0"/>
              </a:spcBef>
              <a:spcAft>
                <a:spcPts val="0"/>
              </a:spcAft>
              <a:buClr>
                <a:schemeClr val="dk1"/>
              </a:buClr>
              <a:buSzPts val="3700"/>
              <a:buFont typeface="Calibri"/>
              <a:buNone/>
              <a:defRPr sz="3700" b="0" i="0" u="none" strike="noStrike" cap="none">
                <a:solidFill>
                  <a:schemeClr val="dk1"/>
                </a:solidFill>
                <a:latin typeface="Calibri"/>
                <a:ea typeface="Calibri"/>
                <a:cs typeface="Calibri"/>
                <a:sym typeface="Calibri"/>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52" name="Google Shape;52;p13"/>
          <p:cNvSpPr txBox="1">
            <a:spLocks noGrp="1"/>
          </p:cNvSpPr>
          <p:nvPr>
            <p:ph type="body" idx="1"/>
          </p:nvPr>
        </p:nvSpPr>
        <p:spPr>
          <a:xfrm>
            <a:off x="628650" y="1369219"/>
            <a:ext cx="7886700" cy="3263504"/>
          </a:xfrm>
          <a:prstGeom prst="rect">
            <a:avLst/>
          </a:prstGeom>
          <a:noFill/>
          <a:ln>
            <a:noFill/>
          </a:ln>
        </p:spPr>
        <p:txBody>
          <a:bodyPr spcFirstLastPara="1" wrap="square" lIns="24075" tIns="12025" rIns="24075" bIns="12025" anchor="t" anchorCtr="0">
            <a:normAutofit/>
          </a:bodyPr>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36550" algn="l" rtl="0">
              <a:lnSpc>
                <a:spcPct val="90000"/>
              </a:lnSpc>
              <a:spcBef>
                <a:spcPts val="400"/>
              </a:spcBef>
              <a:spcAft>
                <a:spcPts val="0"/>
              </a:spcAft>
              <a:buClr>
                <a:schemeClr val="dk1"/>
              </a:buClr>
              <a:buSzPts val="1700"/>
              <a:buFont typeface="Arial"/>
              <a:buChar char="•"/>
              <a:defRPr sz="17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marR="0" lvl="0" algn="l" rtl="0">
              <a:spcBef>
                <a:spcPts val="0"/>
              </a:spcBef>
              <a:spcAft>
                <a:spcPts val="0"/>
              </a:spcAft>
              <a:buSzPts val="400"/>
              <a:buNone/>
              <a:defRPr sz="10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marR="0" lvl="0" algn="ctr" rtl="0">
              <a:spcBef>
                <a:spcPts val="0"/>
              </a:spcBef>
              <a:spcAft>
                <a:spcPts val="0"/>
              </a:spcAft>
              <a:buSzPts val="400"/>
              <a:buNone/>
              <a:defRPr sz="10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marR="0" lvl="0" indent="0" algn="r" rtl="0">
              <a:spcBef>
                <a:spcPts val="0"/>
              </a:spcBef>
              <a:buNone/>
              <a:defRPr sz="1000" b="0" i="0" u="none" strike="noStrike" cap="none">
                <a:solidFill>
                  <a:srgbClr val="888888"/>
                </a:solidFill>
                <a:latin typeface="Calibri"/>
                <a:ea typeface="Calibri"/>
                <a:cs typeface="Calibri"/>
                <a:sym typeface="Calibri"/>
              </a:defRPr>
            </a:lvl1pPr>
            <a:lvl2pPr marL="0" marR="0" lvl="1" indent="0" algn="r" rtl="0">
              <a:spcBef>
                <a:spcPts val="0"/>
              </a:spcBef>
              <a:buNone/>
              <a:defRPr sz="1000" b="0" i="0" u="none" strike="noStrike" cap="none">
                <a:solidFill>
                  <a:srgbClr val="888888"/>
                </a:solidFill>
                <a:latin typeface="Calibri"/>
                <a:ea typeface="Calibri"/>
                <a:cs typeface="Calibri"/>
                <a:sym typeface="Calibri"/>
              </a:defRPr>
            </a:lvl2pPr>
            <a:lvl3pPr marL="0" marR="0" lvl="2" indent="0" algn="r" rtl="0">
              <a:spcBef>
                <a:spcPts val="0"/>
              </a:spcBef>
              <a:buNone/>
              <a:defRPr sz="1000" b="0" i="0" u="none" strike="noStrike" cap="none">
                <a:solidFill>
                  <a:srgbClr val="888888"/>
                </a:solidFill>
                <a:latin typeface="Calibri"/>
                <a:ea typeface="Calibri"/>
                <a:cs typeface="Calibri"/>
                <a:sym typeface="Calibri"/>
              </a:defRPr>
            </a:lvl3pPr>
            <a:lvl4pPr marL="0" marR="0" lvl="3" indent="0" algn="r" rtl="0">
              <a:spcBef>
                <a:spcPts val="0"/>
              </a:spcBef>
              <a:buNone/>
              <a:defRPr sz="1000" b="0" i="0" u="none" strike="noStrike" cap="none">
                <a:solidFill>
                  <a:srgbClr val="888888"/>
                </a:solidFill>
                <a:latin typeface="Calibri"/>
                <a:ea typeface="Calibri"/>
                <a:cs typeface="Calibri"/>
                <a:sym typeface="Calibri"/>
              </a:defRPr>
            </a:lvl4pPr>
            <a:lvl5pPr marL="0" marR="0" lvl="4" indent="0" algn="r" rtl="0">
              <a:spcBef>
                <a:spcPts val="0"/>
              </a:spcBef>
              <a:buNone/>
              <a:defRPr sz="1000" b="0" i="0" u="none" strike="noStrike" cap="none">
                <a:solidFill>
                  <a:srgbClr val="888888"/>
                </a:solidFill>
                <a:latin typeface="Calibri"/>
                <a:ea typeface="Calibri"/>
                <a:cs typeface="Calibri"/>
                <a:sym typeface="Calibri"/>
              </a:defRPr>
            </a:lvl5pPr>
            <a:lvl6pPr marL="0" marR="0" lvl="5" indent="0" algn="r" rtl="0">
              <a:spcBef>
                <a:spcPts val="0"/>
              </a:spcBef>
              <a:buNone/>
              <a:defRPr sz="1000" b="0" i="0" u="none" strike="noStrike" cap="none">
                <a:solidFill>
                  <a:srgbClr val="888888"/>
                </a:solidFill>
                <a:latin typeface="Calibri"/>
                <a:ea typeface="Calibri"/>
                <a:cs typeface="Calibri"/>
                <a:sym typeface="Calibri"/>
              </a:defRPr>
            </a:lvl6pPr>
            <a:lvl7pPr marL="0" marR="0" lvl="6" indent="0" algn="r" rtl="0">
              <a:spcBef>
                <a:spcPts val="0"/>
              </a:spcBef>
              <a:buNone/>
              <a:defRPr sz="1000" b="0" i="0" u="none" strike="noStrike" cap="none">
                <a:solidFill>
                  <a:srgbClr val="888888"/>
                </a:solidFill>
                <a:latin typeface="Calibri"/>
                <a:ea typeface="Calibri"/>
                <a:cs typeface="Calibri"/>
                <a:sym typeface="Calibri"/>
              </a:defRPr>
            </a:lvl7pPr>
            <a:lvl8pPr marL="0" marR="0" lvl="7" indent="0" algn="r" rtl="0">
              <a:spcBef>
                <a:spcPts val="0"/>
              </a:spcBef>
              <a:buNone/>
              <a:defRPr sz="1000" b="0" i="0" u="none" strike="noStrike" cap="none">
                <a:solidFill>
                  <a:srgbClr val="888888"/>
                </a:solidFill>
                <a:latin typeface="Calibri"/>
                <a:ea typeface="Calibri"/>
                <a:cs typeface="Calibri"/>
                <a:sym typeface="Calibri"/>
              </a:defRPr>
            </a:lvl8pPr>
            <a:lvl9pPr marL="0" marR="0" lvl="8" indent="0" algn="r" rtl="0">
              <a:spcBef>
                <a:spcPts val="0"/>
              </a:spcBef>
              <a:buNone/>
              <a:defRPr sz="10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453650" y="123325"/>
            <a:ext cx="8547600" cy="544500"/>
          </a:xfrm>
          <a:prstGeom prst="rect">
            <a:avLst/>
          </a:prstGeom>
          <a:noFill/>
          <a:ln>
            <a:noFill/>
          </a:ln>
        </p:spPr>
        <p:txBody>
          <a:bodyPr spcFirstLastPara="1" wrap="square" lIns="24075" tIns="12025" rIns="24075" bIns="12025" anchor="ctr" anchorCtr="0">
            <a:normAutofit fontScale="90000"/>
          </a:bodyPr>
          <a:lstStyle/>
          <a:p>
            <a:pPr marL="0" lvl="0" indent="0" algn="ctr" rtl="0">
              <a:lnSpc>
                <a:spcPct val="115000"/>
              </a:lnSpc>
              <a:spcBef>
                <a:spcPts val="0"/>
              </a:spcBef>
              <a:spcAft>
                <a:spcPts val="0"/>
              </a:spcAft>
              <a:buClr>
                <a:schemeClr val="dk1"/>
              </a:buClr>
              <a:buSzPct val="63057"/>
              <a:buFont typeface="Arial"/>
              <a:buNone/>
            </a:pPr>
            <a:r>
              <a:rPr lang="en" sz="1744" b="1">
                <a:latin typeface="Times New Roman"/>
                <a:ea typeface="Times New Roman"/>
                <a:cs typeface="Times New Roman"/>
                <a:sym typeface="Times New Roman"/>
              </a:rPr>
              <a:t>Expression of galectin-3 in human breast cancer cells following treatment with estrogen, anti-estrogen, and PAHs</a:t>
            </a:r>
            <a:endParaRPr sz="1744" b="1">
              <a:latin typeface="Times New Roman"/>
              <a:ea typeface="Times New Roman"/>
              <a:cs typeface="Times New Roman"/>
              <a:sym typeface="Times New Roman"/>
            </a:endParaRPr>
          </a:p>
          <a:p>
            <a:pPr marL="0" lvl="0" indent="0" algn="l" rtl="0">
              <a:lnSpc>
                <a:spcPct val="90000"/>
              </a:lnSpc>
              <a:spcBef>
                <a:spcPts val="0"/>
              </a:spcBef>
              <a:spcAft>
                <a:spcPts val="0"/>
              </a:spcAft>
              <a:buClr>
                <a:schemeClr val="dk1"/>
              </a:buClr>
              <a:buSzPct val="100000"/>
              <a:buFont typeface="Arial"/>
              <a:buNone/>
            </a:pPr>
            <a:endParaRPr sz="1900" b="1">
              <a:latin typeface="Arial"/>
              <a:ea typeface="Arial"/>
              <a:cs typeface="Arial"/>
              <a:sym typeface="Arial"/>
            </a:endParaRPr>
          </a:p>
        </p:txBody>
      </p:sp>
      <p:sp>
        <p:nvSpPr>
          <p:cNvPr id="130" name="Google Shape;130;p25"/>
          <p:cNvSpPr txBox="1">
            <a:spLocks noGrp="1"/>
          </p:cNvSpPr>
          <p:nvPr>
            <p:ph type="body" idx="1"/>
          </p:nvPr>
        </p:nvSpPr>
        <p:spPr>
          <a:xfrm>
            <a:off x="97125" y="993563"/>
            <a:ext cx="2934600" cy="2718600"/>
          </a:xfrm>
          <a:prstGeom prst="rect">
            <a:avLst/>
          </a:prstGeom>
          <a:noFill/>
          <a:ln>
            <a:noFill/>
          </a:ln>
        </p:spPr>
        <p:txBody>
          <a:bodyPr spcFirstLastPara="1" wrap="square" lIns="24075" tIns="12025" rIns="24075" bIns="12025" anchor="b" anchorCtr="0">
            <a:noAutofit/>
          </a:bodyPr>
          <a:lstStyle/>
          <a:p>
            <a:pPr marL="0" lvl="0" indent="0" algn="l" rtl="0">
              <a:lnSpc>
                <a:spcPct val="115000"/>
              </a:lnSpc>
              <a:spcBef>
                <a:spcPts val="1200"/>
              </a:spcBef>
              <a:spcAft>
                <a:spcPts val="0"/>
              </a:spcAft>
              <a:buClr>
                <a:schemeClr val="dk1"/>
              </a:buClr>
              <a:buSzPts val="1100"/>
              <a:buNone/>
            </a:pPr>
            <a:endParaRPr sz="600" b="0">
              <a:latin typeface="Times New Roman"/>
              <a:ea typeface="Times New Roman"/>
              <a:cs typeface="Times New Roman"/>
              <a:sym typeface="Times New Roman"/>
            </a:endParaRPr>
          </a:p>
          <a:p>
            <a:pPr marL="0" lvl="0" indent="0" algn="l" rtl="0">
              <a:lnSpc>
                <a:spcPct val="115000"/>
              </a:lnSpc>
              <a:spcBef>
                <a:spcPts val="1200"/>
              </a:spcBef>
              <a:spcAft>
                <a:spcPts val="0"/>
              </a:spcAft>
              <a:buClr>
                <a:schemeClr val="dk1"/>
              </a:buClr>
              <a:buSzPts val="1100"/>
              <a:buNone/>
            </a:pPr>
            <a:endParaRPr sz="600" b="0">
              <a:latin typeface="Times New Roman"/>
              <a:ea typeface="Times New Roman"/>
              <a:cs typeface="Times New Roman"/>
              <a:sym typeface="Times New Roman"/>
            </a:endParaRPr>
          </a:p>
          <a:p>
            <a:pPr marL="0" lvl="0" indent="0" algn="l" rtl="0">
              <a:lnSpc>
                <a:spcPct val="115000"/>
              </a:lnSpc>
              <a:spcBef>
                <a:spcPts val="1200"/>
              </a:spcBef>
              <a:spcAft>
                <a:spcPts val="0"/>
              </a:spcAft>
              <a:buClr>
                <a:schemeClr val="dk1"/>
              </a:buClr>
              <a:buSzPts val="1100"/>
              <a:buNone/>
            </a:pPr>
            <a:endParaRPr sz="600" b="0">
              <a:latin typeface="Times New Roman"/>
              <a:ea typeface="Times New Roman"/>
              <a:cs typeface="Times New Roman"/>
              <a:sym typeface="Times New Roman"/>
            </a:endParaRPr>
          </a:p>
          <a:p>
            <a:pPr marL="0" lvl="0" indent="0" algn="l" rtl="0">
              <a:lnSpc>
                <a:spcPct val="115000"/>
              </a:lnSpc>
              <a:spcBef>
                <a:spcPts val="1200"/>
              </a:spcBef>
              <a:spcAft>
                <a:spcPts val="0"/>
              </a:spcAft>
              <a:buClr>
                <a:schemeClr val="dk1"/>
              </a:buClr>
              <a:buSzPts val="1100"/>
              <a:buNone/>
            </a:pPr>
            <a:endParaRPr sz="600" b="0">
              <a:latin typeface="Times New Roman"/>
              <a:ea typeface="Times New Roman"/>
              <a:cs typeface="Times New Roman"/>
              <a:sym typeface="Times New Roman"/>
            </a:endParaRPr>
          </a:p>
          <a:p>
            <a:pPr marL="0" lvl="0" indent="0" algn="l" rtl="0">
              <a:lnSpc>
                <a:spcPct val="115000"/>
              </a:lnSpc>
              <a:spcBef>
                <a:spcPts val="1200"/>
              </a:spcBef>
              <a:spcAft>
                <a:spcPts val="0"/>
              </a:spcAft>
              <a:buClr>
                <a:schemeClr val="dk1"/>
              </a:buClr>
              <a:buSzPts val="1100"/>
              <a:buNone/>
            </a:pPr>
            <a:endParaRPr sz="700" b="0">
              <a:latin typeface="Times New Roman"/>
              <a:ea typeface="Times New Roman"/>
              <a:cs typeface="Times New Roman"/>
              <a:sym typeface="Times New Roman"/>
            </a:endParaRPr>
          </a:p>
          <a:p>
            <a:pPr marL="0" lvl="0" indent="0" algn="l" rtl="0">
              <a:lnSpc>
                <a:spcPct val="115000"/>
              </a:lnSpc>
              <a:spcBef>
                <a:spcPts val="1200"/>
              </a:spcBef>
              <a:spcAft>
                <a:spcPts val="0"/>
              </a:spcAft>
              <a:buClr>
                <a:schemeClr val="dk1"/>
              </a:buClr>
              <a:buSzPts val="1100"/>
              <a:buNone/>
            </a:pPr>
            <a:endParaRPr sz="600" b="0">
              <a:latin typeface="Times New Roman"/>
              <a:ea typeface="Times New Roman"/>
              <a:cs typeface="Times New Roman"/>
              <a:sym typeface="Times New Roman"/>
            </a:endParaRPr>
          </a:p>
          <a:p>
            <a:pPr marL="0" lvl="0" indent="0" algn="just" rtl="0">
              <a:lnSpc>
                <a:spcPct val="115000"/>
              </a:lnSpc>
              <a:spcBef>
                <a:spcPts val="1200"/>
              </a:spcBef>
              <a:spcAft>
                <a:spcPts val="1200"/>
              </a:spcAft>
              <a:buClr>
                <a:schemeClr val="dk1"/>
              </a:buClr>
              <a:buSzPts val="1100"/>
              <a:buNone/>
            </a:pPr>
            <a:r>
              <a:rPr lang="en" sz="700">
                <a:latin typeface="Times New Roman"/>
                <a:ea typeface="Times New Roman"/>
                <a:cs typeface="Times New Roman"/>
                <a:sym typeface="Times New Roman"/>
              </a:rPr>
              <a:t>Galectin-3 is a member of a family of soluble beta-galactoside binding animal lectins that play key roles in a variety of biological processes including inflammation, cell proliferation, cellular differentiation, and cell-cell adhesion. In this study we have tested the hypothesis to show if galectin-3 is involved in the regulation of human breast cancer cells following treatment with PAHs, 17β-estradiol (E</a:t>
            </a:r>
            <a:r>
              <a:rPr lang="en" sz="700" baseline="-25000">
                <a:latin typeface="Times New Roman"/>
                <a:ea typeface="Times New Roman"/>
                <a:cs typeface="Times New Roman"/>
                <a:sym typeface="Times New Roman"/>
              </a:rPr>
              <a:t>2</a:t>
            </a:r>
            <a:r>
              <a:rPr lang="en" sz="700">
                <a:latin typeface="Times New Roman"/>
                <a:ea typeface="Times New Roman"/>
                <a:cs typeface="Times New Roman"/>
                <a:sym typeface="Times New Roman"/>
              </a:rPr>
              <a:t>) and tamoxifen (Tx). Estrogens are hormones that function as signaling molecules and act on target tissues by binding to estrogen receptors (ER). Tamoxifen (Tx) can act as an estrogen antagonist and blocks ER-mediated breast cancer cell proliferation. Polycyclic aromatic hydrocarbons including fluoranthene (FLA) and benzo(a)pyrene (BaP) are ubiquitous and persistent environmental contaminants that are suspected carcinogenic agent and potential endocrine disruptors. The human breast carcinoma cells MCF-7 (estrogen responsive) 1x10</a:t>
            </a:r>
            <a:r>
              <a:rPr lang="en" sz="700" baseline="30000">
                <a:latin typeface="Times New Roman"/>
                <a:ea typeface="Times New Roman"/>
                <a:cs typeface="Times New Roman"/>
                <a:sym typeface="Times New Roman"/>
              </a:rPr>
              <a:t>6</a:t>
            </a:r>
            <a:r>
              <a:rPr lang="en" sz="700">
                <a:latin typeface="Times New Roman"/>
                <a:ea typeface="Times New Roman"/>
                <a:cs typeface="Times New Roman"/>
                <a:sym typeface="Times New Roman"/>
              </a:rPr>
              <a:t> were cultured in 35mm dishes, then exposed to medium containing 0.1% dimethyl sulfoxide (control solvent), 1 and 10µg/mL BaP, 1 and 10µg/mL FLA, 1 and 10µg/mL E</a:t>
            </a:r>
            <a:r>
              <a:rPr lang="en" sz="700" baseline="-25000">
                <a:latin typeface="Times New Roman"/>
                <a:ea typeface="Times New Roman"/>
                <a:cs typeface="Times New Roman"/>
                <a:sym typeface="Times New Roman"/>
              </a:rPr>
              <a:t>2</a:t>
            </a:r>
            <a:r>
              <a:rPr lang="en" sz="700">
                <a:latin typeface="Times New Roman"/>
                <a:ea typeface="Times New Roman"/>
                <a:cs typeface="Times New Roman"/>
                <a:sym typeface="Times New Roman"/>
              </a:rPr>
              <a:t>, 1 and 10µg/mL Tx.  Following the 24-hour exposure, solubilized protein was extracted, and the </a:t>
            </a:r>
            <a:r>
              <a:rPr lang="en" sz="700">
                <a:highlight>
                  <a:srgbClr val="FFFFFF"/>
                </a:highlight>
                <a:latin typeface="Times New Roman"/>
                <a:ea typeface="Times New Roman"/>
                <a:cs typeface="Times New Roman"/>
                <a:sym typeface="Times New Roman"/>
              </a:rPr>
              <a:t>enzyme-linked immunosorbent assay (ELISA) was performed. </a:t>
            </a:r>
            <a:r>
              <a:rPr lang="en" sz="700">
                <a:latin typeface="Times New Roman"/>
                <a:ea typeface="Times New Roman"/>
                <a:cs typeface="Times New Roman"/>
                <a:sym typeface="Times New Roman"/>
              </a:rPr>
              <a:t> Our initial ELISA results showed that FLA 1µg/mL and E</a:t>
            </a:r>
            <a:r>
              <a:rPr lang="en" sz="700" baseline="-25000">
                <a:latin typeface="Times New Roman"/>
                <a:ea typeface="Times New Roman"/>
                <a:cs typeface="Times New Roman"/>
                <a:sym typeface="Times New Roman"/>
              </a:rPr>
              <a:t>2 </a:t>
            </a:r>
            <a:r>
              <a:rPr lang="en" sz="700">
                <a:latin typeface="Times New Roman"/>
                <a:ea typeface="Times New Roman"/>
                <a:cs typeface="Times New Roman"/>
                <a:sym typeface="Times New Roman"/>
              </a:rPr>
              <a:t>10µg/mL both increased gal-3 at the same levels when compared to the control. We need to repeat this experiment and compare the results with the cell viability and galectin-3 expression data.</a:t>
            </a:r>
            <a:endParaRPr sz="300">
              <a:latin typeface="Times New Roman"/>
              <a:ea typeface="Times New Roman"/>
              <a:cs typeface="Times New Roman"/>
              <a:sym typeface="Times New Roman"/>
            </a:endParaRPr>
          </a:p>
        </p:txBody>
      </p:sp>
      <p:sp>
        <p:nvSpPr>
          <p:cNvPr id="131" name="Google Shape;131;p25"/>
          <p:cNvSpPr txBox="1">
            <a:spLocks noGrp="1"/>
          </p:cNvSpPr>
          <p:nvPr>
            <p:ph type="body" idx="2"/>
          </p:nvPr>
        </p:nvSpPr>
        <p:spPr>
          <a:xfrm>
            <a:off x="152750" y="3855012"/>
            <a:ext cx="2610300" cy="1288500"/>
          </a:xfrm>
          <a:prstGeom prst="rect">
            <a:avLst/>
          </a:prstGeom>
          <a:noFill/>
          <a:ln>
            <a:noFill/>
          </a:ln>
        </p:spPr>
        <p:txBody>
          <a:bodyPr spcFirstLastPara="1" wrap="square" lIns="24075" tIns="12025" rIns="24075" bIns="12025" anchor="t" anchorCtr="0">
            <a:normAutofit fontScale="32500" lnSpcReduction="20000"/>
          </a:bodyPr>
          <a:lstStyle/>
          <a:p>
            <a:pPr marL="190500" lvl="0" indent="-191293" algn="l" rtl="0">
              <a:lnSpc>
                <a:spcPct val="90000"/>
              </a:lnSpc>
              <a:spcBef>
                <a:spcPts val="0"/>
              </a:spcBef>
              <a:spcAft>
                <a:spcPts val="0"/>
              </a:spcAft>
              <a:buClr>
                <a:schemeClr val="dk1"/>
              </a:buClr>
              <a:buSzPct val="100000"/>
              <a:buChar char="•"/>
            </a:pPr>
            <a:r>
              <a:rPr lang="en" sz="2500" b="1">
                <a:latin typeface="Arial"/>
                <a:ea typeface="Arial"/>
                <a:cs typeface="Arial"/>
                <a:sym typeface="Arial"/>
              </a:rPr>
              <a:t>Exposure media - DMEM with 0.5% FBS</a:t>
            </a:r>
            <a:endParaRPr sz="2500">
              <a:latin typeface="Arial"/>
              <a:ea typeface="Arial"/>
              <a:cs typeface="Arial"/>
              <a:sym typeface="Arial"/>
            </a:endParaRPr>
          </a:p>
          <a:p>
            <a:pPr marL="190500" lvl="0" indent="-191293" algn="l" rtl="0">
              <a:lnSpc>
                <a:spcPct val="90000"/>
              </a:lnSpc>
              <a:spcBef>
                <a:spcPts val="800"/>
              </a:spcBef>
              <a:spcAft>
                <a:spcPts val="0"/>
              </a:spcAft>
              <a:buClr>
                <a:schemeClr val="dk1"/>
              </a:buClr>
              <a:buSzPct val="100000"/>
              <a:buChar char="•"/>
            </a:pPr>
            <a:r>
              <a:rPr lang="en" sz="2500" b="1">
                <a:latin typeface="Arial"/>
                <a:ea typeface="Arial"/>
                <a:cs typeface="Arial"/>
                <a:sym typeface="Arial"/>
              </a:rPr>
              <a:t>DMSO Control - 0.1% dimethyl sulfoxide</a:t>
            </a:r>
            <a:endParaRPr sz="2500">
              <a:latin typeface="Arial"/>
              <a:ea typeface="Arial"/>
              <a:cs typeface="Arial"/>
              <a:sym typeface="Arial"/>
            </a:endParaRPr>
          </a:p>
          <a:p>
            <a:pPr marL="190500" lvl="0" indent="-191293" algn="l" rtl="0">
              <a:lnSpc>
                <a:spcPct val="90000"/>
              </a:lnSpc>
              <a:spcBef>
                <a:spcPts val="800"/>
              </a:spcBef>
              <a:spcAft>
                <a:spcPts val="0"/>
              </a:spcAft>
              <a:buClr>
                <a:schemeClr val="dk1"/>
              </a:buClr>
              <a:buSzPct val="100000"/>
              <a:buChar char="•"/>
            </a:pPr>
            <a:r>
              <a:rPr lang="en" sz="2500" b="1">
                <a:latin typeface="Arial"/>
                <a:ea typeface="Arial"/>
                <a:cs typeface="Arial"/>
                <a:sym typeface="Arial"/>
              </a:rPr>
              <a:t>Benzo(A) Pyrene (BAP) 10𝞵g/ml and 1𝞵g/ml</a:t>
            </a:r>
            <a:endParaRPr sz="2500">
              <a:latin typeface="Arial"/>
              <a:ea typeface="Arial"/>
              <a:cs typeface="Arial"/>
              <a:sym typeface="Arial"/>
            </a:endParaRPr>
          </a:p>
          <a:p>
            <a:pPr marL="190500" lvl="0" indent="-191293" algn="l" rtl="0">
              <a:lnSpc>
                <a:spcPct val="90000"/>
              </a:lnSpc>
              <a:spcBef>
                <a:spcPts val="800"/>
              </a:spcBef>
              <a:spcAft>
                <a:spcPts val="0"/>
              </a:spcAft>
              <a:buClr>
                <a:schemeClr val="dk1"/>
              </a:buClr>
              <a:buSzPct val="100000"/>
              <a:buChar char="•"/>
            </a:pPr>
            <a:r>
              <a:rPr lang="en" sz="2500" b="1">
                <a:latin typeface="Arial"/>
                <a:ea typeface="Arial"/>
                <a:cs typeface="Arial"/>
                <a:sym typeface="Arial"/>
              </a:rPr>
              <a:t>Fluoranthene (FLA) 10𝞵g/ml and 1𝞵g/ml</a:t>
            </a:r>
            <a:endParaRPr sz="2500">
              <a:latin typeface="Arial"/>
              <a:ea typeface="Arial"/>
              <a:cs typeface="Arial"/>
              <a:sym typeface="Arial"/>
            </a:endParaRPr>
          </a:p>
          <a:p>
            <a:pPr marL="190500" lvl="0" indent="-191293" algn="l" rtl="0">
              <a:lnSpc>
                <a:spcPct val="90000"/>
              </a:lnSpc>
              <a:spcBef>
                <a:spcPts val="800"/>
              </a:spcBef>
              <a:spcAft>
                <a:spcPts val="0"/>
              </a:spcAft>
              <a:buClr>
                <a:schemeClr val="dk1"/>
              </a:buClr>
              <a:buSzPct val="100000"/>
              <a:buChar char="•"/>
            </a:pPr>
            <a:r>
              <a:rPr lang="en" sz="2500" b="1">
                <a:latin typeface="Arial"/>
                <a:ea typeface="Arial"/>
                <a:cs typeface="Arial"/>
                <a:sym typeface="Arial"/>
              </a:rPr>
              <a:t>17β-estradiol (E₂) 10𝞵g/ml and 1𝞵g/ml</a:t>
            </a:r>
            <a:endParaRPr sz="2500">
              <a:latin typeface="Arial"/>
              <a:ea typeface="Arial"/>
              <a:cs typeface="Arial"/>
              <a:sym typeface="Arial"/>
            </a:endParaRPr>
          </a:p>
          <a:p>
            <a:pPr marL="190500" lvl="0" indent="-191293" algn="l" rtl="0">
              <a:lnSpc>
                <a:spcPct val="90000"/>
              </a:lnSpc>
              <a:spcBef>
                <a:spcPts val="800"/>
              </a:spcBef>
              <a:spcAft>
                <a:spcPts val="0"/>
              </a:spcAft>
              <a:buClr>
                <a:schemeClr val="dk1"/>
              </a:buClr>
              <a:buSzPct val="100000"/>
              <a:buChar char="•"/>
            </a:pPr>
            <a:r>
              <a:rPr lang="en" sz="2500" b="1">
                <a:latin typeface="Arial"/>
                <a:ea typeface="Arial"/>
                <a:cs typeface="Arial"/>
                <a:sym typeface="Arial"/>
              </a:rPr>
              <a:t>Tamoxifen (Tx) 10𝞵g/ml and 1𝞵g/ml</a:t>
            </a:r>
            <a:endParaRPr sz="2500">
              <a:latin typeface="Arial"/>
              <a:ea typeface="Arial"/>
              <a:cs typeface="Arial"/>
              <a:sym typeface="Arial"/>
            </a:endParaRPr>
          </a:p>
          <a:p>
            <a:pPr marL="190500" lvl="0" indent="-202565" algn="l" rtl="0">
              <a:lnSpc>
                <a:spcPct val="90000"/>
              </a:lnSpc>
              <a:spcBef>
                <a:spcPts val="800"/>
              </a:spcBef>
              <a:spcAft>
                <a:spcPts val="0"/>
              </a:spcAft>
              <a:buClr>
                <a:schemeClr val="dk1"/>
              </a:buClr>
              <a:buSzPct val="100000"/>
              <a:buChar char="•"/>
            </a:pPr>
            <a:r>
              <a:rPr lang="en" sz="1200"/>
              <a:t/>
            </a:r>
            <a:br>
              <a:rPr lang="en" sz="1200"/>
            </a:br>
            <a:endParaRPr sz="1200"/>
          </a:p>
        </p:txBody>
      </p:sp>
      <p:sp>
        <p:nvSpPr>
          <p:cNvPr id="132" name="Google Shape;132;p25"/>
          <p:cNvSpPr txBox="1">
            <a:spLocks noGrp="1"/>
          </p:cNvSpPr>
          <p:nvPr>
            <p:ph type="body" idx="4"/>
          </p:nvPr>
        </p:nvSpPr>
        <p:spPr>
          <a:xfrm>
            <a:off x="6959100" y="3775275"/>
            <a:ext cx="2184900" cy="1288500"/>
          </a:xfrm>
          <a:prstGeom prst="rect">
            <a:avLst/>
          </a:prstGeom>
          <a:noFill/>
          <a:ln>
            <a:noFill/>
          </a:ln>
        </p:spPr>
        <p:txBody>
          <a:bodyPr spcFirstLastPara="1" wrap="square" lIns="24075" tIns="12025" rIns="24075" bIns="12025" anchor="t" anchorCtr="0">
            <a:normAutofit fontScale="25000" lnSpcReduction="20000"/>
          </a:bodyPr>
          <a:lstStyle/>
          <a:p>
            <a:pPr marL="0" lvl="0" indent="0" algn="l" rtl="0">
              <a:lnSpc>
                <a:spcPct val="90000"/>
              </a:lnSpc>
              <a:spcBef>
                <a:spcPts val="0"/>
              </a:spcBef>
              <a:spcAft>
                <a:spcPts val="0"/>
              </a:spcAft>
              <a:buClr>
                <a:schemeClr val="dk1"/>
              </a:buClr>
              <a:buSzPct val="100000"/>
              <a:buNone/>
            </a:pPr>
            <a:endParaRPr sz="800" dirty="0">
              <a:latin typeface="Arial Black"/>
              <a:ea typeface="Arial Black"/>
              <a:cs typeface="Arial Black"/>
              <a:sym typeface="Arial Black"/>
            </a:endParaRPr>
          </a:p>
          <a:p>
            <a:pPr marL="0" lvl="0" indent="0" algn="l" rtl="0">
              <a:lnSpc>
                <a:spcPct val="90000"/>
              </a:lnSpc>
              <a:spcBef>
                <a:spcPts val="0"/>
              </a:spcBef>
              <a:spcAft>
                <a:spcPts val="0"/>
              </a:spcAft>
              <a:buClr>
                <a:schemeClr val="dk1"/>
              </a:buClr>
              <a:buSzPct val="100000"/>
              <a:buNone/>
            </a:pPr>
            <a:endParaRPr sz="800" dirty="0">
              <a:latin typeface="Arial Black"/>
              <a:ea typeface="Arial Black"/>
              <a:cs typeface="Arial Black"/>
              <a:sym typeface="Arial Black"/>
            </a:endParaRPr>
          </a:p>
          <a:p>
            <a:pPr marL="0" lvl="0" indent="0" algn="l" rtl="0">
              <a:lnSpc>
                <a:spcPct val="90000"/>
              </a:lnSpc>
              <a:spcBef>
                <a:spcPts val="0"/>
              </a:spcBef>
              <a:spcAft>
                <a:spcPts val="0"/>
              </a:spcAft>
              <a:buClr>
                <a:schemeClr val="dk1"/>
              </a:buClr>
              <a:buSzPct val="100000"/>
              <a:buNone/>
            </a:pPr>
            <a:endParaRPr sz="800" dirty="0">
              <a:latin typeface="Arial Black"/>
              <a:ea typeface="Arial Black"/>
              <a:cs typeface="Arial Black"/>
              <a:sym typeface="Arial Black"/>
            </a:endParaRPr>
          </a:p>
          <a:p>
            <a:pPr marL="0" lvl="0" indent="0" algn="ctr" rtl="0">
              <a:lnSpc>
                <a:spcPct val="90000"/>
              </a:lnSpc>
              <a:spcBef>
                <a:spcPts val="0"/>
              </a:spcBef>
              <a:spcAft>
                <a:spcPts val="0"/>
              </a:spcAft>
              <a:buClr>
                <a:schemeClr val="dk1"/>
              </a:buClr>
              <a:buSzPts val="200"/>
              <a:buNone/>
            </a:pPr>
            <a:r>
              <a:rPr lang="en" sz="3261" dirty="0">
                <a:latin typeface="Arial Black"/>
                <a:ea typeface="Arial Black"/>
                <a:cs typeface="Arial Black"/>
                <a:sym typeface="Arial Black"/>
              </a:rPr>
              <a:t>Acknowledgements</a:t>
            </a:r>
            <a:endParaRPr sz="2861" dirty="0"/>
          </a:p>
          <a:p>
            <a:pPr marL="0" lvl="0" indent="0" algn="ctr" rtl="0">
              <a:lnSpc>
                <a:spcPct val="90000"/>
              </a:lnSpc>
              <a:spcBef>
                <a:spcPts val="0"/>
              </a:spcBef>
              <a:spcAft>
                <a:spcPts val="0"/>
              </a:spcAft>
              <a:buClr>
                <a:schemeClr val="dk1"/>
              </a:buClr>
              <a:buSzPct val="27956"/>
              <a:buNone/>
            </a:pPr>
            <a:endParaRPr sz="2861" dirty="0"/>
          </a:p>
          <a:p>
            <a:pPr marL="190500" lvl="0" indent="-219319" algn="l" rtl="0">
              <a:lnSpc>
                <a:spcPct val="115000"/>
              </a:lnSpc>
              <a:spcBef>
                <a:spcPts val="0"/>
              </a:spcBef>
              <a:spcAft>
                <a:spcPts val="0"/>
              </a:spcAft>
              <a:buSzPct val="100000"/>
              <a:buChar char="•"/>
            </a:pPr>
            <a:r>
              <a:rPr lang="en" sz="3415" b="1" dirty="0">
                <a:highlight>
                  <a:schemeClr val="lt1"/>
                </a:highlight>
                <a:latin typeface="Arial"/>
                <a:ea typeface="Arial"/>
                <a:cs typeface="Arial"/>
                <a:sym typeface="Arial"/>
              </a:rPr>
              <a:t>MSEIP Grant Award- P120A190061</a:t>
            </a:r>
            <a:endParaRPr sz="3415" b="1" dirty="0">
              <a:highlight>
                <a:schemeClr val="lt1"/>
              </a:highlight>
              <a:latin typeface="Arial"/>
              <a:ea typeface="Arial"/>
              <a:cs typeface="Arial"/>
              <a:sym typeface="Arial"/>
            </a:endParaRPr>
          </a:p>
          <a:p>
            <a:pPr marL="190500" lvl="0" indent="-219319" algn="l" rtl="0">
              <a:lnSpc>
                <a:spcPct val="115000"/>
              </a:lnSpc>
              <a:spcBef>
                <a:spcPts val="0"/>
              </a:spcBef>
              <a:spcAft>
                <a:spcPts val="0"/>
              </a:spcAft>
              <a:buSzPct val="100000"/>
              <a:buChar char="•"/>
            </a:pPr>
            <a:r>
              <a:rPr lang="en" sz="3415" b="1" dirty="0">
                <a:highlight>
                  <a:schemeClr val="lt1"/>
                </a:highlight>
                <a:latin typeface="Arial"/>
                <a:ea typeface="Arial"/>
                <a:cs typeface="Arial"/>
                <a:sym typeface="Arial"/>
              </a:rPr>
              <a:t>Xerox Educational Foundation Grant</a:t>
            </a:r>
            <a:endParaRPr sz="3415" b="1" dirty="0">
              <a:highlight>
                <a:schemeClr val="lt1"/>
              </a:highlight>
              <a:latin typeface="Arial"/>
              <a:ea typeface="Arial"/>
              <a:cs typeface="Arial"/>
              <a:sym typeface="Arial"/>
            </a:endParaRPr>
          </a:p>
          <a:p>
            <a:pPr marL="190500" lvl="0" indent="-219319" algn="l" rtl="0">
              <a:lnSpc>
                <a:spcPct val="115000"/>
              </a:lnSpc>
              <a:spcBef>
                <a:spcPts val="0"/>
              </a:spcBef>
              <a:spcAft>
                <a:spcPts val="0"/>
              </a:spcAft>
              <a:buSzPct val="104347"/>
              <a:buChar char="•"/>
            </a:pPr>
            <a:r>
              <a:rPr lang="en" sz="3273" b="1" dirty="0">
                <a:latin typeface="Arial"/>
                <a:ea typeface="Arial"/>
                <a:cs typeface="Arial"/>
                <a:sym typeface="Arial"/>
              </a:rPr>
              <a:t>HRD-1436222 (NSF HBCU-UP)</a:t>
            </a:r>
            <a:endParaRPr sz="3273" b="1" dirty="0">
              <a:latin typeface="Arial"/>
              <a:ea typeface="Arial"/>
              <a:cs typeface="Arial"/>
              <a:sym typeface="Arial"/>
            </a:endParaRPr>
          </a:p>
          <a:p>
            <a:pPr marL="190500" lvl="0" indent="-219319" algn="l" rtl="0">
              <a:lnSpc>
                <a:spcPct val="115000"/>
              </a:lnSpc>
              <a:spcBef>
                <a:spcPts val="0"/>
              </a:spcBef>
              <a:spcAft>
                <a:spcPts val="0"/>
              </a:spcAft>
              <a:buSzPct val="104347"/>
              <a:buChar char="•"/>
            </a:pPr>
            <a:r>
              <a:rPr lang="en" sz="3273" b="1" dirty="0">
                <a:latin typeface="Arial"/>
                <a:ea typeface="Arial"/>
                <a:cs typeface="Arial"/>
                <a:sym typeface="Arial"/>
              </a:rPr>
              <a:t>SC-INBRE - P20GM103499</a:t>
            </a:r>
            <a:endParaRPr sz="3273" b="1">
              <a:latin typeface="Arial"/>
              <a:ea typeface="Arial"/>
              <a:cs typeface="Arial"/>
              <a:sym typeface="Arial"/>
            </a:endParaRPr>
          </a:p>
          <a:p>
            <a:pPr marL="190500" lvl="0" indent="-127000" algn="l" rtl="0">
              <a:lnSpc>
                <a:spcPct val="90000"/>
              </a:lnSpc>
              <a:spcBef>
                <a:spcPts val="1200"/>
              </a:spcBef>
              <a:spcAft>
                <a:spcPts val="0"/>
              </a:spcAft>
              <a:buClr>
                <a:schemeClr val="dk1"/>
              </a:buClr>
              <a:buSzPct val="31672"/>
              <a:buNone/>
            </a:pPr>
            <a:endParaRPr sz="3473"/>
          </a:p>
        </p:txBody>
      </p:sp>
      <p:sp>
        <p:nvSpPr>
          <p:cNvPr id="133" name="Google Shape;133;p25"/>
          <p:cNvSpPr txBox="1"/>
          <p:nvPr/>
        </p:nvSpPr>
        <p:spPr>
          <a:xfrm>
            <a:off x="813275" y="594600"/>
            <a:ext cx="7953300" cy="470700"/>
          </a:xfrm>
          <a:prstGeom prst="rect">
            <a:avLst/>
          </a:prstGeom>
          <a:noFill/>
          <a:ln>
            <a:noFill/>
          </a:ln>
        </p:spPr>
        <p:txBody>
          <a:bodyPr spcFirstLastPara="1" wrap="square" lIns="24075" tIns="12025" rIns="24075" bIns="12025" anchor="t" anchorCtr="0">
            <a:spAutoFit/>
          </a:bodyPr>
          <a:lstStyle/>
          <a:p>
            <a:pPr marL="0" marR="0" lvl="0" indent="0" algn="ctr" rtl="0">
              <a:spcBef>
                <a:spcPts val="0"/>
              </a:spcBef>
              <a:spcAft>
                <a:spcPts val="0"/>
              </a:spcAft>
              <a:buNone/>
            </a:pPr>
            <a:r>
              <a:rPr lang="en" sz="1300" b="1">
                <a:solidFill>
                  <a:schemeClr val="dk1"/>
                </a:solidFill>
                <a:latin typeface="Times New Roman"/>
                <a:ea typeface="Times New Roman"/>
                <a:cs typeface="Times New Roman"/>
                <a:sym typeface="Times New Roman"/>
              </a:rPr>
              <a:t>Ashlee Sands, Anuli Segree </a:t>
            </a:r>
            <a:r>
              <a:rPr lang="en" sz="1300" b="1" i="0" u="none" strike="noStrike" cap="none">
                <a:solidFill>
                  <a:schemeClr val="dk1"/>
                </a:solidFill>
                <a:latin typeface="Arial"/>
                <a:ea typeface="Arial"/>
                <a:cs typeface="Arial"/>
                <a:sym typeface="Arial"/>
              </a:rPr>
              <a:t>and</a:t>
            </a:r>
            <a:r>
              <a:rPr lang="en" sz="1300" b="0" i="0" u="none" strike="noStrike" cap="none">
                <a:solidFill>
                  <a:schemeClr val="dk1"/>
                </a:solidFill>
                <a:latin typeface="Arial"/>
                <a:ea typeface="Arial"/>
                <a:cs typeface="Arial"/>
                <a:sym typeface="Arial"/>
              </a:rPr>
              <a:t> </a:t>
            </a:r>
            <a:r>
              <a:rPr lang="en" sz="1300" b="1" i="0" u="none" strike="noStrike" cap="none">
                <a:solidFill>
                  <a:schemeClr val="dk1"/>
                </a:solidFill>
                <a:latin typeface="Arial"/>
                <a:ea typeface="Arial"/>
                <a:cs typeface="Arial"/>
                <a:sym typeface="Arial"/>
              </a:rPr>
              <a:t>Dr. Samir Raychoudhury</a:t>
            </a:r>
            <a:r>
              <a:rPr lang="en" sz="1600" b="0" i="0" u="none" strike="noStrike" cap="none">
                <a:solidFill>
                  <a:schemeClr val="dk1"/>
                </a:solidFill>
                <a:latin typeface="Arial"/>
                <a:ea typeface="Arial"/>
                <a:cs typeface="Arial"/>
                <a:sym typeface="Arial"/>
              </a:rPr>
              <a:t/>
            </a:r>
            <a:br>
              <a:rPr lang="en" sz="1600" b="0" i="0" u="none" strike="noStrike" cap="none">
                <a:solidFill>
                  <a:schemeClr val="dk1"/>
                </a:solidFill>
                <a:latin typeface="Arial"/>
                <a:ea typeface="Arial"/>
                <a:cs typeface="Arial"/>
                <a:sym typeface="Arial"/>
              </a:rPr>
            </a:br>
            <a:endParaRPr sz="1600" b="0" i="0" u="none" strike="noStrike" cap="none">
              <a:solidFill>
                <a:schemeClr val="dk1"/>
              </a:solidFill>
              <a:latin typeface="Arial"/>
              <a:ea typeface="Arial"/>
              <a:cs typeface="Arial"/>
              <a:sym typeface="Arial"/>
            </a:endParaRPr>
          </a:p>
        </p:txBody>
      </p:sp>
      <p:sp>
        <p:nvSpPr>
          <p:cNvPr id="134" name="Google Shape;134;p25"/>
          <p:cNvSpPr txBox="1"/>
          <p:nvPr/>
        </p:nvSpPr>
        <p:spPr>
          <a:xfrm>
            <a:off x="3087375" y="1142250"/>
            <a:ext cx="2605500" cy="824700"/>
          </a:xfrm>
          <a:prstGeom prst="rect">
            <a:avLst/>
          </a:prstGeom>
          <a:noFill/>
          <a:ln>
            <a:noFill/>
          </a:ln>
        </p:spPr>
        <p:txBody>
          <a:bodyPr spcFirstLastPara="1" wrap="square" lIns="24075" tIns="12025" rIns="24075" bIns="12025" anchor="t" anchorCtr="0">
            <a:spAutoFit/>
          </a:bodyPr>
          <a:lstStyle/>
          <a:p>
            <a:pPr marL="0" marR="0" lvl="0" indent="0" algn="l" rtl="0">
              <a:spcBef>
                <a:spcPts val="0"/>
              </a:spcBef>
              <a:spcAft>
                <a:spcPts val="0"/>
              </a:spcAft>
              <a:buNone/>
            </a:pPr>
            <a:r>
              <a:rPr lang="en" sz="700" dirty="0">
                <a:solidFill>
                  <a:schemeClr val="dk1"/>
                </a:solidFill>
                <a:latin typeface="Arial Black"/>
                <a:ea typeface="Arial Black"/>
                <a:cs typeface="Arial Black"/>
                <a:sym typeface="Arial Black"/>
              </a:rPr>
              <a:t>Figure: ELISA </a:t>
            </a:r>
            <a:r>
              <a:rPr lang="en" sz="700" dirty="0">
                <a:solidFill>
                  <a:schemeClr val="dk1"/>
                </a:solidFill>
                <a:latin typeface="Arial Black"/>
                <a:ea typeface="Arial Black"/>
                <a:cs typeface="Arial Black"/>
                <a:sym typeface="Arial Black"/>
              </a:rPr>
              <a:t>-</a:t>
            </a:r>
            <a:r>
              <a:rPr lang="en" sz="700" dirty="0" smtClean="0">
                <a:solidFill>
                  <a:schemeClr val="dk1"/>
                </a:solidFill>
                <a:latin typeface="Arial Black"/>
                <a:ea typeface="Arial Black"/>
                <a:cs typeface="Arial Black"/>
                <a:sym typeface="Arial Black"/>
              </a:rPr>
              <a:t> </a:t>
            </a:r>
            <a:r>
              <a:rPr lang="en" sz="700" dirty="0">
                <a:solidFill>
                  <a:schemeClr val="dk1"/>
                </a:solidFill>
                <a:latin typeface="Arial Black"/>
                <a:ea typeface="Arial Black"/>
                <a:cs typeface="Arial Black"/>
                <a:sym typeface="Arial Black"/>
              </a:rPr>
              <a:t>96-WELL PLATE</a:t>
            </a:r>
            <a:endParaRPr sz="700" dirty="0">
              <a:solidFill>
                <a:schemeClr val="dk1"/>
              </a:solidFill>
              <a:latin typeface="Arial Black"/>
              <a:ea typeface="Arial Black"/>
              <a:cs typeface="Arial Black"/>
              <a:sym typeface="Arial Black"/>
            </a:endParaRPr>
          </a:p>
          <a:p>
            <a:pPr marL="0" marR="0" lvl="0" indent="0" algn="l" rtl="0">
              <a:spcBef>
                <a:spcPts val="0"/>
              </a:spcBef>
              <a:spcAft>
                <a:spcPts val="0"/>
              </a:spcAft>
              <a:buNone/>
            </a:pPr>
            <a:endParaRPr sz="900" dirty="0">
              <a:solidFill>
                <a:schemeClr val="dk1"/>
              </a:solidFill>
              <a:latin typeface="Calibri"/>
              <a:ea typeface="Calibri"/>
              <a:cs typeface="Calibri"/>
              <a:sym typeface="Calibri"/>
            </a:endParaRPr>
          </a:p>
          <a:p>
            <a:pPr marL="0" marR="0" lvl="0" indent="0" algn="l" rtl="0">
              <a:spcBef>
                <a:spcPts val="0"/>
              </a:spcBef>
              <a:spcAft>
                <a:spcPts val="0"/>
              </a:spcAft>
              <a:buNone/>
            </a:pPr>
            <a:endParaRPr sz="900" dirty="0">
              <a:solidFill>
                <a:schemeClr val="dk1"/>
              </a:solidFill>
              <a:latin typeface="Calibri"/>
              <a:ea typeface="Calibri"/>
              <a:cs typeface="Calibri"/>
              <a:sym typeface="Calibri"/>
            </a:endParaRPr>
          </a:p>
          <a:p>
            <a:pPr marL="0" marR="0" lvl="0" indent="0" algn="l" rtl="0">
              <a:spcBef>
                <a:spcPts val="0"/>
              </a:spcBef>
              <a:spcAft>
                <a:spcPts val="0"/>
              </a:spcAft>
              <a:buNone/>
            </a:pPr>
            <a:endParaRPr sz="900" dirty="0">
              <a:solidFill>
                <a:schemeClr val="dk1"/>
              </a:solidFill>
              <a:latin typeface="Calibri"/>
              <a:ea typeface="Calibri"/>
              <a:cs typeface="Calibri"/>
              <a:sym typeface="Calibri"/>
            </a:endParaRPr>
          </a:p>
          <a:p>
            <a:pPr marL="0" marR="0" lvl="0" indent="0" algn="l" rtl="0">
              <a:spcBef>
                <a:spcPts val="0"/>
              </a:spcBef>
              <a:spcAft>
                <a:spcPts val="0"/>
              </a:spcAft>
              <a:buNone/>
            </a:pPr>
            <a:endParaRPr sz="900" dirty="0">
              <a:solidFill>
                <a:schemeClr val="dk1"/>
              </a:solidFill>
              <a:latin typeface="Calibri"/>
              <a:ea typeface="Calibri"/>
              <a:cs typeface="Calibri"/>
              <a:sym typeface="Calibri"/>
            </a:endParaRPr>
          </a:p>
          <a:p>
            <a:pPr marL="0" marR="0" lvl="0" indent="0" algn="l" rtl="0">
              <a:spcBef>
                <a:spcPts val="0"/>
              </a:spcBef>
              <a:spcAft>
                <a:spcPts val="0"/>
              </a:spcAft>
              <a:buNone/>
            </a:pPr>
            <a:r>
              <a:rPr lang="en" sz="900" dirty="0">
                <a:solidFill>
                  <a:schemeClr val="dk1"/>
                </a:solidFill>
                <a:latin typeface="Calibri"/>
                <a:ea typeface="Calibri"/>
                <a:cs typeface="Calibri"/>
                <a:sym typeface="Calibri"/>
              </a:rPr>
              <a:t> </a:t>
            </a:r>
            <a:endParaRPr sz="900" dirty="0">
              <a:solidFill>
                <a:schemeClr val="dk1"/>
              </a:solidFill>
              <a:latin typeface="Calibri"/>
              <a:ea typeface="Calibri"/>
              <a:cs typeface="Calibri"/>
              <a:sym typeface="Calibri"/>
            </a:endParaRPr>
          </a:p>
        </p:txBody>
      </p:sp>
      <p:graphicFrame>
        <p:nvGraphicFramePr>
          <p:cNvPr id="135" name="Google Shape;135;p25"/>
          <p:cNvGraphicFramePr/>
          <p:nvPr/>
        </p:nvGraphicFramePr>
        <p:xfrm>
          <a:off x="5192634" y="1142247"/>
          <a:ext cx="1663400" cy="3423225"/>
        </p:xfrm>
        <a:graphic>
          <a:graphicData uri="http://schemas.openxmlformats.org/drawingml/2006/table">
            <a:tbl>
              <a:tblPr firstRow="1" bandRow="1">
                <a:noFill/>
                <a:tableStyleId>{7E4E9FBF-2BA6-46EF-AEEB-D857B9482616}</a:tableStyleId>
              </a:tblPr>
              <a:tblGrid>
                <a:gridCol w="831700">
                  <a:extLst>
                    <a:ext uri="{9D8B030D-6E8A-4147-A177-3AD203B41FA5}">
                      <a16:colId xmlns:a16="http://schemas.microsoft.com/office/drawing/2014/main" val="20000"/>
                    </a:ext>
                  </a:extLst>
                </a:gridCol>
                <a:gridCol w="831700">
                  <a:extLst>
                    <a:ext uri="{9D8B030D-6E8A-4147-A177-3AD203B41FA5}">
                      <a16:colId xmlns:a16="http://schemas.microsoft.com/office/drawing/2014/main" val="20001"/>
                    </a:ext>
                  </a:extLst>
                </a:gridCol>
              </a:tblGrid>
              <a:tr h="416400">
                <a:tc>
                  <a:txBody>
                    <a:bodyPr/>
                    <a:lstStyle/>
                    <a:p>
                      <a:pPr marL="0" marR="0" lvl="0" indent="0" algn="l" rtl="0">
                        <a:spcBef>
                          <a:spcPts val="0"/>
                        </a:spcBef>
                        <a:spcAft>
                          <a:spcPts val="0"/>
                        </a:spcAft>
                        <a:buNone/>
                      </a:pPr>
                      <a:r>
                        <a:rPr lang="en" sz="900" b="1" u="none" strike="noStrike" cap="none">
                          <a:solidFill>
                            <a:schemeClr val="dk1"/>
                          </a:solidFill>
                          <a:latin typeface="Arial"/>
                          <a:ea typeface="Arial"/>
                          <a:cs typeface="Arial"/>
                          <a:sym typeface="Arial"/>
                        </a:rPr>
                        <a:t>Exposure</a:t>
                      </a:r>
                      <a:endParaRPr sz="900" b="1">
                        <a:solidFill>
                          <a:schemeClr val="dk1"/>
                        </a:solidFill>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900">
                          <a:solidFill>
                            <a:schemeClr val="dk1"/>
                          </a:solidFill>
                          <a:latin typeface="Arial"/>
                          <a:ea typeface="Arial"/>
                          <a:cs typeface="Arial"/>
                          <a:sym typeface="Arial"/>
                        </a:rPr>
                        <a:t>Galectin-3</a:t>
                      </a:r>
                      <a:endParaRPr sz="900">
                        <a:solidFill>
                          <a:schemeClr val="dk1"/>
                        </a:solidFill>
                        <a:latin typeface="Arial"/>
                        <a:ea typeface="Arial"/>
                        <a:cs typeface="Arial"/>
                        <a:sym typeface="Arial"/>
                      </a:endParaRPr>
                    </a:p>
                    <a:p>
                      <a:pPr marL="0" marR="0" lvl="0" indent="0" algn="l" rtl="0">
                        <a:spcBef>
                          <a:spcPts val="0"/>
                        </a:spcBef>
                        <a:spcAft>
                          <a:spcPts val="0"/>
                        </a:spcAft>
                        <a:buNone/>
                      </a:pPr>
                      <a:r>
                        <a:rPr lang="en" sz="900" b="1">
                          <a:solidFill>
                            <a:schemeClr val="dk1"/>
                          </a:solidFill>
                          <a:latin typeface="Arial"/>
                          <a:ea typeface="Arial"/>
                          <a:cs typeface="Arial"/>
                          <a:sym typeface="Arial"/>
                        </a:rPr>
                        <a:t>(O.D.)</a:t>
                      </a:r>
                      <a:endParaRPr sz="900" b="1">
                        <a:solidFill>
                          <a:schemeClr val="dk1"/>
                        </a:solidFill>
                        <a:latin typeface="Arial"/>
                        <a:ea typeface="Arial"/>
                        <a:cs typeface="Arial"/>
                        <a:sym typeface="Arial"/>
                      </a:endParaRPr>
                    </a:p>
                  </a:txBody>
                  <a:tcPr marL="25400" marR="25400" marT="10725" marB="10725"/>
                </a:tc>
                <a:extLst>
                  <a:ext uri="{0D108BD9-81ED-4DB2-BD59-A6C34878D82A}">
                    <a16:rowId xmlns:a16="http://schemas.microsoft.com/office/drawing/2014/main" val="10000"/>
                  </a:ext>
                </a:extLst>
              </a:tr>
              <a:tr h="337950">
                <a:tc>
                  <a:txBody>
                    <a:bodyPr/>
                    <a:lstStyle/>
                    <a:p>
                      <a:pPr marL="0" marR="0" lvl="0" indent="0" algn="l" rtl="0">
                        <a:spcBef>
                          <a:spcPts val="0"/>
                        </a:spcBef>
                        <a:spcAft>
                          <a:spcPts val="0"/>
                        </a:spcAft>
                        <a:buNone/>
                      </a:pPr>
                      <a:r>
                        <a:rPr lang="en" sz="900" b="1">
                          <a:latin typeface="Arial"/>
                          <a:ea typeface="Arial"/>
                          <a:cs typeface="Arial"/>
                          <a:sym typeface="Arial"/>
                        </a:rPr>
                        <a:t>DMSO Control </a:t>
                      </a:r>
                      <a:endParaRPr sz="9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900">
                          <a:latin typeface="Arial"/>
                          <a:ea typeface="Arial"/>
                          <a:cs typeface="Arial"/>
                          <a:sym typeface="Arial"/>
                        </a:rPr>
                        <a:t>0.10</a:t>
                      </a:r>
                      <a:endParaRPr sz="900">
                        <a:latin typeface="Arial"/>
                        <a:ea typeface="Arial"/>
                        <a:cs typeface="Arial"/>
                        <a:sym typeface="Arial"/>
                      </a:endParaRPr>
                    </a:p>
                  </a:txBody>
                  <a:tcPr marL="25400" marR="25400" marT="10725" marB="10725"/>
                </a:tc>
                <a:extLst>
                  <a:ext uri="{0D108BD9-81ED-4DB2-BD59-A6C34878D82A}">
                    <a16:rowId xmlns:a16="http://schemas.microsoft.com/office/drawing/2014/main" val="10001"/>
                  </a:ext>
                </a:extLst>
              </a:tr>
              <a:tr h="295775">
                <a:tc>
                  <a:txBody>
                    <a:bodyPr/>
                    <a:lstStyle/>
                    <a:p>
                      <a:pPr marL="0" marR="0" lvl="0" indent="0" algn="l" rtl="0">
                        <a:spcBef>
                          <a:spcPts val="0"/>
                        </a:spcBef>
                        <a:spcAft>
                          <a:spcPts val="0"/>
                        </a:spcAft>
                        <a:buNone/>
                      </a:pPr>
                      <a:r>
                        <a:rPr lang="en" sz="900" b="1">
                          <a:latin typeface="Arial"/>
                          <a:ea typeface="Arial"/>
                          <a:cs typeface="Arial"/>
                          <a:sym typeface="Arial"/>
                        </a:rPr>
                        <a:t>BAP 10𝞵g/ml </a:t>
                      </a:r>
                      <a:endParaRPr sz="9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900">
                          <a:latin typeface="Arial"/>
                          <a:ea typeface="Arial"/>
                          <a:cs typeface="Arial"/>
                          <a:sym typeface="Arial"/>
                        </a:rPr>
                        <a:t>0.08</a:t>
                      </a:r>
                      <a:endParaRPr sz="900">
                        <a:latin typeface="Arial"/>
                        <a:ea typeface="Arial"/>
                        <a:cs typeface="Arial"/>
                        <a:sym typeface="Arial"/>
                      </a:endParaRPr>
                    </a:p>
                  </a:txBody>
                  <a:tcPr marL="25400" marR="25400" marT="10725" marB="10725"/>
                </a:tc>
                <a:extLst>
                  <a:ext uri="{0D108BD9-81ED-4DB2-BD59-A6C34878D82A}">
                    <a16:rowId xmlns:a16="http://schemas.microsoft.com/office/drawing/2014/main" val="10002"/>
                  </a:ext>
                </a:extLst>
              </a:tr>
              <a:tr h="337950">
                <a:tc>
                  <a:txBody>
                    <a:bodyPr/>
                    <a:lstStyle/>
                    <a:p>
                      <a:pPr marL="0" marR="0" lvl="0" indent="0" algn="l" rtl="0">
                        <a:lnSpc>
                          <a:spcPct val="100000"/>
                        </a:lnSpc>
                        <a:spcBef>
                          <a:spcPts val="0"/>
                        </a:spcBef>
                        <a:spcAft>
                          <a:spcPts val="0"/>
                        </a:spcAft>
                        <a:buClr>
                          <a:schemeClr val="dk1"/>
                        </a:buClr>
                        <a:buSzPts val="600"/>
                        <a:buFont typeface="Arial"/>
                        <a:buNone/>
                      </a:pPr>
                      <a:r>
                        <a:rPr lang="en" sz="900" b="1">
                          <a:latin typeface="Arial"/>
                          <a:ea typeface="Arial"/>
                          <a:cs typeface="Arial"/>
                          <a:sym typeface="Arial"/>
                        </a:rPr>
                        <a:t>BAP 1𝞵g/ml </a:t>
                      </a:r>
                      <a:endParaRPr sz="900">
                        <a:latin typeface="Arial"/>
                        <a:ea typeface="Arial"/>
                        <a:cs typeface="Arial"/>
                        <a:sym typeface="Arial"/>
                      </a:endParaRPr>
                    </a:p>
                    <a:p>
                      <a:pPr marL="0" marR="0" lvl="0" indent="0" algn="l" rtl="0">
                        <a:spcBef>
                          <a:spcPts val="0"/>
                        </a:spcBef>
                        <a:spcAft>
                          <a:spcPts val="0"/>
                        </a:spcAft>
                        <a:buNone/>
                      </a:pPr>
                      <a:endParaRPr sz="9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900">
                          <a:latin typeface="Arial"/>
                          <a:ea typeface="Arial"/>
                          <a:cs typeface="Arial"/>
                          <a:sym typeface="Arial"/>
                        </a:rPr>
                        <a:t>0.09</a:t>
                      </a:r>
                      <a:endParaRPr sz="900">
                        <a:latin typeface="Arial"/>
                        <a:ea typeface="Arial"/>
                        <a:cs typeface="Arial"/>
                        <a:sym typeface="Arial"/>
                      </a:endParaRPr>
                    </a:p>
                  </a:txBody>
                  <a:tcPr marL="25400" marR="25400" marT="10725" marB="10725"/>
                </a:tc>
                <a:extLst>
                  <a:ext uri="{0D108BD9-81ED-4DB2-BD59-A6C34878D82A}">
                    <a16:rowId xmlns:a16="http://schemas.microsoft.com/office/drawing/2014/main" val="10003"/>
                  </a:ext>
                </a:extLst>
              </a:tr>
              <a:tr h="432925">
                <a:tc>
                  <a:txBody>
                    <a:bodyPr/>
                    <a:lstStyle/>
                    <a:p>
                      <a:pPr marL="0" marR="0" lvl="0" indent="0" algn="l" rtl="0">
                        <a:lnSpc>
                          <a:spcPct val="100000"/>
                        </a:lnSpc>
                        <a:spcBef>
                          <a:spcPts val="0"/>
                        </a:spcBef>
                        <a:spcAft>
                          <a:spcPts val="0"/>
                        </a:spcAft>
                        <a:buClr>
                          <a:schemeClr val="dk1"/>
                        </a:buClr>
                        <a:buSzPts val="600"/>
                        <a:buFont typeface="Arial"/>
                        <a:buNone/>
                      </a:pPr>
                      <a:r>
                        <a:rPr lang="en" sz="900" b="1">
                          <a:latin typeface="Arial"/>
                          <a:ea typeface="Arial"/>
                          <a:cs typeface="Arial"/>
                          <a:sym typeface="Arial"/>
                        </a:rPr>
                        <a:t>FLA 10𝞵g/ml </a:t>
                      </a:r>
                      <a:endParaRPr sz="900">
                        <a:latin typeface="Arial"/>
                        <a:ea typeface="Arial"/>
                        <a:cs typeface="Arial"/>
                        <a:sym typeface="Arial"/>
                      </a:endParaRPr>
                    </a:p>
                    <a:p>
                      <a:pPr marL="0" marR="0" lvl="0" indent="0" algn="l" rtl="0">
                        <a:spcBef>
                          <a:spcPts val="0"/>
                        </a:spcBef>
                        <a:spcAft>
                          <a:spcPts val="0"/>
                        </a:spcAft>
                        <a:buNone/>
                      </a:pPr>
                      <a:endParaRPr sz="9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900">
                          <a:latin typeface="Arial"/>
                          <a:ea typeface="Arial"/>
                          <a:cs typeface="Arial"/>
                          <a:sym typeface="Arial"/>
                        </a:rPr>
                        <a:t>0.09</a:t>
                      </a:r>
                      <a:endParaRPr sz="900">
                        <a:latin typeface="Arial"/>
                        <a:ea typeface="Arial"/>
                        <a:cs typeface="Arial"/>
                        <a:sym typeface="Arial"/>
                      </a:endParaRPr>
                    </a:p>
                  </a:txBody>
                  <a:tcPr marL="25400" marR="25400" marT="10725" marB="10725"/>
                </a:tc>
                <a:extLst>
                  <a:ext uri="{0D108BD9-81ED-4DB2-BD59-A6C34878D82A}">
                    <a16:rowId xmlns:a16="http://schemas.microsoft.com/office/drawing/2014/main" val="10004"/>
                  </a:ext>
                </a:extLst>
              </a:tr>
              <a:tr h="337950">
                <a:tc>
                  <a:txBody>
                    <a:bodyPr/>
                    <a:lstStyle/>
                    <a:p>
                      <a:pPr marL="0" marR="0" lvl="0" indent="0" algn="l" rtl="0">
                        <a:lnSpc>
                          <a:spcPct val="100000"/>
                        </a:lnSpc>
                        <a:spcBef>
                          <a:spcPts val="0"/>
                        </a:spcBef>
                        <a:spcAft>
                          <a:spcPts val="0"/>
                        </a:spcAft>
                        <a:buClr>
                          <a:schemeClr val="dk1"/>
                        </a:buClr>
                        <a:buSzPts val="600"/>
                        <a:buFont typeface="Arial"/>
                        <a:buNone/>
                      </a:pPr>
                      <a:r>
                        <a:rPr lang="en" sz="900" b="1">
                          <a:latin typeface="Arial"/>
                          <a:ea typeface="Arial"/>
                          <a:cs typeface="Arial"/>
                          <a:sym typeface="Arial"/>
                        </a:rPr>
                        <a:t>FLA 1𝞵g/ml </a:t>
                      </a:r>
                      <a:endParaRPr sz="900">
                        <a:latin typeface="Arial"/>
                        <a:ea typeface="Arial"/>
                        <a:cs typeface="Arial"/>
                        <a:sym typeface="Arial"/>
                      </a:endParaRPr>
                    </a:p>
                    <a:p>
                      <a:pPr marL="0" marR="0" lvl="0" indent="0" algn="l" rtl="0">
                        <a:spcBef>
                          <a:spcPts val="0"/>
                        </a:spcBef>
                        <a:spcAft>
                          <a:spcPts val="0"/>
                        </a:spcAft>
                        <a:buNone/>
                      </a:pPr>
                      <a:endParaRPr sz="9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900">
                          <a:latin typeface="Arial"/>
                          <a:ea typeface="Arial"/>
                          <a:cs typeface="Arial"/>
                          <a:sym typeface="Arial"/>
                        </a:rPr>
                        <a:t>0.16</a:t>
                      </a:r>
                      <a:endParaRPr sz="900">
                        <a:latin typeface="Arial"/>
                        <a:ea typeface="Arial"/>
                        <a:cs typeface="Arial"/>
                        <a:sym typeface="Arial"/>
                      </a:endParaRPr>
                    </a:p>
                  </a:txBody>
                  <a:tcPr marL="25400" marR="25400" marT="10725" marB="10725"/>
                </a:tc>
                <a:extLst>
                  <a:ext uri="{0D108BD9-81ED-4DB2-BD59-A6C34878D82A}">
                    <a16:rowId xmlns:a16="http://schemas.microsoft.com/office/drawing/2014/main" val="10005"/>
                  </a:ext>
                </a:extLst>
              </a:tr>
              <a:tr h="250425">
                <a:tc>
                  <a:txBody>
                    <a:bodyPr/>
                    <a:lstStyle/>
                    <a:p>
                      <a:pPr marL="0" marR="0" lvl="0" indent="0" algn="l" rtl="0">
                        <a:spcBef>
                          <a:spcPts val="0"/>
                        </a:spcBef>
                        <a:spcAft>
                          <a:spcPts val="0"/>
                        </a:spcAft>
                        <a:buNone/>
                      </a:pPr>
                      <a:r>
                        <a:rPr lang="en" sz="900" b="1">
                          <a:latin typeface="Arial"/>
                          <a:ea typeface="Arial"/>
                          <a:cs typeface="Arial"/>
                          <a:sym typeface="Arial"/>
                        </a:rPr>
                        <a:t>E₂ 10𝞵g/ml</a:t>
                      </a:r>
                      <a:endParaRPr sz="9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900">
                          <a:latin typeface="Arial"/>
                          <a:ea typeface="Arial"/>
                          <a:cs typeface="Arial"/>
                          <a:sym typeface="Arial"/>
                        </a:rPr>
                        <a:t>0.15</a:t>
                      </a:r>
                      <a:endParaRPr sz="900">
                        <a:latin typeface="Arial"/>
                        <a:ea typeface="Arial"/>
                        <a:cs typeface="Arial"/>
                        <a:sym typeface="Arial"/>
                      </a:endParaRPr>
                    </a:p>
                  </a:txBody>
                  <a:tcPr marL="25400" marR="25400" marT="10725" marB="10725"/>
                </a:tc>
                <a:extLst>
                  <a:ext uri="{0D108BD9-81ED-4DB2-BD59-A6C34878D82A}">
                    <a16:rowId xmlns:a16="http://schemas.microsoft.com/office/drawing/2014/main" val="10006"/>
                  </a:ext>
                </a:extLst>
              </a:tr>
              <a:tr h="337950">
                <a:tc>
                  <a:txBody>
                    <a:bodyPr/>
                    <a:lstStyle/>
                    <a:p>
                      <a:pPr marL="0" marR="0" lvl="0" indent="0" algn="l" rtl="0">
                        <a:lnSpc>
                          <a:spcPct val="100000"/>
                        </a:lnSpc>
                        <a:spcBef>
                          <a:spcPts val="0"/>
                        </a:spcBef>
                        <a:spcAft>
                          <a:spcPts val="0"/>
                        </a:spcAft>
                        <a:buClr>
                          <a:schemeClr val="dk1"/>
                        </a:buClr>
                        <a:buSzPts val="600"/>
                        <a:buFont typeface="Arial"/>
                        <a:buNone/>
                      </a:pPr>
                      <a:r>
                        <a:rPr lang="en" sz="900" b="1">
                          <a:latin typeface="Arial"/>
                          <a:ea typeface="Arial"/>
                          <a:cs typeface="Arial"/>
                          <a:sym typeface="Arial"/>
                        </a:rPr>
                        <a:t>E₂ 1𝞵g/ml</a:t>
                      </a:r>
                      <a:endParaRPr sz="900">
                        <a:latin typeface="Arial"/>
                        <a:ea typeface="Arial"/>
                        <a:cs typeface="Arial"/>
                        <a:sym typeface="Arial"/>
                      </a:endParaRPr>
                    </a:p>
                    <a:p>
                      <a:pPr marL="0" marR="0" lvl="0" indent="0" algn="l" rtl="0">
                        <a:spcBef>
                          <a:spcPts val="0"/>
                        </a:spcBef>
                        <a:spcAft>
                          <a:spcPts val="0"/>
                        </a:spcAft>
                        <a:buNone/>
                      </a:pPr>
                      <a:endParaRPr sz="9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900">
                          <a:latin typeface="Arial"/>
                          <a:ea typeface="Arial"/>
                          <a:cs typeface="Arial"/>
                          <a:sym typeface="Arial"/>
                        </a:rPr>
                        <a:t>0.09</a:t>
                      </a:r>
                      <a:endParaRPr sz="1000">
                        <a:latin typeface="Arial"/>
                        <a:ea typeface="Arial"/>
                        <a:cs typeface="Arial"/>
                        <a:sym typeface="Arial"/>
                      </a:endParaRPr>
                    </a:p>
                  </a:txBody>
                  <a:tcPr marL="25400" marR="25400" marT="10725" marB="10725"/>
                </a:tc>
                <a:extLst>
                  <a:ext uri="{0D108BD9-81ED-4DB2-BD59-A6C34878D82A}">
                    <a16:rowId xmlns:a16="http://schemas.microsoft.com/office/drawing/2014/main" val="10007"/>
                  </a:ext>
                </a:extLst>
              </a:tr>
              <a:tr h="337950">
                <a:tc>
                  <a:txBody>
                    <a:bodyPr/>
                    <a:lstStyle/>
                    <a:p>
                      <a:pPr marL="0" marR="0" lvl="0" indent="0" algn="l" rtl="0">
                        <a:lnSpc>
                          <a:spcPct val="100000"/>
                        </a:lnSpc>
                        <a:spcBef>
                          <a:spcPts val="0"/>
                        </a:spcBef>
                        <a:spcAft>
                          <a:spcPts val="0"/>
                        </a:spcAft>
                        <a:buClr>
                          <a:schemeClr val="dk1"/>
                        </a:buClr>
                        <a:buSzPts val="600"/>
                        <a:buFont typeface="Arial"/>
                        <a:buNone/>
                      </a:pPr>
                      <a:r>
                        <a:rPr lang="en" sz="900" b="1">
                          <a:latin typeface="Arial"/>
                          <a:ea typeface="Arial"/>
                          <a:cs typeface="Arial"/>
                          <a:sym typeface="Arial"/>
                        </a:rPr>
                        <a:t>Tx 10𝞵g/ml</a:t>
                      </a:r>
                      <a:endParaRPr sz="900">
                        <a:latin typeface="Arial"/>
                        <a:ea typeface="Arial"/>
                        <a:cs typeface="Arial"/>
                        <a:sym typeface="Arial"/>
                      </a:endParaRPr>
                    </a:p>
                    <a:p>
                      <a:pPr marL="0" marR="0" lvl="0" indent="0" algn="l" rtl="0">
                        <a:spcBef>
                          <a:spcPts val="0"/>
                        </a:spcBef>
                        <a:spcAft>
                          <a:spcPts val="0"/>
                        </a:spcAft>
                        <a:buNone/>
                      </a:pPr>
                      <a:endParaRPr sz="9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900">
                          <a:latin typeface="Arial"/>
                          <a:ea typeface="Arial"/>
                          <a:cs typeface="Arial"/>
                          <a:sym typeface="Arial"/>
                        </a:rPr>
                        <a:t>0.09</a:t>
                      </a:r>
                      <a:endParaRPr sz="900">
                        <a:latin typeface="Arial"/>
                        <a:ea typeface="Arial"/>
                        <a:cs typeface="Arial"/>
                        <a:sym typeface="Arial"/>
                      </a:endParaRPr>
                    </a:p>
                  </a:txBody>
                  <a:tcPr marL="25400" marR="25400" marT="10725" marB="10725"/>
                </a:tc>
                <a:extLst>
                  <a:ext uri="{0D108BD9-81ED-4DB2-BD59-A6C34878D82A}">
                    <a16:rowId xmlns:a16="http://schemas.microsoft.com/office/drawing/2014/main" val="10008"/>
                  </a:ext>
                </a:extLst>
              </a:tr>
              <a:tr h="337950">
                <a:tc>
                  <a:txBody>
                    <a:bodyPr/>
                    <a:lstStyle/>
                    <a:p>
                      <a:pPr marL="0" marR="0" lvl="0" indent="0" algn="l" rtl="0">
                        <a:lnSpc>
                          <a:spcPct val="100000"/>
                        </a:lnSpc>
                        <a:spcBef>
                          <a:spcPts val="0"/>
                        </a:spcBef>
                        <a:spcAft>
                          <a:spcPts val="0"/>
                        </a:spcAft>
                        <a:buClr>
                          <a:schemeClr val="dk1"/>
                        </a:buClr>
                        <a:buSzPts val="600"/>
                        <a:buFont typeface="Arial"/>
                        <a:buNone/>
                      </a:pPr>
                      <a:r>
                        <a:rPr lang="en" sz="900" b="1">
                          <a:latin typeface="Arial"/>
                          <a:ea typeface="Arial"/>
                          <a:cs typeface="Arial"/>
                          <a:sym typeface="Arial"/>
                        </a:rPr>
                        <a:t>Tx</a:t>
                      </a:r>
                      <a:r>
                        <a:rPr lang="en" sz="900" b="0">
                          <a:latin typeface="Arial"/>
                          <a:ea typeface="Arial"/>
                          <a:cs typeface="Arial"/>
                          <a:sym typeface="Arial"/>
                        </a:rPr>
                        <a:t> </a:t>
                      </a:r>
                      <a:r>
                        <a:rPr lang="en" sz="900" b="1">
                          <a:latin typeface="Arial"/>
                          <a:ea typeface="Arial"/>
                          <a:cs typeface="Arial"/>
                          <a:sym typeface="Arial"/>
                        </a:rPr>
                        <a:t>1𝞵g/ml</a:t>
                      </a:r>
                      <a:endParaRPr sz="900">
                        <a:latin typeface="Arial"/>
                        <a:ea typeface="Arial"/>
                        <a:cs typeface="Arial"/>
                        <a:sym typeface="Arial"/>
                      </a:endParaRPr>
                    </a:p>
                    <a:p>
                      <a:pPr marL="0" marR="0" lvl="0" indent="0" algn="l" rtl="0">
                        <a:spcBef>
                          <a:spcPts val="0"/>
                        </a:spcBef>
                        <a:spcAft>
                          <a:spcPts val="0"/>
                        </a:spcAft>
                        <a:buNone/>
                      </a:pPr>
                      <a:endParaRPr sz="9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900">
                          <a:latin typeface="Arial"/>
                          <a:ea typeface="Arial"/>
                          <a:cs typeface="Arial"/>
                          <a:sym typeface="Arial"/>
                        </a:rPr>
                        <a:t>0.10</a:t>
                      </a:r>
                      <a:endParaRPr sz="900">
                        <a:latin typeface="Arial"/>
                        <a:ea typeface="Arial"/>
                        <a:cs typeface="Arial"/>
                        <a:sym typeface="Arial"/>
                      </a:endParaRPr>
                    </a:p>
                  </a:txBody>
                  <a:tcPr marL="25400" marR="25400" marT="10725" marB="10725"/>
                </a:tc>
                <a:extLst>
                  <a:ext uri="{0D108BD9-81ED-4DB2-BD59-A6C34878D82A}">
                    <a16:rowId xmlns:a16="http://schemas.microsoft.com/office/drawing/2014/main" val="10009"/>
                  </a:ext>
                </a:extLst>
              </a:tr>
            </a:tbl>
          </a:graphicData>
        </a:graphic>
      </p:graphicFrame>
      <p:sp>
        <p:nvSpPr>
          <p:cNvPr id="136" name="Google Shape;136;p25"/>
          <p:cNvSpPr txBox="1"/>
          <p:nvPr/>
        </p:nvSpPr>
        <p:spPr>
          <a:xfrm>
            <a:off x="7100700" y="1065300"/>
            <a:ext cx="1901700" cy="978600"/>
          </a:xfrm>
          <a:prstGeom prst="rect">
            <a:avLst/>
          </a:prstGeom>
          <a:noFill/>
          <a:ln>
            <a:noFill/>
          </a:ln>
        </p:spPr>
        <p:txBody>
          <a:bodyPr spcFirstLastPara="1" wrap="square" lIns="24075" tIns="12025" rIns="24075" bIns="12025" anchor="t" anchorCtr="0">
            <a:spAutoFit/>
          </a:bodyPr>
          <a:lstStyle/>
          <a:p>
            <a:pPr marL="0" marR="0" lvl="0" indent="0" algn="ctr" rtl="0">
              <a:spcBef>
                <a:spcPts val="0"/>
              </a:spcBef>
              <a:spcAft>
                <a:spcPts val="0"/>
              </a:spcAft>
              <a:buNone/>
            </a:pPr>
            <a:r>
              <a:rPr lang="en" sz="700" b="1">
                <a:solidFill>
                  <a:schemeClr val="dk1"/>
                </a:solidFill>
                <a:latin typeface="Arial Black"/>
                <a:ea typeface="Arial Black"/>
                <a:cs typeface="Arial Black"/>
                <a:sym typeface="Arial Black"/>
              </a:rPr>
              <a:t>Results</a:t>
            </a:r>
            <a:endParaRPr sz="400"/>
          </a:p>
          <a:p>
            <a:pPr marL="0" marR="0" lvl="0" indent="0" algn="l" rtl="0">
              <a:spcBef>
                <a:spcPts val="0"/>
              </a:spcBef>
              <a:spcAft>
                <a:spcPts val="0"/>
              </a:spcAft>
              <a:buNone/>
            </a:pPr>
            <a:endParaRPr sz="700">
              <a:solidFill>
                <a:schemeClr val="dk1"/>
              </a:solidFill>
              <a:latin typeface="Arial"/>
              <a:ea typeface="Arial"/>
              <a:cs typeface="Arial"/>
              <a:sym typeface="Arial"/>
            </a:endParaRPr>
          </a:p>
          <a:p>
            <a:pPr marL="0" marR="0" lvl="0" indent="0" algn="l" rtl="0">
              <a:spcBef>
                <a:spcPts val="0"/>
              </a:spcBef>
              <a:spcAft>
                <a:spcPts val="0"/>
              </a:spcAft>
              <a:buNone/>
            </a:pPr>
            <a:r>
              <a:rPr lang="en" sz="700" b="1">
                <a:solidFill>
                  <a:schemeClr val="dk1"/>
                </a:solidFill>
                <a:latin typeface="Arial"/>
                <a:ea typeface="Arial"/>
                <a:cs typeface="Arial"/>
                <a:sym typeface="Arial"/>
              </a:rPr>
              <a:t>The results are from a single set of experiments and inconclusive. The experiments will be repeated multiple times to reproduce the results. We will perform a statistical analysis to conclu</a:t>
            </a:r>
            <a:r>
              <a:rPr lang="en" sz="700" b="1">
                <a:solidFill>
                  <a:schemeClr val="dk1"/>
                </a:solidFill>
              </a:rPr>
              <a:t>de</a:t>
            </a:r>
            <a:r>
              <a:rPr lang="en" sz="700" b="1">
                <a:solidFill>
                  <a:schemeClr val="dk1"/>
                </a:solidFill>
                <a:latin typeface="Arial"/>
                <a:ea typeface="Arial"/>
                <a:cs typeface="Arial"/>
                <a:sym typeface="Arial"/>
              </a:rPr>
              <a:t> from the ELISA data sets.</a:t>
            </a:r>
            <a:r>
              <a:rPr lang="en" sz="600">
                <a:solidFill>
                  <a:schemeClr val="dk1"/>
                </a:solidFill>
                <a:latin typeface="Arial"/>
                <a:ea typeface="Arial"/>
                <a:cs typeface="Arial"/>
                <a:sym typeface="Arial"/>
              </a:rPr>
              <a:t/>
            </a:r>
            <a:br>
              <a:rPr lang="en" sz="600">
                <a:solidFill>
                  <a:schemeClr val="dk1"/>
                </a:solidFill>
                <a:latin typeface="Arial"/>
                <a:ea typeface="Arial"/>
                <a:cs typeface="Arial"/>
                <a:sym typeface="Arial"/>
              </a:rPr>
            </a:br>
            <a:endParaRPr sz="600">
              <a:solidFill>
                <a:schemeClr val="dk1"/>
              </a:solidFill>
              <a:latin typeface="Arial"/>
              <a:ea typeface="Arial"/>
              <a:cs typeface="Arial"/>
              <a:sym typeface="Arial"/>
            </a:endParaRPr>
          </a:p>
        </p:txBody>
      </p:sp>
      <p:sp>
        <p:nvSpPr>
          <p:cNvPr id="137" name="Google Shape;137;p25"/>
          <p:cNvSpPr txBox="1"/>
          <p:nvPr/>
        </p:nvSpPr>
        <p:spPr>
          <a:xfrm>
            <a:off x="7030500" y="2316400"/>
            <a:ext cx="2042100" cy="1074900"/>
          </a:xfrm>
          <a:prstGeom prst="rect">
            <a:avLst/>
          </a:prstGeom>
          <a:noFill/>
          <a:ln>
            <a:noFill/>
          </a:ln>
        </p:spPr>
        <p:txBody>
          <a:bodyPr spcFirstLastPara="1" wrap="square" lIns="24075" tIns="12025" rIns="24075" bIns="12025" anchor="t" anchorCtr="0">
            <a:spAutoFit/>
          </a:bodyPr>
          <a:lstStyle/>
          <a:p>
            <a:pPr marL="0" marR="0" lvl="0" indent="0" algn="ctr" rtl="0">
              <a:spcBef>
                <a:spcPts val="0"/>
              </a:spcBef>
              <a:spcAft>
                <a:spcPts val="0"/>
              </a:spcAft>
              <a:buNone/>
            </a:pPr>
            <a:r>
              <a:rPr lang="en" sz="700" b="1">
                <a:solidFill>
                  <a:schemeClr val="dk1"/>
                </a:solidFill>
                <a:latin typeface="Arial Black"/>
                <a:ea typeface="Arial Black"/>
                <a:cs typeface="Arial Black"/>
                <a:sym typeface="Arial Black"/>
              </a:rPr>
              <a:t>Conclusion</a:t>
            </a:r>
            <a:endParaRPr sz="400"/>
          </a:p>
          <a:p>
            <a:pPr marL="0" marR="0" lvl="0" indent="0" algn="l" rtl="0">
              <a:spcBef>
                <a:spcPts val="0"/>
              </a:spcBef>
              <a:spcAft>
                <a:spcPts val="0"/>
              </a:spcAft>
              <a:buNone/>
            </a:pPr>
            <a:endParaRPr sz="700" b="1">
              <a:solidFill>
                <a:schemeClr val="dk1"/>
              </a:solidFill>
            </a:endParaRPr>
          </a:p>
          <a:p>
            <a:pPr marL="0" marR="0" lvl="0" indent="0" algn="l" rtl="0">
              <a:spcBef>
                <a:spcPts val="0"/>
              </a:spcBef>
              <a:spcAft>
                <a:spcPts val="0"/>
              </a:spcAft>
              <a:buNone/>
            </a:pPr>
            <a:r>
              <a:rPr lang="en" sz="700" b="1">
                <a:solidFill>
                  <a:schemeClr val="dk1"/>
                </a:solidFill>
                <a:latin typeface="Arial"/>
                <a:ea typeface="Arial"/>
                <a:cs typeface="Arial"/>
                <a:sym typeface="Arial"/>
              </a:rPr>
              <a:t>The aim of this research was to determine the effect/s of Polycyclic Aromatic Hydrocarbons (PAHs), Estrogen, and Anti-Estrogen on Human Breast Cancer Cells. Currently, we are still in the early stages of our research.</a:t>
            </a:r>
            <a:r>
              <a:rPr lang="en" sz="700" b="1">
                <a:solidFill>
                  <a:schemeClr val="dk1"/>
                </a:solidFill>
              </a:rPr>
              <a:t> </a:t>
            </a:r>
            <a:r>
              <a:rPr lang="en" sz="800" b="1">
                <a:solidFill>
                  <a:srgbClr val="434343"/>
                </a:solidFill>
                <a:latin typeface="Times New Roman"/>
                <a:ea typeface="Times New Roman"/>
                <a:cs typeface="Times New Roman"/>
                <a:sym typeface="Times New Roman"/>
              </a:rPr>
              <a:t>We are hoping to continuing this study in the upcoming fall semester. </a:t>
            </a:r>
            <a:endParaRPr sz="100" b="1">
              <a:solidFill>
                <a:schemeClr val="dk1"/>
              </a:solidFill>
            </a:endParaRPr>
          </a:p>
          <a:p>
            <a:pPr marL="0" marR="0" lvl="0" indent="0" algn="l" rtl="0">
              <a:spcBef>
                <a:spcPts val="0"/>
              </a:spcBef>
              <a:spcAft>
                <a:spcPts val="0"/>
              </a:spcAft>
              <a:buNone/>
            </a:pPr>
            <a:endParaRPr sz="100">
              <a:solidFill>
                <a:schemeClr val="dk1"/>
              </a:solidFill>
            </a:endParaRPr>
          </a:p>
        </p:txBody>
      </p:sp>
      <p:pic>
        <p:nvPicPr>
          <p:cNvPr id="138" name="Google Shape;138;p25"/>
          <p:cNvPicPr preferRelativeResize="0"/>
          <p:nvPr/>
        </p:nvPicPr>
        <p:blipFill>
          <a:blip r:embed="rId3">
            <a:alphaModFix/>
          </a:blip>
          <a:stretch>
            <a:fillRect/>
          </a:stretch>
        </p:blipFill>
        <p:spPr>
          <a:xfrm>
            <a:off x="3192575" y="2185825"/>
            <a:ext cx="1127002" cy="771849"/>
          </a:xfrm>
          <a:prstGeom prst="rect">
            <a:avLst/>
          </a:prstGeom>
          <a:noFill/>
          <a:ln>
            <a:noFill/>
          </a:ln>
        </p:spPr>
      </p:pic>
      <p:pic>
        <p:nvPicPr>
          <p:cNvPr id="139" name="Google Shape;139;p25"/>
          <p:cNvPicPr preferRelativeResize="0"/>
          <p:nvPr/>
        </p:nvPicPr>
        <p:blipFill>
          <a:blip r:embed="rId4">
            <a:alphaModFix/>
          </a:blip>
          <a:stretch>
            <a:fillRect/>
          </a:stretch>
        </p:blipFill>
        <p:spPr>
          <a:xfrm>
            <a:off x="3839838" y="2892663"/>
            <a:ext cx="1215098" cy="771850"/>
          </a:xfrm>
          <a:prstGeom prst="rect">
            <a:avLst/>
          </a:prstGeom>
          <a:noFill/>
          <a:ln>
            <a:noFill/>
          </a:ln>
        </p:spPr>
      </p:pic>
      <p:pic>
        <p:nvPicPr>
          <p:cNvPr id="140" name="Google Shape;140;p25"/>
          <p:cNvPicPr preferRelativeResize="0"/>
          <p:nvPr/>
        </p:nvPicPr>
        <p:blipFill>
          <a:blip r:embed="rId5">
            <a:alphaModFix/>
          </a:blip>
          <a:stretch>
            <a:fillRect/>
          </a:stretch>
        </p:blipFill>
        <p:spPr>
          <a:xfrm>
            <a:off x="3479025" y="1426113"/>
            <a:ext cx="1266300" cy="708275"/>
          </a:xfrm>
          <a:prstGeom prst="rect">
            <a:avLst/>
          </a:prstGeom>
          <a:noFill/>
          <a:ln>
            <a:noFill/>
          </a:ln>
        </p:spPr>
      </p:pic>
      <p:pic>
        <p:nvPicPr>
          <p:cNvPr id="141" name="Google Shape;141;p25"/>
          <p:cNvPicPr preferRelativeResize="0"/>
          <p:nvPr/>
        </p:nvPicPr>
        <p:blipFill>
          <a:blip r:embed="rId6">
            <a:alphaModFix/>
          </a:blip>
          <a:stretch>
            <a:fillRect/>
          </a:stretch>
        </p:blipFill>
        <p:spPr>
          <a:xfrm>
            <a:off x="3122925" y="3514250"/>
            <a:ext cx="1266300" cy="708276"/>
          </a:xfrm>
          <a:prstGeom prst="rect">
            <a:avLst/>
          </a:prstGeom>
          <a:noFill/>
          <a:ln>
            <a:noFill/>
          </a:ln>
        </p:spPr>
      </p:pic>
      <p:pic>
        <p:nvPicPr>
          <p:cNvPr id="142" name="Google Shape;142;p25"/>
          <p:cNvPicPr preferRelativeResize="0"/>
          <p:nvPr/>
        </p:nvPicPr>
        <p:blipFill>
          <a:blip r:embed="rId7">
            <a:alphaModFix/>
          </a:blip>
          <a:stretch>
            <a:fillRect/>
          </a:stretch>
        </p:blipFill>
        <p:spPr>
          <a:xfrm>
            <a:off x="3910000" y="4334525"/>
            <a:ext cx="1074774" cy="615374"/>
          </a:xfrm>
          <a:prstGeom prst="rect">
            <a:avLst/>
          </a:prstGeom>
          <a:noFill/>
          <a:ln>
            <a:noFill/>
          </a:ln>
        </p:spPr>
      </p:pic>
      <p:sp>
        <p:nvSpPr>
          <p:cNvPr id="143" name="Google Shape;143;p25"/>
          <p:cNvSpPr txBox="1"/>
          <p:nvPr/>
        </p:nvSpPr>
        <p:spPr>
          <a:xfrm>
            <a:off x="3122925" y="4679175"/>
            <a:ext cx="12663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b="1">
                <a:latin typeface="Calibri"/>
                <a:ea typeface="Calibri"/>
                <a:cs typeface="Calibri"/>
                <a:sym typeface="Calibri"/>
              </a:rPr>
              <a:t>Fluoranthene</a:t>
            </a:r>
            <a:endParaRPr sz="900" b="1">
              <a:latin typeface="Calibri"/>
              <a:ea typeface="Calibri"/>
              <a:cs typeface="Calibri"/>
              <a:sym typeface="Calibri"/>
            </a:endParaRPr>
          </a:p>
        </p:txBody>
      </p:sp>
      <p:sp>
        <p:nvSpPr>
          <p:cNvPr id="144" name="Google Shape;144;p25"/>
          <p:cNvSpPr txBox="1"/>
          <p:nvPr/>
        </p:nvSpPr>
        <p:spPr>
          <a:xfrm>
            <a:off x="4238475" y="2495200"/>
            <a:ext cx="8769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b="1">
                <a:solidFill>
                  <a:schemeClr val="dk1"/>
                </a:solidFill>
                <a:latin typeface="Calibri"/>
                <a:ea typeface="Calibri"/>
                <a:cs typeface="Calibri"/>
                <a:sym typeface="Calibri"/>
              </a:rPr>
              <a:t>17β-estradiol</a:t>
            </a:r>
            <a:r>
              <a:rPr lang="en" sz="900">
                <a:solidFill>
                  <a:schemeClr val="dk1"/>
                </a:solidFill>
                <a:latin typeface="Calibri"/>
                <a:ea typeface="Calibri"/>
                <a:cs typeface="Calibri"/>
                <a:sym typeface="Calibri"/>
              </a:rPr>
              <a:t> </a:t>
            </a:r>
            <a:endParaRPr sz="1200">
              <a:latin typeface="Calibri"/>
              <a:ea typeface="Calibri"/>
              <a:cs typeface="Calibri"/>
              <a:sym typeface="Calibri"/>
            </a:endParaRPr>
          </a:p>
        </p:txBody>
      </p:sp>
      <p:sp>
        <p:nvSpPr>
          <p:cNvPr id="145" name="Google Shape;145;p25"/>
          <p:cNvSpPr txBox="1"/>
          <p:nvPr/>
        </p:nvSpPr>
        <p:spPr>
          <a:xfrm>
            <a:off x="3138032" y="3086248"/>
            <a:ext cx="8067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b="1">
                <a:solidFill>
                  <a:schemeClr val="dk1"/>
                </a:solidFill>
                <a:latin typeface="Calibri"/>
                <a:ea typeface="Calibri"/>
                <a:cs typeface="Calibri"/>
                <a:sym typeface="Calibri"/>
              </a:rPr>
              <a:t>Tamoxifen</a:t>
            </a:r>
            <a:r>
              <a:rPr lang="en" sz="900">
                <a:solidFill>
                  <a:schemeClr val="dk1"/>
                </a:solidFill>
                <a:latin typeface="Calibri"/>
                <a:ea typeface="Calibri"/>
                <a:cs typeface="Calibri"/>
                <a:sym typeface="Calibri"/>
              </a:rPr>
              <a:t> </a:t>
            </a:r>
            <a:endParaRPr sz="1200">
              <a:latin typeface="Calibri"/>
              <a:ea typeface="Calibri"/>
              <a:cs typeface="Calibri"/>
              <a:sym typeface="Calibri"/>
            </a:endParaRPr>
          </a:p>
        </p:txBody>
      </p:sp>
      <p:sp>
        <p:nvSpPr>
          <p:cNvPr id="146" name="Google Shape;146;p25"/>
          <p:cNvSpPr txBox="1"/>
          <p:nvPr/>
        </p:nvSpPr>
        <p:spPr>
          <a:xfrm>
            <a:off x="4238475" y="3896625"/>
            <a:ext cx="9543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b="1">
                <a:solidFill>
                  <a:schemeClr val="dk1"/>
                </a:solidFill>
                <a:latin typeface="Calibri"/>
                <a:ea typeface="Calibri"/>
                <a:cs typeface="Calibri"/>
                <a:sym typeface="Calibri"/>
              </a:rPr>
              <a:t>Benzo[A]Pyrene</a:t>
            </a:r>
            <a:endParaRPr sz="1200" b="1">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TotalTime>
  <Words>514</Words>
  <Application>Microsoft Office PowerPoint</Application>
  <PresentationFormat>On-screen Show (16:9)</PresentationFormat>
  <Paragraphs>62</Paragraphs>
  <Slides>1</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vt:i4>
      </vt:variant>
    </vt:vector>
  </HeadingPairs>
  <TitlesOfParts>
    <vt:vector size="7" baseType="lpstr">
      <vt:lpstr>Times New Roman</vt:lpstr>
      <vt:lpstr>Arial Black</vt:lpstr>
      <vt:lpstr>Arial</vt:lpstr>
      <vt:lpstr>Calibri</vt:lpstr>
      <vt:lpstr>Simple Light</vt:lpstr>
      <vt:lpstr>Office Theme</vt:lpstr>
      <vt:lpstr>Expression of galectin-3 in human breast cancer cells following treatment with estrogen, anti-estrogen, and PAHs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Expression of galectin-3 in human breast cancer cells following treatment with estrogen, anti-estrogen, and PAHs </dc:title>
  <dc:creator>Samir Raychoudhury</dc:creator>
  <cp:lastModifiedBy>Samir Raychoudhury</cp:lastModifiedBy>
  <cp:revision>4</cp:revision>
  <dcterms:modified xsi:type="dcterms:W3CDTF">2021-07-14T17:54:11Z</dcterms:modified>
</cp:coreProperties>
</file>