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5D600-763C-4B35-B558-8F30D7D422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308D01-A1BC-468D-8805-624DD5A0BF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8E846D0-FF9A-44D5-9076-F57364DF1725}"/>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1275C23E-B1E7-406D-BC5D-F3919089B0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9995BD-F687-4328-AEF7-5C8FD04905E0}"/>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4082939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A783-71A2-45C0-9A34-397D076D30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5577FB-A954-4074-A459-95C516316A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C90BDA-1F50-4C6D-AA37-C47B8903C135}"/>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C1654F02-1308-4E7A-85B8-FDA6908DCC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ED0F6F-C89D-4016-B2E4-BEECEAB5882A}"/>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630030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598CC6-A5A3-4447-80A4-F93B4B2E39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0FD8C6-F3B3-406F-95AD-FE86D5A7B6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40DC1-5351-41C6-B80B-F8D689738FAE}"/>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846F494B-B2E1-4DC0-BC52-A111918C91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FC449B-B158-47B3-9B86-9338EA75FC30}"/>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1325588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12540-4951-4CF1-B45C-4D5E51E11E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B278C5-8283-4011-B2C7-6E6C6C56E6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FD2F5F-AE9C-4EB7-9DA2-D4E29D49EDE5}"/>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B3AE90F3-6FC7-4B69-A05D-82201DDA5E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19FB4B-DD9D-486A-8143-71F28C6B91FE}"/>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3752828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428BA-4577-4590-9768-10D80F8FFF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4B8FC1-67B1-4CFA-9C71-7D7D4A951A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B5CA1A-956B-42F9-BA0A-5210FA5E2456}"/>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22F012E4-11E1-4FD3-BE8E-72A43A3A43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99353D-2D76-481D-9261-E3640E445BB5}"/>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2951102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CF559-006C-4CC5-9DD9-66115B51F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EDE306-C396-4737-9E72-B69892EC4C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0B27AE-CF0E-4FF5-94E9-71B5A79A82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795AC0-5E8C-4AAF-8EE2-1096DCB39580}"/>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6" name="Footer Placeholder 5">
            <a:extLst>
              <a:ext uri="{FF2B5EF4-FFF2-40B4-BE49-F238E27FC236}">
                <a16:creationId xmlns:a16="http://schemas.microsoft.com/office/drawing/2014/main" id="{19AE18E9-2892-42D6-866A-2878B057B5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192740-2238-4058-A9AD-03EAB6E10D8C}"/>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2371473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F4CDB-8FA1-48CA-8B61-C5519E29B4B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5015A2-472D-4A25-AE68-9A4BA496F9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AF00B4-68F7-4321-B207-EF02CC04E0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7307BF-F5A9-4E8D-87B8-22312D732D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F02BF42-E648-4F36-B9AB-AB63DA597DD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DB6131-AA5C-400D-BA9B-D9D0FB83B40B}"/>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8" name="Footer Placeholder 7">
            <a:extLst>
              <a:ext uri="{FF2B5EF4-FFF2-40B4-BE49-F238E27FC236}">
                <a16:creationId xmlns:a16="http://schemas.microsoft.com/office/drawing/2014/main" id="{3B932333-443B-46DE-A669-A73833EAB0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CB6B2C-28E0-4FDC-902C-9833CDB8ACE8}"/>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3375315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522EE-AD7E-466E-BDA7-4803D1ADD8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23E3B6-D65D-4019-9E83-8B3E60769714}"/>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4" name="Footer Placeholder 3">
            <a:extLst>
              <a:ext uri="{FF2B5EF4-FFF2-40B4-BE49-F238E27FC236}">
                <a16:creationId xmlns:a16="http://schemas.microsoft.com/office/drawing/2014/main" id="{16891D02-2F8E-45CA-AC90-114106346D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97F710-39FD-4DAF-B1C0-CDE34EB34FF8}"/>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40443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F861E6-714D-44E8-A877-A1220445FB12}"/>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3" name="Footer Placeholder 2">
            <a:extLst>
              <a:ext uri="{FF2B5EF4-FFF2-40B4-BE49-F238E27FC236}">
                <a16:creationId xmlns:a16="http://schemas.microsoft.com/office/drawing/2014/main" id="{0EC51CE2-CA10-44E5-A83A-A04FD4B4BF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ADD3DA-DA7F-4E96-9D0D-326007FAF150}"/>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746309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28CAC-8DF6-496B-BA35-F2F0BEA4EB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C2736C-0F80-48B2-AB3C-E1A01C07C6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615F18-E805-40E4-B067-966762512D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45622D-C017-4902-B0E3-34A60DCCD59D}"/>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6" name="Footer Placeholder 5">
            <a:extLst>
              <a:ext uri="{FF2B5EF4-FFF2-40B4-BE49-F238E27FC236}">
                <a16:creationId xmlns:a16="http://schemas.microsoft.com/office/drawing/2014/main" id="{E74431B1-83E4-4BB8-B4C0-DBE9D8C619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30BC7E-4037-45DC-8A17-FE3CC97F02AA}"/>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2549231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9C6FA-6489-44A4-9206-7695774488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612BF67-07C3-4ED8-9494-946C29D867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AA4ADD-CA05-423D-8D3C-900FDA0900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903B73-5AA7-41F3-8BA9-E7BE7C59955C}"/>
              </a:ext>
            </a:extLst>
          </p:cNvPr>
          <p:cNvSpPr>
            <a:spLocks noGrp="1"/>
          </p:cNvSpPr>
          <p:nvPr>
            <p:ph type="dt" sz="half" idx="10"/>
          </p:nvPr>
        </p:nvSpPr>
        <p:spPr/>
        <p:txBody>
          <a:bodyPr/>
          <a:lstStyle/>
          <a:p>
            <a:fld id="{CE9B73FA-8527-42F1-9329-2D8DA4762C77}" type="datetimeFigureOut">
              <a:rPr lang="en-US" smtClean="0"/>
              <a:t>7/11/2021</a:t>
            </a:fld>
            <a:endParaRPr lang="en-US"/>
          </a:p>
        </p:txBody>
      </p:sp>
      <p:sp>
        <p:nvSpPr>
          <p:cNvPr id="6" name="Footer Placeholder 5">
            <a:extLst>
              <a:ext uri="{FF2B5EF4-FFF2-40B4-BE49-F238E27FC236}">
                <a16:creationId xmlns:a16="http://schemas.microsoft.com/office/drawing/2014/main" id="{FD718D9F-D3E7-48C2-AD56-200923816A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AF6F03-FC0F-46AE-8F79-71A8EC6C2278}"/>
              </a:ext>
            </a:extLst>
          </p:cNvPr>
          <p:cNvSpPr>
            <a:spLocks noGrp="1"/>
          </p:cNvSpPr>
          <p:nvPr>
            <p:ph type="sldNum" sz="quarter" idx="12"/>
          </p:nvPr>
        </p:nvSpPr>
        <p:spPr/>
        <p:txBody>
          <a:bodyPr/>
          <a:lstStyle/>
          <a:p>
            <a:fld id="{DE210702-E0EF-4B08-AD3F-6AF37A3BF318}" type="slidenum">
              <a:rPr lang="en-US" smtClean="0"/>
              <a:t>‹#›</a:t>
            </a:fld>
            <a:endParaRPr lang="en-US"/>
          </a:p>
        </p:txBody>
      </p:sp>
    </p:spTree>
    <p:extLst>
      <p:ext uri="{BB962C8B-B14F-4D97-AF65-F5344CB8AC3E}">
        <p14:creationId xmlns:p14="http://schemas.microsoft.com/office/powerpoint/2010/main" val="1015705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6F2F84-49B5-42F7-985C-69E80B694D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3C9C00-1DF6-450F-81D5-CC771F6D04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53F6F-5007-4A73-99DC-01CC5AEB03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9B73FA-8527-42F1-9329-2D8DA4762C77}" type="datetimeFigureOut">
              <a:rPr lang="en-US" smtClean="0"/>
              <a:t>7/11/2021</a:t>
            </a:fld>
            <a:endParaRPr lang="en-US"/>
          </a:p>
        </p:txBody>
      </p:sp>
      <p:sp>
        <p:nvSpPr>
          <p:cNvPr id="5" name="Footer Placeholder 4">
            <a:extLst>
              <a:ext uri="{FF2B5EF4-FFF2-40B4-BE49-F238E27FC236}">
                <a16:creationId xmlns:a16="http://schemas.microsoft.com/office/drawing/2014/main" id="{C9331189-823C-47FB-8ADF-3172D3FFF8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3C56324-1E03-468D-A0BA-CF1C84EBFA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210702-E0EF-4B08-AD3F-6AF37A3BF318}" type="slidenum">
              <a:rPr lang="en-US" smtClean="0"/>
              <a:t>‹#›</a:t>
            </a:fld>
            <a:endParaRPr lang="en-US"/>
          </a:p>
        </p:txBody>
      </p:sp>
    </p:spTree>
    <p:extLst>
      <p:ext uri="{BB962C8B-B14F-4D97-AF65-F5344CB8AC3E}">
        <p14:creationId xmlns:p14="http://schemas.microsoft.com/office/powerpoint/2010/main" val="1258887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britannica.com/science/soleus-muscle" TargetMode="Externa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AD2E26-C297-46BF-A7A9-26817C959FF8}"/>
              </a:ext>
            </a:extLst>
          </p:cNvPr>
          <p:cNvSpPr>
            <a:spLocks noGrp="1"/>
          </p:cNvSpPr>
          <p:nvPr>
            <p:ph type="title"/>
          </p:nvPr>
        </p:nvSpPr>
        <p:spPr>
          <a:xfrm>
            <a:off x="838200" y="181554"/>
            <a:ext cx="10515600" cy="1325563"/>
          </a:xfrm>
        </p:spPr>
        <p:txBody>
          <a:bodyPr>
            <a:normAutofit fontScale="90000"/>
          </a:bodyPr>
          <a:lstStyle/>
          <a:p>
            <a:pPr algn="ctr"/>
            <a:r>
              <a:rPr lang="en-US" sz="2000" b="1" dirty="0">
                <a:latin typeface="Times New Roman" panose="02020603050405020304" pitchFamily="18" charset="0"/>
                <a:cs typeface="Times New Roman" panose="02020603050405020304" pitchFamily="18" charset="0"/>
              </a:rPr>
              <a:t>The Effects of Achilles Tendon Ruptures Leading to Soleus Muscle Atrophy. Janae McCloud and Larry Lowe</a:t>
            </a: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Biology, Chemistry, and Environmental Health Science Department, Benedict College, 1600 Harden Street, Columbia, SC, 29204</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__________________________________________________________________________________________</a:t>
            </a:r>
            <a:endParaRPr lang="en-US" sz="2000" dirty="0"/>
          </a:p>
        </p:txBody>
      </p:sp>
      <p:sp>
        <p:nvSpPr>
          <p:cNvPr id="5" name="TextBox 4">
            <a:extLst>
              <a:ext uri="{FF2B5EF4-FFF2-40B4-BE49-F238E27FC236}">
                <a16:creationId xmlns:a16="http://schemas.microsoft.com/office/drawing/2014/main" id="{C1509E57-42DE-4F1D-B349-3337288DCFA4}"/>
              </a:ext>
            </a:extLst>
          </p:cNvPr>
          <p:cNvSpPr txBox="1"/>
          <p:nvPr/>
        </p:nvSpPr>
        <p:spPr>
          <a:xfrm>
            <a:off x="960392" y="1416526"/>
            <a:ext cx="5088835" cy="3139321"/>
          </a:xfrm>
          <a:prstGeom prst="rect">
            <a:avLst/>
          </a:prstGeom>
          <a:noFill/>
        </p:spPr>
        <p:txBody>
          <a:bodyPr wrap="square" rtlCol="0">
            <a:spAutoFit/>
          </a:bodyPr>
          <a:lstStyle/>
          <a:p>
            <a:pPr algn="ctr"/>
            <a:r>
              <a:rPr lang="en-US" dirty="0">
                <a:latin typeface="Times New Roman" panose="02020603050405020304" pitchFamily="18" charset="0"/>
                <a:cs typeface="Times New Roman" panose="02020603050405020304" pitchFamily="18" charset="0"/>
              </a:rPr>
              <a:t>Background and Significance</a:t>
            </a:r>
          </a:p>
          <a:p>
            <a:r>
              <a:rPr lang="en-US" sz="900" dirty="0">
                <a:latin typeface="Times New Roman" panose="02020603050405020304" pitchFamily="18" charset="0"/>
                <a:cs typeface="Times New Roman" panose="02020603050405020304" pitchFamily="18" charset="0"/>
              </a:rPr>
              <a:t>Both the gastrocnemius and soleus muscles (calf muscle) unite into one band of tissue which forms the Achilles tendon at the lower end. The Achilles tendon is a strong band of fibrous tissue that allows the connection between the calf muscles and the heel bone (calcaneus). The calf muscle and the Achilles tendon have a parallel connection. Due to their interconnection, if one has a problem it occurs in both (Carey. S., D.P.T., 2016). </a:t>
            </a:r>
          </a:p>
          <a:p>
            <a:endParaRPr lang="en-US" sz="900" dirty="0">
              <a:latin typeface="Times New Roman" panose="02020603050405020304" pitchFamily="18" charset="0"/>
              <a:cs typeface="Times New Roman" panose="02020603050405020304" pitchFamily="18" charset="0"/>
            </a:endParaRPr>
          </a:p>
          <a:p>
            <a:pPr>
              <a:lnSpc>
                <a:spcPct val="200000"/>
              </a:lnSpc>
            </a:pPr>
            <a:r>
              <a:rPr lang="en-US" sz="900" dirty="0">
                <a:latin typeface="Times New Roman" panose="02020603050405020304" pitchFamily="18" charset="0"/>
                <a:cs typeface="Times New Roman" panose="02020603050405020304" pitchFamily="18" charset="0"/>
              </a:rPr>
              <a:t>Allows concentric and eccentric motion</a:t>
            </a:r>
          </a:p>
          <a:p>
            <a:pPr>
              <a:lnSpc>
                <a:spcPct val="200000"/>
              </a:lnSpc>
            </a:pPr>
            <a:r>
              <a:rPr lang="en-US" sz="900" dirty="0">
                <a:latin typeface="Times New Roman" panose="02020603050405020304" pitchFamily="18" charset="0"/>
                <a:cs typeface="Times New Roman" panose="02020603050405020304" pitchFamily="18" charset="0"/>
              </a:rPr>
              <a:t>Constant usage causes restrictions to the joint it is connected to.</a:t>
            </a:r>
          </a:p>
          <a:p>
            <a:pPr>
              <a:lnSpc>
                <a:spcPct val="200000"/>
              </a:lnSpc>
            </a:pPr>
            <a:r>
              <a:rPr lang="en-US" sz="900" dirty="0">
                <a:latin typeface="Times New Roman" panose="02020603050405020304" pitchFamily="18" charset="0"/>
                <a:cs typeface="Times New Roman" panose="02020603050405020304" pitchFamily="18" charset="0"/>
              </a:rPr>
              <a:t>Becomes less pliable </a:t>
            </a:r>
          </a:p>
          <a:p>
            <a:pPr>
              <a:lnSpc>
                <a:spcPct val="200000"/>
              </a:lnSpc>
            </a:pPr>
            <a:endParaRPr lang="en-US" sz="900" dirty="0">
              <a:latin typeface="Times New Roman" panose="02020603050405020304" pitchFamily="18" charset="0"/>
              <a:cs typeface="Times New Roman" panose="02020603050405020304" pitchFamily="18" charset="0"/>
            </a:endParaRPr>
          </a:p>
          <a:p>
            <a:r>
              <a:rPr lang="en-US" sz="900" dirty="0">
                <a:latin typeface="Times New Roman" panose="02020603050405020304" pitchFamily="18" charset="0"/>
                <a:cs typeface="Times New Roman" panose="02020603050405020304" pitchFamily="18" charset="0"/>
              </a:rPr>
              <a:t>When the calf muscle is tight, the ankle may not move properly.</a:t>
            </a:r>
          </a:p>
          <a:p>
            <a:r>
              <a:rPr lang="en-US" sz="900" dirty="0">
                <a:latin typeface="Times New Roman" panose="02020603050405020304" pitchFamily="18" charset="0"/>
                <a:cs typeface="Times New Roman" panose="02020603050405020304" pitchFamily="18" charset="0"/>
              </a:rPr>
              <a:t>“Research has shown that we need 20 degrees of ankle dorsiflexion range of motion for effective running… people with tight calves may have as little as -5 degrees (C. Silas D.P.T., 2016)</a:t>
            </a:r>
          </a:p>
          <a:p>
            <a:pPr>
              <a:lnSpc>
                <a:spcPct val="200000"/>
              </a:lnSpc>
            </a:pPr>
            <a:endParaRPr lang="en-US" sz="900" dirty="0">
              <a:latin typeface="Times New Roman" panose="02020603050405020304" pitchFamily="18" charset="0"/>
              <a:cs typeface="Times New Roman" panose="02020603050405020304" pitchFamily="18" charset="0"/>
            </a:endParaRPr>
          </a:p>
          <a:p>
            <a:endParaRPr lang="en-US" sz="9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0F561314-140C-4607-B139-F6AF6DF91C21}"/>
              </a:ext>
            </a:extLst>
          </p:cNvPr>
          <p:cNvSpPr txBox="1"/>
          <p:nvPr/>
        </p:nvSpPr>
        <p:spPr>
          <a:xfrm>
            <a:off x="708990" y="5264018"/>
            <a:ext cx="4956313" cy="2585323"/>
          </a:xfrm>
          <a:prstGeom prst="rect">
            <a:avLst/>
          </a:prstGeom>
          <a:noFill/>
        </p:spPr>
        <p:txBody>
          <a:bodyPr wrap="square" rtlCol="0">
            <a:spAutoFit/>
          </a:bodyPr>
          <a:lstStyle/>
          <a:p>
            <a:pPr algn="ctr"/>
            <a:r>
              <a:rPr lang="en-US" dirty="0"/>
              <a:t>Materials and Method</a:t>
            </a:r>
          </a:p>
          <a:p>
            <a:pPr marL="285750" indent="-285750">
              <a:buFont typeface="Arial" panose="020B0604020202020204" pitchFamily="34" charset="0"/>
              <a:buChar char="•"/>
            </a:pPr>
            <a:r>
              <a:rPr lang="en-US" sz="900" dirty="0">
                <a:latin typeface="Times New Roman" panose="02020603050405020304" pitchFamily="18" charset="0"/>
                <a:cs typeface="Times New Roman" panose="02020603050405020304" pitchFamily="18" charset="0"/>
              </a:rPr>
              <a:t>Patients with Achilles tendon ruptures (surgery and post-surgery actions)</a:t>
            </a:r>
          </a:p>
          <a:p>
            <a:pPr marL="285750" indent="-285750">
              <a:buFont typeface="Arial" panose="020B0604020202020204" pitchFamily="34" charset="0"/>
              <a:buChar char="•"/>
            </a:pPr>
            <a:r>
              <a:rPr lang="en-US" sz="900" dirty="0">
                <a:latin typeface="Times New Roman" panose="02020603050405020304" pitchFamily="18" charset="0"/>
                <a:cs typeface="Times New Roman" panose="02020603050405020304" pitchFamily="18" charset="0"/>
              </a:rPr>
              <a:t>Patients with Achilles tendon ruptures (no surgery)</a:t>
            </a:r>
          </a:p>
          <a:p>
            <a:pPr marL="285750" indent="-285750">
              <a:buFont typeface="Arial" panose="020B0604020202020204" pitchFamily="34" charset="0"/>
              <a:buChar char="•"/>
            </a:pPr>
            <a:r>
              <a:rPr lang="en-US" sz="900" dirty="0">
                <a:latin typeface="Times New Roman" panose="02020603050405020304" pitchFamily="18" charset="0"/>
                <a:cs typeface="Times New Roman" panose="02020603050405020304" pitchFamily="18" charset="0"/>
              </a:rPr>
              <a:t>Magnetic resonance imaging (MRI)</a:t>
            </a:r>
          </a:p>
          <a:p>
            <a:pPr marL="285750" indent="-285750">
              <a:buFont typeface="Arial" panose="020B0604020202020204" pitchFamily="34" charset="0"/>
              <a:buChar char="•"/>
            </a:pPr>
            <a:endParaRPr lang="en-US" sz="900" dirty="0">
              <a:latin typeface="Times New Roman" panose="02020603050405020304" pitchFamily="18" charset="0"/>
              <a:cs typeface="Times New Roman" panose="02020603050405020304" pitchFamily="18" charset="0"/>
            </a:endParaRPr>
          </a:p>
          <a:p>
            <a:r>
              <a:rPr lang="en-US" sz="900" dirty="0">
                <a:latin typeface="Times New Roman" panose="02020603050405020304" pitchFamily="18" charset="0"/>
                <a:cs typeface="Times New Roman" panose="02020603050405020304" pitchFamily="18" charset="0"/>
              </a:rPr>
              <a:t>Two groups consisting of the distinct patients with Achilles tendon ruptures will continue their designated action towards resolving the injury.</a:t>
            </a:r>
          </a:p>
          <a:p>
            <a:r>
              <a:rPr lang="en-US" sz="900" dirty="0">
                <a:latin typeface="Times New Roman" panose="02020603050405020304" pitchFamily="18" charset="0"/>
                <a:cs typeface="Times New Roman" panose="02020603050405020304" pitchFamily="18" charset="0"/>
              </a:rPr>
              <a:t>Following the healing processes, an MRI will be constructed to calculate the volume of calf muscles</a:t>
            </a:r>
            <a:r>
              <a:rPr lang="en-US"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p>
        </p:txBody>
      </p:sp>
      <p:sp>
        <p:nvSpPr>
          <p:cNvPr id="9" name="TextBox 8">
            <a:extLst>
              <a:ext uri="{FF2B5EF4-FFF2-40B4-BE49-F238E27FC236}">
                <a16:creationId xmlns:a16="http://schemas.microsoft.com/office/drawing/2014/main" id="{871AD1A8-CC07-4E41-B89A-63CBEC627AE4}"/>
              </a:ext>
            </a:extLst>
          </p:cNvPr>
          <p:cNvSpPr txBox="1"/>
          <p:nvPr/>
        </p:nvSpPr>
        <p:spPr>
          <a:xfrm>
            <a:off x="5942851" y="1389521"/>
            <a:ext cx="4399722" cy="2031325"/>
          </a:xfrm>
          <a:prstGeom prst="rect">
            <a:avLst/>
          </a:prstGeom>
          <a:noFill/>
        </p:spPr>
        <p:txBody>
          <a:bodyPr wrap="square" rtlCol="0">
            <a:spAutoFit/>
          </a:bodyPr>
          <a:lstStyle/>
          <a:p>
            <a:pPr algn="ctr"/>
            <a:r>
              <a:rPr lang="en-US" dirty="0"/>
              <a:t>Results</a:t>
            </a:r>
          </a:p>
          <a:p>
            <a:r>
              <a:rPr lang="en-US" sz="900" dirty="0">
                <a:latin typeface="Times New Roman" panose="02020603050405020304" pitchFamily="18" charset="0"/>
                <a:cs typeface="Times New Roman" panose="02020603050405020304" pitchFamily="18" charset="0"/>
              </a:rPr>
              <a:t>Group 1: The mean differences between the healthy and affected soleus muscle volumes are 17.7% after surgery and 24.8% after conservative treatments. The length of the Achilles tendon from the calcaneal to the soleus muscle of the effected leg was 18.7 mm longer for conservative treatment. Overall, resulting in 21% calf muscle atrophy.</a:t>
            </a:r>
          </a:p>
          <a:p>
            <a:endParaRPr lang="en-US" sz="900" dirty="0"/>
          </a:p>
          <a:p>
            <a:r>
              <a:rPr lang="en-US" sz="900" dirty="0">
                <a:latin typeface="Times New Roman" panose="02020603050405020304" pitchFamily="18" charset="0"/>
                <a:cs typeface="Times New Roman" panose="02020603050405020304" pitchFamily="18" charset="0"/>
              </a:rPr>
              <a:t>Group 2: Patients suffered with approximately 12% calf muscle atrophy with 9.8% soleus muscle differences in volume.  The Achilles tendon length from the calcaneal to the medial gastrocnemius muscle was 21.1 mm longer when compared to a healthy leg. </a:t>
            </a:r>
          </a:p>
          <a:p>
            <a:endParaRPr lang="en-US" dirty="0"/>
          </a:p>
          <a:p>
            <a:r>
              <a:rPr lang="en-US" dirty="0"/>
              <a:t> </a:t>
            </a:r>
          </a:p>
        </p:txBody>
      </p:sp>
      <p:sp>
        <p:nvSpPr>
          <p:cNvPr id="10" name="TextBox 9">
            <a:extLst>
              <a:ext uri="{FF2B5EF4-FFF2-40B4-BE49-F238E27FC236}">
                <a16:creationId xmlns:a16="http://schemas.microsoft.com/office/drawing/2014/main" id="{B7691B9D-9D8B-44D9-86E3-5E367359511C}"/>
              </a:ext>
            </a:extLst>
          </p:cNvPr>
          <p:cNvSpPr txBox="1"/>
          <p:nvPr/>
        </p:nvSpPr>
        <p:spPr>
          <a:xfrm>
            <a:off x="6072420" y="2845389"/>
            <a:ext cx="4638261" cy="2723823"/>
          </a:xfrm>
          <a:prstGeom prst="rect">
            <a:avLst/>
          </a:prstGeom>
          <a:noFill/>
        </p:spPr>
        <p:txBody>
          <a:bodyPr wrap="square" rtlCol="0">
            <a:spAutoFit/>
          </a:bodyPr>
          <a:lstStyle/>
          <a:p>
            <a:pPr algn="ctr"/>
            <a:r>
              <a:rPr lang="en-US" dirty="0"/>
              <a:t>Literature Cited</a:t>
            </a:r>
          </a:p>
          <a:p>
            <a:r>
              <a:rPr lang="en-US" sz="900" b="0" i="0" dirty="0">
                <a:effectLst/>
                <a:latin typeface="Times New Roman" panose="02020603050405020304" pitchFamily="18" charset="0"/>
                <a:cs typeface="Times New Roman" panose="02020603050405020304" pitchFamily="18" charset="0"/>
              </a:rPr>
              <a:t>Britannica, T. Editors of </a:t>
            </a:r>
            <a:r>
              <a:rPr lang="en-US" sz="900" b="0" i="0" dirty="0" err="1">
                <a:effectLst/>
                <a:latin typeface="Times New Roman" panose="02020603050405020304" pitchFamily="18" charset="0"/>
                <a:cs typeface="Times New Roman" panose="02020603050405020304" pitchFamily="18" charset="0"/>
              </a:rPr>
              <a:t>Encyclopaedia</a:t>
            </a:r>
            <a:r>
              <a:rPr lang="en-US" sz="900" b="0" i="0" dirty="0">
                <a:effectLst/>
                <a:latin typeface="Times New Roman" panose="02020603050405020304" pitchFamily="18" charset="0"/>
                <a:cs typeface="Times New Roman" panose="02020603050405020304" pitchFamily="18" charset="0"/>
              </a:rPr>
              <a:t> (2019, October 3). </a:t>
            </a:r>
            <a:r>
              <a:rPr lang="en-US" sz="900" b="0" i="1" dirty="0">
                <a:effectLst/>
                <a:latin typeface="Times New Roman" panose="02020603050405020304" pitchFamily="18" charset="0"/>
                <a:cs typeface="Times New Roman" panose="02020603050405020304" pitchFamily="18" charset="0"/>
              </a:rPr>
              <a:t>Soleus muscle</a:t>
            </a:r>
            <a:r>
              <a:rPr lang="en-US" sz="900" b="0" i="0" dirty="0">
                <a:effectLst/>
                <a:latin typeface="Times New Roman" panose="02020603050405020304" pitchFamily="18" charset="0"/>
                <a:cs typeface="Times New Roman" panose="02020603050405020304" pitchFamily="18" charset="0"/>
              </a:rPr>
              <a:t>. </a:t>
            </a:r>
            <a:r>
              <a:rPr lang="en-US" sz="900" b="0" i="1" dirty="0">
                <a:effectLst/>
                <a:latin typeface="Times New Roman" panose="02020603050405020304" pitchFamily="18" charset="0"/>
                <a:cs typeface="Times New Roman" panose="02020603050405020304" pitchFamily="18" charset="0"/>
              </a:rPr>
              <a:t>Encyclopedia Britannica</a:t>
            </a:r>
            <a:r>
              <a:rPr lang="en-US" sz="900" b="0" i="0" dirty="0">
                <a:effectLst/>
                <a:latin typeface="Times New Roman" panose="02020603050405020304" pitchFamily="18" charset="0"/>
                <a:cs typeface="Times New Roman" panose="02020603050405020304" pitchFamily="18" charset="0"/>
              </a:rPr>
              <a:t>. </a:t>
            </a:r>
            <a:r>
              <a:rPr lang="en-US" sz="900" b="0" i="0" dirty="0">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https://www.britannica.com/science/soleus-muscle</a:t>
            </a:r>
            <a:endParaRPr lang="en-US" sz="900" b="0" i="0" dirty="0">
              <a:effectLst/>
              <a:latin typeface="Times New Roman" panose="02020603050405020304" pitchFamily="18" charset="0"/>
              <a:cs typeface="Times New Roman" panose="02020603050405020304" pitchFamily="18" charset="0"/>
            </a:endParaRPr>
          </a:p>
          <a:p>
            <a:endParaRPr lang="en-US" sz="900" dirty="0">
              <a:latin typeface="Times New Roman" panose="02020603050405020304" pitchFamily="18" charset="0"/>
              <a:cs typeface="Times New Roman" panose="02020603050405020304" pitchFamily="18" charset="0"/>
            </a:endParaRPr>
          </a:p>
          <a:p>
            <a:r>
              <a:rPr lang="en-US" sz="900" b="0" i="0" dirty="0">
                <a:effectLst/>
                <a:latin typeface="Times New Roman" panose="02020603050405020304" pitchFamily="18" charset="0"/>
                <a:cs typeface="Times New Roman" panose="02020603050405020304" pitchFamily="18" charset="0"/>
              </a:rPr>
              <a:t>Heikkinen, J., </a:t>
            </a:r>
            <a:r>
              <a:rPr lang="en-US" sz="900" b="0" i="0" dirty="0" err="1">
                <a:effectLst/>
                <a:latin typeface="Times New Roman" panose="02020603050405020304" pitchFamily="18" charset="0"/>
                <a:cs typeface="Times New Roman" panose="02020603050405020304" pitchFamily="18" charset="0"/>
              </a:rPr>
              <a:t>Lantto</a:t>
            </a:r>
            <a:r>
              <a:rPr lang="en-US" sz="900" b="0" i="0" dirty="0">
                <a:effectLst/>
                <a:latin typeface="Times New Roman" panose="02020603050405020304" pitchFamily="18" charset="0"/>
                <a:cs typeface="Times New Roman" panose="02020603050405020304" pitchFamily="18" charset="0"/>
              </a:rPr>
              <a:t>, I., </a:t>
            </a:r>
            <a:r>
              <a:rPr lang="en-US" sz="900" b="0" i="0" dirty="0" err="1">
                <a:effectLst/>
                <a:latin typeface="Times New Roman" panose="02020603050405020304" pitchFamily="18" charset="0"/>
                <a:cs typeface="Times New Roman" panose="02020603050405020304" pitchFamily="18" charset="0"/>
              </a:rPr>
              <a:t>Piilonen</a:t>
            </a:r>
            <a:r>
              <a:rPr lang="en-US" sz="900" b="0" i="0" dirty="0">
                <a:effectLst/>
                <a:latin typeface="Times New Roman" panose="02020603050405020304" pitchFamily="18" charset="0"/>
                <a:cs typeface="Times New Roman" panose="02020603050405020304" pitchFamily="18" charset="0"/>
              </a:rPr>
              <a:t>, J., </a:t>
            </a:r>
            <a:r>
              <a:rPr lang="en-US" sz="900" b="0" i="0" dirty="0" err="1">
                <a:effectLst/>
                <a:latin typeface="Times New Roman" panose="02020603050405020304" pitchFamily="18" charset="0"/>
                <a:cs typeface="Times New Roman" panose="02020603050405020304" pitchFamily="18" charset="0"/>
              </a:rPr>
              <a:t>Flinkkilä</a:t>
            </a:r>
            <a:r>
              <a:rPr lang="en-US" sz="900" b="0" i="0" dirty="0">
                <a:effectLst/>
                <a:latin typeface="Times New Roman" panose="02020603050405020304" pitchFamily="18" charset="0"/>
                <a:cs typeface="Times New Roman" panose="02020603050405020304" pitchFamily="18" charset="0"/>
              </a:rPr>
              <a:t>, T., </a:t>
            </a:r>
            <a:r>
              <a:rPr lang="en-US" sz="900" b="0" i="0" dirty="0" err="1">
                <a:effectLst/>
                <a:latin typeface="Times New Roman" panose="02020603050405020304" pitchFamily="18" charset="0"/>
                <a:cs typeface="Times New Roman" panose="02020603050405020304" pitchFamily="18" charset="0"/>
              </a:rPr>
              <a:t>Ohtonen</a:t>
            </a:r>
            <a:r>
              <a:rPr lang="en-US" sz="900" b="0" i="0" dirty="0">
                <a:effectLst/>
                <a:latin typeface="Times New Roman" panose="02020603050405020304" pitchFamily="18" charset="0"/>
                <a:cs typeface="Times New Roman" panose="02020603050405020304" pitchFamily="18" charset="0"/>
              </a:rPr>
              <a:t>, P., </a:t>
            </a:r>
            <a:r>
              <a:rPr lang="en-US" sz="900" b="0" i="0" dirty="0" err="1">
                <a:effectLst/>
                <a:latin typeface="Times New Roman" panose="02020603050405020304" pitchFamily="18" charset="0"/>
                <a:cs typeface="Times New Roman" panose="02020603050405020304" pitchFamily="18" charset="0"/>
              </a:rPr>
              <a:t>Siira</a:t>
            </a:r>
            <a:r>
              <a:rPr lang="en-US" sz="900" b="0" i="0" dirty="0">
                <a:effectLst/>
                <a:latin typeface="Times New Roman" panose="02020603050405020304" pitchFamily="18" charset="0"/>
                <a:cs typeface="Times New Roman" panose="02020603050405020304" pitchFamily="18" charset="0"/>
              </a:rPr>
              <a:t>, P., Laine, V., </a:t>
            </a:r>
            <a:r>
              <a:rPr lang="en-US" sz="900" b="0" i="0" dirty="0" err="1">
                <a:effectLst/>
                <a:latin typeface="Times New Roman" panose="02020603050405020304" pitchFamily="18" charset="0"/>
                <a:cs typeface="Times New Roman" panose="02020603050405020304" pitchFamily="18" charset="0"/>
              </a:rPr>
              <a:t>Niinimäki</a:t>
            </a:r>
            <a:r>
              <a:rPr lang="en-US" sz="900" b="0" i="0" dirty="0">
                <a:effectLst/>
                <a:latin typeface="Times New Roman" panose="02020603050405020304" pitchFamily="18" charset="0"/>
                <a:cs typeface="Times New Roman" panose="02020603050405020304" pitchFamily="18" charset="0"/>
              </a:rPr>
              <a:t>, J., </a:t>
            </a:r>
            <a:r>
              <a:rPr lang="en-US" sz="900" b="0" i="0" dirty="0" err="1">
                <a:effectLst/>
                <a:latin typeface="Times New Roman" panose="02020603050405020304" pitchFamily="18" charset="0"/>
                <a:cs typeface="Times New Roman" panose="02020603050405020304" pitchFamily="18" charset="0"/>
              </a:rPr>
              <a:t>Pajala</a:t>
            </a:r>
            <a:r>
              <a:rPr lang="en-US" sz="900" b="0" i="0" dirty="0">
                <a:effectLst/>
                <a:latin typeface="Times New Roman" panose="02020603050405020304" pitchFamily="18" charset="0"/>
                <a:cs typeface="Times New Roman" panose="02020603050405020304" pitchFamily="18" charset="0"/>
              </a:rPr>
              <a:t>, A., &amp; </a:t>
            </a:r>
            <a:r>
              <a:rPr lang="en-US" sz="900" b="0" i="0" dirty="0" err="1">
                <a:effectLst/>
                <a:latin typeface="Times New Roman" panose="02020603050405020304" pitchFamily="18" charset="0"/>
                <a:cs typeface="Times New Roman" panose="02020603050405020304" pitchFamily="18" charset="0"/>
              </a:rPr>
              <a:t>Leppilahti</a:t>
            </a:r>
            <a:r>
              <a:rPr lang="en-US" sz="900" b="0" i="0" dirty="0">
                <a:effectLst/>
                <a:latin typeface="Times New Roman" panose="02020603050405020304" pitchFamily="18" charset="0"/>
                <a:cs typeface="Times New Roman" panose="02020603050405020304" pitchFamily="18" charset="0"/>
              </a:rPr>
              <a:t>, J. (2017). Tendon Length, Calf Muscle Atrophy, and Strength Deficit After Acute Achilles Tendon Rupture: Long-Term Follow-up of Patients in a Previous Study. </a:t>
            </a:r>
            <a:r>
              <a:rPr lang="en-US" sz="900" b="0" i="1" dirty="0">
                <a:effectLst/>
                <a:latin typeface="Times New Roman" panose="02020603050405020304" pitchFamily="18" charset="0"/>
                <a:cs typeface="Times New Roman" panose="02020603050405020304" pitchFamily="18" charset="0"/>
              </a:rPr>
              <a:t>The Journal of bone and joint surgery. American volume</a:t>
            </a:r>
            <a:r>
              <a:rPr lang="en-US" sz="900" b="0" i="0" dirty="0">
                <a:effectLst/>
                <a:latin typeface="Times New Roman" panose="02020603050405020304" pitchFamily="18" charset="0"/>
                <a:cs typeface="Times New Roman" panose="02020603050405020304" pitchFamily="18" charset="0"/>
              </a:rPr>
              <a:t>, </a:t>
            </a:r>
            <a:r>
              <a:rPr lang="en-US" sz="900" b="0" i="1" dirty="0">
                <a:effectLst/>
                <a:latin typeface="Times New Roman" panose="02020603050405020304" pitchFamily="18" charset="0"/>
                <a:cs typeface="Times New Roman" panose="02020603050405020304" pitchFamily="18" charset="0"/>
              </a:rPr>
              <a:t>99</a:t>
            </a:r>
            <a:r>
              <a:rPr lang="en-US" sz="900" b="0" i="0" dirty="0">
                <a:effectLst/>
                <a:latin typeface="Times New Roman" panose="02020603050405020304" pitchFamily="18" charset="0"/>
                <a:cs typeface="Times New Roman" panose="02020603050405020304" pitchFamily="18" charset="0"/>
              </a:rPr>
              <a:t>(18), 1509–1515. https://doi.org/10.2106/JBJS.16.01491</a:t>
            </a:r>
            <a:endParaRPr lang="en-US" sz="900" dirty="0">
              <a:latin typeface="Times New Roman" panose="02020603050405020304" pitchFamily="18" charset="0"/>
              <a:cs typeface="Times New Roman" panose="02020603050405020304" pitchFamily="18" charset="0"/>
            </a:endParaRPr>
          </a:p>
          <a:p>
            <a:endParaRPr lang="en-US" sz="900" dirty="0">
              <a:effectLst/>
              <a:latin typeface="Times New Roman" panose="02020603050405020304" pitchFamily="18" charset="0"/>
              <a:cs typeface="Times New Roman" panose="02020603050405020304" pitchFamily="18" charset="0"/>
            </a:endParaRPr>
          </a:p>
          <a:p>
            <a:r>
              <a:rPr lang="en-US" sz="900" dirty="0">
                <a:effectLst/>
                <a:latin typeface="Times New Roman" panose="02020603050405020304" pitchFamily="18" charset="0"/>
                <a:cs typeface="Times New Roman" panose="02020603050405020304" pitchFamily="18" charset="0"/>
              </a:rPr>
              <a:t>Pietrangelo, A. (2019, August 24). </a:t>
            </a:r>
            <a:r>
              <a:rPr lang="en-US" sz="900" i="1" dirty="0">
                <a:effectLst/>
                <a:latin typeface="Times New Roman" panose="02020603050405020304" pitchFamily="18" charset="0"/>
                <a:cs typeface="Times New Roman" panose="02020603050405020304" pitchFamily="18" charset="0"/>
              </a:rPr>
              <a:t>Muscle Atrophy: Causes, Symptoms, and Diagnosis</a:t>
            </a:r>
            <a:r>
              <a:rPr lang="en-US" sz="900" dirty="0">
                <a:effectLst/>
                <a:latin typeface="Times New Roman" panose="02020603050405020304" pitchFamily="18" charset="0"/>
                <a:cs typeface="Times New Roman" panose="02020603050405020304" pitchFamily="18" charset="0"/>
              </a:rPr>
              <a:t>. Healthline. https://www.healthline.com/health/muscle-atrophy. </a:t>
            </a:r>
          </a:p>
          <a:p>
            <a:endParaRPr lang="en-US" sz="900" dirty="0">
              <a:effectLst/>
              <a:latin typeface="Times New Roman" panose="02020603050405020304" pitchFamily="18" charset="0"/>
              <a:cs typeface="Times New Roman" panose="02020603050405020304" pitchFamily="18" charset="0"/>
            </a:endParaRPr>
          </a:p>
          <a:p>
            <a:r>
              <a:rPr lang="en-US" sz="900" dirty="0">
                <a:effectLst/>
                <a:latin typeface="Times New Roman" panose="02020603050405020304" pitchFamily="18" charset="0"/>
                <a:cs typeface="Times New Roman" panose="02020603050405020304" pitchFamily="18" charset="0"/>
              </a:rPr>
              <a:t>Silas Carey, D. P. T. (2020, October 30). </a:t>
            </a:r>
            <a:r>
              <a:rPr lang="en-US" sz="900" i="1" dirty="0">
                <a:effectLst/>
                <a:latin typeface="Times New Roman" panose="02020603050405020304" pitchFamily="18" charset="0"/>
                <a:cs typeface="Times New Roman" panose="02020603050405020304" pitchFamily="18" charset="0"/>
              </a:rPr>
              <a:t>Calf Muscle Tightness, Achilles Tendon Length and Lower Leg Injury</a:t>
            </a:r>
            <a:r>
              <a:rPr lang="en-US" sz="900" dirty="0">
                <a:effectLst/>
                <a:latin typeface="Times New Roman" panose="02020603050405020304" pitchFamily="18" charset="0"/>
                <a:cs typeface="Times New Roman" panose="02020603050405020304" pitchFamily="18" charset="0"/>
              </a:rPr>
              <a:t>. Mountain Peak Fitness. https://www.mountainpeakfitness.com/blog/calf-achilles-lower-leg-silas. </a:t>
            </a:r>
          </a:p>
          <a:p>
            <a:endParaRPr lang="en-US" dirty="0"/>
          </a:p>
        </p:txBody>
      </p:sp>
      <p:sp>
        <p:nvSpPr>
          <p:cNvPr id="11" name="TextBox 10">
            <a:extLst>
              <a:ext uri="{FF2B5EF4-FFF2-40B4-BE49-F238E27FC236}">
                <a16:creationId xmlns:a16="http://schemas.microsoft.com/office/drawing/2014/main" id="{44D3EAA5-9AE3-4EB5-800C-1154944E01CB}"/>
              </a:ext>
            </a:extLst>
          </p:cNvPr>
          <p:cNvSpPr txBox="1"/>
          <p:nvPr/>
        </p:nvSpPr>
        <p:spPr>
          <a:xfrm>
            <a:off x="1172997" y="4210064"/>
            <a:ext cx="1520687" cy="1061829"/>
          </a:xfrm>
          <a:prstGeom prst="rect">
            <a:avLst/>
          </a:prstGeom>
          <a:noFill/>
          <a:ln>
            <a:solidFill>
              <a:schemeClr val="tx1"/>
            </a:solidFill>
          </a:ln>
        </p:spPr>
        <p:txBody>
          <a:bodyPr wrap="square" rtlCol="0">
            <a:spAutoFit/>
          </a:bodyPr>
          <a:lstStyle/>
          <a:p>
            <a:pPr algn="ctr"/>
            <a:r>
              <a:rPr lang="en-US" dirty="0"/>
              <a:t>Hypothesis</a:t>
            </a:r>
          </a:p>
          <a:p>
            <a:pPr algn="ctr"/>
            <a:r>
              <a:rPr lang="en-US" sz="900" dirty="0">
                <a:latin typeface="Times New Roman" panose="02020603050405020304" pitchFamily="18" charset="0"/>
                <a:cs typeface="Times New Roman" panose="02020603050405020304" pitchFamily="18" charset="0"/>
              </a:rPr>
              <a:t>An Achilles tendon rupture will cause stress towards its connecting muscles and tendons, leading to soleus muscle atrophy. </a:t>
            </a:r>
          </a:p>
        </p:txBody>
      </p:sp>
      <p:sp>
        <p:nvSpPr>
          <p:cNvPr id="13" name="TextBox 12">
            <a:extLst>
              <a:ext uri="{FF2B5EF4-FFF2-40B4-BE49-F238E27FC236}">
                <a16:creationId xmlns:a16="http://schemas.microsoft.com/office/drawing/2014/main" id="{11230E90-93C3-446C-97AA-E061288C50AA}"/>
              </a:ext>
            </a:extLst>
          </p:cNvPr>
          <p:cNvSpPr txBox="1"/>
          <p:nvPr/>
        </p:nvSpPr>
        <p:spPr>
          <a:xfrm>
            <a:off x="7007087" y="5264018"/>
            <a:ext cx="4346713" cy="1892826"/>
          </a:xfrm>
          <a:prstGeom prst="rect">
            <a:avLst/>
          </a:prstGeom>
          <a:noFill/>
        </p:spPr>
        <p:txBody>
          <a:bodyPr wrap="square" rtlCol="0">
            <a:spAutoFit/>
          </a:bodyPr>
          <a:lstStyle/>
          <a:p>
            <a:pPr algn="ctr"/>
            <a:r>
              <a:rPr lang="en-US" u="sng" dirty="0"/>
              <a:t>Acknowledgements</a:t>
            </a:r>
          </a:p>
          <a:p>
            <a:pPr algn="ctr"/>
            <a:r>
              <a:rPr lang="en-US" sz="900" dirty="0">
                <a:latin typeface="Times New Roman" panose="02020603050405020304" pitchFamily="18" charset="0"/>
                <a:cs typeface="Times New Roman" panose="02020603050405020304" pitchFamily="18" charset="0"/>
              </a:rPr>
              <a:t>Dr. Godwin </a:t>
            </a:r>
            <a:r>
              <a:rPr lang="en-US" sz="900" dirty="0" err="1">
                <a:latin typeface="Times New Roman" panose="02020603050405020304" pitchFamily="18" charset="0"/>
                <a:cs typeface="Times New Roman" panose="02020603050405020304" pitchFamily="18" charset="0"/>
              </a:rPr>
              <a:t>Mbamalu</a:t>
            </a:r>
            <a:r>
              <a:rPr lang="en-US" sz="900" dirty="0">
                <a:latin typeface="Times New Roman" panose="02020603050405020304" pitchFamily="18" charset="0"/>
                <a:cs typeface="Times New Roman" panose="02020603050405020304" pitchFamily="18" charset="0"/>
              </a:rPr>
              <a:t> – Associate Vice President for Research </a:t>
            </a:r>
          </a:p>
          <a:p>
            <a:pPr algn="ctr"/>
            <a:endParaRPr lang="en-US" sz="900" dirty="0">
              <a:latin typeface="Times New Roman" panose="02020603050405020304" pitchFamily="18" charset="0"/>
              <a:cs typeface="Times New Roman" panose="02020603050405020304" pitchFamily="18" charset="0"/>
            </a:endParaRPr>
          </a:p>
          <a:p>
            <a:pPr algn="ctr"/>
            <a:r>
              <a:rPr lang="en-US" sz="900" dirty="0">
                <a:latin typeface="Times New Roman" panose="02020603050405020304" pitchFamily="18" charset="0"/>
                <a:cs typeface="Times New Roman" panose="02020603050405020304" pitchFamily="18" charset="0"/>
              </a:rPr>
              <a:t>FY19 US Dept of Education MSEIP Grant Award P120A190061</a:t>
            </a:r>
          </a:p>
          <a:p>
            <a:pPr algn="ctr"/>
            <a:endParaRPr lang="en-US" sz="900" dirty="0">
              <a:latin typeface="Times New Roman" panose="02020603050405020304" pitchFamily="18" charset="0"/>
              <a:cs typeface="Times New Roman" panose="02020603050405020304" pitchFamily="18" charset="0"/>
            </a:endParaRPr>
          </a:p>
          <a:p>
            <a:pPr algn="ctr"/>
            <a:r>
              <a:rPr lang="en-US" sz="900" dirty="0">
                <a:latin typeface="Times New Roman" panose="02020603050405020304" pitchFamily="18" charset="0"/>
                <a:cs typeface="Times New Roman" panose="02020603050405020304" pitchFamily="18" charset="0"/>
              </a:rPr>
              <a:t>Benedict College</a:t>
            </a:r>
          </a:p>
          <a:p>
            <a:pPr algn="ctr"/>
            <a:endParaRPr lang="en-US" sz="900" dirty="0">
              <a:latin typeface="Times New Roman" panose="02020603050405020304" pitchFamily="18" charset="0"/>
              <a:cs typeface="Times New Roman" panose="02020603050405020304" pitchFamily="18" charset="0"/>
            </a:endParaRPr>
          </a:p>
          <a:p>
            <a:pPr algn="ctr"/>
            <a:r>
              <a:rPr lang="en-US" sz="900" dirty="0">
                <a:latin typeface="Times New Roman" panose="02020603050405020304" pitchFamily="18" charset="0"/>
                <a:cs typeface="Times New Roman" panose="02020603050405020304" pitchFamily="18" charset="0"/>
              </a:rPr>
              <a:t>Virtual Summer Research Institute – Summer 2021</a:t>
            </a:r>
          </a:p>
          <a:p>
            <a:pPr algn="ctr"/>
            <a:endParaRPr lang="en-US" sz="900" dirty="0">
              <a:latin typeface="Times New Roman" panose="02020603050405020304" pitchFamily="18" charset="0"/>
              <a:cs typeface="Times New Roman" panose="02020603050405020304" pitchFamily="18" charset="0"/>
            </a:endParaRPr>
          </a:p>
          <a:p>
            <a:pPr algn="ctr"/>
            <a:r>
              <a:rPr lang="en-US" sz="900" dirty="0">
                <a:latin typeface="Times New Roman" panose="02020603050405020304" pitchFamily="18" charset="0"/>
                <a:cs typeface="Times New Roman" panose="02020603050405020304" pitchFamily="18" charset="0"/>
              </a:rPr>
              <a:t>SURI Summer 2021</a:t>
            </a:r>
          </a:p>
          <a:p>
            <a:endParaRPr lang="en-US" dirty="0"/>
          </a:p>
        </p:txBody>
      </p:sp>
      <p:pic>
        <p:nvPicPr>
          <p:cNvPr id="17" name="Picture 16">
            <a:extLst>
              <a:ext uri="{FF2B5EF4-FFF2-40B4-BE49-F238E27FC236}">
                <a16:creationId xmlns:a16="http://schemas.microsoft.com/office/drawing/2014/main" id="{424491FC-1995-4E80-AD02-5311F24997AE}"/>
              </a:ext>
            </a:extLst>
          </p:cNvPr>
          <p:cNvPicPr>
            <a:picLocks noChangeAspect="1"/>
          </p:cNvPicPr>
          <p:nvPr/>
        </p:nvPicPr>
        <p:blipFill>
          <a:blip r:embed="rId3"/>
          <a:stretch>
            <a:fillRect/>
          </a:stretch>
        </p:blipFill>
        <p:spPr>
          <a:xfrm>
            <a:off x="4047369" y="2267017"/>
            <a:ext cx="2001858" cy="1386286"/>
          </a:xfrm>
          <a:prstGeom prst="rect">
            <a:avLst/>
          </a:prstGeom>
        </p:spPr>
      </p:pic>
      <p:pic>
        <p:nvPicPr>
          <p:cNvPr id="18" name="Picture 17">
            <a:extLst>
              <a:ext uri="{FF2B5EF4-FFF2-40B4-BE49-F238E27FC236}">
                <a16:creationId xmlns:a16="http://schemas.microsoft.com/office/drawing/2014/main" id="{774A2B6E-3C60-46F0-9A76-EC52EBBD9F5C}"/>
              </a:ext>
            </a:extLst>
          </p:cNvPr>
          <p:cNvPicPr>
            <a:picLocks noChangeAspect="1"/>
          </p:cNvPicPr>
          <p:nvPr/>
        </p:nvPicPr>
        <p:blipFill>
          <a:blip r:embed="rId4"/>
          <a:stretch>
            <a:fillRect/>
          </a:stretch>
        </p:blipFill>
        <p:spPr>
          <a:xfrm>
            <a:off x="4510161" y="4207300"/>
            <a:ext cx="1515875" cy="1703231"/>
          </a:xfrm>
          <a:prstGeom prst="rect">
            <a:avLst/>
          </a:prstGeom>
        </p:spPr>
      </p:pic>
      <p:pic>
        <p:nvPicPr>
          <p:cNvPr id="19" name="Picture 18" descr="Diagram&#10;&#10;Description automatically generated">
            <a:extLst>
              <a:ext uri="{FF2B5EF4-FFF2-40B4-BE49-F238E27FC236}">
                <a16:creationId xmlns:a16="http://schemas.microsoft.com/office/drawing/2014/main" id="{25B1AC23-C755-484B-A3F7-B784928F06DB}"/>
              </a:ext>
            </a:extLst>
          </p:cNvPr>
          <p:cNvPicPr>
            <a:picLocks noChangeAspect="1"/>
          </p:cNvPicPr>
          <p:nvPr/>
        </p:nvPicPr>
        <p:blipFill rotWithShape="1">
          <a:blip r:embed="rId5"/>
          <a:srcRect r="-2" b="1825"/>
          <a:stretch/>
        </p:blipFill>
        <p:spPr>
          <a:xfrm>
            <a:off x="10252570" y="1801200"/>
            <a:ext cx="1802616" cy="1325563"/>
          </a:xfrm>
          <a:prstGeom prst="rect">
            <a:avLst/>
          </a:prstGeom>
        </p:spPr>
      </p:pic>
    </p:spTree>
    <p:extLst>
      <p:ext uri="{BB962C8B-B14F-4D97-AF65-F5344CB8AC3E}">
        <p14:creationId xmlns:p14="http://schemas.microsoft.com/office/powerpoint/2010/main" val="1322155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3936</TotalTime>
  <Words>643</Words>
  <Application>Microsoft Office PowerPoint</Application>
  <PresentationFormat>Widescreen</PresentationFormat>
  <Paragraphs>45</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The Effects of Achilles Tendon Ruptures Leading to Soleus Muscle Atrophy. Janae McCloud and Larry Lowe Biology, Chemistry, and Environmental Health Science Department, Benedict College, 1600 Harden Street, Columbia, SC, 29204 __________________________________________________________________________________________</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Effects of Achilles Tendon Ruptures Leading to Soleus Muscle Atrophy. Janae McCloud and Larry Lowe Biology, Chemistry, and Environmental Health Science Department, Benedict College, 1600 Harden Street, Columbia, SC, 29204 __________________________________________________________________________________________</dc:title>
  <dc:creator>Janae McCloud</dc:creator>
  <cp:lastModifiedBy>Janae McCloud</cp:lastModifiedBy>
  <cp:revision>5</cp:revision>
  <dcterms:created xsi:type="dcterms:W3CDTF">2021-07-12T03:17:55Z</dcterms:created>
  <dcterms:modified xsi:type="dcterms:W3CDTF">2021-07-14T20:54:18Z</dcterms:modified>
</cp:coreProperties>
</file>