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7" r:id="rId2"/>
  </p:sldIdLst>
  <p:sldSz cx="32918400" cy="21945600"/>
  <p:notesSz cx="6858000" cy="9144000"/>
  <p:defaultTex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29"/>
  </p:normalViewPr>
  <p:slideViewPr>
    <p:cSldViewPr snapToGrid="0" snapToObjects="1">
      <p:cViewPr varScale="1">
        <p:scale>
          <a:sx n="29" d="100"/>
          <a:sy n="29" d="100"/>
        </p:scale>
        <p:origin x="180"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3.wmf"/><Relationship Id="rId7" Type="http://schemas.openxmlformats.org/officeDocument/2006/relationships/image" Target="../media/image7.wmf"/><Relationship Id="rId2" Type="http://schemas.openxmlformats.org/officeDocument/2006/relationships/image" Target="../media/image2.wmf"/><Relationship Id="rId1" Type="http://schemas.openxmlformats.org/officeDocument/2006/relationships/image" Target="../media/image1.wmf"/><Relationship Id="rId6" Type="http://schemas.openxmlformats.org/officeDocument/2006/relationships/image" Target="../media/image6.wmf"/><Relationship Id="rId5" Type="http://schemas.openxmlformats.org/officeDocument/2006/relationships/image" Target="../media/image5.wmf"/><Relationship Id="rId4" Type="http://schemas.openxmlformats.org/officeDocument/2006/relationships/image" Target="../media/image4.wmf"/><Relationship Id="rId9" Type="http://schemas.openxmlformats.org/officeDocument/2006/relationships/image" Target="../media/image9.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smtClean="0"/>
              <a:t>Click to edit Master title style</a:t>
            </a:r>
            <a:endParaRPr lang="en-US" dirty="0"/>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939531F-6DDE-7B46-BE2C-A1C3FD88DE12}" type="datetimeFigureOut">
              <a:rPr lang="en-US" smtClean="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2E44CD-1E91-C245-A2AD-01C6B38DF1D6}" type="slidenum">
              <a:rPr lang="en-US" smtClean="0"/>
              <a:t>‹#›</a:t>
            </a:fld>
            <a:endParaRPr lang="en-US"/>
          </a:p>
        </p:txBody>
      </p:sp>
    </p:spTree>
    <p:extLst>
      <p:ext uri="{BB962C8B-B14F-4D97-AF65-F5344CB8AC3E}">
        <p14:creationId xmlns:p14="http://schemas.microsoft.com/office/powerpoint/2010/main" val="28224834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939531F-6DDE-7B46-BE2C-A1C3FD88DE12}" type="datetimeFigureOut">
              <a:rPr lang="en-US" smtClean="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2E44CD-1E91-C245-A2AD-01C6B38DF1D6}" type="slidenum">
              <a:rPr lang="en-US" smtClean="0"/>
              <a:t>‹#›</a:t>
            </a:fld>
            <a:endParaRPr lang="en-US"/>
          </a:p>
        </p:txBody>
      </p:sp>
    </p:spTree>
    <p:extLst>
      <p:ext uri="{BB962C8B-B14F-4D97-AF65-F5344CB8AC3E}">
        <p14:creationId xmlns:p14="http://schemas.microsoft.com/office/powerpoint/2010/main" val="26852310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939531F-6DDE-7B46-BE2C-A1C3FD88DE12}" type="datetimeFigureOut">
              <a:rPr lang="en-US" smtClean="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2E44CD-1E91-C245-A2AD-01C6B38DF1D6}" type="slidenum">
              <a:rPr lang="en-US" smtClean="0"/>
              <a:t>‹#›</a:t>
            </a:fld>
            <a:endParaRPr lang="en-US"/>
          </a:p>
        </p:txBody>
      </p:sp>
    </p:spTree>
    <p:extLst>
      <p:ext uri="{BB962C8B-B14F-4D97-AF65-F5344CB8AC3E}">
        <p14:creationId xmlns:p14="http://schemas.microsoft.com/office/powerpoint/2010/main" val="3784483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939531F-6DDE-7B46-BE2C-A1C3FD88DE12}" type="datetimeFigureOut">
              <a:rPr lang="en-US" smtClean="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2E44CD-1E91-C245-A2AD-01C6B38DF1D6}" type="slidenum">
              <a:rPr lang="en-US" smtClean="0"/>
              <a:t>‹#›</a:t>
            </a:fld>
            <a:endParaRPr lang="en-US"/>
          </a:p>
        </p:txBody>
      </p:sp>
    </p:spTree>
    <p:extLst>
      <p:ext uri="{BB962C8B-B14F-4D97-AF65-F5344CB8AC3E}">
        <p14:creationId xmlns:p14="http://schemas.microsoft.com/office/powerpoint/2010/main" val="6358403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smtClean="0"/>
              <a:t>Click to edit Master title style</a:t>
            </a:r>
            <a:endParaRPr lang="en-US" dirty="0"/>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939531F-6DDE-7B46-BE2C-A1C3FD88DE12}" type="datetimeFigureOut">
              <a:rPr lang="en-US" smtClean="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2E44CD-1E91-C245-A2AD-01C6B38DF1D6}" type="slidenum">
              <a:rPr lang="en-US" smtClean="0"/>
              <a:t>‹#›</a:t>
            </a:fld>
            <a:endParaRPr lang="en-US"/>
          </a:p>
        </p:txBody>
      </p:sp>
    </p:spTree>
    <p:extLst>
      <p:ext uri="{BB962C8B-B14F-4D97-AF65-F5344CB8AC3E}">
        <p14:creationId xmlns:p14="http://schemas.microsoft.com/office/powerpoint/2010/main" val="32753262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263140" y="5842000"/>
            <a:ext cx="13990320" cy="139242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16664940" y="5842000"/>
            <a:ext cx="13990320" cy="139242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939531F-6DDE-7B46-BE2C-A1C3FD88DE12}" type="datetimeFigureOut">
              <a:rPr lang="en-US" smtClean="0"/>
              <a:t>7/14/2021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2E44CD-1E91-C245-A2AD-01C6B38DF1D6}" type="slidenum">
              <a:rPr lang="en-US" smtClean="0"/>
              <a:t>‹#›</a:t>
            </a:fld>
            <a:endParaRPr lang="en-US"/>
          </a:p>
        </p:txBody>
      </p:sp>
    </p:spTree>
    <p:extLst>
      <p:ext uri="{BB962C8B-B14F-4D97-AF65-F5344CB8AC3E}">
        <p14:creationId xmlns:p14="http://schemas.microsoft.com/office/powerpoint/2010/main" val="3194732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smtClean="0"/>
              <a:t>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smtClean="0"/>
              <a:t>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939531F-6DDE-7B46-BE2C-A1C3FD88DE12}" type="datetimeFigureOut">
              <a:rPr lang="en-US" smtClean="0"/>
              <a:t>7/14/2021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72E44CD-1E91-C245-A2AD-01C6B38DF1D6}" type="slidenum">
              <a:rPr lang="en-US" smtClean="0"/>
              <a:t>‹#›</a:t>
            </a:fld>
            <a:endParaRPr lang="en-US"/>
          </a:p>
        </p:txBody>
      </p:sp>
    </p:spTree>
    <p:extLst>
      <p:ext uri="{BB962C8B-B14F-4D97-AF65-F5344CB8AC3E}">
        <p14:creationId xmlns:p14="http://schemas.microsoft.com/office/powerpoint/2010/main" val="6102462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939531F-6DDE-7B46-BE2C-A1C3FD88DE12}" type="datetimeFigureOut">
              <a:rPr lang="en-US" smtClean="0"/>
              <a:t>7/14/2021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72E44CD-1E91-C245-A2AD-01C6B38DF1D6}" type="slidenum">
              <a:rPr lang="en-US" smtClean="0"/>
              <a:t>‹#›</a:t>
            </a:fld>
            <a:endParaRPr lang="en-US"/>
          </a:p>
        </p:txBody>
      </p:sp>
    </p:spTree>
    <p:extLst>
      <p:ext uri="{BB962C8B-B14F-4D97-AF65-F5344CB8AC3E}">
        <p14:creationId xmlns:p14="http://schemas.microsoft.com/office/powerpoint/2010/main" val="4236116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39531F-6DDE-7B46-BE2C-A1C3FD88DE12}" type="datetimeFigureOut">
              <a:rPr lang="en-US" smtClean="0"/>
              <a:t>7/14/2021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72E44CD-1E91-C245-A2AD-01C6B38DF1D6}" type="slidenum">
              <a:rPr lang="en-US" smtClean="0"/>
              <a:t>‹#›</a:t>
            </a:fld>
            <a:endParaRPr lang="en-US"/>
          </a:p>
        </p:txBody>
      </p:sp>
    </p:spTree>
    <p:extLst>
      <p:ext uri="{BB962C8B-B14F-4D97-AF65-F5344CB8AC3E}">
        <p14:creationId xmlns:p14="http://schemas.microsoft.com/office/powerpoint/2010/main" val="184456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smtClean="0"/>
              <a:t>Click to edit Master title style</a:t>
            </a:r>
            <a:endParaRPr lang="en-US" dirty="0"/>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smtClean="0"/>
              <a:t>Edit Master text styles</a:t>
            </a:r>
          </a:p>
        </p:txBody>
      </p:sp>
      <p:sp>
        <p:nvSpPr>
          <p:cNvPr id="5" name="Date Placeholder 4"/>
          <p:cNvSpPr>
            <a:spLocks noGrp="1"/>
          </p:cNvSpPr>
          <p:nvPr>
            <p:ph type="dt" sz="half" idx="10"/>
          </p:nvPr>
        </p:nvSpPr>
        <p:spPr/>
        <p:txBody>
          <a:bodyPr/>
          <a:lstStyle/>
          <a:p>
            <a:fld id="{3939531F-6DDE-7B46-BE2C-A1C3FD88DE12}" type="datetimeFigureOut">
              <a:rPr lang="en-US" smtClean="0"/>
              <a:t>7/14/2021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2E44CD-1E91-C245-A2AD-01C6B38DF1D6}" type="slidenum">
              <a:rPr lang="en-US" smtClean="0"/>
              <a:t>‹#›</a:t>
            </a:fld>
            <a:endParaRPr lang="en-US"/>
          </a:p>
        </p:txBody>
      </p:sp>
    </p:spTree>
    <p:extLst>
      <p:ext uri="{BB962C8B-B14F-4D97-AF65-F5344CB8AC3E}">
        <p14:creationId xmlns:p14="http://schemas.microsoft.com/office/powerpoint/2010/main" val="2667207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smtClean="0"/>
              <a:t>Click icon to add picture</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smtClean="0"/>
              <a:t>Edit Master text styles</a:t>
            </a:r>
          </a:p>
        </p:txBody>
      </p:sp>
      <p:sp>
        <p:nvSpPr>
          <p:cNvPr id="5" name="Date Placeholder 4"/>
          <p:cNvSpPr>
            <a:spLocks noGrp="1"/>
          </p:cNvSpPr>
          <p:nvPr>
            <p:ph type="dt" sz="half" idx="10"/>
          </p:nvPr>
        </p:nvSpPr>
        <p:spPr/>
        <p:txBody>
          <a:bodyPr/>
          <a:lstStyle/>
          <a:p>
            <a:fld id="{3939531F-6DDE-7B46-BE2C-A1C3FD88DE12}" type="datetimeFigureOut">
              <a:rPr lang="en-US" smtClean="0"/>
              <a:t>7/14/2021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2E44CD-1E91-C245-A2AD-01C6B38DF1D6}" type="slidenum">
              <a:rPr lang="en-US" smtClean="0"/>
              <a:t>‹#›</a:t>
            </a:fld>
            <a:endParaRPr lang="en-US"/>
          </a:p>
        </p:txBody>
      </p:sp>
    </p:spTree>
    <p:extLst>
      <p:ext uri="{BB962C8B-B14F-4D97-AF65-F5344CB8AC3E}">
        <p14:creationId xmlns:p14="http://schemas.microsoft.com/office/powerpoint/2010/main" val="1252215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3939531F-6DDE-7B46-BE2C-A1C3FD88DE12}" type="datetimeFigureOut">
              <a:rPr lang="en-US" smtClean="0"/>
              <a:t>7/14/2021</a:t>
            </a:fld>
            <a:endParaRPr lang="en-US"/>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D72E44CD-1E91-C245-A2AD-01C6B38DF1D6}" type="slidenum">
              <a:rPr lang="en-US" smtClean="0"/>
              <a:t>‹#›</a:t>
            </a:fld>
            <a:endParaRPr lang="en-US"/>
          </a:p>
        </p:txBody>
      </p:sp>
    </p:spTree>
    <p:extLst>
      <p:ext uri="{BB962C8B-B14F-4D97-AF65-F5344CB8AC3E}">
        <p14:creationId xmlns:p14="http://schemas.microsoft.com/office/powerpoint/2010/main" val="12892896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wmf"/><Relationship Id="rId13" Type="http://schemas.openxmlformats.org/officeDocument/2006/relationships/oleObject" Target="../embeddings/oleObject5.bin"/><Relationship Id="rId18" Type="http://schemas.openxmlformats.org/officeDocument/2006/relationships/image" Target="../media/image7.wmf"/><Relationship Id="rId26" Type="http://schemas.openxmlformats.org/officeDocument/2006/relationships/image" Target="../media/image15.emf"/><Relationship Id="rId3" Type="http://schemas.openxmlformats.org/officeDocument/2006/relationships/image" Target="../media/image10.jpg"/><Relationship Id="rId21" Type="http://schemas.openxmlformats.org/officeDocument/2006/relationships/oleObject" Target="../embeddings/oleObject9.bin"/><Relationship Id="rId7" Type="http://schemas.openxmlformats.org/officeDocument/2006/relationships/oleObject" Target="../embeddings/oleObject2.bin"/><Relationship Id="rId12" Type="http://schemas.openxmlformats.org/officeDocument/2006/relationships/image" Target="../media/image4.wmf"/><Relationship Id="rId17" Type="http://schemas.openxmlformats.org/officeDocument/2006/relationships/oleObject" Target="../embeddings/oleObject7.bin"/><Relationship Id="rId25" Type="http://schemas.openxmlformats.org/officeDocument/2006/relationships/image" Target="../media/image14.emf"/><Relationship Id="rId2" Type="http://schemas.openxmlformats.org/officeDocument/2006/relationships/slideLayout" Target="../slideLayouts/slideLayout5.xml"/><Relationship Id="rId16" Type="http://schemas.openxmlformats.org/officeDocument/2006/relationships/image" Target="../media/image6.wmf"/><Relationship Id="rId20" Type="http://schemas.openxmlformats.org/officeDocument/2006/relationships/image" Target="../media/image8.wmf"/><Relationship Id="rId1" Type="http://schemas.openxmlformats.org/officeDocument/2006/relationships/vmlDrawing" Target="../drawings/vmlDrawing1.vml"/><Relationship Id="rId6" Type="http://schemas.openxmlformats.org/officeDocument/2006/relationships/image" Target="../media/image1.wmf"/><Relationship Id="rId11" Type="http://schemas.openxmlformats.org/officeDocument/2006/relationships/oleObject" Target="../embeddings/oleObject4.bin"/><Relationship Id="rId24" Type="http://schemas.openxmlformats.org/officeDocument/2006/relationships/image" Target="../media/image13.emf"/><Relationship Id="rId5" Type="http://schemas.openxmlformats.org/officeDocument/2006/relationships/oleObject" Target="../embeddings/oleObject1.bin"/><Relationship Id="rId15" Type="http://schemas.openxmlformats.org/officeDocument/2006/relationships/oleObject" Target="../embeddings/oleObject6.bin"/><Relationship Id="rId23" Type="http://schemas.openxmlformats.org/officeDocument/2006/relationships/image" Target="../media/image12.emf"/><Relationship Id="rId28" Type="http://schemas.openxmlformats.org/officeDocument/2006/relationships/image" Target="../media/image17.emf"/><Relationship Id="rId10" Type="http://schemas.openxmlformats.org/officeDocument/2006/relationships/image" Target="../media/image3.wmf"/><Relationship Id="rId19" Type="http://schemas.openxmlformats.org/officeDocument/2006/relationships/oleObject" Target="../embeddings/oleObject8.bin"/><Relationship Id="rId4" Type="http://schemas.openxmlformats.org/officeDocument/2006/relationships/image" Target="../media/image11.jpeg"/><Relationship Id="rId9" Type="http://schemas.openxmlformats.org/officeDocument/2006/relationships/oleObject" Target="../embeddings/oleObject3.bin"/><Relationship Id="rId14" Type="http://schemas.openxmlformats.org/officeDocument/2006/relationships/image" Target="../media/image5.wmf"/><Relationship Id="rId22" Type="http://schemas.openxmlformats.org/officeDocument/2006/relationships/image" Target="../media/image9.wmf"/><Relationship Id="rId27" Type="http://schemas.openxmlformats.org/officeDocument/2006/relationships/image" Target="../media/image1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EF20D567-872A-4E87-9CD3-44A23F51AF04}"/>
              </a:ext>
              <a:ext uri="{C183D7F6-B498-43B3-948B-1728B52AA6E4}">
                <adec:decorative xmlns="" xmlns:adec="http://schemas.microsoft.com/office/drawing/2017/decorative" val="1"/>
              </a:ext>
            </a:extLst>
          </p:cNvPr>
          <p:cNvPicPr>
            <a:picLocks noChangeAspect="1"/>
          </p:cNvPicPr>
          <p:nvPr/>
        </p:nvPicPr>
        <p:blipFill>
          <a:blip r:embed="rId3"/>
          <a:stretch>
            <a:fillRect/>
          </a:stretch>
        </p:blipFill>
        <p:spPr>
          <a:xfrm>
            <a:off x="623755" y="14009524"/>
            <a:ext cx="9212691" cy="4651009"/>
          </a:xfrm>
          <a:prstGeom prst="rect">
            <a:avLst/>
          </a:prstGeom>
        </p:spPr>
      </p:pic>
      <p:sp>
        <p:nvSpPr>
          <p:cNvPr id="2" name="Title 1">
            <a:extLst>
              <a:ext uri="{FF2B5EF4-FFF2-40B4-BE49-F238E27FC236}">
                <a16:creationId xmlns:a16="http://schemas.microsoft.com/office/drawing/2014/main" id="{80844470-668D-E34F-B10C-83343CC2AC51}"/>
              </a:ext>
            </a:extLst>
          </p:cNvPr>
          <p:cNvSpPr>
            <a:spLocks noGrp="1"/>
          </p:cNvSpPr>
          <p:nvPr>
            <p:ph type="title"/>
          </p:nvPr>
        </p:nvSpPr>
        <p:spPr>
          <a:xfrm>
            <a:off x="2857953" y="1899049"/>
            <a:ext cx="29367430" cy="3160628"/>
          </a:xfrm>
        </p:spPr>
        <p:txBody>
          <a:bodyPr>
            <a:noAutofit/>
          </a:bodyPr>
          <a:lstStyle/>
          <a:p>
            <a:pPr algn="ctr"/>
            <a:r>
              <a:rPr lang="en-US" sz="4860" b="1" dirty="0">
                <a:latin typeface="Times New Roman" panose="02020603050405020304" pitchFamily="18" charset="0"/>
                <a:cs typeface="Times New Roman" panose="02020603050405020304" pitchFamily="18" charset="0"/>
              </a:rPr>
              <a:t>Impact of Weather Conditions on the 5G Terrestrial </a:t>
            </a:r>
            <a:r>
              <a:rPr lang="en-US" sz="4860" b="1" dirty="0">
                <a:latin typeface="Times New Roman" panose="02020603050405020304" pitchFamily="18" charset="0"/>
                <a:cs typeface="Times New Roman" panose="02020603050405020304" pitchFamily="18" charset="0"/>
              </a:rPr>
              <a:t>Links</a:t>
            </a:r>
            <a:r>
              <a:rPr lang="en-US" sz="4860" dirty="0">
                <a:latin typeface="Times New Roman" panose="02020603050405020304" pitchFamily="18" charset="0"/>
                <a:cs typeface="Times New Roman" panose="02020603050405020304" pitchFamily="18" charset="0"/>
              </a:rPr>
              <a:t/>
            </a:r>
            <a:br>
              <a:rPr lang="en-US" sz="4860" dirty="0">
                <a:latin typeface="Times New Roman" panose="02020603050405020304" pitchFamily="18" charset="0"/>
                <a:cs typeface="Times New Roman" panose="02020603050405020304" pitchFamily="18" charset="0"/>
              </a:rPr>
            </a:br>
            <a:r>
              <a:rPr lang="en-US" sz="3240" dirty="0">
                <a:latin typeface="Times New Roman" panose="02020603050405020304" pitchFamily="18" charset="0"/>
                <a:cs typeface="Times New Roman" panose="02020603050405020304" pitchFamily="18" charset="0"/>
              </a:rPr>
              <a:t>Dr</a:t>
            </a:r>
            <a:r>
              <a:rPr lang="en-US" sz="4860" dirty="0">
                <a:latin typeface="Times New Roman" panose="02020603050405020304" pitchFamily="18" charset="0"/>
                <a:cs typeface="Times New Roman" panose="02020603050405020304" pitchFamily="18" charset="0"/>
              </a:rPr>
              <a:t>.</a:t>
            </a:r>
            <a:r>
              <a:rPr lang="en-US" altLang="en-US" sz="3240" b="1" dirty="0">
                <a:solidFill>
                  <a:srgbClr val="000000"/>
                </a:solidFill>
                <a:latin typeface="Times New Roman" panose="02020603050405020304" pitchFamily="18" charset="0"/>
                <a:cs typeface="Times New Roman" panose="02020603050405020304" pitchFamily="18" charset="0"/>
              </a:rPr>
              <a:t>Esmail </a:t>
            </a:r>
            <a:r>
              <a:rPr lang="en-US" altLang="en-US" sz="3240" b="1" dirty="0">
                <a:solidFill>
                  <a:srgbClr val="000000"/>
                </a:solidFill>
                <a:latin typeface="Times New Roman" panose="02020603050405020304" pitchFamily="18" charset="0"/>
                <a:cs typeface="Times New Roman" panose="02020603050405020304" pitchFamily="18" charset="0"/>
              </a:rPr>
              <a:t>Abuhdima, </a:t>
            </a:r>
            <a:r>
              <a:rPr lang="en-US" altLang="en-US" sz="3240" b="1" dirty="0">
                <a:solidFill>
                  <a:srgbClr val="000000"/>
                </a:solidFill>
                <a:latin typeface="Times New Roman" panose="02020603050405020304" pitchFamily="18" charset="0"/>
                <a:cs typeface="Times New Roman" panose="02020603050405020304" pitchFamily="18" charset="0"/>
              </a:rPr>
              <a:t>Dr.Gurcan Comert, Ahmed </a:t>
            </a:r>
            <a:r>
              <a:rPr lang="en-US" altLang="en-US" sz="3240" b="1" dirty="0">
                <a:solidFill>
                  <a:srgbClr val="000000"/>
                </a:solidFill>
                <a:latin typeface="Times New Roman" panose="02020603050405020304" pitchFamily="18" charset="0"/>
                <a:cs typeface="Times New Roman" panose="02020603050405020304" pitchFamily="18" charset="0"/>
              </a:rPr>
              <a:t>El Qaouaq, Shakendra Alston, Kirk Ambrose, </a:t>
            </a:r>
            <a:r>
              <a:rPr lang="en-US" altLang="en-US" sz="3240" b="1" dirty="0">
                <a:solidFill>
                  <a:srgbClr val="000000"/>
                </a:solidFill>
                <a:latin typeface="Times New Roman" panose="02020603050405020304" pitchFamily="18" charset="0"/>
                <a:cs typeface="Times New Roman" panose="02020603050405020304" pitchFamily="18" charset="0"/>
              </a:rPr>
              <a:t>Dr. Pierluigi Pisu</a:t>
            </a:r>
            <a:r>
              <a:rPr lang="en-US" altLang="en-US" sz="3240" b="1" dirty="0">
                <a:solidFill>
                  <a:srgbClr val="000000"/>
                </a:solidFill>
                <a:latin typeface="Times New Roman" panose="02020603050405020304" pitchFamily="18" charset="0"/>
                <a:cs typeface="Times New Roman" panose="02020603050405020304" pitchFamily="18" charset="0"/>
              </a:rPr>
              <a:t>, Chunheng Zhao, </a:t>
            </a:r>
            <a:r>
              <a:rPr lang="en-US" altLang="en-US" sz="3240" b="1" dirty="0">
                <a:solidFill>
                  <a:srgbClr val="000000"/>
                </a:solidFill>
                <a:latin typeface="Times New Roman" panose="02020603050405020304" pitchFamily="18" charset="0"/>
                <a:cs typeface="Times New Roman" panose="02020603050405020304" pitchFamily="18" charset="0"/>
              </a:rPr>
              <a:t>Dr.Chin-Tser </a:t>
            </a:r>
            <a:r>
              <a:rPr lang="en-US" altLang="en-US" sz="3240" b="1" dirty="0">
                <a:solidFill>
                  <a:srgbClr val="000000"/>
                </a:solidFill>
                <a:latin typeface="Times New Roman" panose="02020603050405020304" pitchFamily="18" charset="0"/>
                <a:cs typeface="Times New Roman" panose="02020603050405020304" pitchFamily="18" charset="0"/>
              </a:rPr>
              <a:t>Huang,  </a:t>
            </a:r>
            <a:r>
              <a:rPr lang="en-US" altLang="en-US" sz="3240" b="1" dirty="0">
                <a:solidFill>
                  <a:srgbClr val="000000"/>
                </a:solidFill>
                <a:latin typeface="Times New Roman" panose="02020603050405020304" pitchFamily="18" charset="0"/>
                <a:cs typeface="Times New Roman" panose="02020603050405020304" pitchFamily="18" charset="0"/>
              </a:rPr>
              <a:t>Jian Liu </a:t>
            </a:r>
            <a:r>
              <a:rPr lang="en-US" altLang="en-US" sz="3240" b="1" dirty="0">
                <a:solidFill>
                  <a:srgbClr val="000000"/>
                </a:solidFill>
                <a:latin typeface="Times New Roman" panose="02020603050405020304" pitchFamily="18" charset="0"/>
                <a:cs typeface="Times New Roman" panose="02020603050405020304" pitchFamily="18" charset="0"/>
              </a:rPr>
              <a:t/>
            </a:r>
            <a:br>
              <a:rPr lang="en-US" altLang="en-US" sz="3240" b="1" dirty="0">
                <a:solidFill>
                  <a:srgbClr val="000000"/>
                </a:solidFill>
                <a:latin typeface="Times New Roman" panose="02020603050405020304" pitchFamily="18" charset="0"/>
                <a:cs typeface="Times New Roman" panose="02020603050405020304" pitchFamily="18" charset="0"/>
              </a:rPr>
            </a:br>
            <a:r>
              <a:rPr lang="en-US" altLang="en-US" sz="3240" b="1" dirty="0">
                <a:solidFill>
                  <a:srgbClr val="000000"/>
                </a:solidFill>
                <a:latin typeface="Times New Roman" panose="02020603050405020304" pitchFamily="18" charset="0"/>
                <a:cs typeface="Times New Roman" panose="02020603050405020304" pitchFamily="18" charset="0"/>
              </a:rPr>
              <a:t>Computer </a:t>
            </a:r>
            <a:r>
              <a:rPr lang="en-US" altLang="en-US" sz="3240" b="1" dirty="0">
                <a:solidFill>
                  <a:srgbClr val="000000"/>
                </a:solidFill>
                <a:latin typeface="Times New Roman" panose="02020603050405020304" pitchFamily="18" charset="0"/>
                <a:cs typeface="Times New Roman" panose="02020603050405020304" pitchFamily="18" charset="0"/>
              </a:rPr>
              <a:t>Science Physics and Engineering Department (Benedict College), International Center for Automotive Research (Clemson University), Computer Science and Engineering (University of South Carolina)</a:t>
            </a:r>
            <a:br>
              <a:rPr lang="en-US" altLang="en-US" sz="3240" b="1" dirty="0">
                <a:solidFill>
                  <a:srgbClr val="000000"/>
                </a:solidFill>
                <a:latin typeface="Times New Roman" panose="02020603050405020304" pitchFamily="18" charset="0"/>
                <a:cs typeface="Times New Roman" panose="02020603050405020304" pitchFamily="18" charset="0"/>
              </a:rPr>
            </a:br>
            <a:r>
              <a:rPr lang="en-US" altLang="en-US" sz="3240" b="1" dirty="0">
                <a:solidFill>
                  <a:srgbClr val="000000"/>
                </a:solidFill>
                <a:latin typeface="Times New Roman" panose="02020603050405020304" pitchFamily="18" charset="0"/>
                <a:cs typeface="Times New Roman" panose="02020603050405020304" pitchFamily="18" charset="0"/>
              </a:rPr>
              <a:t/>
            </a:r>
            <a:br>
              <a:rPr lang="en-US" altLang="en-US" sz="3240" b="1" dirty="0">
                <a:solidFill>
                  <a:srgbClr val="000000"/>
                </a:solidFill>
                <a:latin typeface="Times New Roman" panose="02020603050405020304" pitchFamily="18" charset="0"/>
                <a:cs typeface="Times New Roman" panose="02020603050405020304" pitchFamily="18" charset="0"/>
              </a:rPr>
            </a:br>
            <a:endParaRPr lang="en-US" sz="3240" dirty="0">
              <a:latin typeface="Times New Roman" panose="02020603050405020304" pitchFamily="18" charset="0"/>
              <a:cs typeface="Times New Roman" panose="02020603050405020304" pitchFamily="18" charset="0"/>
            </a:endParaRPr>
          </a:p>
        </p:txBody>
      </p:sp>
      <p:sp>
        <p:nvSpPr>
          <p:cNvPr id="3" name="Text Placeholder 2">
            <a:extLst>
              <a:ext uri="{FF2B5EF4-FFF2-40B4-BE49-F238E27FC236}">
                <a16:creationId xmlns:a16="http://schemas.microsoft.com/office/drawing/2014/main" id="{850A5942-AA66-4E46-B78A-8882B3B28D1B}"/>
              </a:ext>
            </a:extLst>
          </p:cNvPr>
          <p:cNvSpPr>
            <a:spLocks noGrp="1"/>
          </p:cNvSpPr>
          <p:nvPr>
            <p:ph type="body" idx="1"/>
          </p:nvPr>
        </p:nvSpPr>
        <p:spPr>
          <a:xfrm>
            <a:off x="296422" y="3827231"/>
            <a:ext cx="3145716" cy="1041206"/>
          </a:xfrm>
        </p:spPr>
        <p:txBody>
          <a:bodyPr>
            <a:normAutofit/>
          </a:bodyPr>
          <a:lstStyle/>
          <a:p>
            <a:pPr algn="ctr"/>
            <a:r>
              <a:rPr lang="en-US" sz="3780" dirty="0">
                <a:latin typeface="Times New Roman" panose="02020603050405020304" pitchFamily="18" charset="0"/>
                <a:cs typeface="Times New Roman" panose="02020603050405020304" pitchFamily="18" charset="0"/>
              </a:rPr>
              <a:t>Abstract</a:t>
            </a:r>
          </a:p>
        </p:txBody>
      </p:sp>
      <p:sp>
        <p:nvSpPr>
          <p:cNvPr id="4" name="Content Placeholder 3">
            <a:extLst>
              <a:ext uri="{FF2B5EF4-FFF2-40B4-BE49-F238E27FC236}">
                <a16:creationId xmlns:a16="http://schemas.microsoft.com/office/drawing/2014/main" id="{7AFB6D63-7378-F849-A936-07DCC834DA58}"/>
              </a:ext>
            </a:extLst>
          </p:cNvPr>
          <p:cNvSpPr>
            <a:spLocks noGrp="1"/>
          </p:cNvSpPr>
          <p:nvPr>
            <p:ph sz="half" idx="2"/>
          </p:nvPr>
        </p:nvSpPr>
        <p:spPr>
          <a:xfrm>
            <a:off x="372765" y="5065869"/>
            <a:ext cx="10663142" cy="7812833"/>
          </a:xfrm>
        </p:spPr>
        <p:txBody>
          <a:bodyPr>
            <a:noAutofit/>
          </a:bodyPr>
          <a:lstStyle/>
          <a:p>
            <a:pPr marL="0" indent="0" algn="just">
              <a:buNone/>
            </a:pPr>
            <a:r>
              <a:rPr lang="en-US" sz="2430" dirty="0">
                <a:latin typeface="Times New Roman" panose="02020603050405020304" pitchFamily="18" charset="0"/>
                <a:cs typeface="Times New Roman" panose="02020603050405020304" pitchFamily="18" charset="0"/>
              </a:rPr>
              <a:t>Wireless </a:t>
            </a:r>
            <a:r>
              <a:rPr lang="en-US" sz="2430" dirty="0">
                <a:latin typeface="Times New Roman" panose="02020603050405020304" pitchFamily="18" charset="0"/>
                <a:cs typeface="Times New Roman" panose="02020603050405020304" pitchFamily="18" charset="0"/>
              </a:rPr>
              <a:t>connections are a communication channel used to support different applications in our life such as microwave connection, cellular mobile networks, and intelligent transportation system (ITS). These wireless communication channels are affected by different weather factors such as rain, snow, fog, dust, and sand. This effect is more evident in the high frequencies of millimeter wave (mm-wave) bands. Recently, 5G opened the door to support different applications with high speed and good quality. There is a recent study that investigated the effect of rain and snow on the 5G communication channel to reduce challenges of using high frequencies of millimeter wave. In this research, the effect of dust and sand on the communication channel of 5G mini links is investigated using the Mie scattering model to estimate the attenuation of the propagating wave by computing the free space loss in dusty regions. Also, the cross polarization of the propagating wave with dust and sand is considered at different distances of the propagating length. Two kinds of the mini links ML-6363 and ML-6352 are considered to demonstrate the effect of dust and sand in this specific operating frequency band. The 73.5 GHz (V-band) and (21.5GHz (K-band) are the ML-6352 and ML-6363 radio frequencies, respectively. The simulation result shows that the impact of dust and sand is stronger in the higher frequency band. Also, the signal depolarization is another important RF transmission parameter that is considered heroin. </a:t>
            </a:r>
            <a:r>
              <a:rPr lang="en-US" sz="2430" dirty="0">
                <a:latin typeface="Times New Roman" panose="02020603050405020304" pitchFamily="18" charset="0"/>
                <a:cs typeface="Times New Roman" panose="02020603050405020304" pitchFamily="18" charset="0"/>
              </a:rPr>
              <a:t>Future </a:t>
            </a:r>
            <a:r>
              <a:rPr lang="en-US" sz="2430" dirty="0">
                <a:latin typeface="Times New Roman" panose="02020603050405020304" pitchFamily="18" charset="0"/>
                <a:cs typeface="Times New Roman" panose="02020603050405020304" pitchFamily="18" charset="0"/>
              </a:rPr>
              <a:t>work includes extending this analysis to investigate the effect of dust and sand on autonomous vehicles. </a:t>
            </a:r>
          </a:p>
        </p:txBody>
      </p:sp>
      <p:sp>
        <p:nvSpPr>
          <p:cNvPr id="5" name="Text Placeholder 4">
            <a:extLst>
              <a:ext uri="{FF2B5EF4-FFF2-40B4-BE49-F238E27FC236}">
                <a16:creationId xmlns:a16="http://schemas.microsoft.com/office/drawing/2014/main" id="{5D38F854-B5EE-974D-B28F-FBB03642F296}"/>
              </a:ext>
            </a:extLst>
          </p:cNvPr>
          <p:cNvSpPr>
            <a:spLocks noGrp="1"/>
          </p:cNvSpPr>
          <p:nvPr>
            <p:ph type="body" sz="quarter" idx="3"/>
          </p:nvPr>
        </p:nvSpPr>
        <p:spPr>
          <a:xfrm>
            <a:off x="25676636" y="8625700"/>
            <a:ext cx="3436700" cy="1041209"/>
          </a:xfrm>
        </p:spPr>
        <p:txBody>
          <a:bodyPr>
            <a:normAutofit/>
          </a:bodyPr>
          <a:lstStyle/>
          <a:p>
            <a:r>
              <a:rPr lang="en-US" sz="3780" dirty="0">
                <a:latin typeface="Times New Roman" panose="02020603050405020304" pitchFamily="18" charset="0"/>
                <a:cs typeface="Times New Roman" panose="02020603050405020304" pitchFamily="18" charset="0"/>
              </a:rPr>
              <a:t>Conclusion</a:t>
            </a:r>
          </a:p>
        </p:txBody>
      </p:sp>
      <p:sp>
        <p:nvSpPr>
          <p:cNvPr id="6" name="Content Placeholder 5">
            <a:extLst>
              <a:ext uri="{FF2B5EF4-FFF2-40B4-BE49-F238E27FC236}">
                <a16:creationId xmlns:a16="http://schemas.microsoft.com/office/drawing/2014/main" id="{187D51B6-1E03-2D42-98C9-A26D12C82C1B}"/>
              </a:ext>
            </a:extLst>
          </p:cNvPr>
          <p:cNvSpPr>
            <a:spLocks noGrp="1"/>
          </p:cNvSpPr>
          <p:nvPr>
            <p:ph sz="quarter" idx="4"/>
          </p:nvPr>
        </p:nvSpPr>
        <p:spPr>
          <a:xfrm>
            <a:off x="21824739" y="17490623"/>
            <a:ext cx="11140505" cy="4784106"/>
          </a:xfrm>
        </p:spPr>
        <p:txBody>
          <a:bodyPr>
            <a:normAutofit fontScale="25000" lnSpcReduction="20000"/>
          </a:bodyPr>
          <a:lstStyle/>
          <a:p>
            <a:pPr>
              <a:buFont typeface="Wingdings" pitchFamily="2" charset="2"/>
              <a:buChar char="Ø"/>
            </a:pPr>
            <a:r>
              <a:rPr lang="en-US" dirty="0">
                <a:latin typeface="Times New Roman" panose="02020603050405020304" pitchFamily="18" charset="0"/>
                <a:cs typeface="Times New Roman" panose="02020603050405020304" pitchFamily="18" charset="0"/>
              </a:rPr>
              <a:t>U.S. Department of Education Minority Science Improvement Program (MSIEP-Benedict College Creating Achievers in STEM through Academic Support, Mentoring, and Research FY19 US Department of Education MSEIP Grant Award P120A190061)​</a:t>
            </a:r>
          </a:p>
          <a:p>
            <a:pPr>
              <a:buFont typeface="Wingdings" pitchFamily="2" charset="2"/>
              <a:buChar char="Ø"/>
            </a:pPr>
            <a:r>
              <a:rPr lang="en-US" dirty="0">
                <a:latin typeface="Times New Roman" panose="02020603050405020304" pitchFamily="18" charset="0"/>
                <a:cs typeface="Times New Roman" panose="02020603050405020304" pitchFamily="18" charset="0"/>
              </a:rPr>
              <a:t>Center for Connected Multimodal Mobility (C2M2) (USDOT Tier 1 University Transportation Center) Grant headquartered at Clemson University, Clemson, South Carolina, USA.</a:t>
            </a:r>
          </a:p>
          <a:p>
            <a:pPr>
              <a:buFont typeface="Wingdings" pitchFamily="2" charset="2"/>
              <a:buChar char="Ø"/>
            </a:pPr>
            <a:r>
              <a:rPr lang="en-US" dirty="0">
                <a:latin typeface="Times New Roman" panose="02020603050405020304" pitchFamily="18" charset="0"/>
                <a:cs typeface="Times New Roman" panose="02020603050405020304" pitchFamily="18" charset="0"/>
              </a:rPr>
              <a:t>U.S. National Science Foundation (NSF, Nos. 1719501, 1436222, and 1400991, 1954532) grants. </a:t>
            </a:r>
          </a:p>
          <a:p>
            <a:pPr>
              <a:buFont typeface="Wingdings" pitchFamily="2" charset="2"/>
              <a:buChar char="Ø"/>
            </a:pPr>
            <a:r>
              <a:rPr lang="en-US" dirty="0">
                <a:latin typeface="Times New Roman" panose="02020603050405020304" pitchFamily="18" charset="0"/>
                <a:cs typeface="Times New Roman" panose="02020603050405020304" pitchFamily="18" charset="0"/>
              </a:rPr>
              <a:t>SC </a:t>
            </a:r>
            <a:r>
              <a:rPr lang="en-US" dirty="0" err="1">
                <a:latin typeface="Times New Roman" panose="02020603050405020304" pitchFamily="18" charset="0"/>
                <a:cs typeface="Times New Roman" panose="02020603050405020304" pitchFamily="18" charset="0"/>
              </a:rPr>
              <a:t>EPSCoR</a:t>
            </a:r>
            <a:r>
              <a:rPr lang="en-US" dirty="0">
                <a:latin typeface="Times New Roman" panose="02020603050405020304" pitchFamily="18" charset="0"/>
                <a:cs typeface="Times New Roman" panose="02020603050405020304" pitchFamily="18" charset="0"/>
              </a:rPr>
              <a:t> GEAR CRP, SCAMP, NASA ULI project headquartered at University of South Carolina, Columbia.</a:t>
            </a:r>
            <a:r>
              <a:rPr lang="en-US" dirty="0"/>
              <a:t/>
            </a:r>
            <a:br>
              <a:rPr lang="en-US" dirty="0"/>
            </a:br>
            <a:r>
              <a:rPr lang="en-US" dirty="0"/>
              <a:t/>
            </a:r>
            <a:br>
              <a:rPr lang="en-US" dirty="0"/>
            </a:br>
            <a:endParaRPr lang="en-US" dirty="0"/>
          </a:p>
        </p:txBody>
      </p:sp>
      <p:sp>
        <p:nvSpPr>
          <p:cNvPr id="10" name="TextBox 9">
            <a:extLst>
              <a:ext uri="{FF2B5EF4-FFF2-40B4-BE49-F238E27FC236}">
                <a16:creationId xmlns:a16="http://schemas.microsoft.com/office/drawing/2014/main" id="{4E187295-E25C-FA49-BE2E-DC7FB98067EA}"/>
              </a:ext>
            </a:extLst>
          </p:cNvPr>
          <p:cNvSpPr txBox="1"/>
          <p:nvPr/>
        </p:nvSpPr>
        <p:spPr>
          <a:xfrm>
            <a:off x="322372" y="12272110"/>
            <a:ext cx="7274929" cy="674031"/>
          </a:xfrm>
          <a:prstGeom prst="rect">
            <a:avLst/>
          </a:prstGeom>
          <a:noFill/>
        </p:spPr>
        <p:txBody>
          <a:bodyPr wrap="square" rtlCol="0">
            <a:spAutoFit/>
          </a:bodyPr>
          <a:lstStyle/>
          <a:p>
            <a:pPr algn="ctr"/>
            <a:r>
              <a:rPr lang="en-US" sz="3780" b="1" dirty="0">
                <a:latin typeface="Times New Roman" panose="02020603050405020304" pitchFamily="18" charset="0"/>
                <a:cs typeface="Times New Roman" panose="02020603050405020304" pitchFamily="18" charset="0"/>
              </a:rPr>
              <a:t>Research Problem and Theory</a:t>
            </a:r>
          </a:p>
        </p:txBody>
      </p:sp>
      <p:sp>
        <p:nvSpPr>
          <p:cNvPr id="11" name="TextBox 10">
            <a:extLst>
              <a:ext uri="{FF2B5EF4-FFF2-40B4-BE49-F238E27FC236}">
                <a16:creationId xmlns:a16="http://schemas.microsoft.com/office/drawing/2014/main" id="{4C82B513-064D-924E-8C04-973371262677}"/>
              </a:ext>
            </a:extLst>
          </p:cNvPr>
          <p:cNvSpPr txBox="1"/>
          <p:nvPr/>
        </p:nvSpPr>
        <p:spPr>
          <a:xfrm>
            <a:off x="23928745" y="16605493"/>
            <a:ext cx="6612273" cy="674031"/>
          </a:xfrm>
          <a:prstGeom prst="rect">
            <a:avLst/>
          </a:prstGeom>
          <a:noFill/>
        </p:spPr>
        <p:txBody>
          <a:bodyPr wrap="square" rtlCol="0">
            <a:spAutoFit/>
          </a:bodyPr>
          <a:lstStyle/>
          <a:p>
            <a:pPr algn="ctr"/>
            <a:r>
              <a:rPr lang="en-US" sz="3780" b="1" dirty="0">
                <a:latin typeface="Times New Roman" panose="02020603050405020304" pitchFamily="18" charset="0"/>
                <a:cs typeface="Times New Roman" panose="02020603050405020304" pitchFamily="18" charset="0"/>
              </a:rPr>
              <a:t>Acknowledgements</a:t>
            </a:r>
          </a:p>
        </p:txBody>
      </p:sp>
      <p:sp>
        <p:nvSpPr>
          <p:cNvPr id="13" name="TextBox 12">
            <a:extLst>
              <a:ext uri="{FF2B5EF4-FFF2-40B4-BE49-F238E27FC236}">
                <a16:creationId xmlns:a16="http://schemas.microsoft.com/office/drawing/2014/main" id="{E9ED1297-0E30-A340-BB33-EF3918DB71EE}"/>
              </a:ext>
            </a:extLst>
          </p:cNvPr>
          <p:cNvSpPr txBox="1"/>
          <p:nvPr/>
        </p:nvSpPr>
        <p:spPr>
          <a:xfrm>
            <a:off x="371825" y="13178526"/>
            <a:ext cx="10676740" cy="1214179"/>
          </a:xfrm>
          <a:prstGeom prst="rect">
            <a:avLst/>
          </a:prstGeom>
          <a:noFill/>
        </p:spPr>
        <p:txBody>
          <a:bodyPr wrap="square" rtlCol="0">
            <a:spAutoFit/>
          </a:bodyPr>
          <a:lstStyle/>
          <a:p>
            <a:pPr algn="just" fontAlgn="base"/>
            <a:r>
              <a:rPr lang="en-US" sz="2430" dirty="0">
                <a:latin typeface="Times New Roman" panose="02020603050405020304" pitchFamily="18" charset="0"/>
                <a:cs typeface="Times New Roman" panose="02020603050405020304" pitchFamily="18" charset="0"/>
              </a:rPr>
              <a:t>The geometry of this research is shown in figure 1. The effect of dust and sand and the Cross-Polarization Discrimination (XPD) on 5G Communication Channel are investigated. </a:t>
            </a:r>
          </a:p>
        </p:txBody>
      </p:sp>
      <p:pic>
        <p:nvPicPr>
          <p:cNvPr id="12" name="Picture 11">
            <a:extLst>
              <a:ext uri="{FF2B5EF4-FFF2-40B4-BE49-F238E27FC236}">
                <a16:creationId xmlns:a16="http://schemas.microsoft.com/office/drawing/2014/main" id="{F9DB5FCC-8B09-459B-8FDD-83F53E3E7C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583" y="1714501"/>
            <a:ext cx="2268605" cy="229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5" name="Object 14">
            <a:extLst>
              <a:ext uri="{FF2B5EF4-FFF2-40B4-BE49-F238E27FC236}">
                <a16:creationId xmlns:a16="http://schemas.microsoft.com/office/drawing/2014/main" id="{7FAA6302-5FE9-4B2E-8A63-F408DDBB923E}"/>
              </a:ext>
            </a:extLst>
          </p:cNvPr>
          <p:cNvGraphicFramePr>
            <a:graphicFrameLocks noChangeAspect="1"/>
          </p:cNvGraphicFramePr>
          <p:nvPr>
            <p:extLst>
              <p:ext uri="{D42A27DB-BD31-4B8C-83A1-F6EECF244321}">
                <p14:modId xmlns:p14="http://schemas.microsoft.com/office/powerpoint/2010/main" val="985570673"/>
              </p:ext>
            </p:extLst>
          </p:nvPr>
        </p:nvGraphicFramePr>
        <p:xfrm>
          <a:off x="623755" y="20231726"/>
          <a:ext cx="8588935" cy="751129"/>
        </p:xfrm>
        <a:graphic>
          <a:graphicData uri="http://schemas.openxmlformats.org/presentationml/2006/ole">
            <mc:AlternateContent xmlns:mc="http://schemas.openxmlformats.org/markup-compatibility/2006">
              <mc:Choice xmlns:v="urn:schemas-microsoft-com:vml" Requires="v">
                <p:oleObj spid="_x0000_s1116" r:id="rId5" imgW="2501900" imgH="215900" progId="Equation.DSMT4">
                  <p:embed/>
                </p:oleObj>
              </mc:Choice>
              <mc:Fallback>
                <p:oleObj r:id="rId5" imgW="2501900" imgH="2159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3755" y="20231726"/>
                        <a:ext cx="8588935" cy="751129"/>
                      </a:xfrm>
                      <a:prstGeom prst="rect">
                        <a:avLst/>
                      </a:prstGeom>
                      <a:noFill/>
                    </p:spPr>
                  </p:pic>
                </p:oleObj>
              </mc:Fallback>
            </mc:AlternateContent>
          </a:graphicData>
        </a:graphic>
      </p:graphicFrame>
      <p:sp>
        <p:nvSpPr>
          <p:cNvPr id="19" name="TextBox 18">
            <a:extLst>
              <a:ext uri="{FF2B5EF4-FFF2-40B4-BE49-F238E27FC236}">
                <a16:creationId xmlns:a16="http://schemas.microsoft.com/office/drawing/2014/main" id="{DDDB60FF-323C-4D71-8292-4334B8BE9857}"/>
              </a:ext>
            </a:extLst>
          </p:cNvPr>
          <p:cNvSpPr txBox="1"/>
          <p:nvPr/>
        </p:nvSpPr>
        <p:spPr>
          <a:xfrm>
            <a:off x="489583" y="18968793"/>
            <a:ext cx="9836446" cy="923330"/>
          </a:xfrm>
          <a:prstGeom prst="rect">
            <a:avLst/>
          </a:prstGeom>
          <a:noFill/>
        </p:spPr>
        <p:txBody>
          <a:bodyPr wrap="square" rtlCol="0">
            <a:spAutoFit/>
          </a:bodyPr>
          <a:lstStyle/>
          <a:p>
            <a:r>
              <a:rPr lang="en-US" sz="2700" dirty="0">
                <a:latin typeface="Times New Roman" panose="02020603050405020304" pitchFamily="18" charset="0"/>
                <a:cs typeface="Times New Roman" panose="02020603050405020304" pitchFamily="18" charset="0"/>
              </a:rPr>
              <a:t>The path loss of 5G communication channel with the dust and sand is represented by: </a:t>
            </a:r>
          </a:p>
        </p:txBody>
      </p:sp>
      <p:sp>
        <p:nvSpPr>
          <p:cNvPr id="21" name="TextBox 20">
            <a:extLst>
              <a:ext uri="{FF2B5EF4-FFF2-40B4-BE49-F238E27FC236}">
                <a16:creationId xmlns:a16="http://schemas.microsoft.com/office/drawing/2014/main" id="{31525163-318A-4F63-98A0-B09DBF6DB285}"/>
              </a:ext>
            </a:extLst>
          </p:cNvPr>
          <p:cNvSpPr txBox="1"/>
          <p:nvPr/>
        </p:nvSpPr>
        <p:spPr>
          <a:xfrm>
            <a:off x="11494846" y="4808410"/>
            <a:ext cx="8780079" cy="1754326"/>
          </a:xfrm>
          <a:prstGeom prst="rect">
            <a:avLst/>
          </a:prstGeom>
          <a:noFill/>
        </p:spPr>
        <p:txBody>
          <a:bodyPr wrap="square" rtlCol="0">
            <a:spAutoFit/>
          </a:bodyPr>
          <a:lstStyle/>
          <a:p>
            <a:r>
              <a:rPr lang="en-US" sz="2700" dirty="0">
                <a:latin typeface="Times New Roman" panose="02020603050405020304" pitchFamily="18" charset="0"/>
                <a:cs typeface="Times New Roman" panose="02020603050405020304" pitchFamily="18" charset="0"/>
              </a:rPr>
              <a:t>where</a:t>
            </a:r>
            <a:r>
              <a:rPr lang="en-US" sz="2700" i="1" dirty="0">
                <a:latin typeface="Times New Roman" panose="02020603050405020304" pitchFamily="18" charset="0"/>
                <a:cs typeface="Times New Roman" panose="02020603050405020304" pitchFamily="18" charset="0"/>
              </a:rPr>
              <a:t> f  </a:t>
            </a:r>
            <a:r>
              <a:rPr lang="en-US" sz="2700" dirty="0">
                <a:latin typeface="Times New Roman" panose="02020603050405020304" pitchFamily="18" charset="0"/>
                <a:cs typeface="Times New Roman" panose="02020603050405020304" pitchFamily="18" charset="0"/>
              </a:rPr>
              <a:t>is the operating frequency in GHz, </a:t>
            </a:r>
            <a:r>
              <a:rPr lang="en-US" sz="2700" i="1" dirty="0">
                <a:latin typeface="Times New Roman" panose="02020603050405020304" pitchFamily="18" charset="0"/>
                <a:cs typeface="Times New Roman" panose="02020603050405020304" pitchFamily="18" charset="0"/>
              </a:rPr>
              <a:t>d</a:t>
            </a:r>
            <a:r>
              <a:rPr lang="en-US" sz="2700" dirty="0">
                <a:latin typeface="Times New Roman" panose="02020603050405020304" pitchFamily="18" charset="0"/>
                <a:cs typeface="Times New Roman" panose="02020603050405020304" pitchFamily="18" charset="0"/>
              </a:rPr>
              <a:t> is the distance</a:t>
            </a:r>
          </a:p>
          <a:p>
            <a:r>
              <a:rPr lang="en-US" sz="2700" dirty="0">
                <a:latin typeface="Times New Roman" panose="02020603050405020304" pitchFamily="18" charset="0"/>
                <a:cs typeface="Times New Roman" panose="02020603050405020304" pitchFamily="18" charset="0"/>
              </a:rPr>
              <a:t>between transmitter and receiver in km and </a:t>
            </a:r>
            <a:r>
              <a:rPr lang="el-GR" sz="2700" dirty="0">
                <a:latin typeface="Times New Roman" panose="02020603050405020304" pitchFamily="18" charset="0"/>
                <a:cs typeface="Times New Roman" panose="02020603050405020304" pitchFamily="18" charset="0"/>
              </a:rPr>
              <a:t>α</a:t>
            </a:r>
            <a:r>
              <a:rPr lang="en-US" sz="2700" dirty="0">
                <a:latin typeface="Times New Roman" panose="02020603050405020304" pitchFamily="18" charset="0"/>
                <a:cs typeface="Times New Roman" panose="02020603050405020304" pitchFamily="18" charset="0"/>
              </a:rPr>
              <a:t> is the</a:t>
            </a:r>
          </a:p>
          <a:p>
            <a:r>
              <a:rPr lang="en-US" sz="2700" dirty="0">
                <a:latin typeface="Times New Roman" panose="02020603050405020304" pitchFamily="18" charset="0"/>
                <a:cs typeface="Times New Roman" panose="02020603050405020304" pitchFamily="18" charset="0"/>
              </a:rPr>
              <a:t>attenuation of dust and sand in </a:t>
            </a:r>
            <a:r>
              <a:rPr lang="en-US" sz="2700" i="1" dirty="0">
                <a:latin typeface="Times New Roman" panose="02020603050405020304" pitchFamily="18" charset="0"/>
                <a:cs typeface="Times New Roman" panose="02020603050405020304" pitchFamily="18" charset="0"/>
              </a:rPr>
              <a:t>dB</a:t>
            </a:r>
            <a:r>
              <a:rPr lang="en-US" sz="2700" dirty="0">
                <a:latin typeface="Times New Roman" panose="02020603050405020304" pitchFamily="18" charset="0"/>
                <a:cs typeface="Times New Roman" panose="02020603050405020304" pitchFamily="18" charset="0"/>
              </a:rPr>
              <a:t>.</a:t>
            </a:r>
          </a:p>
          <a:p>
            <a:r>
              <a:rPr lang="en-US" sz="2700" dirty="0">
                <a:latin typeface="Times New Roman" panose="02020603050405020304" pitchFamily="18" charset="0"/>
                <a:cs typeface="Times New Roman" panose="02020603050405020304" pitchFamily="18" charset="0"/>
              </a:rPr>
              <a:t>Cross polarization discrimination is defined by: </a:t>
            </a:r>
          </a:p>
        </p:txBody>
      </p:sp>
      <p:sp>
        <p:nvSpPr>
          <p:cNvPr id="48" name="Rectangle 24">
            <a:extLst>
              <a:ext uri="{FF2B5EF4-FFF2-40B4-BE49-F238E27FC236}">
                <a16:creationId xmlns:a16="http://schemas.microsoft.com/office/drawing/2014/main" id="{FA2EB449-125F-4545-B0FD-E8EF4DC373D4}"/>
              </a:ext>
            </a:extLst>
          </p:cNvPr>
          <p:cNvSpPr>
            <a:spLocks noChangeArrowheads="1"/>
          </p:cNvSpPr>
          <p:nvPr/>
        </p:nvSpPr>
        <p:spPr bwMode="auto">
          <a:xfrm>
            <a:off x="0" y="3266605"/>
            <a:ext cx="9836446" cy="2403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46888" tIns="123444" rIns="246888" bIns="123444" numCol="1" anchor="ctr" anchorCtr="0" compatLnSpc="1">
            <a:prstTxWarp prst="textNoShape">
              <a:avLst/>
            </a:prstTxWarp>
            <a:spAutoFit/>
          </a:bodyPr>
          <a:lstStyle/>
          <a:p>
            <a:endParaRPr lang="en-US" sz="13997"/>
          </a:p>
        </p:txBody>
      </p:sp>
      <p:graphicFrame>
        <p:nvGraphicFramePr>
          <p:cNvPr id="49" name="Object 48">
            <a:extLst>
              <a:ext uri="{FF2B5EF4-FFF2-40B4-BE49-F238E27FC236}">
                <a16:creationId xmlns:a16="http://schemas.microsoft.com/office/drawing/2014/main" id="{CA324BD4-FD35-4186-AE56-E64F7236F894}"/>
              </a:ext>
            </a:extLst>
          </p:cNvPr>
          <p:cNvGraphicFramePr>
            <a:graphicFrameLocks noChangeAspect="1"/>
          </p:cNvGraphicFramePr>
          <p:nvPr>
            <p:extLst>
              <p:ext uri="{D42A27DB-BD31-4B8C-83A1-F6EECF244321}">
                <p14:modId xmlns:p14="http://schemas.microsoft.com/office/powerpoint/2010/main" val="3938309823"/>
              </p:ext>
            </p:extLst>
          </p:nvPr>
        </p:nvGraphicFramePr>
        <p:xfrm>
          <a:off x="11879970" y="6610818"/>
          <a:ext cx="7301950" cy="1080297"/>
        </p:xfrm>
        <a:graphic>
          <a:graphicData uri="http://schemas.openxmlformats.org/presentationml/2006/ole">
            <mc:AlternateContent xmlns:mc="http://schemas.openxmlformats.org/markup-compatibility/2006">
              <mc:Choice xmlns:v="urn:schemas-microsoft-com:vml" Requires="v">
                <p:oleObj spid="_x0000_s1117" r:id="rId7" imgW="1727200" imgH="419100" progId="Equation.DSMT4">
                  <p:embed/>
                </p:oleObj>
              </mc:Choice>
              <mc:Fallback>
                <p:oleObj r:id="rId7" imgW="1727200" imgH="419100" progId="Equation.DSMT4">
                  <p:embed/>
                  <p:pic>
                    <p:nvPicPr>
                      <p:cNvPr id="0" name="Object 2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879970" y="6610818"/>
                        <a:ext cx="7301950" cy="1080297"/>
                      </a:xfrm>
                      <a:prstGeom prst="rect">
                        <a:avLst/>
                      </a:prstGeom>
                      <a:noFill/>
                    </p:spPr>
                  </p:pic>
                </p:oleObj>
              </mc:Fallback>
            </mc:AlternateContent>
          </a:graphicData>
        </a:graphic>
      </p:graphicFrame>
      <p:sp>
        <p:nvSpPr>
          <p:cNvPr id="50" name="TextBox 49">
            <a:extLst>
              <a:ext uri="{FF2B5EF4-FFF2-40B4-BE49-F238E27FC236}">
                <a16:creationId xmlns:a16="http://schemas.microsoft.com/office/drawing/2014/main" id="{58C291EA-D7AE-4FBA-A3CB-0EBE5E924BDF}"/>
              </a:ext>
            </a:extLst>
          </p:cNvPr>
          <p:cNvSpPr txBox="1"/>
          <p:nvPr/>
        </p:nvSpPr>
        <p:spPr>
          <a:xfrm>
            <a:off x="11525119" y="7423418"/>
            <a:ext cx="5085021" cy="507831"/>
          </a:xfrm>
          <a:prstGeom prst="rect">
            <a:avLst/>
          </a:prstGeom>
          <a:noFill/>
        </p:spPr>
        <p:txBody>
          <a:bodyPr wrap="square" rtlCol="0">
            <a:spAutoFit/>
          </a:bodyPr>
          <a:lstStyle/>
          <a:p>
            <a:r>
              <a:rPr lang="en-US" sz="2700" dirty="0">
                <a:latin typeface="Times New Roman" panose="02020603050405020304" pitchFamily="18" charset="0"/>
                <a:cs typeface="Times New Roman" panose="02020603050405020304" pitchFamily="18" charset="0"/>
              </a:rPr>
              <a:t>where </a:t>
            </a:r>
            <a:r>
              <a:rPr lang="en-US" sz="2700" i="1" dirty="0">
                <a:latin typeface="Times New Roman" panose="02020603050405020304" pitchFamily="18" charset="0"/>
                <a:cs typeface="Times New Roman" panose="02020603050405020304" pitchFamily="18" charset="0"/>
              </a:rPr>
              <a:t>m</a:t>
            </a:r>
            <a:r>
              <a:rPr lang="en-US" sz="2700" dirty="0">
                <a:latin typeface="Times New Roman" panose="02020603050405020304" pitchFamily="18" charset="0"/>
                <a:cs typeface="Times New Roman" panose="02020603050405020304" pitchFamily="18" charset="0"/>
              </a:rPr>
              <a:t> and </a:t>
            </a:r>
            <a:r>
              <a:rPr lang="el-GR" sz="2700" dirty="0">
                <a:latin typeface="Times New Roman" panose="02020603050405020304" pitchFamily="18" charset="0"/>
                <a:cs typeface="Times New Roman" panose="02020603050405020304" pitchFamily="18" charset="0"/>
              </a:rPr>
              <a:t>φ</a:t>
            </a:r>
            <a:r>
              <a:rPr lang="en-US" sz="2700" dirty="0">
                <a:latin typeface="Times New Roman" panose="02020603050405020304" pitchFamily="18" charset="0"/>
                <a:cs typeface="Times New Roman" panose="02020603050405020304" pitchFamily="18" charset="0"/>
              </a:rPr>
              <a:t> defined as</a:t>
            </a:r>
          </a:p>
        </p:txBody>
      </p:sp>
      <p:graphicFrame>
        <p:nvGraphicFramePr>
          <p:cNvPr id="52" name="Object 51">
            <a:extLst>
              <a:ext uri="{FF2B5EF4-FFF2-40B4-BE49-F238E27FC236}">
                <a16:creationId xmlns:a16="http://schemas.microsoft.com/office/drawing/2014/main" id="{FD95CBC7-2C1D-476B-AFD6-F9508C904388}"/>
              </a:ext>
            </a:extLst>
          </p:cNvPr>
          <p:cNvGraphicFramePr>
            <a:graphicFrameLocks noChangeAspect="1"/>
          </p:cNvGraphicFramePr>
          <p:nvPr>
            <p:extLst>
              <p:ext uri="{D42A27DB-BD31-4B8C-83A1-F6EECF244321}">
                <p14:modId xmlns:p14="http://schemas.microsoft.com/office/powerpoint/2010/main" val="468632590"/>
              </p:ext>
            </p:extLst>
          </p:nvPr>
        </p:nvGraphicFramePr>
        <p:xfrm>
          <a:off x="11828349" y="8201834"/>
          <a:ext cx="3485765" cy="567624"/>
        </p:xfrm>
        <a:graphic>
          <a:graphicData uri="http://schemas.openxmlformats.org/presentationml/2006/ole">
            <mc:AlternateContent xmlns:mc="http://schemas.openxmlformats.org/markup-compatibility/2006">
              <mc:Choice xmlns:v="urn:schemas-microsoft-com:vml" Requires="v">
                <p:oleObj spid="_x0000_s1118" r:id="rId9" imgW="672808" imgH="190417" progId="Equation.DSMT4">
                  <p:embed/>
                </p:oleObj>
              </mc:Choice>
              <mc:Fallback>
                <p:oleObj r:id="rId9" imgW="672808" imgH="190417" progId="Equation.DSMT4">
                  <p:embed/>
                  <p:pic>
                    <p:nvPicPr>
                      <p:cNvPr id="0" name="Object 2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828349" y="8201834"/>
                        <a:ext cx="3485765" cy="567624"/>
                      </a:xfrm>
                      <a:prstGeom prst="rect">
                        <a:avLst/>
                      </a:prstGeom>
                      <a:noFill/>
                    </p:spPr>
                  </p:pic>
                </p:oleObj>
              </mc:Fallback>
            </mc:AlternateContent>
          </a:graphicData>
        </a:graphic>
      </p:graphicFrame>
      <p:graphicFrame>
        <p:nvGraphicFramePr>
          <p:cNvPr id="54" name="Object 53">
            <a:extLst>
              <a:ext uri="{FF2B5EF4-FFF2-40B4-BE49-F238E27FC236}">
                <a16:creationId xmlns:a16="http://schemas.microsoft.com/office/drawing/2014/main" id="{850BF5D6-11E9-4AE5-927F-8E15B591A133}"/>
              </a:ext>
            </a:extLst>
          </p:cNvPr>
          <p:cNvGraphicFramePr>
            <a:graphicFrameLocks noChangeAspect="1"/>
          </p:cNvGraphicFramePr>
          <p:nvPr>
            <p:extLst>
              <p:ext uri="{D42A27DB-BD31-4B8C-83A1-F6EECF244321}">
                <p14:modId xmlns:p14="http://schemas.microsoft.com/office/powerpoint/2010/main" val="27593400"/>
              </p:ext>
            </p:extLst>
          </p:nvPr>
        </p:nvGraphicFramePr>
        <p:xfrm>
          <a:off x="15841216" y="8062944"/>
          <a:ext cx="2910157" cy="638591"/>
        </p:xfrm>
        <a:graphic>
          <a:graphicData uri="http://schemas.openxmlformats.org/presentationml/2006/ole">
            <mc:AlternateContent xmlns:mc="http://schemas.openxmlformats.org/markup-compatibility/2006">
              <mc:Choice xmlns:v="urn:schemas-microsoft-com:vml" Requires="v">
                <p:oleObj spid="_x0000_s1119" r:id="rId11" imgW="761669" imgH="215806" progId="Equation.DSMT4">
                  <p:embed/>
                </p:oleObj>
              </mc:Choice>
              <mc:Fallback>
                <p:oleObj r:id="rId11" imgW="761669" imgH="215806" progId="Equation.DSMT4">
                  <p:embed/>
                  <p:pic>
                    <p:nvPicPr>
                      <p:cNvPr id="0" name="Object 2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841216" y="8062944"/>
                        <a:ext cx="2910157" cy="638591"/>
                      </a:xfrm>
                      <a:prstGeom prst="rect">
                        <a:avLst/>
                      </a:prstGeom>
                      <a:noFill/>
                    </p:spPr>
                  </p:pic>
                </p:oleObj>
              </mc:Fallback>
            </mc:AlternateContent>
          </a:graphicData>
        </a:graphic>
      </p:graphicFrame>
      <p:sp>
        <p:nvSpPr>
          <p:cNvPr id="58" name="Rectangle 32">
            <a:extLst>
              <a:ext uri="{FF2B5EF4-FFF2-40B4-BE49-F238E27FC236}">
                <a16:creationId xmlns:a16="http://schemas.microsoft.com/office/drawing/2014/main" id="{A3AE2680-E56F-4C62-8A3F-9F7D13CD9692}"/>
              </a:ext>
            </a:extLst>
          </p:cNvPr>
          <p:cNvSpPr>
            <a:spLocks noChangeArrowheads="1"/>
          </p:cNvSpPr>
          <p:nvPr/>
        </p:nvSpPr>
        <p:spPr bwMode="auto">
          <a:xfrm flipV="1">
            <a:off x="23951014" y="10431828"/>
            <a:ext cx="777605" cy="2403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46888" tIns="123444" rIns="246888" bIns="123444" numCol="1" anchor="ctr" anchorCtr="0" compatLnSpc="1">
            <a:prstTxWarp prst="textNoShape">
              <a:avLst/>
            </a:prstTxWarp>
            <a:spAutoFit/>
          </a:bodyPr>
          <a:lstStyle/>
          <a:p>
            <a:endParaRPr lang="en-US" sz="13997"/>
          </a:p>
        </p:txBody>
      </p:sp>
      <p:graphicFrame>
        <p:nvGraphicFramePr>
          <p:cNvPr id="61" name="Object 60">
            <a:extLst>
              <a:ext uri="{FF2B5EF4-FFF2-40B4-BE49-F238E27FC236}">
                <a16:creationId xmlns:a16="http://schemas.microsoft.com/office/drawing/2014/main" id="{AEB42B27-F307-4DC3-9981-246C7547BA8C}"/>
              </a:ext>
            </a:extLst>
          </p:cNvPr>
          <p:cNvGraphicFramePr>
            <a:graphicFrameLocks noChangeAspect="1"/>
          </p:cNvGraphicFramePr>
          <p:nvPr>
            <p:extLst>
              <p:ext uri="{D42A27DB-BD31-4B8C-83A1-F6EECF244321}">
                <p14:modId xmlns:p14="http://schemas.microsoft.com/office/powerpoint/2010/main" val="3787395423"/>
              </p:ext>
            </p:extLst>
          </p:nvPr>
        </p:nvGraphicFramePr>
        <p:xfrm>
          <a:off x="11915711" y="8739498"/>
          <a:ext cx="591503" cy="514350"/>
        </p:xfrm>
        <a:graphic>
          <a:graphicData uri="http://schemas.openxmlformats.org/presentationml/2006/ole">
            <mc:AlternateContent xmlns:mc="http://schemas.openxmlformats.org/markup-compatibility/2006">
              <mc:Choice xmlns:v="urn:schemas-microsoft-com:vml" Requires="v">
                <p:oleObj spid="_x0000_s1120" r:id="rId13" imgW="215713" imgH="190335" progId="Equation.DSMT4">
                  <p:embed/>
                </p:oleObj>
              </mc:Choice>
              <mc:Fallback>
                <p:oleObj r:id="rId13" imgW="215713" imgH="190335" progId="Equation.DSMT4">
                  <p:embed/>
                  <p:pic>
                    <p:nvPicPr>
                      <p:cNvPr id="0" name="Object 3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915711" y="8739498"/>
                        <a:ext cx="591503" cy="514350"/>
                      </a:xfrm>
                      <a:prstGeom prst="rect">
                        <a:avLst/>
                      </a:prstGeom>
                      <a:noFill/>
                    </p:spPr>
                  </p:pic>
                </p:oleObj>
              </mc:Fallback>
            </mc:AlternateContent>
          </a:graphicData>
        </a:graphic>
      </p:graphicFrame>
      <p:graphicFrame>
        <p:nvGraphicFramePr>
          <p:cNvPr id="62" name="Object 61">
            <a:extLst>
              <a:ext uri="{FF2B5EF4-FFF2-40B4-BE49-F238E27FC236}">
                <a16:creationId xmlns:a16="http://schemas.microsoft.com/office/drawing/2014/main" id="{2E39F8B6-6482-4763-85DC-4C38790A8909}"/>
              </a:ext>
            </a:extLst>
          </p:cNvPr>
          <p:cNvGraphicFramePr>
            <a:graphicFrameLocks noChangeAspect="1"/>
          </p:cNvGraphicFramePr>
          <p:nvPr>
            <p:extLst>
              <p:ext uri="{D42A27DB-BD31-4B8C-83A1-F6EECF244321}">
                <p14:modId xmlns:p14="http://schemas.microsoft.com/office/powerpoint/2010/main" val="3595502649"/>
              </p:ext>
            </p:extLst>
          </p:nvPr>
        </p:nvGraphicFramePr>
        <p:xfrm>
          <a:off x="11918897" y="9197774"/>
          <a:ext cx="437198" cy="514350"/>
        </p:xfrm>
        <a:graphic>
          <a:graphicData uri="http://schemas.openxmlformats.org/presentationml/2006/ole">
            <mc:AlternateContent xmlns:mc="http://schemas.openxmlformats.org/markup-compatibility/2006">
              <mc:Choice xmlns:v="urn:schemas-microsoft-com:vml" Requires="v">
                <p:oleObj spid="_x0000_s1121" r:id="rId15" imgW="164957" imgH="190335" progId="Equation.DSMT4">
                  <p:embed/>
                </p:oleObj>
              </mc:Choice>
              <mc:Fallback>
                <p:oleObj r:id="rId15" imgW="164957" imgH="190335" progId="Equation.DSMT4">
                  <p:embed/>
                  <p:pic>
                    <p:nvPicPr>
                      <p:cNvPr id="0" name="Object 3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1918897" y="9197774"/>
                        <a:ext cx="437198" cy="514350"/>
                      </a:xfrm>
                      <a:prstGeom prst="rect">
                        <a:avLst/>
                      </a:prstGeom>
                      <a:noFill/>
                    </p:spPr>
                  </p:pic>
                </p:oleObj>
              </mc:Fallback>
            </mc:AlternateContent>
          </a:graphicData>
        </a:graphic>
      </p:graphicFrame>
      <p:graphicFrame>
        <p:nvGraphicFramePr>
          <p:cNvPr id="63" name="Object 62">
            <a:extLst>
              <a:ext uri="{FF2B5EF4-FFF2-40B4-BE49-F238E27FC236}">
                <a16:creationId xmlns:a16="http://schemas.microsoft.com/office/drawing/2014/main" id="{D75A9F9C-A8B7-461C-A13D-063F269F9B79}"/>
              </a:ext>
            </a:extLst>
          </p:cNvPr>
          <p:cNvGraphicFramePr>
            <a:graphicFrameLocks noChangeAspect="1"/>
          </p:cNvGraphicFramePr>
          <p:nvPr>
            <p:extLst>
              <p:ext uri="{D42A27DB-BD31-4B8C-83A1-F6EECF244321}">
                <p14:modId xmlns:p14="http://schemas.microsoft.com/office/powerpoint/2010/main" val="1179294280"/>
              </p:ext>
            </p:extLst>
          </p:nvPr>
        </p:nvGraphicFramePr>
        <p:xfrm>
          <a:off x="11927405" y="9675447"/>
          <a:ext cx="385763" cy="514350"/>
        </p:xfrm>
        <a:graphic>
          <a:graphicData uri="http://schemas.openxmlformats.org/presentationml/2006/ole">
            <mc:AlternateContent xmlns:mc="http://schemas.openxmlformats.org/markup-compatibility/2006">
              <mc:Choice xmlns:v="urn:schemas-microsoft-com:vml" Requires="v">
                <p:oleObj spid="_x0000_s1122" r:id="rId17" imgW="139639" imgH="190417" progId="Equation.DSMT4">
                  <p:embed/>
                </p:oleObj>
              </mc:Choice>
              <mc:Fallback>
                <p:oleObj r:id="rId17" imgW="139639" imgH="190417" progId="Equation.DSMT4">
                  <p:embed/>
                  <p:pic>
                    <p:nvPicPr>
                      <p:cNvPr id="0" name="Object 3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1927405" y="9675447"/>
                        <a:ext cx="385763" cy="514350"/>
                      </a:xfrm>
                      <a:prstGeom prst="rect">
                        <a:avLst/>
                      </a:prstGeom>
                      <a:noFill/>
                    </p:spPr>
                  </p:pic>
                </p:oleObj>
              </mc:Fallback>
            </mc:AlternateContent>
          </a:graphicData>
        </a:graphic>
      </p:graphicFrame>
      <p:graphicFrame>
        <p:nvGraphicFramePr>
          <p:cNvPr id="64" name="Object 63">
            <a:extLst>
              <a:ext uri="{FF2B5EF4-FFF2-40B4-BE49-F238E27FC236}">
                <a16:creationId xmlns:a16="http://schemas.microsoft.com/office/drawing/2014/main" id="{A8F38752-313B-4B02-9A15-312F9EF2CE41}"/>
              </a:ext>
            </a:extLst>
          </p:cNvPr>
          <p:cNvGraphicFramePr>
            <a:graphicFrameLocks noChangeAspect="1"/>
          </p:cNvGraphicFramePr>
          <p:nvPr>
            <p:extLst>
              <p:ext uri="{D42A27DB-BD31-4B8C-83A1-F6EECF244321}">
                <p14:modId xmlns:p14="http://schemas.microsoft.com/office/powerpoint/2010/main" val="3138228128"/>
              </p:ext>
            </p:extLst>
          </p:nvPr>
        </p:nvGraphicFramePr>
        <p:xfrm>
          <a:off x="11927405" y="10060897"/>
          <a:ext cx="385763" cy="514350"/>
        </p:xfrm>
        <a:graphic>
          <a:graphicData uri="http://schemas.openxmlformats.org/presentationml/2006/ole">
            <mc:AlternateContent xmlns:mc="http://schemas.openxmlformats.org/markup-compatibility/2006">
              <mc:Choice xmlns:v="urn:schemas-microsoft-com:vml" Requires="v">
                <p:oleObj spid="_x0000_s1123" r:id="rId19" imgW="139639" imgH="190417" progId="Equation.DSMT4">
                  <p:embed/>
                </p:oleObj>
              </mc:Choice>
              <mc:Fallback>
                <p:oleObj r:id="rId19" imgW="139639" imgH="190417" progId="Equation.DSMT4">
                  <p:embed/>
                  <p:pic>
                    <p:nvPicPr>
                      <p:cNvPr id="0" name="Object 3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927405" y="10060897"/>
                        <a:ext cx="385763" cy="514350"/>
                      </a:xfrm>
                      <a:prstGeom prst="rect">
                        <a:avLst/>
                      </a:prstGeom>
                      <a:noFill/>
                    </p:spPr>
                  </p:pic>
                </p:oleObj>
              </mc:Fallback>
            </mc:AlternateContent>
          </a:graphicData>
        </a:graphic>
      </p:graphicFrame>
      <p:graphicFrame>
        <p:nvGraphicFramePr>
          <p:cNvPr id="65" name="Object 64">
            <a:extLst>
              <a:ext uri="{FF2B5EF4-FFF2-40B4-BE49-F238E27FC236}">
                <a16:creationId xmlns:a16="http://schemas.microsoft.com/office/drawing/2014/main" id="{BABF1C84-D353-421B-9A38-A0775E017D0A}"/>
              </a:ext>
            </a:extLst>
          </p:cNvPr>
          <p:cNvGraphicFramePr>
            <a:graphicFrameLocks noChangeAspect="1"/>
          </p:cNvGraphicFramePr>
          <p:nvPr>
            <p:extLst>
              <p:ext uri="{D42A27DB-BD31-4B8C-83A1-F6EECF244321}">
                <p14:modId xmlns:p14="http://schemas.microsoft.com/office/powerpoint/2010/main" val="223783531"/>
              </p:ext>
            </p:extLst>
          </p:nvPr>
        </p:nvGraphicFramePr>
        <p:xfrm>
          <a:off x="11915711" y="10531343"/>
          <a:ext cx="334328" cy="437198"/>
        </p:xfrm>
        <a:graphic>
          <a:graphicData uri="http://schemas.openxmlformats.org/presentationml/2006/ole">
            <mc:AlternateContent xmlns:mc="http://schemas.openxmlformats.org/markup-compatibility/2006">
              <mc:Choice xmlns:v="urn:schemas-microsoft-com:vml" Requires="v">
                <p:oleObj spid="_x0000_s1124" r:id="rId21" imgW="126780" imgH="164814" progId="Equation.DSMT4">
                  <p:embed/>
                </p:oleObj>
              </mc:Choice>
              <mc:Fallback>
                <p:oleObj r:id="rId21" imgW="126780" imgH="164814" progId="Equation.DSMT4">
                  <p:embed/>
                  <p:pic>
                    <p:nvPicPr>
                      <p:cNvPr id="0" name="Object 3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1915711" y="10531343"/>
                        <a:ext cx="334328" cy="437198"/>
                      </a:xfrm>
                      <a:prstGeom prst="rect">
                        <a:avLst/>
                      </a:prstGeom>
                      <a:noFill/>
                    </p:spPr>
                  </p:pic>
                </p:oleObj>
              </mc:Fallback>
            </mc:AlternateContent>
          </a:graphicData>
        </a:graphic>
      </p:graphicFrame>
      <p:sp>
        <p:nvSpPr>
          <p:cNvPr id="67" name="Rectangle 39">
            <a:extLst>
              <a:ext uri="{FF2B5EF4-FFF2-40B4-BE49-F238E27FC236}">
                <a16:creationId xmlns:a16="http://schemas.microsoft.com/office/drawing/2014/main" id="{CD44C133-3632-41D8-B890-6F2ECAA9EFD0}"/>
              </a:ext>
            </a:extLst>
          </p:cNvPr>
          <p:cNvSpPr>
            <a:spLocks noChangeArrowheads="1"/>
          </p:cNvSpPr>
          <p:nvPr/>
        </p:nvSpPr>
        <p:spPr bwMode="auto">
          <a:xfrm>
            <a:off x="12192950" y="8688836"/>
            <a:ext cx="7088075" cy="664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46888" tIns="123444" rIns="246888" bIns="123444" numCol="1" anchor="ctr" anchorCtr="0" compatLnSpc="1">
            <a:prstTxWarp prst="textNoShape">
              <a:avLst/>
            </a:prstTxWarp>
            <a:spAutoFit/>
          </a:bodyPr>
          <a:lstStyle/>
          <a:p>
            <a:pPr algn="just" defTabSz="2468880" eaLnBrk="0" fontAlgn="base" hangingPunct="0">
              <a:spcBef>
                <a:spcPct val="0"/>
              </a:spcBef>
              <a:spcAft>
                <a:spcPct val="0"/>
              </a:spcAft>
            </a:pPr>
            <a:r>
              <a:rPr lang="en-US" altLang="en-US" sz="2700" dirty="0">
                <a:latin typeface="Times New Roman" panose="02020603050405020304" pitchFamily="18" charset="0"/>
                <a:ea typeface="SimSun" panose="02010600030101010101" pitchFamily="2" charset="-122"/>
                <a:cs typeface="Times New Roman" panose="02020603050405020304" pitchFamily="18" charset="0"/>
              </a:rPr>
              <a:t> is the attenuation of vertical polarization, </a:t>
            </a:r>
            <a:endParaRPr lang="en-US" altLang="en-US" sz="4860" dirty="0">
              <a:latin typeface="Arial" panose="020B0604020202020204" pitchFamily="34" charset="0"/>
            </a:endParaRPr>
          </a:p>
        </p:txBody>
      </p:sp>
      <p:sp>
        <p:nvSpPr>
          <p:cNvPr id="68" name="Rectangle 40">
            <a:extLst>
              <a:ext uri="{FF2B5EF4-FFF2-40B4-BE49-F238E27FC236}">
                <a16:creationId xmlns:a16="http://schemas.microsoft.com/office/drawing/2014/main" id="{DC330557-C688-43C4-A4D4-A74C4D4663EF}"/>
              </a:ext>
            </a:extLst>
          </p:cNvPr>
          <p:cNvSpPr>
            <a:spLocks noChangeArrowheads="1"/>
          </p:cNvSpPr>
          <p:nvPr/>
        </p:nvSpPr>
        <p:spPr bwMode="auto">
          <a:xfrm>
            <a:off x="12153181" y="9100912"/>
            <a:ext cx="7041643" cy="664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46888" tIns="123444" rIns="246888" bIns="123444" numCol="1" anchor="ctr" anchorCtr="0" compatLnSpc="1">
            <a:prstTxWarp prst="textNoShape">
              <a:avLst/>
            </a:prstTxWarp>
            <a:spAutoFit/>
          </a:bodyPr>
          <a:lstStyle/>
          <a:p>
            <a:pPr algn="just" defTabSz="2468880" eaLnBrk="0" fontAlgn="base" hangingPunct="0">
              <a:spcBef>
                <a:spcPct val="0"/>
              </a:spcBef>
              <a:spcAft>
                <a:spcPct val="0"/>
              </a:spcAft>
            </a:pPr>
            <a:r>
              <a:rPr lang="en-US" altLang="en-US" sz="2700" dirty="0">
                <a:latin typeface="Times New Roman" panose="02020603050405020304" pitchFamily="18" charset="0"/>
                <a:ea typeface="SimSun" panose="02010600030101010101" pitchFamily="2" charset="-122"/>
                <a:cs typeface="Times New Roman" panose="02020603050405020304" pitchFamily="18" charset="0"/>
              </a:rPr>
              <a:t> is the attenuation of horizontal polarization, </a:t>
            </a:r>
            <a:endParaRPr lang="en-US" altLang="en-US" sz="4860" dirty="0">
              <a:latin typeface="Arial" panose="020B0604020202020204" pitchFamily="34" charset="0"/>
            </a:endParaRPr>
          </a:p>
        </p:txBody>
      </p:sp>
      <p:sp>
        <p:nvSpPr>
          <p:cNvPr id="69" name="Rectangle 41">
            <a:extLst>
              <a:ext uri="{FF2B5EF4-FFF2-40B4-BE49-F238E27FC236}">
                <a16:creationId xmlns:a16="http://schemas.microsoft.com/office/drawing/2014/main" id="{D0FBEDBF-D9B6-432A-BF56-0FC4E8FEDB76}"/>
              </a:ext>
            </a:extLst>
          </p:cNvPr>
          <p:cNvSpPr>
            <a:spLocks noChangeArrowheads="1"/>
          </p:cNvSpPr>
          <p:nvPr/>
        </p:nvSpPr>
        <p:spPr bwMode="auto">
          <a:xfrm>
            <a:off x="12153181" y="9525001"/>
            <a:ext cx="6729485" cy="664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46888" tIns="123444" rIns="246888" bIns="123444" numCol="1" anchor="ctr" anchorCtr="0" compatLnSpc="1">
            <a:prstTxWarp prst="textNoShape">
              <a:avLst/>
            </a:prstTxWarp>
            <a:spAutoFit/>
          </a:bodyPr>
          <a:lstStyle/>
          <a:p>
            <a:pPr algn="just" defTabSz="2468880" eaLnBrk="0" fontAlgn="base" hangingPunct="0">
              <a:spcBef>
                <a:spcPct val="0"/>
              </a:spcBef>
              <a:spcAft>
                <a:spcPct val="0"/>
              </a:spcAft>
            </a:pPr>
            <a:r>
              <a:rPr lang="en-US" altLang="en-US" sz="2700" dirty="0">
                <a:latin typeface="Times New Roman" panose="02020603050405020304" pitchFamily="18" charset="0"/>
                <a:ea typeface="SimSun" panose="02010600030101010101" pitchFamily="2" charset="-122"/>
                <a:cs typeface="Times New Roman" panose="02020603050405020304" pitchFamily="18" charset="0"/>
              </a:rPr>
              <a:t> is the phase constant of vertical polarization, </a:t>
            </a:r>
            <a:endParaRPr lang="en-US" altLang="en-US" sz="4860" dirty="0">
              <a:latin typeface="Arial" panose="020B0604020202020204" pitchFamily="34" charset="0"/>
            </a:endParaRPr>
          </a:p>
        </p:txBody>
      </p:sp>
      <p:sp>
        <p:nvSpPr>
          <p:cNvPr id="70" name="Rectangle 42">
            <a:extLst>
              <a:ext uri="{FF2B5EF4-FFF2-40B4-BE49-F238E27FC236}">
                <a16:creationId xmlns:a16="http://schemas.microsoft.com/office/drawing/2014/main" id="{2CE36DC0-46CD-45C9-95AB-B936BE63B361}"/>
              </a:ext>
            </a:extLst>
          </p:cNvPr>
          <p:cNvSpPr>
            <a:spLocks noChangeArrowheads="1"/>
          </p:cNvSpPr>
          <p:nvPr/>
        </p:nvSpPr>
        <p:spPr bwMode="auto">
          <a:xfrm>
            <a:off x="12169605" y="9968430"/>
            <a:ext cx="7041643" cy="664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46888" tIns="123444" rIns="246888" bIns="123444" numCol="1" anchor="ctr" anchorCtr="0" compatLnSpc="1">
            <a:prstTxWarp prst="textNoShape">
              <a:avLst/>
            </a:prstTxWarp>
            <a:spAutoFit/>
          </a:bodyPr>
          <a:lstStyle/>
          <a:p>
            <a:pPr algn="just" defTabSz="2468880" eaLnBrk="0" fontAlgn="base" hangingPunct="0">
              <a:spcBef>
                <a:spcPct val="0"/>
              </a:spcBef>
              <a:spcAft>
                <a:spcPct val="0"/>
              </a:spcAft>
            </a:pPr>
            <a:r>
              <a:rPr lang="en-US" altLang="en-US" sz="2700" dirty="0">
                <a:latin typeface="Times New Roman" panose="02020603050405020304" pitchFamily="18" charset="0"/>
                <a:ea typeface="SimSun" panose="02010600030101010101" pitchFamily="2" charset="-122"/>
                <a:cs typeface="Times New Roman" panose="02020603050405020304" pitchFamily="18" charset="0"/>
              </a:rPr>
              <a:t> is the constant of horizontal polarization and</a:t>
            </a:r>
            <a:endParaRPr lang="en-US" altLang="en-US" sz="4860" dirty="0">
              <a:latin typeface="Arial" panose="020B0604020202020204" pitchFamily="34" charset="0"/>
            </a:endParaRPr>
          </a:p>
        </p:txBody>
      </p:sp>
      <p:sp>
        <p:nvSpPr>
          <p:cNvPr id="71" name="Rectangle 43">
            <a:extLst>
              <a:ext uri="{FF2B5EF4-FFF2-40B4-BE49-F238E27FC236}">
                <a16:creationId xmlns:a16="http://schemas.microsoft.com/office/drawing/2014/main" id="{02A1E48D-220B-48E0-B4C6-61774B7F0D64}"/>
              </a:ext>
            </a:extLst>
          </p:cNvPr>
          <p:cNvSpPr>
            <a:spLocks noChangeArrowheads="1"/>
          </p:cNvSpPr>
          <p:nvPr/>
        </p:nvSpPr>
        <p:spPr bwMode="auto">
          <a:xfrm>
            <a:off x="12137494" y="10340245"/>
            <a:ext cx="8999262" cy="664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46888" tIns="123444" rIns="246888" bIns="123444" numCol="1" anchor="ctr" anchorCtr="0" compatLnSpc="1">
            <a:prstTxWarp prst="textNoShape">
              <a:avLst/>
            </a:prstTxWarp>
            <a:spAutoFit/>
          </a:bodyPr>
          <a:lstStyle/>
          <a:p>
            <a:pPr algn="just" defTabSz="2468880" eaLnBrk="0" fontAlgn="base" hangingPunct="0">
              <a:spcBef>
                <a:spcPct val="0"/>
              </a:spcBef>
              <a:spcAft>
                <a:spcPct val="0"/>
              </a:spcAft>
            </a:pPr>
            <a:r>
              <a:rPr lang="en-US" altLang="en-US" sz="2700" dirty="0">
                <a:latin typeface="Times New Roman" panose="02020603050405020304" pitchFamily="18" charset="0"/>
                <a:ea typeface="SimSun" panose="02010600030101010101" pitchFamily="2" charset="-122"/>
                <a:cs typeface="Times New Roman" panose="02020603050405020304" pitchFamily="18" charset="0"/>
              </a:rPr>
              <a:t> is the propagating path between transmitter and receiver. </a:t>
            </a:r>
            <a:endParaRPr lang="en-US" altLang="en-US" sz="4860" dirty="0">
              <a:latin typeface="Arial" panose="020B0604020202020204" pitchFamily="34" charset="0"/>
            </a:endParaRPr>
          </a:p>
        </p:txBody>
      </p:sp>
      <p:sp>
        <p:nvSpPr>
          <p:cNvPr id="72" name="TextBox 71">
            <a:extLst>
              <a:ext uri="{FF2B5EF4-FFF2-40B4-BE49-F238E27FC236}">
                <a16:creationId xmlns:a16="http://schemas.microsoft.com/office/drawing/2014/main" id="{6843238A-3F68-4D09-A53E-AE6C24FEEFAF}"/>
              </a:ext>
            </a:extLst>
          </p:cNvPr>
          <p:cNvSpPr txBox="1"/>
          <p:nvPr/>
        </p:nvSpPr>
        <p:spPr>
          <a:xfrm>
            <a:off x="21921401" y="9907712"/>
            <a:ext cx="10947174" cy="6740307"/>
          </a:xfrm>
          <a:prstGeom prst="rect">
            <a:avLst/>
          </a:prstGeom>
          <a:noFill/>
        </p:spPr>
        <p:txBody>
          <a:bodyPr wrap="square" rtlCol="0">
            <a:spAutoFit/>
          </a:bodyPr>
          <a:lstStyle/>
          <a:p>
            <a:pPr fontAlgn="base">
              <a:buFont typeface="Arial" panose="020B0604020202020204" pitchFamily="34" charset="0"/>
              <a:buChar char="•"/>
            </a:pPr>
            <a:r>
              <a:rPr lang="en-US" sz="2700" dirty="0">
                <a:solidFill>
                  <a:srgbClr val="000000"/>
                </a:solidFill>
                <a:latin typeface="Times New Roman" panose="02020603050405020304" pitchFamily="18" charset="0"/>
                <a:cs typeface="Times New Roman" panose="02020603050405020304" pitchFamily="18" charset="0"/>
              </a:rPr>
              <a:t>In this research, the effect of dust and sand on the operation of the 5G mini links is investigated</a:t>
            </a:r>
            <a:endParaRPr lang="en-US" sz="2700" b="1" u="sng" dirty="0">
              <a:solidFill>
                <a:srgbClr val="000000"/>
              </a:solidFill>
              <a:latin typeface="Times New Roman" panose="02020603050405020304" pitchFamily="18" charset="0"/>
              <a:cs typeface="Times New Roman" panose="02020603050405020304" pitchFamily="18" charset="0"/>
            </a:endParaRPr>
          </a:p>
          <a:p>
            <a:pPr fontAlgn="base">
              <a:buFont typeface="Arial" panose="020B0604020202020204" pitchFamily="34" charset="0"/>
              <a:buChar char="•"/>
            </a:pPr>
            <a:r>
              <a:rPr lang="en-US" sz="2700" dirty="0">
                <a:solidFill>
                  <a:srgbClr val="000000"/>
                </a:solidFill>
                <a:latin typeface="Times New Roman" panose="02020603050405020304" pitchFamily="18" charset="0"/>
                <a:cs typeface="Times New Roman" panose="02020603050405020304" pitchFamily="18" charset="0"/>
              </a:rPr>
              <a:t>The effects of dusty storms on the radio frequency of the ML6363 and ML6352 are demonstrated in terms of length of propagation wave, visibility, particle of size and operating frequency</a:t>
            </a:r>
          </a:p>
          <a:p>
            <a:pPr fontAlgn="base">
              <a:buFont typeface="Arial" panose="020B0604020202020204" pitchFamily="34" charset="0"/>
              <a:buChar char="•"/>
            </a:pPr>
            <a:r>
              <a:rPr lang="en-US" sz="2700" dirty="0">
                <a:solidFill>
                  <a:srgbClr val="000000"/>
                </a:solidFill>
                <a:latin typeface="Times New Roman" panose="02020603050405020304" pitchFamily="18" charset="0"/>
                <a:cs typeface="Times New Roman" panose="02020603050405020304" pitchFamily="18" charset="0"/>
              </a:rPr>
              <a:t>The numerical and simulation result show that the path loss of the communication channel increase when the frequency increases, distance increases and visibility deceases.</a:t>
            </a:r>
          </a:p>
          <a:p>
            <a:pPr fontAlgn="base">
              <a:buFont typeface="Arial" panose="020B0604020202020204" pitchFamily="34" charset="0"/>
              <a:buChar char="•"/>
            </a:pPr>
            <a:r>
              <a:rPr lang="en-US" sz="2700" dirty="0">
                <a:solidFill>
                  <a:srgbClr val="000000"/>
                </a:solidFill>
                <a:latin typeface="Times New Roman" panose="02020603050405020304" pitchFamily="18" charset="0"/>
                <a:cs typeface="Times New Roman" panose="02020603050405020304" pitchFamily="18" charset="0"/>
              </a:rPr>
              <a:t>It seen that the ML6363 is seriously affected by the dust and sand when the visibility less than 12m at distance 1.8km.</a:t>
            </a:r>
          </a:p>
          <a:p>
            <a:pPr fontAlgn="base">
              <a:buFont typeface="Arial" panose="020B0604020202020204" pitchFamily="34" charset="0"/>
              <a:buChar char="•"/>
            </a:pPr>
            <a:r>
              <a:rPr lang="en-US" sz="2700" dirty="0">
                <a:solidFill>
                  <a:srgbClr val="000000"/>
                </a:solidFill>
                <a:latin typeface="Times New Roman" panose="02020603050405020304" pitchFamily="18" charset="0"/>
                <a:cs typeface="Times New Roman" panose="02020603050405020304" pitchFamily="18" charset="0"/>
              </a:rPr>
              <a:t>The ML6352 is strongly affected by dust and sand when the visibility less than 39m at distance 1.8km.</a:t>
            </a:r>
          </a:p>
          <a:p>
            <a:pPr fontAlgn="base">
              <a:buFont typeface="Arial" panose="020B0604020202020204" pitchFamily="34" charset="0"/>
              <a:buChar char="•"/>
            </a:pPr>
            <a:r>
              <a:rPr lang="en-US" sz="2700" dirty="0">
                <a:solidFill>
                  <a:srgbClr val="000000"/>
                </a:solidFill>
                <a:latin typeface="Times New Roman" panose="02020603050405020304" pitchFamily="18" charset="0"/>
                <a:cs typeface="Times New Roman" panose="02020603050405020304" pitchFamily="18" charset="0"/>
              </a:rPr>
              <a:t>This research recommended to compute the real value of attenuation for different desert regions of the united states.</a:t>
            </a:r>
          </a:p>
          <a:p>
            <a:pPr fontAlgn="base">
              <a:buFont typeface="Arial" panose="020B0604020202020204" pitchFamily="34" charset="0"/>
              <a:buChar char="•"/>
            </a:pPr>
            <a:r>
              <a:rPr lang="en-US" sz="2700" dirty="0">
                <a:solidFill>
                  <a:srgbClr val="000000"/>
                </a:solidFill>
                <a:latin typeface="Times New Roman" panose="02020603050405020304" pitchFamily="18" charset="0"/>
                <a:cs typeface="Times New Roman" panose="02020603050405020304" pitchFamily="18" charset="0"/>
              </a:rPr>
              <a:t>This </a:t>
            </a:r>
            <a:r>
              <a:rPr lang="en-US" sz="2700" dirty="0">
                <a:solidFill>
                  <a:srgbClr val="000000"/>
                </a:solidFill>
                <a:latin typeface="Times New Roman" panose="02020603050405020304" pitchFamily="18" charset="0"/>
                <a:cs typeface="Times New Roman" panose="02020603050405020304" pitchFamily="18" charset="0"/>
              </a:rPr>
              <a:t>real attenuation value </a:t>
            </a:r>
            <a:r>
              <a:rPr lang="en-US" sz="2700" dirty="0">
                <a:solidFill>
                  <a:srgbClr val="000000"/>
                </a:solidFill>
                <a:latin typeface="Times New Roman" panose="02020603050405020304" pitchFamily="18" charset="0"/>
                <a:cs typeface="Times New Roman" panose="02020603050405020304" pitchFamily="18" charset="0"/>
              </a:rPr>
              <a:t>will help and use to design the wireless connection system to avoid any discount or loss data.</a:t>
            </a:r>
          </a:p>
        </p:txBody>
      </p:sp>
      <p:pic>
        <p:nvPicPr>
          <p:cNvPr id="73" name="Picture 72">
            <a:extLst>
              <a:ext uri="{FF2B5EF4-FFF2-40B4-BE49-F238E27FC236}">
                <a16:creationId xmlns:a16="http://schemas.microsoft.com/office/drawing/2014/main" id="{35648E9C-B0BF-4EAA-996C-042428F76EE3}"/>
              </a:ext>
            </a:extLst>
          </p:cNvPr>
          <p:cNvPicPr/>
          <p:nvPr/>
        </p:nvPicPr>
        <p:blipFill>
          <a:blip r:embed="rId23">
            <a:extLst>
              <a:ext uri="{28A0092B-C50C-407E-A947-70E740481C1C}">
                <a14:useLocalDpi xmlns:a14="http://schemas.microsoft.com/office/drawing/2010/main" val="0"/>
              </a:ext>
            </a:extLst>
          </a:blip>
          <a:srcRect/>
          <a:stretch>
            <a:fillRect/>
          </a:stretch>
        </p:blipFill>
        <p:spPr bwMode="auto">
          <a:xfrm>
            <a:off x="11210078" y="13101255"/>
            <a:ext cx="5723754" cy="3790576"/>
          </a:xfrm>
          <a:prstGeom prst="rect">
            <a:avLst/>
          </a:prstGeom>
          <a:noFill/>
          <a:ln>
            <a:noFill/>
          </a:ln>
        </p:spPr>
      </p:pic>
      <p:pic>
        <p:nvPicPr>
          <p:cNvPr id="74" name="Picture 73">
            <a:extLst>
              <a:ext uri="{FF2B5EF4-FFF2-40B4-BE49-F238E27FC236}">
                <a16:creationId xmlns:a16="http://schemas.microsoft.com/office/drawing/2014/main" id="{AC28D38B-B959-4611-97B9-CFCC8BBCA944}"/>
              </a:ext>
            </a:extLst>
          </p:cNvPr>
          <p:cNvPicPr/>
          <p:nvPr/>
        </p:nvPicPr>
        <p:blipFill>
          <a:blip r:embed="rId24">
            <a:extLst>
              <a:ext uri="{28A0092B-C50C-407E-A947-70E740481C1C}">
                <a14:useLocalDpi xmlns:a14="http://schemas.microsoft.com/office/drawing/2010/main" val="0"/>
              </a:ext>
            </a:extLst>
          </a:blip>
          <a:srcRect/>
          <a:stretch>
            <a:fillRect/>
          </a:stretch>
        </p:blipFill>
        <p:spPr bwMode="auto">
          <a:xfrm>
            <a:off x="16519785" y="13093585"/>
            <a:ext cx="5401615" cy="3797231"/>
          </a:xfrm>
          <a:prstGeom prst="rect">
            <a:avLst/>
          </a:prstGeom>
          <a:noFill/>
          <a:ln>
            <a:noFill/>
          </a:ln>
        </p:spPr>
      </p:pic>
      <p:pic>
        <p:nvPicPr>
          <p:cNvPr id="75" name="Picture 74">
            <a:extLst>
              <a:ext uri="{FF2B5EF4-FFF2-40B4-BE49-F238E27FC236}">
                <a16:creationId xmlns:a16="http://schemas.microsoft.com/office/drawing/2014/main" id="{2116DD57-B7EC-4831-A8DB-406DEDBDBA67}"/>
              </a:ext>
            </a:extLst>
          </p:cNvPr>
          <p:cNvPicPr/>
          <p:nvPr/>
        </p:nvPicPr>
        <p:blipFill>
          <a:blip r:embed="rId25">
            <a:extLst>
              <a:ext uri="{28A0092B-C50C-407E-A947-70E740481C1C}">
                <a14:useLocalDpi xmlns:a14="http://schemas.microsoft.com/office/drawing/2010/main" val="0"/>
              </a:ext>
            </a:extLst>
          </a:blip>
          <a:srcRect/>
          <a:stretch>
            <a:fillRect/>
          </a:stretch>
        </p:blipFill>
        <p:spPr bwMode="auto">
          <a:xfrm>
            <a:off x="10962439" y="17127887"/>
            <a:ext cx="5885263" cy="3881801"/>
          </a:xfrm>
          <a:prstGeom prst="rect">
            <a:avLst/>
          </a:prstGeom>
          <a:noFill/>
          <a:ln>
            <a:noFill/>
          </a:ln>
        </p:spPr>
      </p:pic>
      <p:pic>
        <p:nvPicPr>
          <p:cNvPr id="76" name="Picture 75">
            <a:extLst>
              <a:ext uri="{FF2B5EF4-FFF2-40B4-BE49-F238E27FC236}">
                <a16:creationId xmlns:a16="http://schemas.microsoft.com/office/drawing/2014/main" id="{C3E1D74E-9FF7-4ED3-B0D5-64FB8E0BE6F7}"/>
              </a:ext>
            </a:extLst>
          </p:cNvPr>
          <p:cNvPicPr/>
          <p:nvPr/>
        </p:nvPicPr>
        <p:blipFill>
          <a:blip r:embed="rId26">
            <a:extLst>
              <a:ext uri="{28A0092B-C50C-407E-A947-70E740481C1C}">
                <a14:useLocalDpi xmlns:a14="http://schemas.microsoft.com/office/drawing/2010/main" val="0"/>
              </a:ext>
            </a:extLst>
          </a:blip>
          <a:srcRect/>
          <a:stretch>
            <a:fillRect/>
          </a:stretch>
        </p:blipFill>
        <p:spPr bwMode="auto">
          <a:xfrm>
            <a:off x="16519785" y="17061179"/>
            <a:ext cx="5401615" cy="3914633"/>
          </a:xfrm>
          <a:prstGeom prst="rect">
            <a:avLst/>
          </a:prstGeom>
          <a:noFill/>
          <a:ln>
            <a:noFill/>
          </a:ln>
        </p:spPr>
      </p:pic>
      <p:pic>
        <p:nvPicPr>
          <p:cNvPr id="77" name="Picture 76">
            <a:extLst>
              <a:ext uri="{FF2B5EF4-FFF2-40B4-BE49-F238E27FC236}">
                <a16:creationId xmlns:a16="http://schemas.microsoft.com/office/drawing/2014/main" id="{77AAD08C-DF40-4D39-886B-07404D00AC6B}"/>
              </a:ext>
            </a:extLst>
          </p:cNvPr>
          <p:cNvPicPr/>
          <p:nvPr/>
        </p:nvPicPr>
        <p:blipFill>
          <a:blip r:embed="rId27">
            <a:extLst>
              <a:ext uri="{28A0092B-C50C-407E-A947-70E740481C1C}">
                <a14:useLocalDpi xmlns:a14="http://schemas.microsoft.com/office/drawing/2010/main" val="0"/>
              </a:ext>
            </a:extLst>
          </a:blip>
          <a:srcRect/>
          <a:stretch>
            <a:fillRect/>
          </a:stretch>
        </p:blipFill>
        <p:spPr bwMode="auto">
          <a:xfrm>
            <a:off x="22271213" y="4624495"/>
            <a:ext cx="5068227" cy="3983315"/>
          </a:xfrm>
          <a:prstGeom prst="rect">
            <a:avLst/>
          </a:prstGeom>
          <a:noFill/>
          <a:ln>
            <a:noFill/>
          </a:ln>
        </p:spPr>
      </p:pic>
      <p:pic>
        <p:nvPicPr>
          <p:cNvPr id="78" name="Picture 77">
            <a:extLst>
              <a:ext uri="{FF2B5EF4-FFF2-40B4-BE49-F238E27FC236}">
                <a16:creationId xmlns:a16="http://schemas.microsoft.com/office/drawing/2014/main" id="{9219AAF8-9248-4A2D-8FD6-95EFD62E77C1}"/>
              </a:ext>
            </a:extLst>
          </p:cNvPr>
          <p:cNvPicPr/>
          <p:nvPr/>
        </p:nvPicPr>
        <p:blipFill>
          <a:blip r:embed="rId28">
            <a:extLst>
              <a:ext uri="{28A0092B-C50C-407E-A947-70E740481C1C}">
                <a14:useLocalDpi xmlns:a14="http://schemas.microsoft.com/office/drawing/2010/main" val="0"/>
              </a:ext>
            </a:extLst>
          </a:blip>
          <a:srcRect/>
          <a:stretch>
            <a:fillRect/>
          </a:stretch>
        </p:blipFill>
        <p:spPr bwMode="auto">
          <a:xfrm>
            <a:off x="27269039" y="4643214"/>
            <a:ext cx="5158469" cy="3983318"/>
          </a:xfrm>
          <a:prstGeom prst="rect">
            <a:avLst/>
          </a:prstGeom>
          <a:noFill/>
          <a:ln>
            <a:noFill/>
          </a:ln>
        </p:spPr>
      </p:pic>
      <p:sp>
        <p:nvSpPr>
          <p:cNvPr id="79" name="TextBox 78">
            <a:extLst>
              <a:ext uri="{FF2B5EF4-FFF2-40B4-BE49-F238E27FC236}">
                <a16:creationId xmlns:a16="http://schemas.microsoft.com/office/drawing/2014/main" id="{532F3A6A-744C-4110-AEA2-D2C638AAAEB4}"/>
              </a:ext>
            </a:extLst>
          </p:cNvPr>
          <p:cNvSpPr txBox="1"/>
          <p:nvPr/>
        </p:nvSpPr>
        <p:spPr>
          <a:xfrm>
            <a:off x="11387235" y="12378899"/>
            <a:ext cx="10663142" cy="507831"/>
          </a:xfrm>
          <a:prstGeom prst="rect">
            <a:avLst/>
          </a:prstGeom>
          <a:noFill/>
        </p:spPr>
        <p:txBody>
          <a:bodyPr wrap="square" rtlCol="0">
            <a:spAutoFit/>
          </a:bodyPr>
          <a:lstStyle/>
          <a:p>
            <a:r>
              <a:rPr lang="en-US" sz="2700" dirty="0">
                <a:latin typeface="Times New Roman" panose="02020603050405020304" pitchFamily="18" charset="0"/>
                <a:cs typeface="Times New Roman" panose="02020603050405020304" pitchFamily="18" charset="0"/>
              </a:rPr>
              <a:t>*Left side figures are at 21.8GHz and right side figures are at 73.5GHz </a:t>
            </a:r>
          </a:p>
        </p:txBody>
      </p:sp>
      <p:sp>
        <p:nvSpPr>
          <p:cNvPr id="39" name="Text Placeholder 4">
            <a:extLst>
              <a:ext uri="{FF2B5EF4-FFF2-40B4-BE49-F238E27FC236}">
                <a16:creationId xmlns:a16="http://schemas.microsoft.com/office/drawing/2014/main" id="{5D38F854-B5EE-974D-B28F-FBB03642F296}"/>
              </a:ext>
            </a:extLst>
          </p:cNvPr>
          <p:cNvSpPr txBox="1">
            <a:spLocks/>
          </p:cNvSpPr>
          <p:nvPr/>
        </p:nvSpPr>
        <p:spPr>
          <a:xfrm>
            <a:off x="13913352" y="11278616"/>
            <a:ext cx="4422203" cy="1041209"/>
          </a:xfrm>
          <a:prstGeom prst="rect">
            <a:avLst/>
          </a:prstGeom>
        </p:spPr>
        <p:txBody>
          <a:bodyPr vert="horz" lIns="246888" tIns="123444" rIns="246888" bIns="123444" rtlCol="0" anchor="b">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3780" dirty="0">
                <a:latin typeface="Times New Roman" panose="02020603050405020304" pitchFamily="18" charset="0"/>
                <a:cs typeface="Times New Roman" panose="02020603050405020304" pitchFamily="18" charset="0"/>
              </a:rPr>
              <a:t>Simulation Result</a:t>
            </a:r>
            <a:endParaRPr lang="en-US" sz="378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8504244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568</TotalTime>
  <Words>695</Words>
  <Application>Microsoft Office PowerPoint</Application>
  <PresentationFormat>Custom</PresentationFormat>
  <Paragraphs>31</Paragraphs>
  <Slides>1</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vt:i4>
      </vt:variant>
    </vt:vector>
  </HeadingPairs>
  <TitlesOfParts>
    <vt:vector size="9" baseType="lpstr">
      <vt:lpstr>SimSun</vt:lpstr>
      <vt:lpstr>Arial</vt:lpstr>
      <vt:lpstr>Calibri</vt:lpstr>
      <vt:lpstr>Calibri Light</vt:lpstr>
      <vt:lpstr>Times New Roman</vt:lpstr>
      <vt:lpstr>Wingdings</vt:lpstr>
      <vt:lpstr>Office Theme</vt:lpstr>
      <vt:lpstr>MathType 6.0 Equation</vt:lpstr>
      <vt:lpstr>Impact of Weather Conditions on the 5G Terrestrial Links Dr.Esmail Abuhdima, Dr.Gurcan Comert, Ahmed El Qaouaq, Shakendra Alston, Kirk Ambrose, Dr. Pierluigi Pisu, Chunheng Zhao, Dr.Chin-Tser Huang,  Jian Liu  Computer Science Physics and Engineering Department (Benedict College), International Center for Automotive Research (Clemson University), Computer Science and Engineering (University of South Carolina)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Esmail Abuhdima</cp:lastModifiedBy>
  <cp:revision>31</cp:revision>
  <dcterms:created xsi:type="dcterms:W3CDTF">2021-07-12T20:57:34Z</dcterms:created>
  <dcterms:modified xsi:type="dcterms:W3CDTF">2021-07-14T15:12:23Z</dcterms:modified>
</cp:coreProperties>
</file>