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8CACA6-F374-45CF-9756-3E829C6AA7C6}" v="48" dt="2021-07-14T19:55:32.555"/>
    <p1510:client id="{581BA005-7AA3-4669-A21F-0D6B66A3F634}" v="226" dt="2021-07-14T17:03:52.749"/>
    <p1510:client id="{7AB8FF64-837E-4C64-9086-18A6F3CA5039}" v="41" dt="2021-07-14T20:59:10.746"/>
    <p1510:client id="{B4CD0FD9-D330-485F-BF4B-0C973ADD08AD}" v="42" dt="2021-07-14T20:01:00.074"/>
    <p1510:client id="{B569A3C5-A09C-4507-B773-64B718EEECF4}" v="172" dt="2021-07-14T19:58:14.503"/>
    <p1510:client id="{DC751B4B-6818-48B7-95F9-D83DD51FA4EB}" v="855" dt="2021-07-14T21:10:08.114"/>
    <p1510:client id="{E5BC8033-6FE2-4458-B8A2-8D6EBA009FBA}" v="214" dt="2021-07-14T15:37:12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5214" y="-29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3939" y="1111143"/>
            <a:ext cx="28392120" cy="2322940"/>
          </a:xfrm>
        </p:spPr>
        <p:txBody>
          <a:bodyPr>
            <a:normAutofit/>
          </a:bodyPr>
          <a:lstStyle/>
          <a:p>
            <a:pPr algn="ctr"/>
            <a:r>
              <a:rPr lang="en-US" sz="9600" b="1"/>
              <a:t>A Review Study on Urban</a:t>
            </a:r>
            <a:r>
              <a:rPr lang="en-US" sz="9600" b="1" dirty="0"/>
              <a:t> Air Mobility </a:t>
            </a:r>
            <a:r>
              <a:rPr lang="en-US" sz="9600" b="1"/>
              <a:t>Infrastructures</a:t>
            </a:r>
            <a:endParaRPr lang="en-US" sz="9600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72765" y="4705769"/>
            <a:ext cx="9960442" cy="1492133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Avenir"/>
              </a:rPr>
              <a:t>Background and Motivation 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23455" y="6197902"/>
            <a:ext cx="12628735" cy="607834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800" dirty="0">
                <a:latin typeface="Avenir"/>
              </a:rPr>
              <a:t>Urban air mobility is aviation and an industrial term for on-demand and automated passenger cargo-carrying transportation service. </a:t>
            </a:r>
          </a:p>
          <a:p>
            <a:r>
              <a:rPr lang="en-US" sz="3800" dirty="0">
                <a:latin typeface="Avenir"/>
              </a:rPr>
              <a:t>An increase in population, travel time and cost, which increased the need for more public transportation.</a:t>
            </a:r>
          </a:p>
          <a:p>
            <a:r>
              <a:rPr lang="en-US" sz="3800" dirty="0">
                <a:latin typeface="Avenir"/>
              </a:rPr>
              <a:t>Scientists needed to devise a safer, cheaper, and quicker way of transportation.</a:t>
            </a:r>
          </a:p>
          <a:p>
            <a:r>
              <a:rPr lang="en-US" sz="3800" dirty="0">
                <a:latin typeface="Avenir"/>
              </a:rPr>
              <a:t>Other conditions that need to be met include,  battery, battery charging stations, maintenance, security, maintenance hubs, etc.</a:t>
            </a:r>
          </a:p>
          <a:p>
            <a:pPr marL="0" indent="0" algn="ctr">
              <a:buNone/>
            </a:pPr>
            <a:r>
              <a:rPr lang="en-US" sz="5400" b="1" dirty="0">
                <a:latin typeface="Avenir"/>
              </a:rPr>
              <a:t>Ground Infrastructure </a:t>
            </a:r>
          </a:p>
          <a:p>
            <a:r>
              <a:rPr lang="en-US" sz="3800" dirty="0">
                <a:latin typeface="Avenir"/>
              </a:rPr>
              <a:t>Station or point of contact in place for the coming and going of the UAM’s. </a:t>
            </a:r>
          </a:p>
          <a:p>
            <a:r>
              <a:rPr lang="en-US" sz="3800" dirty="0">
                <a:latin typeface="Avenir"/>
              </a:rPr>
              <a:t>A potential ground infrastructure is a pocket airpark. </a:t>
            </a:r>
          </a:p>
          <a:p>
            <a:r>
              <a:rPr lang="en-US" sz="3800" dirty="0">
                <a:latin typeface="Avenir"/>
              </a:rPr>
              <a:t>These air parks would allow six </a:t>
            </a:r>
            <a:r>
              <a:rPr lang="en-US" sz="3800" dirty="0" err="1">
                <a:latin typeface="Avenir"/>
              </a:rPr>
              <a:t>SkyTaxis</a:t>
            </a:r>
            <a:r>
              <a:rPr lang="en-US" sz="3800" dirty="0">
                <a:latin typeface="Avenir"/>
              </a:rPr>
              <a:t> to takeoff while simultaneously having the same amount landing. The airpark would allow for thirteen stations that would provide not only recharging but maintenance for the taxis that will dock.</a:t>
            </a:r>
          </a:p>
          <a:p>
            <a:r>
              <a:rPr lang="en-US" sz="3800" dirty="0">
                <a:latin typeface="Avenir"/>
              </a:rPr>
              <a:t>More researches have shown that other potential locations and refueling areas include rooftops, barrage over water, the top of a high-rise building/parking lot, etc.</a:t>
            </a:r>
          </a:p>
          <a:p>
            <a:endParaRPr lang="en-US" sz="3800" dirty="0">
              <a:latin typeface="Avenir"/>
            </a:endParaRPr>
          </a:p>
          <a:p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24196079" y="4442601"/>
            <a:ext cx="8993676" cy="1492133"/>
          </a:xfrm>
        </p:spPr>
        <p:txBody>
          <a:bodyPr>
            <a:normAutofit/>
          </a:bodyPr>
          <a:lstStyle/>
          <a:p>
            <a:r>
              <a:rPr lang="en-US" sz="6600"/>
              <a:t>Discussions and Gaps 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13277648" y="6191590"/>
            <a:ext cx="9943902" cy="779775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en-US" sz="3800" dirty="0">
                <a:latin typeface="Avenir"/>
              </a:rPr>
              <a:t>The area of interest is the number of missions the </a:t>
            </a:r>
            <a:r>
              <a:rPr lang="en-US" sz="3800" dirty="0" err="1">
                <a:latin typeface="Avenir"/>
              </a:rPr>
              <a:t>eVTOL</a:t>
            </a:r>
            <a:r>
              <a:rPr lang="en-US" sz="3800" dirty="0">
                <a:latin typeface="Avenir"/>
              </a:rPr>
              <a:t> can complete in a set time, including the battery recharge time, the energy released, and the degree of financial gain.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en-US" sz="3800" dirty="0">
                <a:latin typeface="Avenir"/>
              </a:rPr>
              <a:t>Researchers proposed a platform for a fast charger in 2017, which should set </a:t>
            </a:r>
            <a:r>
              <a:rPr lang="en-US" sz="3800" dirty="0" err="1">
                <a:latin typeface="Avenir"/>
              </a:rPr>
              <a:t>eVTOLs</a:t>
            </a:r>
            <a:r>
              <a:rPr lang="en-US" sz="3800" dirty="0">
                <a:latin typeface="Avenir"/>
              </a:rPr>
              <a:t> in approximately 15 minutes for hundreds of miles of ranges. Use of UAM in high metropolitan areas for short flights ranging from 20-50 miles  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en-US" sz="3800" dirty="0">
                <a:latin typeface="Avenir"/>
              </a:rPr>
              <a:t>Supplies up to 400kW per port for 5 minutes.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r>
              <a:rPr lang="en-US" sz="3800" dirty="0">
                <a:latin typeface="Avenir"/>
              </a:rPr>
              <a:t>Size of </a:t>
            </a:r>
            <a:r>
              <a:rPr lang="en-US" sz="3800" dirty="0" err="1">
                <a:latin typeface="Avenir"/>
              </a:rPr>
              <a:t>eVTOLS</a:t>
            </a:r>
            <a:r>
              <a:rPr lang="en-US" sz="3800" dirty="0">
                <a:latin typeface="Avenir"/>
              </a:rPr>
              <a:t> play an important role in battery size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en-US" sz="3800" dirty="0">
              <a:latin typeface="Avenir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en-US" sz="3800" dirty="0">
              <a:solidFill>
                <a:srgbClr val="0E101A"/>
              </a:solidFill>
              <a:effectLst/>
              <a:latin typeface="Avenir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en-US" sz="3800" dirty="0">
              <a:effectLst/>
              <a:latin typeface="Avenir"/>
              <a:ea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03795" y="2771395"/>
            <a:ext cx="33209345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400"/>
              <a:t>Fatinah</a:t>
            </a:r>
            <a:r>
              <a:rPr lang="en-US" sz="5400" dirty="0"/>
              <a:t> Muhammad</a:t>
            </a:r>
            <a:r>
              <a:rPr lang="en-US" sz="5400"/>
              <a:t>,</a:t>
            </a:r>
            <a:r>
              <a:rPr lang="en-US" sz="5400" dirty="0"/>
              <a:t> </a:t>
            </a:r>
            <a:r>
              <a:rPr lang="en-US" sz="5400"/>
              <a:t>Dachanelle</a:t>
            </a:r>
            <a:r>
              <a:rPr lang="en-US" sz="5400" dirty="0"/>
              <a:t>  Anderson, </a:t>
            </a:r>
            <a:r>
              <a:rPr lang="en-US" sz="5400" err="1">
                <a:ea typeface="+mn-lt"/>
                <a:cs typeface="+mn-lt"/>
              </a:rPr>
              <a:t>Gurcan</a:t>
            </a:r>
            <a:r>
              <a:rPr lang="en-US" sz="5400">
                <a:ea typeface="+mn-lt"/>
                <a:cs typeface="+mn-lt"/>
              </a:rPr>
              <a:t> Comert, </a:t>
            </a:r>
            <a:r>
              <a:rPr lang="en-US" sz="5400"/>
              <a:t>Negash</a:t>
            </a:r>
            <a:r>
              <a:rPr lang="en-US" sz="5400" dirty="0"/>
              <a:t> </a:t>
            </a:r>
            <a:r>
              <a:rPr lang="en-US" sz="5400" err="1"/>
              <a:t>Bagashaw</a:t>
            </a:r>
            <a:r>
              <a:rPr lang="en-US" sz="5400" dirty="0"/>
              <a:t>, Benedict College</a:t>
            </a:r>
            <a:endParaRPr lang="en-US" sz="5400"/>
          </a:p>
          <a:p>
            <a:pPr algn="ctr"/>
            <a:r>
              <a:rPr lang="en-US" sz="5400">
                <a:cs typeface="Calibri"/>
              </a:rPr>
              <a:t>Darun </a:t>
            </a:r>
            <a:r>
              <a:rPr lang="en-US" sz="5400" err="1">
                <a:cs typeface="Calibri"/>
              </a:rPr>
              <a:t>Barazanchy</a:t>
            </a:r>
            <a:r>
              <a:rPr lang="en-US" sz="5400">
                <a:cs typeface="Calibri"/>
              </a:rPr>
              <a:t>, University of South Carolina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77648" y="14735413"/>
            <a:ext cx="873877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800" dirty="0">
                <a:solidFill>
                  <a:srgbClr val="252525"/>
                </a:solidFill>
                <a:effectLst/>
                <a:latin typeface="Avenir"/>
                <a:ea typeface="Calibri" panose="020F0502020204030204" pitchFamily="34" charset="0"/>
              </a:rPr>
              <a:t>UAM will be subject to the same safety standards as traditional commercial aviation.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800" dirty="0">
                <a:solidFill>
                  <a:srgbClr val="252525"/>
                </a:solidFill>
                <a:latin typeface="Avenir"/>
                <a:ea typeface="Calibri" panose="020F0502020204030204" pitchFamily="34" charset="0"/>
              </a:rPr>
              <a:t>Software security (Safe from hackers)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800" dirty="0">
                <a:solidFill>
                  <a:srgbClr val="252525"/>
                </a:solidFill>
                <a:effectLst/>
                <a:latin typeface="Avenir"/>
                <a:ea typeface="Calibri" panose="020F0502020204030204" pitchFamily="34" charset="0"/>
              </a:rPr>
              <a:t>Transportation security administration</a:t>
            </a:r>
            <a:r>
              <a:rPr lang="en-US" sz="3800" dirty="0">
                <a:solidFill>
                  <a:srgbClr val="252525"/>
                </a:solidFill>
                <a:latin typeface="Avenir"/>
                <a:ea typeface="Calibri" panose="020F0502020204030204" pitchFamily="34" charset="0"/>
              </a:rPr>
              <a:t> (TSA)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800" dirty="0">
                <a:solidFill>
                  <a:srgbClr val="252525"/>
                </a:solidFill>
                <a:latin typeface="Avenir"/>
                <a:ea typeface="Calibri" panose="020F0502020204030204" pitchFamily="34" charset="0"/>
              </a:rPr>
              <a:t>Should UAMs use hydrogen cells or Fuel, as fuel can be highly flammable</a:t>
            </a:r>
            <a:endParaRPr lang="en-US" sz="3800" dirty="0">
              <a:solidFill>
                <a:srgbClr val="252525"/>
              </a:solidFill>
              <a:effectLst/>
              <a:latin typeface="Avenir"/>
              <a:ea typeface="Calibri" panose="020F050202020403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3800" dirty="0">
              <a:solidFill>
                <a:srgbClr val="252525"/>
              </a:solidFill>
              <a:effectLst/>
              <a:latin typeface="Avenir"/>
              <a:ea typeface="Calibri" panose="020F050202020403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en-US" sz="3800" dirty="0">
              <a:latin typeface="Avenir"/>
            </a:endParaRP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6B8A1B3C-6656-40DD-90BA-91137A50F15A}"/>
              </a:ext>
            </a:extLst>
          </p:cNvPr>
          <p:cNvSpPr txBox="1">
            <a:spLocks/>
          </p:cNvSpPr>
          <p:nvPr/>
        </p:nvSpPr>
        <p:spPr>
          <a:xfrm>
            <a:off x="13022091" y="4438505"/>
            <a:ext cx="12023288" cy="1466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dirty="0">
                <a:latin typeface="Avenir"/>
              </a:rPr>
              <a:t>Battery Stations and Battery Life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F52AA7-03BE-459E-9C21-8562C2531767}"/>
              </a:ext>
            </a:extLst>
          </p:cNvPr>
          <p:cNvSpPr txBox="1"/>
          <p:nvPr/>
        </p:nvSpPr>
        <p:spPr>
          <a:xfrm flipH="1">
            <a:off x="23746511" y="14858985"/>
            <a:ext cx="8738776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buChar char="•"/>
            </a:pPr>
            <a:r>
              <a:rPr lang="en-US" sz="2000" dirty="0">
                <a:cs typeface="Arial"/>
              </a:rPr>
              <a:t>Cowan, G. (2021, January 5). Hydrogen poses opportunities, but also infrastructure challenges, for urban air mobility. </a:t>
            </a:r>
            <a:r>
              <a:rPr lang="en-US" sz="2000" dirty="0" err="1">
                <a:cs typeface="Arial"/>
              </a:rPr>
              <a:t>evtol.com.https</a:t>
            </a:r>
            <a:r>
              <a:rPr lang="en-US" sz="2000" dirty="0">
                <a:cs typeface="Arial"/>
              </a:rPr>
              <a:t>://evtol.com/news/hydrogen-poses-opportunities-infrastructure-challenges-urban-air-mobility/. </a:t>
            </a:r>
          </a:p>
          <a:p>
            <a:pPr>
              <a:buChar char="•"/>
            </a:pPr>
            <a:r>
              <a:rPr lang="en-US" sz="2000" dirty="0">
                <a:cs typeface="Arial"/>
              </a:rPr>
              <a:t>Software, P. (2019, November 12). Urban Air Mobility Safety: Demonstrating the Safety of UAM Vehicles. Performance Software. https://www.psware.com/urban-air-mobility-safety-demonstrating-the-safety-of-uam-vehicles/.  </a:t>
            </a:r>
          </a:p>
          <a:p>
            <a:pPr>
              <a:buChar char="•"/>
            </a:pPr>
            <a:r>
              <a:rPr lang="en-US" sz="2000" dirty="0">
                <a:cs typeface="Arial"/>
              </a:rPr>
              <a:t>Sanford, P. (2019, October 1). The Challenge of Batteries for Urban Air Mobility. Performance Software. Retrieved </a:t>
            </a:r>
            <a:r>
              <a:rPr lang="en-US" sz="2000" dirty="0" err="1">
                <a:cs typeface="Arial"/>
              </a:rPr>
              <a:t>from:https</a:t>
            </a:r>
            <a:r>
              <a:rPr lang="en-US" sz="2000" dirty="0">
                <a:cs typeface="Arial"/>
              </a:rPr>
              <a:t>://www.psware.com/the-challenge-of-batteries-for-urban-air-mobility/. </a:t>
            </a:r>
          </a:p>
          <a:p>
            <a:pPr>
              <a:buChar char="•"/>
            </a:pPr>
            <a:endParaRPr lang="en-US" sz="2000" dirty="0">
              <a:cs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51B8425-007F-4A1B-998C-F3258A7D4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727" y="170672"/>
            <a:ext cx="20589911" cy="1568075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3795F864-CB9F-4464-A0EE-27340E72482B}"/>
              </a:ext>
            </a:extLst>
          </p:cNvPr>
          <p:cNvSpPr txBox="1">
            <a:spLocks/>
          </p:cNvSpPr>
          <p:nvPr/>
        </p:nvSpPr>
        <p:spPr>
          <a:xfrm>
            <a:off x="23924569" y="13112263"/>
            <a:ext cx="8993676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dirty="0"/>
              <a:t>References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6D6083DD-38B9-4387-AD3E-BAB5D007DFB4}"/>
              </a:ext>
            </a:extLst>
          </p:cNvPr>
          <p:cNvSpPr txBox="1">
            <a:spLocks/>
          </p:cNvSpPr>
          <p:nvPr/>
        </p:nvSpPr>
        <p:spPr>
          <a:xfrm>
            <a:off x="13022091" y="13799654"/>
            <a:ext cx="12023288" cy="14921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b="1" dirty="0">
                <a:latin typeface="Avenir"/>
              </a:rPr>
              <a:t>Safety and Security</a:t>
            </a:r>
          </a:p>
          <a:p>
            <a:pPr>
              <a:spcBef>
                <a:spcPts val="0"/>
              </a:spcBef>
              <a:buFont typeface="Wingdings" pitchFamily="2" charset="2"/>
              <a:buChar char="ü"/>
            </a:pPr>
            <a:endParaRPr lang="en-US" sz="5400" dirty="0">
              <a:latin typeface="Avenir"/>
              <a:ea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480FDD-EB4B-4887-91FB-4E930EB80E6F}"/>
              </a:ext>
            </a:extLst>
          </p:cNvPr>
          <p:cNvSpPr txBox="1"/>
          <p:nvPr/>
        </p:nvSpPr>
        <p:spPr>
          <a:xfrm>
            <a:off x="23477107" y="5877101"/>
            <a:ext cx="765587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3800" dirty="0">
                <a:latin typeface="Avenir"/>
              </a:rPr>
              <a:t>Routes could be carefully planned, to minimize the parking needs.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3800" dirty="0">
                <a:latin typeface="Avenir"/>
              </a:rPr>
              <a:t>Battery charging stations could be placed at or near each drop-off station/parking station to minimize battery usage and maximize battery life.</a:t>
            </a:r>
          </a:p>
          <a:p>
            <a:endParaRPr lang="en-US" sz="3800" dirty="0">
              <a:latin typeface="Avenir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B82337B-9CBD-467A-B710-0100D7A885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66" r="4443"/>
          <a:stretch/>
        </p:blipFill>
        <p:spPr>
          <a:xfrm>
            <a:off x="22932156" y="10628718"/>
            <a:ext cx="3773971" cy="27150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28B2BA-F81C-43E7-97FB-B5F93842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1430" y="10771124"/>
            <a:ext cx="3372321" cy="221875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20D30A5-93DE-451F-B282-CE6496C1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82845" y="10776170"/>
            <a:ext cx="3248478" cy="219105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555AE52-AC5E-4C4E-A211-92A688D29ADB}"/>
              </a:ext>
            </a:extLst>
          </p:cNvPr>
          <p:cNvSpPr txBox="1"/>
          <p:nvPr/>
        </p:nvSpPr>
        <p:spPr>
          <a:xfrm flipH="1">
            <a:off x="24667827" y="13390673"/>
            <a:ext cx="7814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/>
              </a:rPr>
              <a:t>Image representing different landing/parking stations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44D427-2C77-44BA-9D0E-CB22FC662D8A}"/>
              </a:ext>
            </a:extLst>
          </p:cNvPr>
          <p:cNvSpPr txBox="1"/>
          <p:nvPr/>
        </p:nvSpPr>
        <p:spPr>
          <a:xfrm>
            <a:off x="23743637" y="18458257"/>
            <a:ext cx="8853343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cs typeface="Arial"/>
              </a:rPr>
              <a:t>U.S. Department of Education Minority Science Improvement Program (MSIEP-Benedict College Creating Achievers in STEM through Academic Support, Mentoring, and Research FY19 US Department of Education MSEIP Grant Award P120A190061)​​​​</a:t>
            </a:r>
          </a:p>
          <a:p>
            <a:r>
              <a:rPr lang="en-US" sz="2000">
                <a:cs typeface="Arial"/>
              </a:rPr>
              <a:t>Center for Connected Multimodal Mobility (C2M2) (USDOT Tier 1 University Transportation Center) Grant headquartered at Clemson University, Clemson, South Carolina, USA.​​​</a:t>
            </a:r>
          </a:p>
          <a:p>
            <a:r>
              <a:rPr lang="en-US" sz="2000">
                <a:cs typeface="Arial"/>
              </a:rPr>
              <a:t>U.S. National Science Foundation (NSF, Nos. 1719501, 1436222, and 1400991, 1954532) grants. ​​​</a:t>
            </a:r>
          </a:p>
          <a:p>
            <a:r>
              <a:rPr lang="en-US" sz="2000">
                <a:cs typeface="Arial"/>
              </a:rPr>
              <a:t>SC </a:t>
            </a:r>
            <a:r>
              <a:rPr lang="en-US" sz="2000" err="1">
                <a:cs typeface="Arial"/>
              </a:rPr>
              <a:t>EPSCoR</a:t>
            </a:r>
            <a:r>
              <a:rPr lang="en-US" sz="2000">
                <a:cs typeface="Arial"/>
              </a:rPr>
              <a:t> GEAR CRP, SCAMP, NASA ULI project headquartered at University of South Carolina, Columbia.​</a:t>
            </a: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5A3A69A3E8A479AE5595C59D450B6" ma:contentTypeVersion="6" ma:contentTypeDescription="Create a new document." ma:contentTypeScope="" ma:versionID="0ea5fa2e1aa5708235f6bde9ff869736">
  <xsd:schema xmlns:xsd="http://www.w3.org/2001/XMLSchema" xmlns:xs="http://www.w3.org/2001/XMLSchema" xmlns:p="http://schemas.microsoft.com/office/2006/metadata/properties" xmlns:ns2="b24f9e6d-a75b-4f8f-8d8e-0d05c8a05086" targetNamespace="http://schemas.microsoft.com/office/2006/metadata/properties" ma:root="true" ma:fieldsID="202adb058e678dd39db5c2a90865ca81" ns2:_="">
    <xsd:import namespace="b24f9e6d-a75b-4f8f-8d8e-0d05c8a050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4f9e6d-a75b-4f8f-8d8e-0d05c8a050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F0445BC-69F0-4E15-B9E8-77896738C8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0C159D-F103-4017-B9E1-54FCBE4F482D}">
  <ds:schemaRefs>
    <ds:schemaRef ds:uri="b24f9e6d-a75b-4f8f-8d8e-0d05c8a0508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A758EC4-6AB8-4D51-A183-55A76CAC6BA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614</Words>
  <Application>Microsoft Office PowerPoint</Application>
  <PresentationFormat>Custom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Avenir</vt:lpstr>
      <vt:lpstr>Calibri</vt:lpstr>
      <vt:lpstr>Calibri Light</vt:lpstr>
      <vt:lpstr>Wingdings</vt:lpstr>
      <vt:lpstr>Office Theme</vt:lpstr>
      <vt:lpstr>A Review Study on Urban Air Mobility Infrastructures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Dachanelle Anderson</cp:lastModifiedBy>
  <cp:revision>1</cp:revision>
  <dcterms:created xsi:type="dcterms:W3CDTF">2020-07-10T13:13:19Z</dcterms:created>
  <dcterms:modified xsi:type="dcterms:W3CDTF">2021-07-14T21:10:08Z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0x01010095C5A3A69A3E8A479AE5595C59D450B6</vt:lpwstr>
  </property>
</Properties>
</file>