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B72C92-6872-4A79-B13C-EAF7E90469A6}" v="858" dt="2021-07-15T06:02:56.6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presProps" Target="presProps.xml"/><Relationship Id="rId7"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ya Britton" userId="S::amaya.britton60@my.benedict.edu::d4b0fbc5-cf7e-46a7-9619-16179a645dc2" providerId="AD" clId="Web-{27B72C92-6872-4A79-B13C-EAF7E90469A6}"/>
    <pc:docChg chg="addSld delSld modSld">
      <pc:chgData name="Amaya Britton" userId="S::amaya.britton60@my.benedict.edu::d4b0fbc5-cf7e-46a7-9619-16179a645dc2" providerId="AD" clId="Web-{27B72C92-6872-4A79-B13C-EAF7E90469A6}" dt="2021-07-15T06:02:55.373" v="450" actId="20577"/>
      <pc:docMkLst>
        <pc:docMk/>
      </pc:docMkLst>
      <pc:sldChg chg="del">
        <pc:chgData name="Amaya Britton" userId="S::amaya.britton60@my.benedict.edu::d4b0fbc5-cf7e-46a7-9619-16179a645dc2" providerId="AD" clId="Web-{27B72C92-6872-4A79-B13C-EAF7E90469A6}" dt="2021-07-15T06:01:00.822" v="447"/>
        <pc:sldMkLst>
          <pc:docMk/>
          <pc:sldMk cId="109857222" sldId="256"/>
        </pc:sldMkLst>
      </pc:sldChg>
      <pc:sldChg chg="modSp new del">
        <pc:chgData name="Amaya Britton" userId="S::amaya.britton60@my.benedict.edu::d4b0fbc5-cf7e-46a7-9619-16179a645dc2" providerId="AD" clId="Web-{27B72C92-6872-4A79-B13C-EAF7E90469A6}" dt="2021-07-15T06:00:59.885" v="446"/>
        <pc:sldMkLst>
          <pc:docMk/>
          <pc:sldMk cId="3940857446" sldId="257"/>
        </pc:sldMkLst>
        <pc:spChg chg="mod">
          <ac:chgData name="Amaya Britton" userId="S::amaya.britton60@my.benedict.edu::d4b0fbc5-cf7e-46a7-9619-16179a645dc2" providerId="AD" clId="Web-{27B72C92-6872-4A79-B13C-EAF7E90469A6}" dt="2021-07-15T05:30:25.158" v="29" actId="20577"/>
          <ac:spMkLst>
            <pc:docMk/>
            <pc:sldMk cId="3940857446" sldId="257"/>
            <ac:spMk id="2" creationId="{5A3F3761-7329-4E8B-9151-E127EE995808}"/>
          </ac:spMkLst>
        </pc:spChg>
      </pc:sldChg>
      <pc:sldChg chg="addSp modSp new">
        <pc:chgData name="Amaya Britton" userId="S::amaya.britton60@my.benedict.edu::d4b0fbc5-cf7e-46a7-9619-16179a645dc2" providerId="AD" clId="Web-{27B72C92-6872-4A79-B13C-EAF7E90469A6}" dt="2021-07-15T06:02:55.373" v="450" actId="20577"/>
        <pc:sldMkLst>
          <pc:docMk/>
          <pc:sldMk cId="526583057" sldId="258"/>
        </pc:sldMkLst>
        <pc:spChg chg="mod">
          <ac:chgData name="Amaya Britton" userId="S::amaya.britton60@my.benedict.edu::d4b0fbc5-cf7e-46a7-9619-16179a645dc2" providerId="AD" clId="Web-{27B72C92-6872-4A79-B13C-EAF7E90469A6}" dt="2021-07-15T06:00:19.774" v="442" actId="1076"/>
          <ac:spMkLst>
            <pc:docMk/>
            <pc:sldMk cId="526583057" sldId="258"/>
            <ac:spMk id="2" creationId="{354CCF58-28C8-4BA7-B72A-FCE1FDC1CC5E}"/>
          </ac:spMkLst>
        </pc:spChg>
        <pc:spChg chg="mod">
          <ac:chgData name="Amaya Britton" userId="S::amaya.britton60@my.benedict.edu::d4b0fbc5-cf7e-46a7-9619-16179a645dc2" providerId="AD" clId="Web-{27B72C92-6872-4A79-B13C-EAF7E90469A6}" dt="2021-07-15T05:44:42.686" v="277" actId="1076"/>
          <ac:spMkLst>
            <pc:docMk/>
            <pc:sldMk cId="526583057" sldId="258"/>
            <ac:spMk id="3" creationId="{943110A4-F546-4EA1-8B35-86ACB4E67DCF}"/>
          </ac:spMkLst>
        </pc:spChg>
        <pc:spChg chg="mod">
          <ac:chgData name="Amaya Britton" userId="S::amaya.britton60@my.benedict.edu::d4b0fbc5-cf7e-46a7-9619-16179a645dc2" providerId="AD" clId="Web-{27B72C92-6872-4A79-B13C-EAF7E90469A6}" dt="2021-07-15T06:02:43.919" v="448" actId="20577"/>
          <ac:spMkLst>
            <pc:docMk/>
            <pc:sldMk cId="526583057" sldId="258"/>
            <ac:spMk id="4" creationId="{050153E5-CE81-4EF1-9A48-75E839B3F404}"/>
          </ac:spMkLst>
        </pc:spChg>
        <pc:spChg chg="mod">
          <ac:chgData name="Amaya Britton" userId="S::amaya.britton60@my.benedict.edu::d4b0fbc5-cf7e-46a7-9619-16179a645dc2" providerId="AD" clId="Web-{27B72C92-6872-4A79-B13C-EAF7E90469A6}" dt="2021-07-15T05:44:47.154" v="278" actId="1076"/>
          <ac:spMkLst>
            <pc:docMk/>
            <pc:sldMk cId="526583057" sldId="258"/>
            <ac:spMk id="5" creationId="{2A4F9FCC-BE4E-4738-8C16-6EFB16DB040E}"/>
          </ac:spMkLst>
        </pc:spChg>
        <pc:spChg chg="mod">
          <ac:chgData name="Amaya Britton" userId="S::amaya.britton60@my.benedict.edu::d4b0fbc5-cf7e-46a7-9619-16179a645dc2" providerId="AD" clId="Web-{27B72C92-6872-4A79-B13C-EAF7E90469A6}" dt="2021-07-15T06:02:55.373" v="450" actId="20577"/>
          <ac:spMkLst>
            <pc:docMk/>
            <pc:sldMk cId="526583057" sldId="258"/>
            <ac:spMk id="6" creationId="{5423F293-71A8-43F6-B435-7EDE12722C52}"/>
          </ac:spMkLst>
        </pc:spChg>
        <pc:spChg chg="add mod">
          <ac:chgData name="Amaya Britton" userId="S::amaya.britton60@my.benedict.edu::d4b0fbc5-cf7e-46a7-9619-16179a645dc2" providerId="AD" clId="Web-{27B72C92-6872-4A79-B13C-EAF7E90469A6}" dt="2021-07-15T05:59:14.990" v="418" actId="20577"/>
          <ac:spMkLst>
            <pc:docMk/>
            <pc:sldMk cId="526583057" sldId="258"/>
            <ac:spMk id="9" creationId="{F822D93D-438C-477A-A70E-2AC9BBC400EB}"/>
          </ac:spMkLst>
        </pc:spChg>
        <pc:picChg chg="add mod">
          <ac:chgData name="Amaya Britton" userId="S::amaya.britton60@my.benedict.edu::d4b0fbc5-cf7e-46a7-9619-16179a645dc2" providerId="AD" clId="Web-{27B72C92-6872-4A79-B13C-EAF7E90469A6}" dt="2021-07-15T06:00:43.400" v="444" actId="1076"/>
          <ac:picMkLst>
            <pc:docMk/>
            <pc:sldMk cId="526583057" sldId="258"/>
            <ac:picMk id="7" creationId="{EBED2F88-952E-425B-A12D-1124FA579C55}"/>
          </ac:picMkLst>
        </pc:picChg>
        <pc:picChg chg="add mod">
          <ac:chgData name="Amaya Britton" userId="S::amaya.britton60@my.benedict.edu::d4b0fbc5-cf7e-46a7-9619-16179a645dc2" providerId="AD" clId="Web-{27B72C92-6872-4A79-B13C-EAF7E90469A6}" dt="2021-07-15T06:00:47.353" v="445" actId="1076"/>
          <ac:picMkLst>
            <pc:docMk/>
            <pc:sldMk cId="526583057" sldId="258"/>
            <ac:picMk id="8" creationId="{FFB43923-C9C8-4B03-B4C2-4F1237DA281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7/14/2021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7/14/2021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7/14/2021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7/14/2021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7/14/2021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7/14/2021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CCF58-28C8-4BA7-B72A-FCE1FDC1CC5E}"/>
              </a:ext>
            </a:extLst>
          </p:cNvPr>
          <p:cNvSpPr>
            <a:spLocks noGrp="1"/>
          </p:cNvSpPr>
          <p:nvPr>
            <p:ph type="title"/>
          </p:nvPr>
        </p:nvSpPr>
        <p:spPr>
          <a:xfrm>
            <a:off x="839788" y="435194"/>
            <a:ext cx="10515600" cy="1325563"/>
          </a:xfrm>
        </p:spPr>
        <p:txBody>
          <a:bodyPr>
            <a:normAutofit fontScale="90000"/>
          </a:bodyPr>
          <a:lstStyle/>
          <a:p>
            <a:pPr algn="ctr"/>
            <a:r>
              <a:rPr lang="en-US" b="1" dirty="0">
                <a:latin typeface="Baskerville Old Face"/>
                <a:ea typeface="+mj-lt"/>
                <a:cs typeface="+mj-lt"/>
              </a:rPr>
              <a:t>Cross-Linking Retinoic Acid / Polyamines To Inhibit Mammary Cancer</a:t>
            </a:r>
          </a:p>
          <a:p>
            <a:pPr algn="ctr"/>
            <a:r>
              <a:rPr lang="en-US" sz="1400" b="1" dirty="0">
                <a:latin typeface="Baskerville Old Face"/>
                <a:ea typeface="HGMaruGothicMPRO"/>
                <a:cs typeface="Calibri Light"/>
              </a:rPr>
              <a:t>Amaya Britton, Benedict College SURI Program</a:t>
            </a:r>
            <a:br>
              <a:rPr lang="en-US" sz="1400" b="1" dirty="0">
                <a:latin typeface="Baskerville Old Face"/>
                <a:ea typeface="HGMaruGothicMPRO"/>
                <a:cs typeface="Calibri Light"/>
              </a:rPr>
            </a:br>
            <a:r>
              <a:rPr lang="en-US" sz="1400" b="1" dirty="0">
                <a:latin typeface="Baskerville Old Face"/>
                <a:ea typeface="HGMaruGothicMPRO"/>
                <a:cs typeface="Calibri Light"/>
              </a:rPr>
              <a:t>Mentor: Dr. Bassam </a:t>
            </a:r>
            <a:r>
              <a:rPr lang="en-US" sz="1400" b="1" dirty="0" err="1">
                <a:latin typeface="Baskerville Old Face"/>
                <a:ea typeface="HGMaruGothicMPRO"/>
                <a:cs typeface="Calibri Light"/>
              </a:rPr>
              <a:t>Fraij</a:t>
            </a:r>
            <a:endParaRPr lang="en-US" b="1" dirty="0" err="1">
              <a:latin typeface="Baskerville Old Face"/>
              <a:ea typeface="HGMaruGothicMPRO"/>
              <a:cs typeface="Calibri Light"/>
            </a:endParaRPr>
          </a:p>
        </p:txBody>
      </p:sp>
      <p:sp>
        <p:nvSpPr>
          <p:cNvPr id="3" name="Text Placeholder 2">
            <a:extLst>
              <a:ext uri="{FF2B5EF4-FFF2-40B4-BE49-F238E27FC236}">
                <a16:creationId xmlns:a16="http://schemas.microsoft.com/office/drawing/2014/main" id="{943110A4-F546-4EA1-8B35-86ACB4E67DCF}"/>
              </a:ext>
            </a:extLst>
          </p:cNvPr>
          <p:cNvSpPr>
            <a:spLocks noGrp="1"/>
          </p:cNvSpPr>
          <p:nvPr>
            <p:ph type="body" idx="1"/>
          </p:nvPr>
        </p:nvSpPr>
        <p:spPr>
          <a:xfrm>
            <a:off x="839788" y="1532266"/>
            <a:ext cx="5157787" cy="823912"/>
          </a:xfrm>
        </p:spPr>
        <p:txBody>
          <a:bodyPr>
            <a:normAutofit/>
          </a:bodyPr>
          <a:lstStyle/>
          <a:p>
            <a:pPr algn="ctr"/>
            <a:r>
              <a:rPr lang="en-US" sz="3200" dirty="0" err="1">
                <a:latin typeface="Baskerville Old Face"/>
                <a:cs typeface="Calibri"/>
              </a:rPr>
              <a:t>Transamidation</a:t>
            </a:r>
            <a:endParaRPr lang="en-US">
              <a:latin typeface="Baskerville Old Face"/>
            </a:endParaRPr>
          </a:p>
        </p:txBody>
      </p:sp>
      <p:sp>
        <p:nvSpPr>
          <p:cNvPr id="4" name="Content Placeholder 3">
            <a:extLst>
              <a:ext uri="{FF2B5EF4-FFF2-40B4-BE49-F238E27FC236}">
                <a16:creationId xmlns:a16="http://schemas.microsoft.com/office/drawing/2014/main" id="{050153E5-CE81-4EF1-9A48-75E839B3F404}"/>
              </a:ext>
            </a:extLst>
          </p:cNvPr>
          <p:cNvSpPr>
            <a:spLocks noGrp="1"/>
          </p:cNvSpPr>
          <p:nvPr>
            <p:ph sz="half" idx="2"/>
          </p:nvPr>
        </p:nvSpPr>
        <p:spPr>
          <a:xfrm>
            <a:off x="839788" y="2505075"/>
            <a:ext cx="5157787" cy="3202863"/>
          </a:xfrm>
        </p:spPr>
        <p:txBody>
          <a:bodyPr vert="horz" lIns="91440" tIns="45720" rIns="91440" bIns="45720" rtlCol="0" anchor="ctr">
            <a:normAutofit fontScale="70000" lnSpcReduction="20000"/>
          </a:bodyPr>
          <a:lstStyle/>
          <a:p>
            <a:pPr marL="457200" indent="-457200"/>
            <a:r>
              <a:rPr lang="en-US" dirty="0" err="1">
                <a:latin typeface="Baskerville Old Face"/>
                <a:ea typeface="HGMaruGothicMPRO"/>
                <a:cs typeface="Calibri"/>
              </a:rPr>
              <a:t>Transamidation</a:t>
            </a:r>
            <a:r>
              <a:rPr lang="en-US" dirty="0">
                <a:latin typeface="Baskerville Old Face"/>
                <a:ea typeface="HGMaruGothicMPRO"/>
                <a:cs typeface="Calibri"/>
              </a:rPr>
              <a:t> will be utilized to contribute to the inhibition of mammary cancer. Retinoids, which are a group of signaling molecules chemically related to vitamin A will be used. These are active metabolites that play an important role in cell growth, development, and differentiation.</a:t>
            </a:r>
            <a:endParaRPr lang="en-US">
              <a:latin typeface="Baskerville Old Face"/>
              <a:ea typeface="HGMaruGothicMPRO"/>
              <a:cs typeface="Calibri" panose="020F0502020204030204"/>
            </a:endParaRPr>
          </a:p>
          <a:p>
            <a:pPr marL="457200" indent="-457200"/>
            <a:r>
              <a:rPr lang="en-US" dirty="0">
                <a:latin typeface="Baskerville Old Face"/>
                <a:ea typeface="+mn-lt"/>
                <a:cs typeface="+mn-lt"/>
              </a:rPr>
              <a:t>Tissue transglutaminase (TG2 or TGC) is a multifunctional protein with a controversial role in apoptosis. The cross-linking function of transglutaminase enzymes has been shown to play a role in cell death.</a:t>
            </a:r>
            <a:endParaRPr lang="en-US">
              <a:latin typeface="Baskerville Old Face"/>
              <a:ea typeface="HGMaruGothicMPRO"/>
              <a:cs typeface="Calibri" panose="020F0502020204030204"/>
            </a:endParaRPr>
          </a:p>
          <a:p>
            <a:pPr marL="457200" indent="-457200"/>
            <a:endParaRPr lang="en-US" dirty="0">
              <a:latin typeface="Baskerville Old Face"/>
              <a:ea typeface="HGMaruGothicMPRO"/>
              <a:cs typeface="Calibri"/>
            </a:endParaRPr>
          </a:p>
        </p:txBody>
      </p:sp>
      <p:sp>
        <p:nvSpPr>
          <p:cNvPr id="5" name="Text Placeholder 4">
            <a:extLst>
              <a:ext uri="{FF2B5EF4-FFF2-40B4-BE49-F238E27FC236}">
                <a16:creationId xmlns:a16="http://schemas.microsoft.com/office/drawing/2014/main" id="{2A4F9FCC-BE4E-4738-8C16-6EFB16DB040E}"/>
              </a:ext>
            </a:extLst>
          </p:cNvPr>
          <p:cNvSpPr>
            <a:spLocks noGrp="1"/>
          </p:cNvSpPr>
          <p:nvPr>
            <p:ph type="body" sz="quarter" idx="3"/>
          </p:nvPr>
        </p:nvSpPr>
        <p:spPr>
          <a:xfrm>
            <a:off x="6172200" y="1532266"/>
            <a:ext cx="5183188" cy="823912"/>
          </a:xfrm>
        </p:spPr>
        <p:txBody>
          <a:bodyPr>
            <a:normAutofit/>
          </a:bodyPr>
          <a:lstStyle/>
          <a:p>
            <a:pPr algn="ctr"/>
            <a:r>
              <a:rPr lang="en-US" sz="3200" dirty="0">
                <a:latin typeface="Baskerville Old Face"/>
                <a:ea typeface="HGMaruGothicMPRO"/>
                <a:cs typeface="Calibri"/>
              </a:rPr>
              <a:t>Research and Expectations</a:t>
            </a:r>
            <a:endParaRPr lang="en-US" sz="3200">
              <a:latin typeface="Baskerville Old Face"/>
              <a:ea typeface="HGMaruGothicMPRO"/>
            </a:endParaRPr>
          </a:p>
        </p:txBody>
      </p:sp>
      <p:sp>
        <p:nvSpPr>
          <p:cNvPr id="6" name="Content Placeholder 5">
            <a:extLst>
              <a:ext uri="{FF2B5EF4-FFF2-40B4-BE49-F238E27FC236}">
                <a16:creationId xmlns:a16="http://schemas.microsoft.com/office/drawing/2014/main" id="{5423F293-71A8-43F6-B435-7EDE12722C52}"/>
              </a:ext>
            </a:extLst>
          </p:cNvPr>
          <p:cNvSpPr>
            <a:spLocks noGrp="1"/>
          </p:cNvSpPr>
          <p:nvPr>
            <p:ph sz="quarter" idx="4"/>
          </p:nvPr>
        </p:nvSpPr>
        <p:spPr>
          <a:xfrm>
            <a:off x="6172201" y="2452523"/>
            <a:ext cx="5183188" cy="3307966"/>
          </a:xfrm>
        </p:spPr>
        <p:txBody>
          <a:bodyPr vert="horz" lIns="91440" tIns="45720" rIns="91440" bIns="45720" rtlCol="0" anchor="t">
            <a:normAutofit fontScale="70000" lnSpcReduction="20000"/>
          </a:bodyPr>
          <a:lstStyle/>
          <a:p>
            <a:r>
              <a:rPr lang="en-US" dirty="0">
                <a:latin typeface="Baskerville Old Face"/>
                <a:ea typeface="+mn-lt"/>
                <a:cs typeface="+mn-lt"/>
              </a:rPr>
              <a:t>Uninduced and normal cells will be controlled and grown in serum free medium, the use of </a:t>
            </a:r>
            <a:r>
              <a:rPr lang="en-US" err="1">
                <a:latin typeface="Baskerville Old Face"/>
                <a:ea typeface="+mn-lt"/>
                <a:cs typeface="+mn-lt"/>
              </a:rPr>
              <a:t>transamidation</a:t>
            </a:r>
            <a:r>
              <a:rPr lang="en-US" dirty="0">
                <a:latin typeface="Baskerville Old Face"/>
                <a:ea typeface="+mn-lt"/>
                <a:cs typeface="+mn-lt"/>
              </a:rPr>
              <a:t> of proteins with synthetic polyamines will inhibit cell growth and induce the early stages of death. Based on preliminary results the experiment is expected to yield an increase in apoptosis. Separation and identification of </a:t>
            </a:r>
            <a:r>
              <a:rPr lang="en-US" err="1">
                <a:latin typeface="Baskerville Old Face"/>
                <a:ea typeface="+mn-lt"/>
                <a:cs typeface="+mn-lt"/>
              </a:rPr>
              <a:t>transaminated</a:t>
            </a:r>
            <a:r>
              <a:rPr lang="en-US" dirty="0">
                <a:latin typeface="Baskerville Old Face"/>
                <a:ea typeface="+mn-lt"/>
                <a:cs typeface="+mn-lt"/>
              </a:rPr>
              <a:t> proteins in dying cells are expected to lead to the understanding of one or more of the cell death pathways. To receive accurate results an in person experiment will need to be conducted.</a:t>
            </a:r>
            <a:endParaRPr lang="en-US">
              <a:latin typeface="Baskerville Old Face"/>
            </a:endParaRPr>
          </a:p>
        </p:txBody>
      </p:sp>
      <p:pic>
        <p:nvPicPr>
          <p:cNvPr id="7" name="Picture 7" descr="Diagram&#10;&#10;Description automatically generated">
            <a:extLst>
              <a:ext uri="{FF2B5EF4-FFF2-40B4-BE49-F238E27FC236}">
                <a16:creationId xmlns:a16="http://schemas.microsoft.com/office/drawing/2014/main" id="{EBED2F88-952E-425B-A12D-1124FA579C55}"/>
              </a:ext>
            </a:extLst>
          </p:cNvPr>
          <p:cNvPicPr>
            <a:picLocks noChangeAspect="1"/>
          </p:cNvPicPr>
          <p:nvPr/>
        </p:nvPicPr>
        <p:blipFill>
          <a:blip r:embed="rId2"/>
          <a:stretch>
            <a:fillRect/>
          </a:stretch>
        </p:blipFill>
        <p:spPr>
          <a:xfrm>
            <a:off x="7203090" y="5210960"/>
            <a:ext cx="1429407" cy="1629941"/>
          </a:xfrm>
          <a:prstGeom prst="rect">
            <a:avLst/>
          </a:prstGeom>
        </p:spPr>
      </p:pic>
      <p:pic>
        <p:nvPicPr>
          <p:cNvPr id="8" name="Picture 8" descr="Diagram, engineering drawing&#10;&#10;Description automatically generated">
            <a:extLst>
              <a:ext uri="{FF2B5EF4-FFF2-40B4-BE49-F238E27FC236}">
                <a16:creationId xmlns:a16="http://schemas.microsoft.com/office/drawing/2014/main" id="{FFB43923-C9C8-4B03-B4C2-4F1237DA2810}"/>
              </a:ext>
            </a:extLst>
          </p:cNvPr>
          <p:cNvPicPr>
            <a:picLocks noChangeAspect="1"/>
          </p:cNvPicPr>
          <p:nvPr/>
        </p:nvPicPr>
        <p:blipFill>
          <a:blip r:embed="rId3"/>
          <a:stretch>
            <a:fillRect/>
          </a:stretch>
        </p:blipFill>
        <p:spPr>
          <a:xfrm>
            <a:off x="8639503" y="5210502"/>
            <a:ext cx="1560787" cy="1560787"/>
          </a:xfrm>
          <a:prstGeom prst="rect">
            <a:avLst/>
          </a:prstGeom>
        </p:spPr>
      </p:pic>
      <p:sp>
        <p:nvSpPr>
          <p:cNvPr id="9" name="TextBox 8">
            <a:extLst>
              <a:ext uri="{FF2B5EF4-FFF2-40B4-BE49-F238E27FC236}">
                <a16:creationId xmlns:a16="http://schemas.microsoft.com/office/drawing/2014/main" id="{F822D93D-438C-477A-A70E-2AC9BBC400EB}"/>
              </a:ext>
            </a:extLst>
          </p:cNvPr>
          <p:cNvSpPr txBox="1"/>
          <p:nvPr/>
        </p:nvSpPr>
        <p:spPr>
          <a:xfrm>
            <a:off x="5083503" y="5573986"/>
            <a:ext cx="2173890"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Baskerville Old Face"/>
                <a:ea typeface="HGMaruGothicMPRO"/>
                <a:cs typeface="Calibri"/>
              </a:rPr>
              <a:t>Figure 1 &amp; 2: Displays the preliminary results of an experiment similar to the one being conducted. Showing the increase in apoptosis.</a:t>
            </a:r>
          </a:p>
        </p:txBody>
      </p:sp>
    </p:spTree>
    <p:extLst>
      <p:ext uri="{BB962C8B-B14F-4D97-AF65-F5344CB8AC3E}">
        <p14:creationId xmlns:p14="http://schemas.microsoft.com/office/powerpoint/2010/main" val="52658305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Cross-Linking Retinoic Acid / Polyamines To Inhibit Mammary Cancer Amaya Britton, Benedict College SURI Program Mentor: Dr. Bassam Fraij</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115</cp:revision>
  <dcterms:created xsi:type="dcterms:W3CDTF">2021-07-15T05:28:45Z</dcterms:created>
  <dcterms:modified xsi:type="dcterms:W3CDTF">2021-07-15T06:02:58Z</dcterms:modified>
</cp:coreProperties>
</file>