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23" d="100"/>
          <a:sy n="23" d="100"/>
        </p:scale>
        <p:origin x="1044"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94533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077082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18541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15459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7886A4-796F-4036-8F97-20AD5D68D102}" type="datetimeFigureOut">
              <a:rPr lang="en-US" smtClean="0"/>
              <a:t>7/14/2021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33105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7886A4-796F-4036-8F97-20AD5D68D102}" type="datetimeFigureOut">
              <a:rPr lang="en-US" smtClean="0"/>
              <a:t>7/14/2021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368529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Click to 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7886A4-796F-4036-8F97-20AD5D68D102}" type="datetimeFigureOut">
              <a:rPr lang="en-US" smtClean="0"/>
              <a:t>7/14/2021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793946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7886A4-796F-4036-8F97-20AD5D68D102}" type="datetimeFigureOut">
              <a:rPr lang="en-US" smtClean="0"/>
              <a:t>7/14/2021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36791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886A4-796F-4036-8F97-20AD5D68D102}" type="datetimeFigureOut">
              <a:rPr lang="en-US" smtClean="0"/>
              <a:t>7/14/2021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1726422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717162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dirty="0"/>
              <a:t>Click icon to add picture</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Click to edit Master text styles</a:t>
            </a:r>
          </a:p>
        </p:txBody>
      </p:sp>
      <p:sp>
        <p:nvSpPr>
          <p:cNvPr id="5" name="Date Placeholder 4"/>
          <p:cNvSpPr>
            <a:spLocks noGrp="1"/>
          </p:cNvSpPr>
          <p:nvPr>
            <p:ph type="dt" sz="half" idx="10"/>
          </p:nvPr>
        </p:nvSpPr>
        <p:spPr/>
        <p:txBody>
          <a:bodyPr/>
          <a:lstStyle/>
          <a:p>
            <a:fld id="{CE7886A4-796F-4036-8F97-20AD5D68D102}" type="datetimeFigureOut">
              <a:rPr lang="en-US" smtClean="0"/>
              <a:t>7/14/2021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6474AA-3361-48D0-B78A-772C9EF7015F}" type="slidenum">
              <a:rPr lang="en-US" smtClean="0"/>
              <a:t>‹#›</a:t>
            </a:fld>
            <a:endParaRPr lang="en-US" dirty="0"/>
          </a:p>
        </p:txBody>
      </p:sp>
    </p:spTree>
    <p:extLst>
      <p:ext uri="{BB962C8B-B14F-4D97-AF65-F5344CB8AC3E}">
        <p14:creationId xmlns:p14="http://schemas.microsoft.com/office/powerpoint/2010/main" val="2761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CE7886A4-796F-4036-8F97-20AD5D68D102}" type="datetimeFigureOut">
              <a:rPr lang="en-US" smtClean="0"/>
              <a:t>7/14/2021</a:t>
            </a:fld>
            <a:endParaRPr lang="en-US" dirty="0"/>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FA6474AA-3361-48D0-B78A-772C9EF7015F}" type="slidenum">
              <a:rPr lang="en-US" smtClean="0"/>
              <a:t>‹#›</a:t>
            </a:fld>
            <a:endParaRPr lang="en-US" dirty="0"/>
          </a:p>
        </p:txBody>
      </p:sp>
    </p:spTree>
    <p:extLst>
      <p:ext uri="{BB962C8B-B14F-4D97-AF65-F5344CB8AC3E}">
        <p14:creationId xmlns:p14="http://schemas.microsoft.com/office/powerpoint/2010/main" val="33264121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67431" y="669642"/>
            <a:ext cx="28392120" cy="2322940"/>
          </a:xfrm>
        </p:spPr>
        <p:txBody>
          <a:bodyPr>
            <a:normAutofit/>
          </a:bodyPr>
          <a:lstStyle/>
          <a:p>
            <a:pPr algn="ctr"/>
            <a:r>
              <a:rPr lang="en-US" sz="6600" b="1" dirty="0">
                <a:latin typeface="Times New Roman" panose="02020603050405020304" pitchFamily="18" charset="0"/>
                <a:cs typeface="Times New Roman" panose="02020603050405020304" pitchFamily="18" charset="0"/>
              </a:rPr>
              <a:t>The Effects of Microgravity on Balance in Pregnant Women</a:t>
            </a:r>
          </a:p>
        </p:txBody>
      </p:sp>
      <p:sp>
        <p:nvSpPr>
          <p:cNvPr id="9" name="Text Placeholder 8"/>
          <p:cNvSpPr>
            <a:spLocks noGrp="1"/>
          </p:cNvSpPr>
          <p:nvPr>
            <p:ph type="body" idx="1"/>
          </p:nvPr>
        </p:nvSpPr>
        <p:spPr>
          <a:xfrm>
            <a:off x="817418" y="4169619"/>
            <a:ext cx="9351874" cy="1492133"/>
          </a:xfrm>
        </p:spPr>
        <p:txBody>
          <a:bodyPr>
            <a:normAutofit/>
          </a:bodyPr>
          <a:lstStyle/>
          <a:p>
            <a:r>
              <a:rPr lang="en-US" sz="6600" dirty="0"/>
              <a:t> </a:t>
            </a:r>
          </a:p>
        </p:txBody>
      </p:sp>
      <p:sp>
        <p:nvSpPr>
          <p:cNvPr id="7" name="Text Placeholder 6"/>
          <p:cNvSpPr>
            <a:spLocks noGrp="1"/>
          </p:cNvSpPr>
          <p:nvPr>
            <p:ph type="body" sz="quarter" idx="3"/>
          </p:nvPr>
        </p:nvSpPr>
        <p:spPr>
          <a:xfrm>
            <a:off x="22990749" y="5255381"/>
            <a:ext cx="5701183" cy="1492133"/>
          </a:xfrm>
        </p:spPr>
        <p:txBody>
          <a:bodyPr>
            <a:normAutofit/>
          </a:bodyPr>
          <a:lstStyle/>
          <a:p>
            <a:r>
              <a:rPr lang="en-US" sz="6600" dirty="0">
                <a:latin typeface="Times New Roman" panose="02020603050405020304" pitchFamily="18" charset="0"/>
                <a:cs typeface="Times New Roman" panose="02020603050405020304" pitchFamily="18" charset="0"/>
              </a:rPr>
              <a:t>Conclusion</a:t>
            </a:r>
          </a:p>
        </p:txBody>
      </p:sp>
      <p:sp>
        <p:nvSpPr>
          <p:cNvPr id="8" name="Content Placeholder 7"/>
          <p:cNvSpPr>
            <a:spLocks noGrp="1"/>
          </p:cNvSpPr>
          <p:nvPr>
            <p:ph sz="quarter" idx="4"/>
          </p:nvPr>
        </p:nvSpPr>
        <p:spPr>
          <a:xfrm>
            <a:off x="20758046" y="7984581"/>
            <a:ext cx="11007629" cy="3965056"/>
          </a:xfrm>
        </p:spPr>
        <p:txBody>
          <a:bodyPr>
            <a:normAutofit/>
          </a:bodyPr>
          <a:lstStyle/>
          <a:p>
            <a:pPr algn="just"/>
            <a:r>
              <a:rPr lang="en-US" sz="4000" dirty="0">
                <a:latin typeface="Times New Roman" panose="02020603050405020304" pitchFamily="18" charset="0"/>
                <a:cs typeface="Times New Roman" panose="02020603050405020304" pitchFamily="18" charset="0"/>
              </a:rPr>
              <a:t>The research concluded that pregnancy affected by microgravity differs than normal pregnancies</a:t>
            </a:r>
            <a:r>
              <a:rPr lang="en-US" sz="4000" dirty="0"/>
              <a:t>. </a:t>
            </a:r>
          </a:p>
        </p:txBody>
      </p:sp>
      <p:sp>
        <p:nvSpPr>
          <p:cNvPr id="10" name="TextBox 9"/>
          <p:cNvSpPr txBox="1"/>
          <p:nvPr/>
        </p:nvSpPr>
        <p:spPr>
          <a:xfrm>
            <a:off x="1997394" y="2613185"/>
            <a:ext cx="28392119" cy="2554545"/>
          </a:xfrm>
          <a:prstGeom prst="rect">
            <a:avLst/>
          </a:prstGeom>
          <a:noFill/>
        </p:spPr>
        <p:txBody>
          <a:bodyPr wrap="square" rtlCol="0">
            <a:spAutoFit/>
          </a:bodyPr>
          <a:lstStyle/>
          <a:p>
            <a:pPr algn="ctr"/>
            <a:r>
              <a:rPr lang="en-US" sz="4000" b="1" i="1" u="sng" dirty="0">
                <a:latin typeface="Times New Roman" panose="02020603050405020304" pitchFamily="18" charset="0"/>
                <a:cs typeface="Times New Roman" panose="02020603050405020304" pitchFamily="18" charset="0"/>
              </a:rPr>
              <a:t>D’Andra Linton </a:t>
            </a:r>
            <a:r>
              <a:rPr lang="en-US" sz="4000" b="1" i="1" dirty="0">
                <a:latin typeface="Times New Roman" panose="02020603050405020304" pitchFamily="18" charset="0"/>
                <a:cs typeface="Times New Roman" panose="02020603050405020304" pitchFamily="18" charset="0"/>
              </a:rPr>
              <a:t>and Larry Lowe</a:t>
            </a:r>
          </a:p>
          <a:p>
            <a:pPr algn="ctr"/>
            <a:r>
              <a:rPr lang="en-US" sz="4000" b="1" i="1" dirty="0">
                <a:latin typeface="Times New Roman" panose="02020603050405020304" pitchFamily="18" charset="0"/>
                <a:cs typeface="Times New Roman" panose="02020603050405020304" pitchFamily="18" charset="0"/>
              </a:rPr>
              <a:t>Biology, Chemistry and Environmental Health Science Department</a:t>
            </a:r>
          </a:p>
          <a:p>
            <a:pPr algn="ctr"/>
            <a:r>
              <a:rPr lang="en-US" sz="4000" b="1" i="1" dirty="0">
                <a:latin typeface="Times New Roman" panose="02020603050405020304" pitchFamily="18" charset="0"/>
                <a:cs typeface="Times New Roman" panose="02020603050405020304" pitchFamily="18" charset="0"/>
              </a:rPr>
              <a:t>Benedict College</a:t>
            </a:r>
          </a:p>
          <a:p>
            <a:pPr algn="ctr"/>
            <a:r>
              <a:rPr lang="en-US" sz="4000" b="1" i="1" dirty="0">
                <a:latin typeface="Times New Roman" panose="02020603050405020304" pitchFamily="18" charset="0"/>
                <a:cs typeface="Times New Roman" panose="02020603050405020304" pitchFamily="18" charset="0"/>
              </a:rPr>
              <a:t>1600 Harden Street, Columbia, SC 29204</a:t>
            </a:r>
          </a:p>
        </p:txBody>
      </p:sp>
      <p:sp>
        <p:nvSpPr>
          <p:cNvPr id="13" name="TextBox 12"/>
          <p:cNvSpPr txBox="1"/>
          <p:nvPr/>
        </p:nvSpPr>
        <p:spPr>
          <a:xfrm>
            <a:off x="14270182" y="13577455"/>
            <a:ext cx="7204363" cy="890115"/>
          </a:xfrm>
          <a:prstGeom prst="rect">
            <a:avLst/>
          </a:prstGeom>
          <a:noFill/>
        </p:spPr>
        <p:txBody>
          <a:bodyPr wrap="square" rtlCol="0">
            <a:spAutoFit/>
          </a:bodyPr>
          <a:lstStyle/>
          <a:p>
            <a:r>
              <a:rPr lang="en-US" dirty="0"/>
              <a:t> </a:t>
            </a:r>
          </a:p>
        </p:txBody>
      </p:sp>
      <p:sp>
        <p:nvSpPr>
          <p:cNvPr id="18" name="TextBox 17"/>
          <p:cNvSpPr txBox="1"/>
          <p:nvPr/>
        </p:nvSpPr>
        <p:spPr>
          <a:xfrm>
            <a:off x="1997394" y="5864532"/>
            <a:ext cx="7576912" cy="6432530"/>
          </a:xfrm>
          <a:prstGeom prst="rect">
            <a:avLst/>
          </a:prstGeom>
          <a:noFill/>
        </p:spPr>
        <p:txBody>
          <a:bodyPr wrap="square" rtlCol="0">
            <a:spAutoFit/>
          </a:bodyPr>
          <a:lstStyle/>
          <a:p>
            <a:r>
              <a:rPr lang="en-US" sz="6600" b="1" dirty="0">
                <a:latin typeface="Times New Roman" panose="02020603050405020304" pitchFamily="18" charset="0"/>
                <a:cs typeface="Times New Roman" panose="02020603050405020304" pitchFamily="18" charset="0"/>
              </a:rPr>
              <a:t>Materials &amp; Method</a:t>
            </a:r>
          </a:p>
          <a:p>
            <a:endParaRPr lang="en-US" sz="6600" b="1" dirty="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r>
              <a:rPr lang="en-US" sz="3600" dirty="0"/>
              <a:t> </a:t>
            </a:r>
            <a:r>
              <a:rPr lang="en-US" sz="4000" dirty="0">
                <a:latin typeface="Times New Roman" panose="02020603050405020304" pitchFamily="18" charset="0"/>
                <a:cs typeface="Times New Roman" panose="02020603050405020304" pitchFamily="18" charset="0"/>
              </a:rPr>
              <a:t>Experiment was done on rats where they were placed in similar conditions to microgravity.</a:t>
            </a:r>
          </a:p>
          <a:p>
            <a:endParaRPr lang="en-US" sz="4000" dirty="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Data was collected through evaluation.</a:t>
            </a:r>
          </a:p>
        </p:txBody>
      </p:sp>
      <p:pic>
        <p:nvPicPr>
          <p:cNvPr id="2" name="Picture 1">
            <a:extLst>
              <a:ext uri="{FF2B5EF4-FFF2-40B4-BE49-F238E27FC236}">
                <a16:creationId xmlns:a16="http://schemas.microsoft.com/office/drawing/2014/main" id="{C1F067EC-CD3E-4C90-8167-7C5FF3BBDB74}"/>
              </a:ext>
            </a:extLst>
          </p:cNvPr>
          <p:cNvPicPr>
            <a:picLocks noChangeAspect="1"/>
          </p:cNvPicPr>
          <p:nvPr/>
        </p:nvPicPr>
        <p:blipFill>
          <a:blip r:embed="rId2"/>
          <a:stretch>
            <a:fillRect/>
          </a:stretch>
        </p:blipFill>
        <p:spPr>
          <a:xfrm>
            <a:off x="1997394" y="12917924"/>
            <a:ext cx="6647842" cy="4566108"/>
          </a:xfrm>
          <a:prstGeom prst="rect">
            <a:avLst/>
          </a:prstGeom>
        </p:spPr>
      </p:pic>
      <p:sp>
        <p:nvSpPr>
          <p:cNvPr id="12" name="TextBox 11">
            <a:extLst>
              <a:ext uri="{FF2B5EF4-FFF2-40B4-BE49-F238E27FC236}">
                <a16:creationId xmlns:a16="http://schemas.microsoft.com/office/drawing/2014/main" id="{2EC5C63C-4CF4-480D-96E6-279C01901F09}"/>
              </a:ext>
            </a:extLst>
          </p:cNvPr>
          <p:cNvSpPr txBox="1"/>
          <p:nvPr/>
        </p:nvSpPr>
        <p:spPr>
          <a:xfrm>
            <a:off x="9927652" y="5907858"/>
            <a:ext cx="10477048" cy="7663636"/>
          </a:xfrm>
          <a:prstGeom prst="rect">
            <a:avLst/>
          </a:prstGeom>
          <a:noFill/>
        </p:spPr>
        <p:txBody>
          <a:bodyPr wrap="square" rtlCol="0">
            <a:spAutoFit/>
          </a:bodyPr>
          <a:lstStyle/>
          <a:p>
            <a:pPr algn="ctr"/>
            <a:r>
              <a:rPr lang="en-JM" sz="6600" b="1" dirty="0">
                <a:latin typeface="Times New Roman" panose="02020603050405020304" pitchFamily="18" charset="0"/>
                <a:cs typeface="Times New Roman" panose="02020603050405020304" pitchFamily="18" charset="0"/>
              </a:rPr>
              <a:t>Results</a:t>
            </a:r>
          </a:p>
          <a:p>
            <a:pPr algn="ctr"/>
            <a:endParaRPr lang="en-JM" sz="6600" b="1" dirty="0">
              <a:latin typeface="Times New Roman" panose="02020603050405020304" pitchFamily="18" charset="0"/>
              <a:cs typeface="Times New Roman" panose="02020603050405020304" pitchFamily="18" charset="0"/>
            </a:endParaRPr>
          </a:p>
          <a:p>
            <a:pPr marL="571500" indent="-571500" algn="just">
              <a:buFont typeface="Arial" panose="020B0604020202020204" pitchFamily="34" charset="0"/>
              <a:buChar char="•"/>
            </a:pPr>
            <a:r>
              <a:rPr lang="en-US" sz="4000" dirty="0">
                <a:latin typeface="Times New Roman" panose="02020603050405020304" pitchFamily="18" charset="0"/>
                <a:cs typeface="Times New Roman" panose="02020603050405020304" pitchFamily="18" charset="0"/>
              </a:rPr>
              <a:t>Short term exposure of gestated rats to hyper gravity resulted in similar decreased fatal masses, no decreases in calcium content of experiment fetuses relative to control but delayed skeletal development involving a 5% - 20% reduction of ossification in virtually every bone. This data can be extrapolated to microgravity. </a:t>
            </a:r>
          </a:p>
          <a:p>
            <a:pPr marL="571500" indent="-571500" algn="just">
              <a:buFont typeface="Arial" panose="020B0604020202020204" pitchFamily="34" charset="0"/>
              <a:buChar char="•"/>
            </a:pPr>
            <a:endParaRPr lang="en-JM" sz="4000" dirty="0">
              <a:latin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FCF60084-0A64-49F9-A912-087C3FB5C4E1}"/>
              </a:ext>
            </a:extLst>
          </p:cNvPr>
          <p:cNvSpPr txBox="1"/>
          <p:nvPr/>
        </p:nvSpPr>
        <p:spPr>
          <a:xfrm>
            <a:off x="9839034" y="13072387"/>
            <a:ext cx="10654283" cy="8279190"/>
          </a:xfrm>
          <a:prstGeom prst="rect">
            <a:avLst/>
          </a:prstGeom>
          <a:noFill/>
        </p:spPr>
        <p:txBody>
          <a:bodyPr wrap="square" rtlCol="0">
            <a:spAutoFit/>
          </a:bodyPr>
          <a:lstStyle/>
          <a:p>
            <a:pPr algn="ctr"/>
            <a:r>
              <a:rPr lang="en-JM" sz="6600" b="1" dirty="0">
                <a:latin typeface="Times New Roman" panose="02020603050405020304" pitchFamily="18" charset="0"/>
                <a:cs typeface="Times New Roman" panose="02020603050405020304" pitchFamily="18" charset="0"/>
              </a:rPr>
              <a:t>Literature Cited</a:t>
            </a:r>
          </a:p>
          <a:p>
            <a:pPr algn="ctr"/>
            <a:endParaRPr lang="en-JM" sz="6600" b="1" dirty="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
            </a:pPr>
            <a:r>
              <a:rPr lang="en-US" sz="4000" dirty="0">
                <a:latin typeface="Times New Roman" panose="02020603050405020304" pitchFamily="18" charset="0"/>
                <a:cs typeface="Times New Roman" panose="02020603050405020304" pitchFamily="18" charset="0"/>
              </a:rPr>
              <a:t>Lotgering F.K., et al. The interactions of exercise and pregnancy: a review. American Journal of Obstetrics and Gynecology, Vol. 149, 560-568, 1984.</a:t>
            </a:r>
          </a:p>
          <a:p>
            <a:pPr marL="571500" indent="-571500">
              <a:buFont typeface="Arial" panose="020B0604020202020204" pitchFamily="34" charset="0"/>
              <a:buChar char="•"/>
            </a:pPr>
            <a:endParaRPr lang="en-US" sz="4000" dirty="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
            </a:pPr>
            <a:r>
              <a:rPr lang="en-JM" sz="4000" dirty="0">
                <a:latin typeface="Times New Roman" panose="02020603050405020304" pitchFamily="18" charset="0"/>
                <a:cs typeface="Times New Roman" panose="02020603050405020304" pitchFamily="18" charset="0"/>
              </a:rPr>
              <a:t>Philpott DE, Sapp W, Williams C, Stevenson J, Black S, Corbett R. Reduction of the spermatogonial population in rat testes flown on Space Lab-3. Physiologist. 1985 Dec;28(6 Suppl):S211–S212. [PubMed] </a:t>
            </a:r>
          </a:p>
        </p:txBody>
      </p:sp>
      <p:pic>
        <p:nvPicPr>
          <p:cNvPr id="3" name="Picture 2">
            <a:extLst>
              <a:ext uri="{FF2B5EF4-FFF2-40B4-BE49-F238E27FC236}">
                <a16:creationId xmlns:a16="http://schemas.microsoft.com/office/drawing/2014/main" id="{7DF8F939-3F2C-46E9-965E-2F6C3EB4793B}"/>
              </a:ext>
            </a:extLst>
          </p:cNvPr>
          <p:cNvPicPr>
            <a:picLocks noChangeAspect="1"/>
          </p:cNvPicPr>
          <p:nvPr/>
        </p:nvPicPr>
        <p:blipFill>
          <a:blip r:embed="rId3"/>
          <a:stretch>
            <a:fillRect/>
          </a:stretch>
        </p:blipFill>
        <p:spPr>
          <a:xfrm>
            <a:off x="1997394" y="2508112"/>
            <a:ext cx="2121592" cy="2145978"/>
          </a:xfrm>
          <a:prstGeom prst="rect">
            <a:avLst/>
          </a:prstGeom>
        </p:spPr>
      </p:pic>
      <p:pic>
        <p:nvPicPr>
          <p:cNvPr id="14" name="Picture 2" descr="http://hbcubuzz.com/wp-content/uploads/2012/10/benedict-copy.jpg">
            <a:extLst>
              <a:ext uri="{FF2B5EF4-FFF2-40B4-BE49-F238E27FC236}">
                <a16:creationId xmlns:a16="http://schemas.microsoft.com/office/drawing/2014/main" id="{B0B10182-D753-4CB4-8E9E-622BEBF485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70980" y="2358153"/>
            <a:ext cx="2118533" cy="214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401A14B8-F651-4AAA-9A38-3DDF4742E1DC}"/>
              </a:ext>
            </a:extLst>
          </p:cNvPr>
          <p:cNvSpPr txBox="1"/>
          <p:nvPr/>
        </p:nvSpPr>
        <p:spPr>
          <a:xfrm>
            <a:off x="21165671" y="14727051"/>
            <a:ext cx="10600004" cy="6247864"/>
          </a:xfrm>
          <a:prstGeom prst="rect">
            <a:avLst/>
          </a:prstGeom>
          <a:noFill/>
        </p:spPr>
        <p:txBody>
          <a:bodyPr wrap="square" rtlCol="0">
            <a:spAutoFit/>
          </a:bodyPr>
          <a:lstStyle/>
          <a:p>
            <a:pPr marL="571500" indent="-571500">
              <a:buFont typeface="Wingdings" panose="05000000000000000000" pitchFamily="2" charset="2"/>
              <a:buChar char="§"/>
            </a:pPr>
            <a:r>
              <a:rPr lang="en-US" sz="4000" dirty="0">
                <a:latin typeface="Times New Roman" panose="02020603050405020304" pitchFamily="18" charset="0"/>
                <a:cs typeface="Times New Roman" panose="02020603050405020304" pitchFamily="18" charset="0"/>
              </a:rPr>
              <a:t>Dr. Godwin Mbamalu – Associate Vice President for Research</a:t>
            </a:r>
          </a:p>
          <a:p>
            <a:endParaRPr lang="en-US" sz="4000" dirty="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
            </a:pPr>
            <a:r>
              <a:rPr lang="en-US" sz="4000" dirty="0">
                <a:latin typeface="Times New Roman" panose="02020603050405020304" pitchFamily="18" charset="0"/>
                <a:cs typeface="Times New Roman" panose="02020603050405020304" pitchFamily="18" charset="0"/>
              </a:rPr>
              <a:t>FY19 US Dept of Education MSEIP Grant Award P120A190061</a:t>
            </a:r>
          </a:p>
          <a:p>
            <a:endParaRPr lang="en-US" sz="4000" dirty="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
            </a:pPr>
            <a:r>
              <a:rPr lang="en-US" sz="4000" dirty="0">
                <a:latin typeface="Times New Roman" panose="02020603050405020304" pitchFamily="18" charset="0"/>
                <a:cs typeface="Times New Roman" panose="02020603050405020304" pitchFamily="18" charset="0"/>
              </a:rPr>
              <a:t>Benedict College</a:t>
            </a:r>
          </a:p>
          <a:p>
            <a:endParaRPr lang="en-US" sz="4000" dirty="0">
              <a:latin typeface="Times New Roman" panose="02020603050405020304" pitchFamily="18" charset="0"/>
              <a:cs typeface="Times New Roman" panose="02020603050405020304" pitchFamily="18" charset="0"/>
            </a:endParaRPr>
          </a:p>
          <a:p>
            <a:pPr marL="571500" indent="-571500">
              <a:buFont typeface="Wingdings" panose="05000000000000000000" pitchFamily="2" charset="2"/>
              <a:buChar char="§"/>
            </a:pPr>
            <a:r>
              <a:rPr lang="en-US" sz="4000" dirty="0">
                <a:latin typeface="Times New Roman" panose="02020603050405020304" pitchFamily="18" charset="0"/>
                <a:cs typeface="Times New Roman" panose="02020603050405020304" pitchFamily="18" charset="0"/>
              </a:rPr>
              <a:t>Virtual Summer Research Institute – Summer 2021</a:t>
            </a:r>
            <a:endParaRPr lang="en-US" sz="4000" dirty="0"/>
          </a:p>
        </p:txBody>
      </p:sp>
      <p:sp>
        <p:nvSpPr>
          <p:cNvPr id="6" name="TextBox 5">
            <a:extLst>
              <a:ext uri="{FF2B5EF4-FFF2-40B4-BE49-F238E27FC236}">
                <a16:creationId xmlns:a16="http://schemas.microsoft.com/office/drawing/2014/main" id="{8C17BEB7-1E25-4267-A6FF-1BAEB390AF2F}"/>
              </a:ext>
            </a:extLst>
          </p:cNvPr>
          <p:cNvSpPr txBox="1"/>
          <p:nvPr/>
        </p:nvSpPr>
        <p:spPr>
          <a:xfrm>
            <a:off x="20961858" y="12748245"/>
            <a:ext cx="10600004" cy="1107996"/>
          </a:xfrm>
          <a:prstGeom prst="rect">
            <a:avLst/>
          </a:prstGeom>
          <a:noFill/>
        </p:spPr>
        <p:txBody>
          <a:bodyPr wrap="square" rtlCol="0">
            <a:spAutoFit/>
          </a:bodyPr>
          <a:lstStyle/>
          <a:p>
            <a:pPr algn="ctr"/>
            <a:r>
              <a:rPr lang="en-US" sz="6600" b="1" dirty="0">
                <a:latin typeface="Times New Roman" panose="02020603050405020304" pitchFamily="18" charset="0"/>
                <a:cs typeface="Times New Roman" panose="02020603050405020304" pitchFamily="18" charset="0"/>
              </a:rPr>
              <a:t>Acknowledgements</a:t>
            </a:r>
          </a:p>
        </p:txBody>
      </p: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105</TotalTime>
  <Words>238</Words>
  <Application>Microsoft Office PowerPoint</Application>
  <PresentationFormat>Custom</PresentationFormat>
  <Paragraphs>30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Times New Roman</vt:lpstr>
      <vt:lpstr>Wingdings</vt:lpstr>
      <vt:lpstr>Office Theme</vt:lpstr>
      <vt:lpstr>The Effects of Microgravity on Balance in Pregnant Women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Dandra Linton</cp:lastModifiedBy>
  <cp:revision>11</cp:revision>
  <dcterms:created xsi:type="dcterms:W3CDTF">2020-07-10T13:13:19Z</dcterms:created>
  <dcterms:modified xsi:type="dcterms:W3CDTF">2021-07-14T20:20:16Z</dcterms:modified>
</cp:coreProperties>
</file>