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25" d="100"/>
          <a:sy n="25" d="100"/>
        </p:scale>
        <p:origin x="1234" y="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p>
        </p:txBody>
      </p:sp>
      <p:sp>
        <p:nvSpPr>
          <p:cNvPr id="4" name="Date Placeholder 3"/>
          <p:cNvSpPr>
            <a:spLocks noGrp="1"/>
          </p:cNvSpPr>
          <p:nvPr>
            <p:ph type="dt" sz="half" idx="10"/>
          </p:nvPr>
        </p:nvSpPr>
        <p:spPr/>
        <p:txBody>
          <a:bodyPr/>
          <a:lstStyle/>
          <a:p>
            <a:fld id="{CE7886A4-796F-4036-8F97-20AD5D68D102}"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945334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077082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185417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5459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7886A4-796F-4036-8F97-20AD5D68D102}"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31053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E7886A4-796F-4036-8F97-20AD5D68D102}" type="datetimeFigureOut">
              <a:rPr lang="en-US" smtClean="0"/>
              <a:t>7/14/2021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3685298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7886A4-796F-4036-8F97-20AD5D68D102}" type="datetimeFigureOut">
              <a:rPr lang="en-US" smtClean="0"/>
              <a:t>7/14/2021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793946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E7886A4-796F-4036-8F97-20AD5D68D102}" type="datetimeFigureOut">
              <a:rPr lang="en-US" smtClean="0"/>
              <a:t>7/14/2021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6791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886A4-796F-4036-8F97-20AD5D68D102}" type="datetimeFigureOut">
              <a:rPr lang="en-US" smtClean="0"/>
              <a:t>7/14/2021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72642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17162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6120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E7886A4-796F-4036-8F97-20AD5D68D102}" type="datetimeFigureOut">
              <a:rPr lang="en-US" smtClean="0"/>
              <a:t>7/14/2021</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FA6474AA-3361-48D0-B78A-772C9EF7015F}" type="slidenum">
              <a:rPr lang="en-US" smtClean="0"/>
              <a:t>‹#›</a:t>
            </a:fld>
            <a:endParaRPr lang="en-US"/>
          </a:p>
        </p:txBody>
      </p:sp>
    </p:spTree>
    <p:extLst>
      <p:ext uri="{BB962C8B-B14F-4D97-AF65-F5344CB8AC3E}">
        <p14:creationId xmlns:p14="http://schemas.microsoft.com/office/powerpoint/2010/main" val="33264121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hyperlink" Target="https://www.ncbi.nlm.nih.gov/pmc/articles/PMC4844484/" TargetMode="External"/><Relationship Id="rId7"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5.xml"/><Relationship Id="rId6" Type="http://schemas.openxmlformats.org/officeDocument/2006/relationships/image" Target="../media/image3.jpeg"/><Relationship Id="rId11" Type="http://schemas.openxmlformats.org/officeDocument/2006/relationships/image" Target="../media/image8.jpeg"/><Relationship Id="rId5" Type="http://schemas.openxmlformats.org/officeDocument/2006/relationships/image" Target="../media/image2.jpeg"/><Relationship Id="rId10" Type="http://schemas.openxmlformats.org/officeDocument/2006/relationships/image" Target="../media/image7.jpeg"/><Relationship Id="rId4" Type="http://schemas.openxmlformats.org/officeDocument/2006/relationships/hyperlink" Target="https://rbej.biomedcentral.com/articles/10.1186/s12958-018-0432-0" TargetMode="External"/><Relationship Id="rId9"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3"/>
          </p:nvPr>
        </p:nvSpPr>
        <p:spPr>
          <a:xfrm>
            <a:off x="724787" y="2711425"/>
            <a:ext cx="8993676" cy="1492133"/>
          </a:xfrm>
        </p:spPr>
        <p:txBody>
          <a:bodyPr>
            <a:normAutofit/>
          </a:bodyPr>
          <a:lstStyle/>
          <a:p>
            <a:pPr algn="ctr"/>
            <a:r>
              <a:rPr lang="en-US" sz="6600" dirty="0">
                <a:latin typeface="Times New Roman" panose="02020603050405020304" pitchFamily="18" charset="0"/>
                <a:cs typeface="Times New Roman" panose="02020603050405020304" pitchFamily="18" charset="0"/>
              </a:rPr>
              <a:t>Introduction</a:t>
            </a:r>
          </a:p>
        </p:txBody>
      </p:sp>
      <p:sp>
        <p:nvSpPr>
          <p:cNvPr id="12" name="TextBox 11">
            <a:extLst>
              <a:ext uri="{FF2B5EF4-FFF2-40B4-BE49-F238E27FC236}">
                <a16:creationId xmlns:a16="http://schemas.microsoft.com/office/drawing/2014/main" id="{34E26E59-C2AF-D246-A995-2372345489F1}"/>
              </a:ext>
            </a:extLst>
          </p:cNvPr>
          <p:cNvSpPr txBox="1"/>
          <p:nvPr/>
        </p:nvSpPr>
        <p:spPr>
          <a:xfrm>
            <a:off x="605607" y="4883260"/>
            <a:ext cx="12571243" cy="7478970"/>
          </a:xfrm>
          <a:prstGeom prst="rect">
            <a:avLst/>
          </a:prstGeom>
          <a:noFill/>
        </p:spPr>
        <p:txBody>
          <a:bodyPr wrap="square">
            <a:spAutoFit/>
          </a:bodyPr>
          <a:lstStyle/>
          <a:p>
            <a:pPr algn="just"/>
            <a:r>
              <a:rPr lang="en-US" sz="3200" dirty="0">
                <a:effectLst/>
                <a:latin typeface="Times New Roman" panose="02020603050405020304" pitchFamily="18" charset="0"/>
                <a:ea typeface="Calibri" panose="020F0502020204030204" pitchFamily="34" charset="0"/>
                <a:cs typeface="Times New Roman" panose="02020603050405020304" pitchFamily="18" charset="0"/>
              </a:rPr>
              <a:t>Non- Ionizing Radiation are EMF that do not possess the amount of energy needed to displace electrons but are however able to excite the electron to be attractive enough to move from its energy state to a higher one. There are many classifications of EMFs, however, they can be generally placed into three (3) sub groups. Based on several studies, there is proof the gives credit to EMFs and radiation causing the interdiction of the formation of antral follicle, </a:t>
            </a:r>
            <a:r>
              <a:rPr lang="en-US" sz="3200" dirty="0">
                <a:latin typeface="Times New Roman" panose="02020603050405020304" pitchFamily="18" charset="0"/>
                <a:ea typeface="Calibri" panose="020F0502020204030204" pitchFamily="34" charset="0"/>
                <a:cs typeface="Times New Roman" panose="02020603050405020304" pitchFamily="18" charset="0"/>
              </a:rPr>
              <a:t>that is</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the resting follicle appearing in a small fluid- filled sac containing the immature egg. This prohibition causes the reduction of progesterone production from the Corpus luteum hence causing ovulation to be reduced. Non- ionizing radiation has the ability to extend the lifetime of free radicals and thus aid in cell apoptosis which can result in DNA damage. Extended exposure to Non- ionizing radiation can also increase the body’s production of macrophages in granulosa cells (the over production of estrogen in the ovaries).</a:t>
            </a:r>
          </a:p>
          <a:p>
            <a:endParaRPr lang="en-US" sz="3200" dirty="0"/>
          </a:p>
        </p:txBody>
      </p:sp>
      <p:sp>
        <p:nvSpPr>
          <p:cNvPr id="19" name="TextBox 18">
            <a:extLst>
              <a:ext uri="{FF2B5EF4-FFF2-40B4-BE49-F238E27FC236}">
                <a16:creationId xmlns:a16="http://schemas.microsoft.com/office/drawing/2014/main" id="{DDA7C374-8FB8-CC42-9FA1-A8CF705D26FA}"/>
              </a:ext>
            </a:extLst>
          </p:cNvPr>
          <p:cNvSpPr txBox="1"/>
          <p:nvPr/>
        </p:nvSpPr>
        <p:spPr>
          <a:xfrm>
            <a:off x="2267431" y="808849"/>
            <a:ext cx="28673036" cy="1837426"/>
          </a:xfrm>
          <a:prstGeom prst="rect">
            <a:avLst/>
          </a:prstGeom>
          <a:noFill/>
        </p:spPr>
        <p:txBody>
          <a:bodyPr wrap="square" rtlCol="0">
            <a:spAutoFit/>
          </a:bodyPr>
          <a:lstStyle/>
          <a:p>
            <a:pPr algn="ctr"/>
            <a:r>
              <a:rPr lang="en-US" sz="3780" b="1" dirty="0">
                <a:latin typeface="Times New Roman" panose="02020603050405020304" pitchFamily="18" charset="0"/>
                <a:cs typeface="Times New Roman" panose="02020603050405020304" pitchFamily="18" charset="0"/>
              </a:rPr>
              <a:t>The Effects of Low- Level Radiation on the Embryonic Development in Non- Lactating Humans Between the ages of 2 and 12. </a:t>
            </a:r>
          </a:p>
          <a:p>
            <a:pPr algn="ctr"/>
            <a:r>
              <a:rPr lang="en-US" sz="3780" b="1" u="sng" dirty="0">
                <a:latin typeface="Times New Roman" panose="02020603050405020304" pitchFamily="18" charset="0"/>
                <a:cs typeface="Times New Roman" panose="02020603050405020304" pitchFamily="18" charset="0"/>
              </a:rPr>
              <a:t>Devia Williams </a:t>
            </a:r>
            <a:r>
              <a:rPr lang="en-US" sz="3780" b="1" dirty="0">
                <a:latin typeface="Times New Roman" panose="02020603050405020304" pitchFamily="18" charset="0"/>
                <a:cs typeface="Times New Roman" panose="02020603050405020304" pitchFamily="18" charset="0"/>
              </a:rPr>
              <a:t>and Dr. Larry Lowe</a:t>
            </a:r>
          </a:p>
          <a:p>
            <a:pPr algn="ctr"/>
            <a:r>
              <a:rPr lang="en-US" sz="3780" b="1" dirty="0">
                <a:latin typeface="Times New Roman" panose="02020603050405020304" pitchFamily="18" charset="0"/>
                <a:cs typeface="Times New Roman" panose="02020603050405020304" pitchFamily="18" charset="0"/>
              </a:rPr>
              <a:t>Biology, Chemistry, and Environmental Health Science Department, Benedict College, 1600 Harden Street, Columbia, SC, 29204</a:t>
            </a:r>
          </a:p>
        </p:txBody>
      </p:sp>
      <p:pic>
        <p:nvPicPr>
          <p:cNvPr id="20" name="Picture 2" descr="http://hbcubuzz.com/wp-content/uploads/2012/10/benedict-copy.jpg">
            <a:extLst>
              <a:ext uri="{FF2B5EF4-FFF2-40B4-BE49-F238E27FC236}">
                <a16:creationId xmlns:a16="http://schemas.microsoft.com/office/drawing/2014/main" id="{A1562142-D6A5-7448-8FF0-7BFABFD860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231" y="1069476"/>
            <a:ext cx="2118533" cy="2144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 name="Straight Connector 8">
            <a:extLst>
              <a:ext uri="{FF2B5EF4-FFF2-40B4-BE49-F238E27FC236}">
                <a16:creationId xmlns:a16="http://schemas.microsoft.com/office/drawing/2014/main" id="{50BA9016-F8C0-354F-8B59-E60EBE83F37A}"/>
              </a:ext>
            </a:extLst>
          </p:cNvPr>
          <p:cNvCxnSpPr>
            <a:cxnSpLocks noChangeShapeType="1"/>
          </p:cNvCxnSpPr>
          <p:nvPr/>
        </p:nvCxnSpPr>
        <p:spPr bwMode="auto">
          <a:xfrm>
            <a:off x="2591868" y="2701558"/>
            <a:ext cx="28348599" cy="0"/>
          </a:xfrm>
          <a:prstGeom prst="line">
            <a:avLst/>
          </a:prstGeom>
          <a:noFill/>
          <a:ln w="63500">
            <a:solidFill>
              <a:srgbClr val="7030A0"/>
            </a:solidFill>
            <a:round/>
            <a:headEnd/>
            <a:tailEnd/>
          </a:ln>
          <a:effectLst>
            <a:outerShdw dist="23000" dir="5400000" rotWithShape="0">
              <a:srgbClr val="808080">
                <a:alpha val="34998"/>
              </a:srgbClr>
            </a:outerShdw>
          </a:effectLst>
          <a:extLst>
            <a:ext uri="{909E8E84-426E-40DD-AFC4-6F175D3DCCD1}">
              <a14:hiddenFill xmlns:a14="http://schemas.microsoft.com/office/drawing/2010/main">
                <a:noFill/>
              </a14:hiddenFill>
            </a:ext>
          </a:extLst>
        </p:spPr>
      </p:cxnSp>
      <p:sp>
        <p:nvSpPr>
          <p:cNvPr id="22" name="Text Placeholder 8">
            <a:extLst>
              <a:ext uri="{FF2B5EF4-FFF2-40B4-BE49-F238E27FC236}">
                <a16:creationId xmlns:a16="http://schemas.microsoft.com/office/drawing/2014/main" id="{CDCED392-A5DB-CD4C-8B4B-A0C5ADD24F75}"/>
              </a:ext>
            </a:extLst>
          </p:cNvPr>
          <p:cNvSpPr txBox="1">
            <a:spLocks/>
          </p:cNvSpPr>
          <p:nvPr/>
        </p:nvSpPr>
        <p:spPr>
          <a:xfrm>
            <a:off x="1337702" y="12348271"/>
            <a:ext cx="9425805"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pPr algn="ctr"/>
            <a:r>
              <a:rPr lang="en-US" sz="6600" dirty="0">
                <a:latin typeface="Times New Roman" panose="02020603050405020304" pitchFamily="18" charset="0"/>
                <a:cs typeface="Times New Roman" panose="02020603050405020304" pitchFamily="18" charset="0"/>
              </a:rPr>
              <a:t>Materials &amp; Methods</a:t>
            </a:r>
          </a:p>
        </p:txBody>
      </p:sp>
      <p:sp>
        <p:nvSpPr>
          <p:cNvPr id="25" name="Text Placeholder 8">
            <a:extLst>
              <a:ext uri="{FF2B5EF4-FFF2-40B4-BE49-F238E27FC236}">
                <a16:creationId xmlns:a16="http://schemas.microsoft.com/office/drawing/2014/main" id="{5BF20732-EDD5-D542-A30E-BD91F590041A}"/>
              </a:ext>
            </a:extLst>
          </p:cNvPr>
          <p:cNvSpPr txBox="1">
            <a:spLocks/>
          </p:cNvSpPr>
          <p:nvPr/>
        </p:nvSpPr>
        <p:spPr>
          <a:xfrm>
            <a:off x="13845143" y="2833852"/>
            <a:ext cx="6225330"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pPr algn="ctr"/>
            <a:r>
              <a:rPr lang="en-US" sz="6600" dirty="0">
                <a:latin typeface="Times New Roman" panose="02020603050405020304" pitchFamily="18" charset="0"/>
                <a:cs typeface="Times New Roman" panose="02020603050405020304" pitchFamily="18" charset="0"/>
              </a:rPr>
              <a:t>Results</a:t>
            </a:r>
          </a:p>
        </p:txBody>
      </p:sp>
      <p:sp>
        <p:nvSpPr>
          <p:cNvPr id="26" name="Text Placeholder 8">
            <a:extLst>
              <a:ext uri="{FF2B5EF4-FFF2-40B4-BE49-F238E27FC236}">
                <a16:creationId xmlns:a16="http://schemas.microsoft.com/office/drawing/2014/main" id="{FD2C6AB8-479A-1C41-A82F-FBF95E13A0AA}"/>
              </a:ext>
            </a:extLst>
          </p:cNvPr>
          <p:cNvSpPr txBox="1">
            <a:spLocks/>
          </p:cNvSpPr>
          <p:nvPr/>
        </p:nvSpPr>
        <p:spPr>
          <a:xfrm>
            <a:off x="21261869" y="2870454"/>
            <a:ext cx="9425805"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pPr algn="ctr"/>
            <a:r>
              <a:rPr lang="en-US" sz="6600" dirty="0">
                <a:latin typeface="Times New Roman" panose="02020603050405020304" pitchFamily="18" charset="0"/>
                <a:cs typeface="Times New Roman" panose="02020603050405020304" pitchFamily="18" charset="0"/>
              </a:rPr>
              <a:t>Conclusion</a:t>
            </a:r>
          </a:p>
        </p:txBody>
      </p:sp>
      <p:sp>
        <p:nvSpPr>
          <p:cNvPr id="27" name="Text Placeholder 8">
            <a:extLst>
              <a:ext uri="{FF2B5EF4-FFF2-40B4-BE49-F238E27FC236}">
                <a16:creationId xmlns:a16="http://schemas.microsoft.com/office/drawing/2014/main" id="{F7666DE1-0C49-2541-8145-F27EDCBE722B}"/>
              </a:ext>
            </a:extLst>
          </p:cNvPr>
          <p:cNvSpPr txBox="1">
            <a:spLocks/>
          </p:cNvSpPr>
          <p:nvPr/>
        </p:nvSpPr>
        <p:spPr>
          <a:xfrm>
            <a:off x="22306800" y="8495171"/>
            <a:ext cx="9425805"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pPr algn="ctr"/>
            <a:r>
              <a:rPr lang="en-US" sz="6600" dirty="0">
                <a:latin typeface="Times New Roman" panose="02020603050405020304" pitchFamily="18" charset="0"/>
                <a:cs typeface="Times New Roman" panose="02020603050405020304" pitchFamily="18" charset="0"/>
              </a:rPr>
              <a:t>Literature Cited</a:t>
            </a:r>
          </a:p>
        </p:txBody>
      </p:sp>
      <p:sp>
        <p:nvSpPr>
          <p:cNvPr id="28" name="Text Placeholder 8">
            <a:extLst>
              <a:ext uri="{FF2B5EF4-FFF2-40B4-BE49-F238E27FC236}">
                <a16:creationId xmlns:a16="http://schemas.microsoft.com/office/drawing/2014/main" id="{DA09A57A-BACC-594C-AA4F-50E78F8DF4FB}"/>
              </a:ext>
            </a:extLst>
          </p:cNvPr>
          <p:cNvSpPr txBox="1">
            <a:spLocks/>
          </p:cNvSpPr>
          <p:nvPr/>
        </p:nvSpPr>
        <p:spPr>
          <a:xfrm>
            <a:off x="23081876" y="15186062"/>
            <a:ext cx="9425805"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pPr algn="ctr"/>
            <a:r>
              <a:rPr lang="en-US" sz="6600" dirty="0">
                <a:latin typeface="Times New Roman" panose="02020603050405020304" pitchFamily="18" charset="0"/>
                <a:cs typeface="Times New Roman" panose="02020603050405020304" pitchFamily="18" charset="0"/>
              </a:rPr>
              <a:t>Acknowledgements</a:t>
            </a:r>
          </a:p>
        </p:txBody>
      </p:sp>
      <p:sp>
        <p:nvSpPr>
          <p:cNvPr id="30" name="TextBox 29">
            <a:extLst>
              <a:ext uri="{FF2B5EF4-FFF2-40B4-BE49-F238E27FC236}">
                <a16:creationId xmlns:a16="http://schemas.microsoft.com/office/drawing/2014/main" id="{8E08CC35-9933-3843-8433-1A4BC05953D5}"/>
              </a:ext>
            </a:extLst>
          </p:cNvPr>
          <p:cNvSpPr txBox="1"/>
          <p:nvPr/>
        </p:nvSpPr>
        <p:spPr>
          <a:xfrm>
            <a:off x="793062" y="14194930"/>
            <a:ext cx="8991580" cy="5632311"/>
          </a:xfrm>
          <a:prstGeom prst="rect">
            <a:avLst/>
          </a:prstGeom>
          <a:noFill/>
        </p:spPr>
        <p:txBody>
          <a:bodyPr wrap="square" rtlCol="0">
            <a:spAutoFit/>
          </a:bodyPr>
          <a:lstStyle/>
          <a:p>
            <a:pPr marL="771525" indent="-771525">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Randomly selected laboratory rats, exposed to same conditions</a:t>
            </a:r>
          </a:p>
          <a:p>
            <a:pPr algn="l"/>
            <a:endParaRPr lang="en-US" sz="4000" dirty="0">
              <a:latin typeface="Times New Roman" panose="02020603050405020304" pitchFamily="18" charset="0"/>
              <a:cs typeface="Times New Roman" panose="02020603050405020304" pitchFamily="18" charset="0"/>
            </a:endParaRPr>
          </a:p>
          <a:p>
            <a:pPr marL="771525" indent="-771525">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EMF emitter, exposed to the two experimental groups</a:t>
            </a:r>
          </a:p>
          <a:p>
            <a:pPr algn="l"/>
            <a:endParaRPr lang="en-US" sz="4000" dirty="0">
              <a:latin typeface="Times New Roman" panose="02020603050405020304" pitchFamily="18" charset="0"/>
              <a:cs typeface="Times New Roman" panose="02020603050405020304" pitchFamily="18" charset="0"/>
            </a:endParaRPr>
          </a:p>
          <a:p>
            <a:pPr marL="771525" indent="-771525">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Oocytes removed and evaluated under 10x microscope</a:t>
            </a:r>
          </a:p>
          <a:p>
            <a:pPr algn="l"/>
            <a:endParaRPr lang="en-US" sz="40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912639E5-D67A-6745-BE06-F270910EEDD4}"/>
              </a:ext>
            </a:extLst>
          </p:cNvPr>
          <p:cNvSpPr txBox="1"/>
          <p:nvPr/>
        </p:nvSpPr>
        <p:spPr>
          <a:xfrm>
            <a:off x="15339528" y="8029264"/>
            <a:ext cx="5073112" cy="2123658"/>
          </a:xfrm>
          <a:prstGeom prst="rect">
            <a:avLst/>
          </a:prstGeom>
          <a:noFill/>
        </p:spPr>
        <p:txBody>
          <a:bodyPr wrap="square" rtlCol="0">
            <a:spAutoFit/>
          </a:bodyPr>
          <a:lstStyle/>
          <a:p>
            <a:r>
              <a:rPr lang="en-US" sz="3300" b="1" dirty="0">
                <a:latin typeface="Times New Roman" panose="02020603050405020304" pitchFamily="18" charset="0"/>
                <a:cs typeface="Times New Roman" panose="02020603050405020304" pitchFamily="18" charset="0"/>
              </a:rPr>
              <a:t>Figure 1.1 &amp; 1.2 Normal Ovarian Stroma: </a:t>
            </a:r>
            <a:r>
              <a:rPr lang="en-US" sz="3300" dirty="0">
                <a:latin typeface="Times New Roman" panose="02020603050405020304" pitchFamily="18" charset="0"/>
                <a:cs typeface="Times New Roman" panose="02020603050405020304" pitchFamily="18" charset="0"/>
              </a:rPr>
              <a:t>Symmetrical Granulosa cells surrounded by theca layers</a:t>
            </a:r>
          </a:p>
        </p:txBody>
      </p:sp>
      <p:sp>
        <p:nvSpPr>
          <p:cNvPr id="5" name="Rectangle 4">
            <a:extLst>
              <a:ext uri="{FF2B5EF4-FFF2-40B4-BE49-F238E27FC236}">
                <a16:creationId xmlns:a16="http://schemas.microsoft.com/office/drawing/2014/main" id="{64DD2A9D-FB18-B64C-91CA-8727B7D890F5}"/>
              </a:ext>
            </a:extLst>
          </p:cNvPr>
          <p:cNvSpPr/>
          <p:nvPr/>
        </p:nvSpPr>
        <p:spPr>
          <a:xfrm>
            <a:off x="15339438" y="18603917"/>
            <a:ext cx="5658769" cy="2123658"/>
          </a:xfrm>
          <a:prstGeom prst="rect">
            <a:avLst/>
          </a:prstGeom>
        </p:spPr>
        <p:txBody>
          <a:bodyPr wrap="square">
            <a:spAutoFit/>
          </a:bodyPr>
          <a:lstStyle/>
          <a:p>
            <a:r>
              <a:rPr lang="en-US" sz="3300" b="1" dirty="0">
                <a:latin typeface="Times New Roman" panose="02020603050405020304" pitchFamily="18" charset="0"/>
                <a:cs typeface="Times New Roman" panose="02020603050405020304" pitchFamily="18" charset="0"/>
              </a:rPr>
              <a:t>Figure 3.1 &amp; 3.2 Experimental Group 2: </a:t>
            </a:r>
            <a:r>
              <a:rPr lang="en-US" sz="3300" dirty="0">
                <a:latin typeface="Times New Roman" panose="02020603050405020304" pitchFamily="18" charset="0"/>
                <a:cs typeface="Times New Roman" panose="02020603050405020304" pitchFamily="18" charset="0"/>
              </a:rPr>
              <a:t>Deconstruction of granulosa cells; presence of collagen fibers and leukocytes</a:t>
            </a:r>
          </a:p>
        </p:txBody>
      </p:sp>
      <p:sp>
        <p:nvSpPr>
          <p:cNvPr id="31" name="TextBox 30">
            <a:extLst>
              <a:ext uri="{FF2B5EF4-FFF2-40B4-BE49-F238E27FC236}">
                <a16:creationId xmlns:a16="http://schemas.microsoft.com/office/drawing/2014/main" id="{8330D857-4D42-3441-AF47-A9425F13B64C}"/>
              </a:ext>
            </a:extLst>
          </p:cNvPr>
          <p:cNvSpPr txBox="1"/>
          <p:nvPr/>
        </p:nvSpPr>
        <p:spPr>
          <a:xfrm>
            <a:off x="21530680" y="4680165"/>
            <a:ext cx="10954085" cy="3539430"/>
          </a:xfrm>
          <a:prstGeom prst="rect">
            <a:avLst/>
          </a:prstGeom>
          <a:noFill/>
        </p:spPr>
        <p:txBody>
          <a:bodyPr wrap="square">
            <a:spAutoFit/>
          </a:bodyPr>
          <a:lstStyle/>
          <a:p>
            <a:pPr marL="771525" indent="-771525">
              <a:buFont typeface="Arial" panose="020B0604020202020204" pitchFamily="34" charset="0"/>
              <a:buChar char="•"/>
            </a:pPr>
            <a:r>
              <a:rPr lang="en-US" sz="3200" dirty="0">
                <a:effectLst/>
                <a:latin typeface="Times New Roman" panose="02020603050405020304" pitchFamily="18" charset="0"/>
                <a:ea typeface="Calibri" panose="020F0502020204030204" pitchFamily="34" charset="0"/>
              </a:rPr>
              <a:t>Prolonged exposure to an EMF during embryonic development can lead to Morphological changes in oocytes</a:t>
            </a:r>
          </a:p>
          <a:p>
            <a:pPr marL="771525" indent="-771525">
              <a:buFont typeface="Arial" panose="020B0604020202020204" pitchFamily="34" charset="0"/>
              <a:buChar char="•"/>
            </a:pPr>
            <a:r>
              <a:rPr lang="en-US" sz="3200" dirty="0">
                <a:effectLst/>
                <a:latin typeface="Times New Roman" panose="02020603050405020304" pitchFamily="18" charset="0"/>
                <a:ea typeface="Calibri" panose="020F0502020204030204" pitchFamily="34" charset="0"/>
              </a:rPr>
              <a:t>There was differentiation of the oocyte and folliculogenesis post exposure of the EMF</a:t>
            </a:r>
          </a:p>
          <a:p>
            <a:pPr marL="771525" indent="-771525">
              <a:buFont typeface="Arial" panose="020B0604020202020204" pitchFamily="34" charset="0"/>
              <a:buChar char="•"/>
            </a:pP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There is a correlation between the exposure of an EMF and a decrease in ovarian reserve which leads to a reduce in fertility</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Content Placeholder 2">
            <a:extLst>
              <a:ext uri="{FF2B5EF4-FFF2-40B4-BE49-F238E27FC236}">
                <a16:creationId xmlns:a16="http://schemas.microsoft.com/office/drawing/2014/main" id="{7F308D0C-1136-F044-9896-AC34CBC6C611}"/>
              </a:ext>
            </a:extLst>
          </p:cNvPr>
          <p:cNvSpPr txBox="1">
            <a:spLocks/>
          </p:cNvSpPr>
          <p:nvPr/>
        </p:nvSpPr>
        <p:spPr>
          <a:xfrm>
            <a:off x="22306800" y="10304882"/>
            <a:ext cx="9155950" cy="6055735"/>
          </a:xfrm>
          <a:prstGeom prst="rect">
            <a:avLst/>
          </a:prstGeom>
        </p:spPr>
        <p:txBody>
          <a:bodyPr vert="horz" lIns="91440" tIns="45720" rIns="91440" bIns="45720" rtlCol="0" anchor="b">
            <a:no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3200" b="0" dirty="0">
                <a:effectLst/>
                <a:latin typeface="Times New Roman" panose="02020603050405020304" pitchFamily="18" charset="0"/>
                <a:ea typeface="Calibri" panose="020F0502020204030204" pitchFamily="34" charset="0"/>
                <a:cs typeface="Times New Roman" panose="02020603050405020304" pitchFamily="18" charset="0"/>
              </a:rPr>
              <a:t>Ahmadi, S. S., Khaki, A. A., Et Al. (2016). Effect of Non- Ionizing Electromagnetic field on the alteration of Ovarian Follicles in Rats. </a:t>
            </a:r>
            <a:r>
              <a:rPr lang="en-US" sz="3200" b="0" i="1" dirty="0">
                <a:effectLst/>
                <a:latin typeface="Times New Roman" panose="02020603050405020304" pitchFamily="18" charset="0"/>
                <a:ea typeface="Calibri" panose="020F0502020204030204" pitchFamily="34" charset="0"/>
                <a:cs typeface="Times New Roman" panose="02020603050405020304" pitchFamily="18" charset="0"/>
              </a:rPr>
              <a:t>Electronic Physician. 8</a:t>
            </a:r>
            <a:r>
              <a:rPr lang="en-US" sz="3200" b="0" dirty="0">
                <a:effectLst/>
                <a:latin typeface="Times New Roman" panose="02020603050405020304" pitchFamily="18" charset="0"/>
                <a:ea typeface="Calibri" panose="020F0502020204030204" pitchFamily="34" charset="0"/>
                <a:cs typeface="Times New Roman" panose="02020603050405020304" pitchFamily="18" charset="0"/>
              </a:rPr>
              <a:t>(3), 2168-2174. Retrieved from </a:t>
            </a:r>
            <a:r>
              <a:rPr lang="en-US" sz="3200" b="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3"/>
              </a:rPr>
              <a:t>https://www.ncbi.nlm.nih.gov/pmc/articles/PMC4844484/</a:t>
            </a:r>
            <a:endParaRPr lang="en-US" sz="3200" b="0" dirty="0">
              <a:effectLst/>
              <a:latin typeface="Times New Roman" panose="02020603050405020304" pitchFamily="18" charset="0"/>
              <a:ea typeface="Calibri" panose="020F0502020204030204" pitchFamily="34" charset="0"/>
              <a:cs typeface="Times New Roman" panose="02020603050405020304" pitchFamily="18" charset="0"/>
            </a:endParaRPr>
          </a:p>
          <a:p>
            <a:r>
              <a:rPr lang="en-US" sz="3200" b="0" dirty="0">
                <a:effectLst/>
                <a:latin typeface="Times New Roman" panose="02020603050405020304" pitchFamily="18" charset="0"/>
                <a:ea typeface="Calibri" panose="020F0502020204030204" pitchFamily="34" charset="0"/>
                <a:cs typeface="Times New Roman" panose="02020603050405020304" pitchFamily="18" charset="0"/>
              </a:rPr>
              <a:t>Benedetto, L. D., Caserta, D., Et Al. (2018). Radiations and Female Fertility. </a:t>
            </a:r>
            <a:r>
              <a:rPr lang="en-US" sz="3200" b="0" i="1" dirty="0">
                <a:effectLst/>
                <a:latin typeface="Times New Roman" panose="02020603050405020304" pitchFamily="18" charset="0"/>
                <a:ea typeface="Calibri" panose="020F0502020204030204" pitchFamily="34" charset="0"/>
                <a:cs typeface="Times New Roman" panose="02020603050405020304" pitchFamily="18" charset="0"/>
              </a:rPr>
              <a:t>Boston Medical Center. 16</a:t>
            </a:r>
            <a:r>
              <a:rPr lang="en-US" sz="3200" b="0" dirty="0">
                <a:effectLst/>
                <a:latin typeface="Times New Roman" panose="02020603050405020304" pitchFamily="18" charset="0"/>
                <a:ea typeface="Calibri" panose="020F0502020204030204" pitchFamily="34" charset="0"/>
                <a:cs typeface="Times New Roman" panose="02020603050405020304" pitchFamily="18" charset="0"/>
              </a:rPr>
              <a:t>(112). Retrieved from </a:t>
            </a:r>
            <a:r>
              <a:rPr lang="en-US" sz="3200" b="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4"/>
              </a:rPr>
              <a:t>https://rbej.biomedcentral.com/articles/10.1186/s12958-018-0432-0</a:t>
            </a:r>
            <a:endParaRPr lang="en-US" sz="3200" b="0" dirty="0">
              <a:effectLst/>
              <a:latin typeface="Times New Roman" panose="02020603050405020304" pitchFamily="18" charset="0"/>
              <a:ea typeface="Calibri" panose="020F0502020204030204" pitchFamily="34" charset="0"/>
              <a:cs typeface="Times New Roman" panose="02020603050405020304" pitchFamily="18" charset="0"/>
            </a:endParaRPr>
          </a:p>
          <a:p>
            <a:endParaRPr lang="en-US" sz="3000" b="0" dirty="0">
              <a:solidFill>
                <a:srgbClr val="303030"/>
              </a:solidFill>
              <a:latin typeface="Times New Roman" panose="02020603050405020304" pitchFamily="18" charset="0"/>
              <a:cs typeface="Times New Roman" panose="02020603050405020304" pitchFamily="18" charset="0"/>
            </a:endParaRPr>
          </a:p>
        </p:txBody>
      </p:sp>
      <p:sp>
        <p:nvSpPr>
          <p:cNvPr id="32" name="Rectangle 31">
            <a:extLst>
              <a:ext uri="{FF2B5EF4-FFF2-40B4-BE49-F238E27FC236}">
                <a16:creationId xmlns:a16="http://schemas.microsoft.com/office/drawing/2014/main" id="{F957937D-8FDD-1348-9EA3-D46A0A043989}"/>
              </a:ext>
            </a:extLst>
          </p:cNvPr>
          <p:cNvSpPr/>
          <p:nvPr/>
        </p:nvSpPr>
        <p:spPr>
          <a:xfrm>
            <a:off x="22306800" y="16913848"/>
            <a:ext cx="9979353" cy="4524315"/>
          </a:xfrm>
          <a:prstGeom prst="rect">
            <a:avLst/>
          </a:prstGeom>
        </p:spPr>
        <p:txBody>
          <a:bodyPr wrap="square">
            <a:spAutoFit/>
          </a:bodyPr>
          <a:lstStyle/>
          <a:p>
            <a:r>
              <a:rPr lang="en-US" sz="3200" dirty="0">
                <a:latin typeface="Times New Roman" panose="02020603050405020304" pitchFamily="18" charset="0"/>
                <a:cs typeface="Times New Roman" panose="02020603050405020304" pitchFamily="18" charset="0"/>
              </a:rPr>
              <a:t>Dr. Godwin </a:t>
            </a:r>
            <a:r>
              <a:rPr lang="en-US" sz="3200" dirty="0" err="1">
                <a:latin typeface="Times New Roman" panose="02020603050405020304" pitchFamily="18" charset="0"/>
                <a:cs typeface="Times New Roman" panose="02020603050405020304" pitchFamily="18" charset="0"/>
              </a:rPr>
              <a:t>Mbamalu</a:t>
            </a:r>
            <a:r>
              <a:rPr lang="en-US" sz="3200" dirty="0">
                <a:latin typeface="Times New Roman" panose="02020603050405020304" pitchFamily="18" charset="0"/>
                <a:cs typeface="Times New Roman" panose="02020603050405020304" pitchFamily="18" charset="0"/>
              </a:rPr>
              <a:t> – Associate Vice President for Research</a:t>
            </a:r>
          </a:p>
          <a:p>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FY19 US Dept of Education MSEIP Grant Award P120A190061</a:t>
            </a:r>
          </a:p>
          <a:p>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Benedict College</a:t>
            </a:r>
          </a:p>
          <a:p>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Virtual Summer Research Institute – Summer 2021</a:t>
            </a:r>
            <a:endParaRPr lang="en-US" sz="3200" dirty="0"/>
          </a:p>
        </p:txBody>
      </p:sp>
      <p:sp>
        <p:nvSpPr>
          <p:cNvPr id="11" name="TextBox 10">
            <a:extLst>
              <a:ext uri="{FF2B5EF4-FFF2-40B4-BE49-F238E27FC236}">
                <a16:creationId xmlns:a16="http://schemas.microsoft.com/office/drawing/2014/main" id="{BD2815F8-FA8B-3B44-BF77-39C6B8C82C39}"/>
              </a:ext>
            </a:extLst>
          </p:cNvPr>
          <p:cNvSpPr txBox="1"/>
          <p:nvPr/>
        </p:nvSpPr>
        <p:spPr>
          <a:xfrm>
            <a:off x="8124309" y="19111748"/>
            <a:ext cx="7319102" cy="1107996"/>
          </a:xfrm>
          <a:prstGeom prst="rect">
            <a:avLst/>
          </a:prstGeom>
          <a:noFill/>
        </p:spPr>
        <p:txBody>
          <a:bodyPr wrap="square" rtlCol="0">
            <a:spAutoFit/>
          </a:bodyPr>
          <a:lstStyle/>
          <a:p>
            <a:r>
              <a:rPr lang="en-US" sz="3300" b="1" dirty="0">
                <a:latin typeface="Times New Roman" panose="02020603050405020304" pitchFamily="18" charset="0"/>
                <a:cs typeface="Times New Roman" panose="02020603050405020304" pitchFamily="18" charset="0"/>
              </a:rPr>
              <a:t>Figure 4. Free Radicals: </a:t>
            </a:r>
            <a:r>
              <a:rPr lang="en-US" sz="3300" dirty="0">
                <a:latin typeface="Times New Roman" panose="02020603050405020304" pitchFamily="18" charset="0"/>
                <a:cs typeface="Times New Roman" panose="02020603050405020304" pitchFamily="18" charset="0"/>
              </a:rPr>
              <a:t>Impact of free radicals on DNA structure</a:t>
            </a:r>
          </a:p>
        </p:txBody>
      </p:sp>
      <p:pic>
        <p:nvPicPr>
          <p:cNvPr id="23" name="Picture 22">
            <a:extLst>
              <a:ext uri="{FF2B5EF4-FFF2-40B4-BE49-F238E27FC236}">
                <a16:creationId xmlns:a16="http://schemas.microsoft.com/office/drawing/2014/main" id="{C3B5E58C-1028-4C87-9142-07490A586BC5}"/>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958039" y="5060798"/>
            <a:ext cx="3118208" cy="2899523"/>
          </a:xfrm>
          <a:prstGeom prst="rect">
            <a:avLst/>
          </a:prstGeom>
          <a:noFill/>
          <a:ln>
            <a:noFill/>
          </a:ln>
        </p:spPr>
      </p:pic>
      <p:pic>
        <p:nvPicPr>
          <p:cNvPr id="24" name="Picture 23">
            <a:extLst>
              <a:ext uri="{FF2B5EF4-FFF2-40B4-BE49-F238E27FC236}">
                <a16:creationId xmlns:a16="http://schemas.microsoft.com/office/drawing/2014/main" id="{A91EC608-97A4-42D8-A5AC-3EA4DF2FFA41}"/>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572665" y="5066430"/>
            <a:ext cx="3118208" cy="2899517"/>
          </a:xfrm>
          <a:prstGeom prst="rect">
            <a:avLst/>
          </a:prstGeom>
          <a:noFill/>
          <a:ln>
            <a:noFill/>
          </a:ln>
        </p:spPr>
      </p:pic>
      <p:pic>
        <p:nvPicPr>
          <p:cNvPr id="29" name="Picture 28">
            <a:extLst>
              <a:ext uri="{FF2B5EF4-FFF2-40B4-BE49-F238E27FC236}">
                <a16:creationId xmlns:a16="http://schemas.microsoft.com/office/drawing/2014/main" id="{3EA68DE4-61E3-474F-88C2-BC3505905D3F}"/>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022634" y="10142891"/>
            <a:ext cx="3036355" cy="2631490"/>
          </a:xfrm>
          <a:prstGeom prst="rect">
            <a:avLst/>
          </a:prstGeom>
          <a:noFill/>
          <a:ln>
            <a:noFill/>
          </a:ln>
        </p:spPr>
      </p:pic>
      <p:pic>
        <p:nvPicPr>
          <p:cNvPr id="33" name="Picture 32">
            <a:extLst>
              <a:ext uri="{FF2B5EF4-FFF2-40B4-BE49-F238E27FC236}">
                <a16:creationId xmlns:a16="http://schemas.microsoft.com/office/drawing/2014/main" id="{6775EE4A-BD1B-471D-A47E-363D86E64D24}"/>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613591" y="10142891"/>
            <a:ext cx="3036355" cy="2631490"/>
          </a:xfrm>
          <a:prstGeom prst="rect">
            <a:avLst/>
          </a:prstGeom>
          <a:noFill/>
          <a:ln>
            <a:noFill/>
          </a:ln>
        </p:spPr>
      </p:pic>
      <p:sp>
        <p:nvSpPr>
          <p:cNvPr id="34" name="Rectangle 33">
            <a:extLst>
              <a:ext uri="{FF2B5EF4-FFF2-40B4-BE49-F238E27FC236}">
                <a16:creationId xmlns:a16="http://schemas.microsoft.com/office/drawing/2014/main" id="{85806B79-A653-40D7-BC06-C30111D40488}"/>
              </a:ext>
            </a:extLst>
          </p:cNvPr>
          <p:cNvSpPr/>
          <p:nvPr/>
        </p:nvSpPr>
        <p:spPr>
          <a:xfrm>
            <a:off x="15339438" y="12966614"/>
            <a:ext cx="5922431" cy="2123658"/>
          </a:xfrm>
          <a:prstGeom prst="rect">
            <a:avLst/>
          </a:prstGeom>
        </p:spPr>
        <p:txBody>
          <a:bodyPr wrap="square">
            <a:spAutoFit/>
          </a:bodyPr>
          <a:lstStyle/>
          <a:p>
            <a:r>
              <a:rPr lang="en-US" sz="3300" b="1" dirty="0">
                <a:latin typeface="Times New Roman" panose="02020603050405020304" pitchFamily="18" charset="0"/>
                <a:cs typeface="Times New Roman" panose="02020603050405020304" pitchFamily="18" charset="0"/>
              </a:rPr>
              <a:t>Figure 2.1 &amp; 2.2 Experimental Group 1: </a:t>
            </a:r>
            <a:r>
              <a:rPr lang="en-US" sz="3300" dirty="0">
                <a:latin typeface="Times New Roman" panose="02020603050405020304" pitchFamily="18" charset="0"/>
                <a:cs typeface="Times New Roman" panose="02020603050405020304" pitchFamily="18" charset="0"/>
              </a:rPr>
              <a:t>Irregular shaped granulosa cells and uneven thickness of theca layers</a:t>
            </a:r>
          </a:p>
        </p:txBody>
      </p:sp>
      <p:pic>
        <p:nvPicPr>
          <p:cNvPr id="35" name="Picture 34">
            <a:extLst>
              <a:ext uri="{FF2B5EF4-FFF2-40B4-BE49-F238E27FC236}">
                <a16:creationId xmlns:a16="http://schemas.microsoft.com/office/drawing/2014/main" id="{DCFD0C38-464B-445E-A4A6-C051FEB862D5}"/>
              </a:ext>
            </a:extLst>
          </p:cNvPr>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5339438" y="15560624"/>
            <a:ext cx="3036354" cy="2631490"/>
          </a:xfrm>
          <a:prstGeom prst="rect">
            <a:avLst/>
          </a:prstGeom>
          <a:noFill/>
          <a:ln>
            <a:noFill/>
          </a:ln>
        </p:spPr>
      </p:pic>
      <p:pic>
        <p:nvPicPr>
          <p:cNvPr id="36" name="Picture 35">
            <a:extLst>
              <a:ext uri="{FF2B5EF4-FFF2-40B4-BE49-F238E27FC236}">
                <a16:creationId xmlns:a16="http://schemas.microsoft.com/office/drawing/2014/main" id="{07E39545-E586-488F-8DC2-C50F6A2FEFA7}"/>
              </a:ext>
            </a:extLst>
          </p:cNvPr>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8722009" y="15598103"/>
            <a:ext cx="3036354" cy="2631490"/>
          </a:xfrm>
          <a:prstGeom prst="rect">
            <a:avLst/>
          </a:prstGeom>
          <a:noFill/>
          <a:ln>
            <a:noFill/>
          </a:ln>
        </p:spPr>
      </p:pic>
      <p:pic>
        <p:nvPicPr>
          <p:cNvPr id="1028" name="Picture 4" descr="Ramon Rego, M.D., Can Cell Phone Radiation Slowly Kill You?">
            <a:extLst>
              <a:ext uri="{FF2B5EF4-FFF2-40B4-BE49-F238E27FC236}">
                <a16:creationId xmlns:a16="http://schemas.microsoft.com/office/drawing/2014/main" id="{5C551783-ECE7-4B99-935A-44AAF6B1ACA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187776" y="13985280"/>
            <a:ext cx="5877444" cy="4084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020638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259</TotalTime>
  <Words>508</Words>
  <Application>Microsoft Office PowerPoint</Application>
  <PresentationFormat>Custom</PresentationFormat>
  <Paragraphs>31</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Jessica Chau</dc:creator>
  <cp:lastModifiedBy>Devia Williams</cp:lastModifiedBy>
  <cp:revision>21</cp:revision>
  <dcterms:created xsi:type="dcterms:W3CDTF">2020-07-10T13:13:19Z</dcterms:created>
  <dcterms:modified xsi:type="dcterms:W3CDTF">2021-07-14T06:40:55Z</dcterms:modified>
</cp:coreProperties>
</file>