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337"/>
    <a:srgbClr val="2722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33" d="100"/>
          <a:sy n="33" d="100"/>
        </p:scale>
        <p:origin x="130" y="-6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7886A4-796F-4036-8F97-20AD5D68D102}" type="datetimeFigureOut">
              <a:rPr lang="en-US" smtClean="0"/>
              <a:t>7/13/2021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7886A4-796F-4036-8F97-20AD5D68D102}" type="datetimeFigureOut">
              <a:rPr lang="en-US" smtClean="0"/>
              <a:t>7/13/2021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7886A4-796F-4036-8F97-20AD5D68D102}" type="datetimeFigureOut">
              <a:rPr lang="en-US" smtClean="0"/>
              <a:t>7/13/2021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7/13/2021</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hyperlink" Target="https://doi.org/10.3390/molecules25040891" TargetMode="External"/><Relationship Id="rId5" Type="http://schemas.openxmlformats.org/officeDocument/2006/relationships/hyperlink" Target="https://doi.org/10.1039/c7ta05283a" TargetMode="Externa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58848" y="-44490"/>
            <a:ext cx="28392120" cy="2322940"/>
          </a:xfrm>
        </p:spPr>
        <p:txBody>
          <a:bodyPr>
            <a:normAutofit fontScale="90000"/>
          </a:bodyPr>
          <a:lstStyle/>
          <a:p>
            <a:pPr algn="ctr"/>
            <a:r>
              <a:rPr lang="en-US" sz="9600" b="1" dirty="0"/>
              <a:t>Boosting Lithium-Ion Battery using Silicon-Based Nanomaterials</a:t>
            </a:r>
          </a:p>
        </p:txBody>
      </p:sp>
      <p:sp>
        <p:nvSpPr>
          <p:cNvPr id="9" name="Text Placeholder 8"/>
          <p:cNvSpPr>
            <a:spLocks noGrp="1"/>
          </p:cNvSpPr>
          <p:nvPr>
            <p:ph type="body" idx="1"/>
          </p:nvPr>
        </p:nvSpPr>
        <p:spPr>
          <a:xfrm>
            <a:off x="839760" y="3093328"/>
            <a:ext cx="6433224" cy="1037312"/>
          </a:xfrm>
        </p:spPr>
        <p:txBody>
          <a:bodyPr>
            <a:normAutofit/>
          </a:bodyPr>
          <a:lstStyle/>
          <a:p>
            <a:r>
              <a:rPr lang="en-US" sz="6000" dirty="0"/>
              <a:t>Introduction  </a:t>
            </a:r>
          </a:p>
        </p:txBody>
      </p:sp>
      <p:sp>
        <p:nvSpPr>
          <p:cNvPr id="7" name="Text Placeholder 6"/>
          <p:cNvSpPr>
            <a:spLocks noGrp="1"/>
          </p:cNvSpPr>
          <p:nvPr>
            <p:ph type="body" sz="quarter" idx="3"/>
          </p:nvPr>
        </p:nvSpPr>
        <p:spPr>
          <a:xfrm>
            <a:off x="10329224" y="3150400"/>
            <a:ext cx="8993676" cy="890115"/>
          </a:xfrm>
        </p:spPr>
        <p:txBody>
          <a:bodyPr>
            <a:noAutofit/>
          </a:bodyPr>
          <a:lstStyle/>
          <a:p>
            <a:r>
              <a:rPr lang="en-US" sz="6000" dirty="0"/>
              <a:t>Procedures</a:t>
            </a:r>
          </a:p>
        </p:txBody>
      </p:sp>
      <p:sp>
        <p:nvSpPr>
          <p:cNvPr id="8" name="Content Placeholder 7"/>
          <p:cNvSpPr>
            <a:spLocks noGrp="1"/>
          </p:cNvSpPr>
          <p:nvPr>
            <p:ph sz="quarter" idx="4"/>
          </p:nvPr>
        </p:nvSpPr>
        <p:spPr>
          <a:xfrm>
            <a:off x="9572624" y="3832489"/>
            <a:ext cx="12964851" cy="7746240"/>
          </a:xfrm>
        </p:spPr>
        <p:txBody>
          <a:bodyPr>
            <a:normAutofit/>
          </a:bodyPr>
          <a:lstStyle/>
          <a:p>
            <a:r>
              <a:rPr lang="en-US" sz="3400" dirty="0"/>
              <a:t>Seven methods used to prepare Si nanomaterials were studied to see which would be best to use </a:t>
            </a:r>
            <a:r>
              <a:rPr lang="en-US" sz="3400" dirty="0" err="1"/>
              <a:t>LiB</a:t>
            </a:r>
            <a:r>
              <a:rPr lang="en-US" sz="3400" dirty="0"/>
              <a:t> anode. Two methods that showed great promise are:</a:t>
            </a:r>
          </a:p>
          <a:p>
            <a:pPr marL="0" indent="0">
              <a:buNone/>
            </a:pPr>
            <a:endParaRPr lang="en-US" sz="4000" dirty="0"/>
          </a:p>
          <a:p>
            <a:endParaRPr lang="en-US" sz="4000" dirty="0"/>
          </a:p>
          <a:p>
            <a:endParaRPr lang="en-US" sz="4000" dirty="0"/>
          </a:p>
          <a:p>
            <a:endParaRPr lang="en-US" sz="4000" dirty="0"/>
          </a:p>
          <a:p>
            <a:endParaRPr lang="en-US" sz="4000" dirty="0"/>
          </a:p>
          <a:p>
            <a:pPr marL="0" indent="0">
              <a:buNone/>
            </a:pPr>
            <a:r>
              <a:rPr lang="en-US" sz="4000" dirty="0"/>
              <a:t> </a:t>
            </a:r>
          </a:p>
          <a:p>
            <a:pPr marL="0" indent="0">
              <a:buNone/>
            </a:pPr>
            <a:endParaRPr lang="en-US" sz="4000" dirty="0"/>
          </a:p>
        </p:txBody>
      </p:sp>
      <p:sp>
        <p:nvSpPr>
          <p:cNvPr id="10" name="TextBox 9"/>
          <p:cNvSpPr txBox="1"/>
          <p:nvPr/>
        </p:nvSpPr>
        <p:spPr>
          <a:xfrm>
            <a:off x="2237769" y="1571723"/>
            <a:ext cx="28392119" cy="1446550"/>
          </a:xfrm>
          <a:prstGeom prst="rect">
            <a:avLst/>
          </a:prstGeom>
          <a:noFill/>
        </p:spPr>
        <p:txBody>
          <a:bodyPr wrap="square" rtlCol="0">
            <a:spAutoFit/>
          </a:bodyPr>
          <a:lstStyle/>
          <a:p>
            <a:pPr algn="ctr"/>
            <a:r>
              <a:rPr lang="en-US" sz="4400" dirty="0"/>
              <a:t>Lissan Francis, </a:t>
            </a:r>
            <a:r>
              <a:rPr lang="en-US" sz="4400" dirty="0" err="1"/>
              <a:t>Krysanna</a:t>
            </a:r>
            <a:r>
              <a:rPr lang="en-US" sz="4400" dirty="0"/>
              <a:t> Fuller &amp; Dr. </a:t>
            </a:r>
            <a:r>
              <a:rPr lang="en-US" sz="4400" dirty="0" err="1"/>
              <a:t>Changyong</a:t>
            </a:r>
            <a:r>
              <a:rPr lang="en-US" sz="4400" dirty="0"/>
              <a:t> Qin, Department of Chemistry, Benedict College </a:t>
            </a:r>
          </a:p>
          <a:p>
            <a:pPr algn="ctr"/>
            <a:r>
              <a:rPr lang="en-US" sz="4400" dirty="0"/>
              <a:t>1600 Harden St, Columbia, SC 29204</a:t>
            </a:r>
          </a:p>
        </p:txBody>
      </p:sp>
      <p:sp>
        <p:nvSpPr>
          <p:cNvPr id="18" name="TextBox 17"/>
          <p:cNvSpPr txBox="1"/>
          <p:nvPr/>
        </p:nvSpPr>
        <p:spPr>
          <a:xfrm>
            <a:off x="1761110" y="15590619"/>
            <a:ext cx="6433224" cy="523220"/>
          </a:xfrm>
          <a:prstGeom prst="rect">
            <a:avLst/>
          </a:prstGeom>
          <a:noFill/>
        </p:spPr>
        <p:txBody>
          <a:bodyPr wrap="square" rtlCol="0">
            <a:spAutoFit/>
          </a:bodyPr>
          <a:lstStyle/>
          <a:p>
            <a:r>
              <a:rPr lang="en-US" sz="2800" dirty="0"/>
              <a:t>Figure 1. Li-ion Battery System</a:t>
            </a:r>
          </a:p>
        </p:txBody>
      </p:sp>
      <p:pic>
        <p:nvPicPr>
          <p:cNvPr id="2" name="Picture 1">
            <a:extLst>
              <a:ext uri="{FF2B5EF4-FFF2-40B4-BE49-F238E27FC236}">
                <a16:creationId xmlns:a16="http://schemas.microsoft.com/office/drawing/2014/main" id="{0A532BCC-3CF7-4997-805B-AE3DCAF8D435}"/>
              </a:ext>
            </a:extLst>
          </p:cNvPr>
          <p:cNvPicPr>
            <a:picLocks noChangeAspect="1"/>
          </p:cNvPicPr>
          <p:nvPr/>
        </p:nvPicPr>
        <p:blipFill>
          <a:blip r:embed="rId2"/>
          <a:stretch>
            <a:fillRect/>
          </a:stretch>
        </p:blipFill>
        <p:spPr>
          <a:xfrm>
            <a:off x="429104" y="11062386"/>
            <a:ext cx="7405533" cy="4483898"/>
          </a:xfrm>
          <a:prstGeom prst="rect">
            <a:avLst/>
          </a:prstGeom>
        </p:spPr>
      </p:pic>
      <p:sp>
        <p:nvSpPr>
          <p:cNvPr id="5" name="TextBox 4">
            <a:extLst>
              <a:ext uri="{FF2B5EF4-FFF2-40B4-BE49-F238E27FC236}">
                <a16:creationId xmlns:a16="http://schemas.microsoft.com/office/drawing/2014/main" id="{E6D8D3FB-1110-4270-94FF-CC003616074F}"/>
              </a:ext>
            </a:extLst>
          </p:cNvPr>
          <p:cNvSpPr txBox="1"/>
          <p:nvPr/>
        </p:nvSpPr>
        <p:spPr>
          <a:xfrm>
            <a:off x="22896563" y="2967565"/>
            <a:ext cx="8445628" cy="1015663"/>
          </a:xfrm>
          <a:prstGeom prst="rect">
            <a:avLst/>
          </a:prstGeom>
          <a:noFill/>
        </p:spPr>
        <p:txBody>
          <a:bodyPr wrap="square" rtlCol="0">
            <a:spAutoFit/>
          </a:bodyPr>
          <a:lstStyle/>
          <a:p>
            <a:r>
              <a:rPr lang="en-US" sz="6000" b="1" dirty="0"/>
              <a:t>Results and Discussions</a:t>
            </a:r>
          </a:p>
        </p:txBody>
      </p:sp>
      <p:sp>
        <p:nvSpPr>
          <p:cNvPr id="12" name="TextBox 11">
            <a:extLst>
              <a:ext uri="{FF2B5EF4-FFF2-40B4-BE49-F238E27FC236}">
                <a16:creationId xmlns:a16="http://schemas.microsoft.com/office/drawing/2014/main" id="{60F321D0-CB14-4A16-9F61-C95538ED39A2}"/>
              </a:ext>
            </a:extLst>
          </p:cNvPr>
          <p:cNvSpPr txBox="1"/>
          <p:nvPr/>
        </p:nvSpPr>
        <p:spPr>
          <a:xfrm>
            <a:off x="153028" y="4107859"/>
            <a:ext cx="9738686" cy="6894195"/>
          </a:xfrm>
          <a:prstGeom prst="rect">
            <a:avLst/>
          </a:prstGeom>
          <a:noFill/>
        </p:spPr>
        <p:txBody>
          <a:bodyPr wrap="square" rtlCol="0">
            <a:spAutoFit/>
          </a:bodyPr>
          <a:lstStyle/>
          <a:p>
            <a:pPr marL="685800" indent="-685800">
              <a:buFont typeface="Arial" panose="020B0604020202020204" pitchFamily="34" charset="0"/>
              <a:buChar char="•"/>
            </a:pPr>
            <a:r>
              <a:rPr lang="en-US" sz="3400" dirty="0" err="1"/>
              <a:t>LiB</a:t>
            </a:r>
            <a:r>
              <a:rPr lang="en-US" sz="3400" dirty="0"/>
              <a:t> has been portrayed to be an ideal power source for electrical vehicles that will take over traditional engine cars in the near future. </a:t>
            </a:r>
          </a:p>
          <a:p>
            <a:pPr marL="685800" indent="-685800">
              <a:buFont typeface="Arial" panose="020B0604020202020204" pitchFamily="34" charset="0"/>
              <a:buChar char="•"/>
            </a:pPr>
            <a:r>
              <a:rPr lang="en-US" sz="3400" dirty="0"/>
              <a:t>Current </a:t>
            </a:r>
            <a:r>
              <a:rPr lang="en-US" sz="3400" dirty="0" err="1"/>
              <a:t>LiBs</a:t>
            </a:r>
            <a:r>
              <a:rPr lang="en-US" sz="3400" dirty="0"/>
              <a:t> only reach its 1/20 of full potential capacity and face safety issues. </a:t>
            </a:r>
          </a:p>
          <a:p>
            <a:pPr marL="685800" indent="-685800">
              <a:buFont typeface="Arial" panose="020B0604020202020204" pitchFamily="34" charset="0"/>
              <a:buChar char="•"/>
            </a:pPr>
            <a:r>
              <a:rPr lang="en-US" sz="3400" dirty="0"/>
              <a:t>Has low specific capacity of ~200-400 </a:t>
            </a:r>
            <a:r>
              <a:rPr lang="en-US" sz="3400" dirty="0" err="1"/>
              <a:t>mA.h</a:t>
            </a:r>
            <a:r>
              <a:rPr lang="en-US" sz="3400" dirty="0"/>
              <a:t>/g due to poor performance of the anode material.</a:t>
            </a:r>
          </a:p>
          <a:p>
            <a:pPr marL="685800" indent="-685800">
              <a:buFont typeface="Arial" panose="020B0604020202020204" pitchFamily="34" charset="0"/>
              <a:buChar char="•"/>
            </a:pPr>
            <a:r>
              <a:rPr lang="en-US" sz="3400" dirty="0"/>
              <a:t>Si has been proposed as a suitable anode due to its high specific capacity of approximately 4200mA.h/g. </a:t>
            </a:r>
          </a:p>
          <a:p>
            <a:pPr marL="685800" indent="-685800">
              <a:buFont typeface="Arial" panose="020B0604020202020204" pitchFamily="34" charset="0"/>
              <a:buChar char="•"/>
            </a:pPr>
            <a:r>
              <a:rPr lang="en-US" sz="3400" dirty="0"/>
              <a:t>Si materials has ~400% volume expansion during the charge and discharge process which  lead to many challenges in the real devices.</a:t>
            </a:r>
          </a:p>
        </p:txBody>
      </p:sp>
      <p:sp>
        <p:nvSpPr>
          <p:cNvPr id="14" name="TextBox 13">
            <a:extLst>
              <a:ext uri="{FF2B5EF4-FFF2-40B4-BE49-F238E27FC236}">
                <a16:creationId xmlns:a16="http://schemas.microsoft.com/office/drawing/2014/main" id="{DCCE7A6F-E279-4C12-A080-74B8F4235514}"/>
              </a:ext>
            </a:extLst>
          </p:cNvPr>
          <p:cNvSpPr txBox="1"/>
          <p:nvPr/>
        </p:nvSpPr>
        <p:spPr>
          <a:xfrm>
            <a:off x="22919715" y="4145479"/>
            <a:ext cx="9641392" cy="16328316"/>
          </a:xfrm>
          <a:prstGeom prst="rect">
            <a:avLst/>
          </a:prstGeom>
          <a:noFill/>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sz="6000" b="1" dirty="0"/>
          </a:p>
          <a:p>
            <a:endParaRPr lang="en-US" sz="5400" b="1" dirty="0"/>
          </a:p>
          <a:p>
            <a:r>
              <a:rPr lang="en-US" sz="5400" b="1" dirty="0"/>
              <a:t>Conclusion and Future Work</a:t>
            </a:r>
          </a:p>
          <a:p>
            <a:r>
              <a:rPr lang="en-US" sz="3200" dirty="0"/>
              <a:t>It was found that the nano Si composites from several of the procedures studied can increase the capacity to about 1000-2000 </a:t>
            </a:r>
            <a:r>
              <a:rPr lang="en-US" sz="3200" dirty="0" err="1"/>
              <a:t>mA.h</a:t>
            </a:r>
            <a:r>
              <a:rPr lang="en-US" sz="3200" dirty="0"/>
              <a:t>/g, which is about 3-6 times that of the LIB with graphene anode. Five of these methods have the following results, a high-capacity of 1056 mA h/g after 800 cycles at a current density of 2000 mA/g, another showed 1000 mA h g−1 at 1 A/g after 100 cycles and high initial CE of 72.9%, another being able to undergo 700 cycles, high areal capacity of 3.29 mA h cm-2 and a high volumetric capacity of 3290 A h cm-3 at 0.09 mA cm-2 and lastly, &gt;92% capacity retention over 500 cycles. All these results proves that the use of Si anode can power electrical vehicles for 500-1000 miles. This result is encouraging and promising for commercialization. The next step is to refine the structure of the nanomaterials as well as to improve the electrolyte so the Si-based </a:t>
            </a:r>
            <a:r>
              <a:rPr lang="en-US" sz="3200" dirty="0" err="1"/>
              <a:t>LiBs</a:t>
            </a:r>
            <a:r>
              <a:rPr lang="en-US" sz="3200" dirty="0"/>
              <a:t> can be safe and efficient in electrical vehicles.</a:t>
            </a:r>
          </a:p>
        </p:txBody>
      </p:sp>
      <p:graphicFrame>
        <p:nvGraphicFramePr>
          <p:cNvPr id="21" name="Table 21">
            <a:extLst>
              <a:ext uri="{FF2B5EF4-FFF2-40B4-BE49-F238E27FC236}">
                <a16:creationId xmlns:a16="http://schemas.microsoft.com/office/drawing/2014/main" id="{53DBA0A1-B41A-4DB1-8537-17788DC788F7}"/>
              </a:ext>
            </a:extLst>
          </p:cNvPr>
          <p:cNvGraphicFramePr>
            <a:graphicFrameLocks noGrp="1"/>
          </p:cNvGraphicFramePr>
          <p:nvPr>
            <p:extLst>
              <p:ext uri="{D42A27DB-BD31-4B8C-83A1-F6EECF244321}">
                <p14:modId xmlns:p14="http://schemas.microsoft.com/office/powerpoint/2010/main" val="180351563"/>
              </p:ext>
            </p:extLst>
          </p:nvPr>
        </p:nvGraphicFramePr>
        <p:xfrm>
          <a:off x="22966019" y="4117191"/>
          <a:ext cx="9595088" cy="5727849"/>
        </p:xfrm>
        <a:graphic>
          <a:graphicData uri="http://schemas.openxmlformats.org/drawingml/2006/table">
            <a:tbl>
              <a:tblPr firstRow="1" bandRow="1">
                <a:tableStyleId>{5C22544A-7EE6-4342-B048-85BDC9FD1C3A}</a:tableStyleId>
              </a:tblPr>
              <a:tblGrid>
                <a:gridCol w="4697392">
                  <a:extLst>
                    <a:ext uri="{9D8B030D-6E8A-4147-A177-3AD203B41FA5}">
                      <a16:colId xmlns:a16="http://schemas.microsoft.com/office/drawing/2014/main" val="2596582185"/>
                    </a:ext>
                  </a:extLst>
                </a:gridCol>
                <a:gridCol w="4897696">
                  <a:extLst>
                    <a:ext uri="{9D8B030D-6E8A-4147-A177-3AD203B41FA5}">
                      <a16:colId xmlns:a16="http://schemas.microsoft.com/office/drawing/2014/main" val="345821683"/>
                    </a:ext>
                  </a:extLst>
                </a:gridCol>
              </a:tblGrid>
              <a:tr h="1011246">
                <a:tc>
                  <a:txBody>
                    <a:bodyPr/>
                    <a:lstStyle/>
                    <a:p>
                      <a:r>
                        <a:rPr lang="en-US" dirty="0"/>
                        <a:t>Procedure</a:t>
                      </a:r>
                    </a:p>
                  </a:txBody>
                  <a:tcPr/>
                </a:tc>
                <a:tc>
                  <a:txBody>
                    <a:bodyPr/>
                    <a:lstStyle/>
                    <a:p>
                      <a:r>
                        <a:rPr lang="en-US" dirty="0"/>
                        <a:t>Results </a:t>
                      </a:r>
                    </a:p>
                  </a:txBody>
                  <a:tcPr/>
                </a:tc>
                <a:extLst>
                  <a:ext uri="{0D108BD9-81ED-4DB2-BD59-A6C34878D82A}">
                    <a16:rowId xmlns:a16="http://schemas.microsoft.com/office/drawing/2014/main" val="2426932999"/>
                  </a:ext>
                </a:extLst>
              </a:tr>
              <a:tr h="2186763">
                <a:tc>
                  <a:txBody>
                    <a:bodyPr/>
                    <a:lstStyle/>
                    <a:p>
                      <a:r>
                        <a:rPr lang="en-US" sz="3200" dirty="0"/>
                        <a:t>Nanopore-embedded graphitic carbon shell on silicon anode</a:t>
                      </a:r>
                    </a:p>
                  </a:txBody>
                  <a:tcPr/>
                </a:tc>
                <a:tc>
                  <a:txBody>
                    <a:bodyPr/>
                    <a:lstStyle/>
                    <a:p>
                      <a:r>
                        <a:rPr lang="en-US" sz="3200" dirty="0"/>
                        <a:t>Delivers a high capacity of 1056 mA h g-1 after 800 cycles at a high current density of 2000 mA/g.</a:t>
                      </a:r>
                    </a:p>
                  </a:txBody>
                  <a:tcPr/>
                </a:tc>
                <a:extLst>
                  <a:ext uri="{0D108BD9-81ED-4DB2-BD59-A6C34878D82A}">
                    <a16:rowId xmlns:a16="http://schemas.microsoft.com/office/drawing/2014/main" val="887973219"/>
                  </a:ext>
                </a:extLst>
              </a:tr>
              <a:tr h="150772">
                <a:tc>
                  <a:txBody>
                    <a:bodyPr/>
                    <a:lstStyle/>
                    <a:p>
                      <a:r>
                        <a:rPr lang="en-US" sz="3200" dirty="0"/>
                        <a:t>Internal and External Design For High Stability Si Nanoparticles</a:t>
                      </a:r>
                    </a:p>
                  </a:txBody>
                  <a:tcPr/>
                </a:tc>
                <a:tc>
                  <a:txBody>
                    <a:bodyPr/>
                    <a:lstStyle/>
                    <a:p>
                      <a:r>
                        <a:rPr lang="en-US" sz="3200" dirty="0"/>
                        <a:t>high areal capacity of 3.29 mA h cm-2 and a high volumetric capacity of 3290 A h cm-3 at 0.09 mA cm-2</a:t>
                      </a:r>
                    </a:p>
                    <a:p>
                      <a:endParaRPr lang="en-US" sz="3200" dirty="0"/>
                    </a:p>
                  </a:txBody>
                  <a:tcPr/>
                </a:tc>
                <a:extLst>
                  <a:ext uri="{0D108BD9-81ED-4DB2-BD59-A6C34878D82A}">
                    <a16:rowId xmlns:a16="http://schemas.microsoft.com/office/drawing/2014/main" val="1445654762"/>
                  </a:ext>
                </a:extLst>
              </a:tr>
            </a:tbl>
          </a:graphicData>
        </a:graphic>
      </p:graphicFrame>
      <p:pic>
        <p:nvPicPr>
          <p:cNvPr id="22" name="Picture 21">
            <a:extLst>
              <a:ext uri="{FF2B5EF4-FFF2-40B4-BE49-F238E27FC236}">
                <a16:creationId xmlns:a16="http://schemas.microsoft.com/office/drawing/2014/main" id="{7479B63B-0D81-4F94-98FF-749F620B7B12}"/>
              </a:ext>
            </a:extLst>
          </p:cNvPr>
          <p:cNvPicPr>
            <a:picLocks noChangeAspect="1"/>
          </p:cNvPicPr>
          <p:nvPr/>
        </p:nvPicPr>
        <p:blipFill>
          <a:blip r:embed="rId3"/>
          <a:stretch>
            <a:fillRect/>
          </a:stretch>
        </p:blipFill>
        <p:spPr>
          <a:xfrm>
            <a:off x="8194335" y="11660979"/>
            <a:ext cx="9155970" cy="5275014"/>
          </a:xfrm>
          <a:prstGeom prst="rect">
            <a:avLst/>
          </a:prstGeom>
        </p:spPr>
      </p:pic>
      <p:pic>
        <p:nvPicPr>
          <p:cNvPr id="23" name="Picture 22">
            <a:extLst>
              <a:ext uri="{FF2B5EF4-FFF2-40B4-BE49-F238E27FC236}">
                <a16:creationId xmlns:a16="http://schemas.microsoft.com/office/drawing/2014/main" id="{D9F3417F-9A09-4928-93D0-1C8862900615}"/>
              </a:ext>
            </a:extLst>
          </p:cNvPr>
          <p:cNvPicPr>
            <a:picLocks noChangeAspect="1"/>
          </p:cNvPicPr>
          <p:nvPr/>
        </p:nvPicPr>
        <p:blipFill>
          <a:blip r:embed="rId4"/>
          <a:stretch>
            <a:fillRect/>
          </a:stretch>
        </p:blipFill>
        <p:spPr>
          <a:xfrm>
            <a:off x="15311204" y="5426629"/>
            <a:ext cx="7585359" cy="5146608"/>
          </a:xfrm>
          <a:prstGeom prst="rect">
            <a:avLst/>
          </a:prstGeom>
        </p:spPr>
      </p:pic>
      <p:sp>
        <p:nvSpPr>
          <p:cNvPr id="24" name="TextBox 23">
            <a:extLst>
              <a:ext uri="{FF2B5EF4-FFF2-40B4-BE49-F238E27FC236}">
                <a16:creationId xmlns:a16="http://schemas.microsoft.com/office/drawing/2014/main" id="{3549430B-1109-4377-B2DC-5EFA4AA36194}"/>
              </a:ext>
            </a:extLst>
          </p:cNvPr>
          <p:cNvSpPr txBox="1"/>
          <p:nvPr/>
        </p:nvSpPr>
        <p:spPr>
          <a:xfrm>
            <a:off x="9589109" y="5219143"/>
            <a:ext cx="6369872" cy="6370975"/>
          </a:xfrm>
          <a:prstGeom prst="rect">
            <a:avLst/>
          </a:prstGeom>
          <a:noFill/>
        </p:spPr>
        <p:txBody>
          <a:bodyPr wrap="square" rtlCol="0">
            <a:spAutoFit/>
          </a:bodyPr>
          <a:lstStyle/>
          <a:p>
            <a:pPr marL="571500" indent="-571500">
              <a:buFont typeface="Arial" panose="020B0604020202020204" pitchFamily="34" charset="0"/>
              <a:buChar char="•"/>
            </a:pPr>
            <a:r>
              <a:rPr lang="en-US" sz="3400" dirty="0"/>
              <a:t>The nanopore-embedded graphitic carbon shell on Si anode method where Si NP were encapsulated with nano-porous N-doped graphitic carbon through Fe3+-mediated polymerization of dopamine, followed by subsequent carbonization and acid treatment and their performance as an anode for </a:t>
            </a:r>
            <a:r>
              <a:rPr lang="en-US" sz="3400" dirty="0" err="1"/>
              <a:t>LiBs</a:t>
            </a:r>
            <a:r>
              <a:rPr lang="en-US" sz="3400" dirty="0"/>
              <a:t> was investigated.</a:t>
            </a:r>
          </a:p>
        </p:txBody>
      </p:sp>
      <p:sp>
        <p:nvSpPr>
          <p:cNvPr id="26" name="TextBox 25">
            <a:extLst>
              <a:ext uri="{FF2B5EF4-FFF2-40B4-BE49-F238E27FC236}">
                <a16:creationId xmlns:a16="http://schemas.microsoft.com/office/drawing/2014/main" id="{B9D25B91-BDB6-4670-A77A-11E8AF677135}"/>
              </a:ext>
            </a:extLst>
          </p:cNvPr>
          <p:cNvSpPr txBox="1"/>
          <p:nvPr/>
        </p:nvSpPr>
        <p:spPr>
          <a:xfrm>
            <a:off x="27740411" y="20094864"/>
            <a:ext cx="9175994" cy="1754326"/>
          </a:xfrm>
          <a:prstGeom prst="rect">
            <a:avLst/>
          </a:prstGeom>
          <a:noFill/>
        </p:spPr>
        <p:txBody>
          <a:bodyPr wrap="square" rtlCol="0">
            <a:spAutoFit/>
          </a:bodyPr>
          <a:lstStyle/>
          <a:p>
            <a:r>
              <a:rPr lang="en-US" sz="3600" b="1" dirty="0"/>
              <a:t>Acknowledgements </a:t>
            </a:r>
          </a:p>
          <a:p>
            <a:pPr marL="457200" indent="-457200">
              <a:buFont typeface="Arial" panose="020B0604020202020204" pitchFamily="34" charset="0"/>
              <a:buChar char="•"/>
            </a:pPr>
            <a:r>
              <a:rPr lang="en-US" sz="2400" dirty="0"/>
              <a:t>Dr. </a:t>
            </a:r>
            <a:r>
              <a:rPr lang="en-US" sz="2400" dirty="0" err="1"/>
              <a:t>Changyong</a:t>
            </a:r>
            <a:r>
              <a:rPr lang="en-US" sz="2400" dirty="0"/>
              <a:t> Qin, Benedict College</a:t>
            </a:r>
          </a:p>
          <a:p>
            <a:pPr marL="457200" indent="-457200">
              <a:buFont typeface="Arial" panose="020B0604020202020204" pitchFamily="34" charset="0"/>
              <a:buChar char="•"/>
            </a:pPr>
            <a:r>
              <a:rPr lang="en-US" sz="2400" dirty="0"/>
              <a:t>Department of Defense</a:t>
            </a:r>
          </a:p>
          <a:p>
            <a:pPr marL="457200" indent="-457200">
              <a:buFont typeface="Arial" panose="020B0604020202020204" pitchFamily="34" charset="0"/>
              <a:buChar char="•"/>
            </a:pPr>
            <a:r>
              <a:rPr lang="en-US" sz="2400" dirty="0"/>
              <a:t>National Science Foundation</a:t>
            </a:r>
            <a:endParaRPr lang="en-US" sz="3200" dirty="0"/>
          </a:p>
        </p:txBody>
      </p:sp>
      <p:sp>
        <p:nvSpPr>
          <p:cNvPr id="27" name="TextBox 26">
            <a:extLst>
              <a:ext uri="{FF2B5EF4-FFF2-40B4-BE49-F238E27FC236}">
                <a16:creationId xmlns:a16="http://schemas.microsoft.com/office/drawing/2014/main" id="{E7D3D01E-00D4-46C4-B661-AE16EA7B316F}"/>
              </a:ext>
            </a:extLst>
          </p:cNvPr>
          <p:cNvSpPr txBox="1"/>
          <p:nvPr/>
        </p:nvSpPr>
        <p:spPr>
          <a:xfrm>
            <a:off x="0" y="16605150"/>
            <a:ext cx="9738686" cy="5570756"/>
          </a:xfrm>
          <a:prstGeom prst="rect">
            <a:avLst/>
          </a:prstGeom>
          <a:noFill/>
        </p:spPr>
        <p:txBody>
          <a:bodyPr wrap="square" rtlCol="0">
            <a:spAutoFit/>
          </a:bodyPr>
          <a:lstStyle/>
          <a:p>
            <a:r>
              <a:rPr lang="en-US" sz="3600" b="1" dirty="0"/>
              <a:t>References</a:t>
            </a:r>
            <a:r>
              <a:rPr lang="en-US" sz="3600" dirty="0"/>
              <a:t> </a:t>
            </a:r>
          </a:p>
          <a:p>
            <a:r>
              <a:rPr lang="en-US" sz="2000" dirty="0"/>
              <a:t>Han, B., Liao, C., Dogan, F., Trask, S. E., Lapidus, S. H., </a:t>
            </a:r>
            <a:r>
              <a:rPr lang="en-US" sz="2000" dirty="0" err="1"/>
              <a:t>Vaughey</a:t>
            </a:r>
            <a:r>
              <a:rPr lang="en-US" sz="2000" dirty="0"/>
              <a:t>, J. T., &amp; Key, B. (2019). Using Mixed Salt Electrolytes to Stabilize Silicon Anodes for Lithium-Ion Batteries via in Situ Formation of Li–M–Si Ternaries (M = Mg, Zn, Al, Ca). ACS Applied Materials &amp; Interfaces, 11(33), 29780–29790. https://doi.org/10.1021/acsami.9b07270 </a:t>
            </a:r>
          </a:p>
          <a:p>
            <a:r>
              <a:rPr lang="en-US" sz="2000" dirty="0"/>
              <a:t>Jia, H., Li, X., Song, J., Zhang, X., Luo, L., He, Y., Li, B., Cai, Y., Hu, S., Xiao, X., Wang, C., Rosso, K. M., Yi, R., Patel, R., &amp; Zhang, J.-G. (2020). Hierarchical porous silicon structures with extraordinary mechanical strength as high-performance lithium-ion battery anodes. Nature Communications, 11(1). https://doi.org/10.1038/s41467-020-15217-9</a:t>
            </a:r>
          </a:p>
          <a:p>
            <a:r>
              <a:rPr lang="en-US" sz="2000" dirty="0"/>
              <a:t>Jung, C.-H., Choi, J., Kim, W.-S., &amp; Hong, S.-H. (2018). A nanopore-embedded graphitic carbon shell on silicon anode for high performance lithium ion batteries. Journal of Materials Chemistry A, 6(17), 8013–8020. https://doi.org/10.1039/c8ta01471j </a:t>
            </a:r>
          </a:p>
          <a:p>
            <a:r>
              <a:rPr lang="en-US" sz="2000" dirty="0" err="1"/>
              <a:t>Phadatare</a:t>
            </a:r>
            <a:r>
              <a:rPr lang="en-US" sz="2000" dirty="0"/>
              <a:t>, M., Patil, R., Blomquist, N., Forsberg, S., </a:t>
            </a:r>
            <a:r>
              <a:rPr lang="en-US" sz="2000" dirty="0" err="1"/>
              <a:t>Örtegren</a:t>
            </a:r>
            <a:r>
              <a:rPr lang="en-US" sz="2000" dirty="0"/>
              <a:t>, J., </a:t>
            </a:r>
            <a:r>
              <a:rPr lang="en-US" sz="2000" dirty="0" err="1"/>
              <a:t>Hummelgård</a:t>
            </a:r>
            <a:r>
              <a:rPr lang="en-US" sz="2000" dirty="0"/>
              <a:t>, M., </a:t>
            </a:r>
            <a:r>
              <a:rPr lang="en-US" sz="2000" dirty="0" err="1"/>
              <a:t>Meshram</a:t>
            </a:r>
            <a:r>
              <a:rPr lang="en-US" sz="2000" dirty="0"/>
              <a:t>, J., Hernández, G., </a:t>
            </a:r>
            <a:r>
              <a:rPr lang="en-US" sz="2000" dirty="0" err="1"/>
              <a:t>Brandell</a:t>
            </a:r>
            <a:r>
              <a:rPr lang="en-US" sz="2000" dirty="0"/>
              <a:t>, D., Leifer, K., </a:t>
            </a:r>
            <a:r>
              <a:rPr lang="en-US" sz="2000" dirty="0" err="1"/>
              <a:t>Sathyanath</a:t>
            </a:r>
            <a:r>
              <a:rPr lang="en-US" sz="2000" dirty="0"/>
              <a:t>, S. K., &amp; Olin, H. (2019). Silicon-</a:t>
            </a:r>
            <a:r>
              <a:rPr lang="en-US" sz="2000" dirty="0" err="1"/>
              <a:t>Nanographite</a:t>
            </a:r>
            <a:r>
              <a:rPr lang="en-US" sz="2000" dirty="0"/>
              <a:t> Aerogel-Based Anodes for High Performance Lithium Ion Batteries. Scientific Reports, 9(1). https://doi.org/10.1038/s41598-019-51087-y</a:t>
            </a:r>
          </a:p>
          <a:p>
            <a:endParaRPr lang="en-US" sz="2000" dirty="0"/>
          </a:p>
        </p:txBody>
      </p:sp>
      <p:sp>
        <p:nvSpPr>
          <p:cNvPr id="32" name="TextBox 31">
            <a:extLst>
              <a:ext uri="{FF2B5EF4-FFF2-40B4-BE49-F238E27FC236}">
                <a16:creationId xmlns:a16="http://schemas.microsoft.com/office/drawing/2014/main" id="{FE2FD9B2-9E0B-4DE8-9E0F-8304B4F46D49}"/>
              </a:ext>
            </a:extLst>
          </p:cNvPr>
          <p:cNvSpPr txBox="1"/>
          <p:nvPr/>
        </p:nvSpPr>
        <p:spPr>
          <a:xfrm>
            <a:off x="16891307" y="10573237"/>
            <a:ext cx="5837288" cy="10433625"/>
          </a:xfrm>
          <a:prstGeom prst="rect">
            <a:avLst/>
          </a:prstGeom>
          <a:noFill/>
        </p:spPr>
        <p:txBody>
          <a:bodyPr wrap="square" rtlCol="0">
            <a:spAutoFit/>
          </a:bodyPr>
          <a:lstStyle/>
          <a:p>
            <a:pPr marL="685800" indent="-685800">
              <a:buFont typeface="Arial" panose="020B0604020202020204" pitchFamily="34" charset="0"/>
              <a:buChar char="•"/>
            </a:pPr>
            <a:r>
              <a:rPr lang="en-US" sz="3200" dirty="0"/>
              <a:t>The internal and external design for high stability Si NP where the Si NP were treated with acid to form hydroxylated silicon nanoparticle. A conductive polymer was made and used as a coating for the hydroxylated Si NP to form the internal structure. These were then uniformly encapsulated in the small “cells” formed by cross-linked reduced Graphene Oxide (</a:t>
            </a:r>
            <a:r>
              <a:rPr lang="en-US" sz="3200" dirty="0" err="1"/>
              <a:t>rGO</a:t>
            </a:r>
            <a:r>
              <a:rPr lang="en-US" sz="3200" dirty="0"/>
              <a:t>) sheets to form the external structure. Tests such as peeling, conductivity and cycling performance tests were done to test the material characterization of the electrode.</a:t>
            </a:r>
          </a:p>
        </p:txBody>
      </p:sp>
      <p:sp>
        <p:nvSpPr>
          <p:cNvPr id="33" name="TextBox 32">
            <a:extLst>
              <a:ext uri="{FF2B5EF4-FFF2-40B4-BE49-F238E27FC236}">
                <a16:creationId xmlns:a16="http://schemas.microsoft.com/office/drawing/2014/main" id="{7BC63980-AB21-4ACF-9F04-97156E85B095}"/>
              </a:ext>
            </a:extLst>
          </p:cNvPr>
          <p:cNvSpPr txBox="1"/>
          <p:nvPr/>
        </p:nvSpPr>
        <p:spPr>
          <a:xfrm>
            <a:off x="9589109" y="17068120"/>
            <a:ext cx="8065845" cy="6122317"/>
          </a:xfrm>
          <a:prstGeom prst="rect">
            <a:avLst/>
          </a:prstGeom>
          <a:noFill/>
        </p:spPr>
        <p:txBody>
          <a:bodyPr wrap="square" rtlCol="0">
            <a:spAutoFit/>
          </a:bodyPr>
          <a:lstStyle/>
          <a:p>
            <a:r>
              <a:rPr lang="en-US" sz="2000" dirty="0"/>
              <a:t>Qi, S., Zhang, X., </a:t>
            </a:r>
            <a:r>
              <a:rPr lang="en-US" sz="2000" dirty="0" err="1"/>
              <a:t>Lv</a:t>
            </a:r>
            <a:r>
              <a:rPr lang="en-US" sz="2000" dirty="0"/>
              <a:t>, W., Zhang, Y., Kong, D., Huang, Z., &amp; Yang, Q.-H. (2019). Electrode Design from “Internal” to “External” for High Stability Silicon Anodes in Lithium-Ion Batteries. ACS Applied Materials &amp; Interfaces, 11(15), 14142–14149. https://doi.org/10.1021/acsami.9b02206</a:t>
            </a:r>
          </a:p>
          <a:p>
            <a:r>
              <a:rPr lang="en-US" sz="2000" dirty="0"/>
              <a:t>Qi, W., </a:t>
            </a:r>
            <a:r>
              <a:rPr lang="en-US" sz="2000" dirty="0" err="1"/>
              <a:t>Shapter</a:t>
            </a:r>
            <a:r>
              <a:rPr lang="en-US" sz="2000" dirty="0"/>
              <a:t>, J. G., Wu, Q., Yin, T., Gao, G., &amp; Cui, D. (2017). Nanostructured anode materials for lithium-ion batteries: principle, recent progress and future perspectives. Journal of Materials Chemistry A, 5(37), 19521–19540. </a:t>
            </a:r>
            <a:r>
              <a:rPr lang="en-US" sz="2000" dirty="0">
                <a:hlinkClick r:id="rId5"/>
              </a:rPr>
              <a:t>https://doi.org/10.1039/c7ta05283a</a:t>
            </a:r>
            <a:endParaRPr lang="en-US" sz="2000" dirty="0"/>
          </a:p>
          <a:p>
            <a:r>
              <a:rPr lang="en-US" sz="2000" dirty="0" err="1"/>
              <a:t>Raić</a:t>
            </a:r>
            <a:r>
              <a:rPr lang="en-US" sz="2000" dirty="0"/>
              <a:t>, M., </a:t>
            </a:r>
            <a:r>
              <a:rPr lang="en-US" sz="2000" dirty="0" err="1"/>
              <a:t>Mikac</a:t>
            </a:r>
            <a:r>
              <a:rPr lang="en-US" sz="2000" dirty="0"/>
              <a:t>, L., </a:t>
            </a:r>
            <a:r>
              <a:rPr lang="en-US" sz="2000" dirty="0" err="1"/>
              <a:t>Marić</a:t>
            </a:r>
            <a:r>
              <a:rPr lang="en-US" sz="2000" dirty="0"/>
              <a:t>, I., </a:t>
            </a:r>
            <a:r>
              <a:rPr lang="en-US" sz="2000" dirty="0" err="1"/>
              <a:t>Štefanić</a:t>
            </a:r>
            <a:r>
              <a:rPr lang="en-US" sz="2000" dirty="0"/>
              <a:t>, G., </a:t>
            </a:r>
            <a:r>
              <a:rPr lang="en-US" sz="2000" dirty="0" err="1"/>
              <a:t>Škrabić</a:t>
            </a:r>
            <a:r>
              <a:rPr lang="en-US" sz="2000" dirty="0"/>
              <a:t>, M., </a:t>
            </a:r>
            <a:r>
              <a:rPr lang="en-US" sz="2000" dirty="0" err="1"/>
              <a:t>Gotić</a:t>
            </a:r>
            <a:r>
              <a:rPr lang="en-US" sz="2000" dirty="0"/>
              <a:t>, M., &amp; </a:t>
            </a:r>
            <a:r>
              <a:rPr lang="en-US" sz="2000" dirty="0" err="1"/>
              <a:t>Ivanda</a:t>
            </a:r>
            <a:r>
              <a:rPr lang="en-US" sz="2000" dirty="0"/>
              <a:t>, M. (2020). Nanostructured Silicon as Potential Anode Material for Li-Ion Batteries. Molecules (Basel, Switzerland), 25(4), 891. </a:t>
            </a:r>
            <a:r>
              <a:rPr lang="en-US" sz="2000" dirty="0">
                <a:hlinkClick r:id="rId6"/>
              </a:rPr>
              <a:t>https://doi.org/10.3390/molecules25040891</a:t>
            </a:r>
            <a:endParaRPr lang="en-US" sz="2000" dirty="0"/>
          </a:p>
          <a:p>
            <a:r>
              <a:rPr lang="en-US" sz="2000" dirty="0"/>
              <a:t>Wang, F., Zhao, B., Zi, W. et al. </a:t>
            </a:r>
            <a:r>
              <a:rPr lang="en-US" sz="2000" dirty="0" err="1"/>
              <a:t>Ionothermal</a:t>
            </a:r>
            <a:r>
              <a:rPr lang="en-US" sz="2000" dirty="0"/>
              <a:t> Synthesis of Crystalline </a:t>
            </a:r>
            <a:r>
              <a:rPr lang="en-US" sz="2000" dirty="0" err="1"/>
              <a:t>Nanoporous</a:t>
            </a:r>
            <a:r>
              <a:rPr lang="en-US" sz="2000" dirty="0"/>
              <a:t> Silicon and Its Use as Anode Materials in Lithium-Ion Batteries. Nanoscale Res Lett 14, 196 (2019). https://doi.org/10.1186/s11671-019-3024-9</a:t>
            </a:r>
          </a:p>
          <a:p>
            <a:endParaRPr lang="en-US" sz="2000" dirty="0"/>
          </a:p>
          <a:p>
            <a:endParaRPr lang="en-US" dirty="0"/>
          </a:p>
        </p:txBody>
      </p:sp>
      <p:pic>
        <p:nvPicPr>
          <p:cNvPr id="35" name="Picture 34" descr="Logo&#10;&#10;Description automatically generated">
            <a:extLst>
              <a:ext uri="{FF2B5EF4-FFF2-40B4-BE49-F238E27FC236}">
                <a16:creationId xmlns:a16="http://schemas.microsoft.com/office/drawing/2014/main" id="{C47EA799-96DA-4D71-98F0-50D8792FA6F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1027" y="426336"/>
            <a:ext cx="1867282" cy="1867282"/>
          </a:xfrm>
          <a:prstGeom prst="rect">
            <a:avLst/>
          </a:prstGeom>
        </p:spPr>
      </p:pic>
      <p:pic>
        <p:nvPicPr>
          <p:cNvPr id="36" name="Picture 35">
            <a:extLst>
              <a:ext uri="{FF2B5EF4-FFF2-40B4-BE49-F238E27FC236}">
                <a16:creationId xmlns:a16="http://schemas.microsoft.com/office/drawing/2014/main" id="{34F67A4E-4937-4C5C-A6F3-7AA8DCAD12FC}"/>
              </a:ext>
            </a:extLst>
          </p:cNvPr>
          <p:cNvPicPr>
            <a:picLocks noChangeAspect="1"/>
          </p:cNvPicPr>
          <p:nvPr/>
        </p:nvPicPr>
        <p:blipFill>
          <a:blip r:embed="rId8"/>
          <a:stretch>
            <a:fillRect/>
          </a:stretch>
        </p:blipFill>
        <p:spPr>
          <a:xfrm>
            <a:off x="30695569" y="428080"/>
            <a:ext cx="1865538" cy="1865538"/>
          </a:xfrm>
          <a:prstGeom prst="rect">
            <a:avLst/>
          </a:prstGeom>
        </p:spPr>
      </p:pic>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216</TotalTime>
  <Words>1165</Words>
  <Application>Microsoft Office PowerPoint</Application>
  <PresentationFormat>Custom</PresentationFormat>
  <Paragraphs>50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Boosting Lithium-Ion Battery using Silicon-Based Nanomaterials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Lissan Francis</cp:lastModifiedBy>
  <cp:revision>20</cp:revision>
  <dcterms:created xsi:type="dcterms:W3CDTF">2020-07-10T13:13:19Z</dcterms:created>
  <dcterms:modified xsi:type="dcterms:W3CDTF">2021-07-13T19:34:33Z</dcterms:modified>
</cp:coreProperties>
</file>