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D20"/>
    <a:srgbClr val="5C7B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3" d="100"/>
          <a:sy n="23" d="100"/>
        </p:scale>
        <p:origin x="10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jp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9350763" y="3197850"/>
            <a:ext cx="21853580" cy="1070367"/>
          </a:xfrm>
        </p:spPr>
        <p:txBody>
          <a:bodyPr>
            <a:normAutofit/>
          </a:bodyPr>
          <a:lstStyle/>
          <a:p>
            <a:r>
              <a:rPr lang="en-US" sz="4000" dirty="0"/>
              <a:t>The process is developed to protect the material, make a controlled process to guarantee a 1% error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0C61B80-5F75-46C7-8056-B480BBBEBCD2}"/>
              </a:ext>
            </a:extLst>
          </p:cNvPr>
          <p:cNvSpPr/>
          <p:nvPr/>
        </p:nvSpPr>
        <p:spPr>
          <a:xfrm>
            <a:off x="0" y="0"/>
            <a:ext cx="27847636" cy="2138678"/>
          </a:xfrm>
          <a:prstGeom prst="rect">
            <a:avLst/>
          </a:prstGeom>
          <a:solidFill>
            <a:srgbClr val="F08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/>
              <a:t>ELECTRICAL RESISTANCE OF CARBON FIBERS FOR URBAN AIR MOBILITY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B456A7A-6722-479D-9162-9750B9733AAD}"/>
              </a:ext>
            </a:extLst>
          </p:cNvPr>
          <p:cNvSpPr/>
          <p:nvPr/>
        </p:nvSpPr>
        <p:spPr>
          <a:xfrm>
            <a:off x="446660" y="3283063"/>
            <a:ext cx="8700655" cy="923330"/>
          </a:xfrm>
          <a:prstGeom prst="rect">
            <a:avLst/>
          </a:prstGeom>
          <a:solidFill>
            <a:srgbClr val="F08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Prepare the samples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D025AF9D-2FE8-469F-91F2-DC2F30B0BED7}"/>
              </a:ext>
            </a:extLst>
          </p:cNvPr>
          <p:cNvSpPr/>
          <p:nvPr/>
        </p:nvSpPr>
        <p:spPr>
          <a:xfrm>
            <a:off x="0" y="1991936"/>
            <a:ext cx="14182798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PROCESS DEVELOPED BY DAVID PRETRUSHENKO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8277DB79-BB5E-4FC2-9C5B-7BBBE7152F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68"/>
          <a:stretch/>
        </p:blipFill>
        <p:spPr>
          <a:xfrm>
            <a:off x="0" y="19953664"/>
            <a:ext cx="32918400" cy="1995213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3D4139BB-B179-493B-A012-487EA36645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61" y="4344316"/>
            <a:ext cx="5174996" cy="3881248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035A905B-56BE-4EF3-9C93-0F73B37AF1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85" y="4375005"/>
            <a:ext cx="5174998" cy="388124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81DC257F-029D-4E2F-BD0A-B51A62089F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811" y="4292554"/>
            <a:ext cx="5174996" cy="3881248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F84472BF-5D1A-41CC-A621-7EF8D0CD29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0" y="4324994"/>
            <a:ext cx="5184774" cy="3888582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30CCFAA0-F4EB-4827-B02B-FDB41402C9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367" y="4353430"/>
            <a:ext cx="5174998" cy="3881248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D773255C-AFF7-4FED-83F4-9E7FA6AECB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5758" y="4328053"/>
            <a:ext cx="5174996" cy="3881248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FB5134C8-D75F-44A8-BF74-DF6B6793DDE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60" y="9811729"/>
            <a:ext cx="2910064" cy="3880084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038D25B3-270A-4984-8308-374CE717DFA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578" y="9885796"/>
            <a:ext cx="2888756" cy="3851676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6CABA98D-C8FC-471E-B928-04C94457926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802" y="9852888"/>
            <a:ext cx="5174996" cy="3881248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9CF0E9D4-C1E6-4D11-9C70-69EBD7B71DF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0182" y="9799530"/>
            <a:ext cx="2910064" cy="3880086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98E93C66-1992-4CB8-9A8B-5B82E88D742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2527" y="9807138"/>
            <a:ext cx="5174998" cy="3881248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5C21064F-2C19-4B27-8901-F21509B400E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782" y="9799530"/>
            <a:ext cx="2244760" cy="3990684"/>
          </a:xfrm>
          <a:prstGeom prst="rect">
            <a:avLst/>
          </a:prstGeom>
        </p:spPr>
      </p:pic>
      <p:sp>
        <p:nvSpPr>
          <p:cNvPr id="47" name="Rectángulo 46">
            <a:extLst>
              <a:ext uri="{FF2B5EF4-FFF2-40B4-BE49-F238E27FC236}">
                <a16:creationId xmlns:a16="http://schemas.microsoft.com/office/drawing/2014/main" id="{C1A9C5E0-D256-4C06-9D4C-C9D72C400C8B}"/>
              </a:ext>
            </a:extLst>
          </p:cNvPr>
          <p:cNvSpPr/>
          <p:nvPr/>
        </p:nvSpPr>
        <p:spPr>
          <a:xfrm>
            <a:off x="446660" y="8721124"/>
            <a:ext cx="8700655" cy="923330"/>
          </a:xfrm>
          <a:prstGeom prst="rect">
            <a:avLst/>
          </a:prstGeom>
          <a:solidFill>
            <a:srgbClr val="F08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Polishing the samples</a:t>
            </a:r>
          </a:p>
        </p:txBody>
      </p:sp>
      <p:sp>
        <p:nvSpPr>
          <p:cNvPr id="48" name="Content Placeholder 5">
            <a:extLst>
              <a:ext uri="{FF2B5EF4-FFF2-40B4-BE49-F238E27FC236}">
                <a16:creationId xmlns:a16="http://schemas.microsoft.com/office/drawing/2014/main" id="{24624CD4-99AC-47A8-B89C-921B31D9971A}"/>
              </a:ext>
            </a:extLst>
          </p:cNvPr>
          <p:cNvSpPr txBox="1">
            <a:spLocks/>
          </p:cNvSpPr>
          <p:nvPr/>
        </p:nvSpPr>
        <p:spPr>
          <a:xfrm>
            <a:off x="-41560" y="17449933"/>
            <a:ext cx="23434960" cy="250620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731520" indent="-731520" defTabSz="2926080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4000"/>
            </a:lvl1pPr>
            <a:lvl2pPr marL="219456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/>
            </a:lvl2pPr>
            <a:lvl3pPr marL="365760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/>
            </a:lvl3pPr>
            <a:lvl4pPr marL="512064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4pPr>
            <a:lvl5pPr marL="658368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5pPr>
            <a:lvl6pPr marL="804672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6pPr>
            <a:lvl7pPr marL="950976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7pPr>
            <a:lvl8pPr marL="1097280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8pPr>
            <a:lvl9pPr marL="1243584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9pPr>
          </a:lstStyle>
          <a:p>
            <a:r>
              <a:rPr lang="en-US" dirty="0"/>
              <a:t>U.S. Department of Education Minority Science Improvement Program (MSIEP-Benedict College Creating Achievers in STEM through Academic Support, Mentoring, and Research FY19 US Department of Education MSEIP Grant Award P120A190061)​</a:t>
            </a:r>
          </a:p>
          <a:p>
            <a:r>
              <a:rPr lang="en-US" dirty="0"/>
              <a:t>Center for Connected Multimodal Mobility (C2M2) (USDOT Tier 1 University Transportation Center) Grant headquartered at Clemson University, Clemson, South Carolina, USA.</a:t>
            </a:r>
          </a:p>
          <a:p>
            <a:r>
              <a:rPr lang="en-US" dirty="0"/>
              <a:t>U.S. National Science Foundation (NSF, Nos. 1719501, 1436222, and 1400991, 1954532) grants. </a:t>
            </a:r>
          </a:p>
          <a:p>
            <a:r>
              <a:rPr lang="en-US" dirty="0"/>
              <a:t>SC </a:t>
            </a:r>
            <a:r>
              <a:rPr lang="en-US" dirty="0" err="1"/>
              <a:t>EPSCoR</a:t>
            </a:r>
            <a:r>
              <a:rPr lang="en-US" dirty="0"/>
              <a:t> GEAR CRP, SCAMP, NASA ULI project headquartered at University of South Carolina, Columbia.</a:t>
            </a:r>
          </a:p>
          <a:p>
            <a:endParaRPr lang="en-US" dirty="0"/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B3AF2F81-A292-4B3C-86D4-7A1900C9F708}"/>
              </a:ext>
            </a:extLst>
          </p:cNvPr>
          <p:cNvSpPr/>
          <p:nvPr/>
        </p:nvSpPr>
        <p:spPr>
          <a:xfrm>
            <a:off x="495761" y="14245875"/>
            <a:ext cx="8700655" cy="923330"/>
          </a:xfrm>
          <a:prstGeom prst="rect">
            <a:avLst/>
          </a:prstGeom>
          <a:solidFill>
            <a:srgbClr val="F08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Future Challenges </a:t>
            </a:r>
          </a:p>
        </p:txBody>
      </p:sp>
      <p:sp>
        <p:nvSpPr>
          <p:cNvPr id="50" name="Content Placeholder 7">
            <a:extLst>
              <a:ext uri="{FF2B5EF4-FFF2-40B4-BE49-F238E27FC236}">
                <a16:creationId xmlns:a16="http://schemas.microsoft.com/office/drawing/2014/main" id="{88EF585A-C0B4-4A60-856A-BB6A44FFBFDC}"/>
              </a:ext>
            </a:extLst>
          </p:cNvPr>
          <p:cNvSpPr txBox="1">
            <a:spLocks/>
          </p:cNvSpPr>
          <p:nvPr/>
        </p:nvSpPr>
        <p:spPr>
          <a:xfrm>
            <a:off x="9350763" y="8688098"/>
            <a:ext cx="21853580" cy="1070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/>
              <a:t>Polishing process is one of the most important steps in the electrical resistance test. </a:t>
            </a:r>
          </a:p>
        </p:txBody>
      </p:sp>
      <p:sp>
        <p:nvSpPr>
          <p:cNvPr id="51" name="Content Placeholder 7">
            <a:extLst>
              <a:ext uri="{FF2B5EF4-FFF2-40B4-BE49-F238E27FC236}">
                <a16:creationId xmlns:a16="http://schemas.microsoft.com/office/drawing/2014/main" id="{952DA337-E958-410E-8CDA-39608908789B}"/>
              </a:ext>
            </a:extLst>
          </p:cNvPr>
          <p:cNvSpPr txBox="1">
            <a:spLocks/>
          </p:cNvSpPr>
          <p:nvPr/>
        </p:nvSpPr>
        <p:spPr>
          <a:xfrm>
            <a:off x="9350763" y="14252987"/>
            <a:ext cx="21853580" cy="1070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/>
              <a:t>The future for this project includes working with new type of fibers.</a:t>
            </a:r>
          </a:p>
        </p:txBody>
      </p:sp>
      <p:sp>
        <p:nvSpPr>
          <p:cNvPr id="52" name="Content Placeholder 7">
            <a:extLst>
              <a:ext uri="{FF2B5EF4-FFF2-40B4-BE49-F238E27FC236}">
                <a16:creationId xmlns:a16="http://schemas.microsoft.com/office/drawing/2014/main" id="{06087F82-8B50-47AB-91A7-CFFD6E2B8BA7}"/>
              </a:ext>
            </a:extLst>
          </p:cNvPr>
          <p:cNvSpPr txBox="1">
            <a:spLocks/>
          </p:cNvSpPr>
          <p:nvPr/>
        </p:nvSpPr>
        <p:spPr>
          <a:xfrm>
            <a:off x="22652182" y="9854004"/>
            <a:ext cx="10037711" cy="3710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/>
              <a:t>It is necessary to have control points to check the quality of the polishing in the microscope, going through out different sand papers to guarantee a perfect imaging of the sample. We are looking to get a perfect contact point to proceed with the experiment.</a:t>
            </a: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E18E8E7A-B8EA-410C-8567-73ED0B632758}"/>
              </a:ext>
            </a:extLst>
          </p:cNvPr>
          <p:cNvSpPr/>
          <p:nvPr/>
        </p:nvSpPr>
        <p:spPr>
          <a:xfrm>
            <a:off x="488851" y="16379280"/>
            <a:ext cx="8700655" cy="923330"/>
          </a:xfrm>
          <a:prstGeom prst="rect">
            <a:avLst/>
          </a:prstGeom>
          <a:solidFill>
            <a:srgbClr val="F08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Acknowledgements</a:t>
            </a:r>
          </a:p>
        </p:txBody>
      </p:sp>
      <p:sp>
        <p:nvSpPr>
          <p:cNvPr id="58" name="Content Placeholder 7">
            <a:extLst>
              <a:ext uri="{FF2B5EF4-FFF2-40B4-BE49-F238E27FC236}">
                <a16:creationId xmlns:a16="http://schemas.microsoft.com/office/drawing/2014/main" id="{729C7CAF-46D0-45C7-B818-E4B0B53E31A3}"/>
              </a:ext>
            </a:extLst>
          </p:cNvPr>
          <p:cNvSpPr txBox="1">
            <a:spLocks/>
          </p:cNvSpPr>
          <p:nvPr/>
        </p:nvSpPr>
        <p:spPr>
          <a:xfrm>
            <a:off x="446660" y="15162127"/>
            <a:ext cx="31884094" cy="1511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/>
              <a:t>New fibers are constantly developed, and it is really necessary to test them. It is also necessary to start working in the set up to test conductivity in 2 and 3 directions.  </a:t>
            </a: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ADA2D8A6-DECF-49D9-BBA0-663E4F8F18B8}"/>
              </a:ext>
            </a:extLst>
          </p:cNvPr>
          <p:cNvSpPr/>
          <p:nvPr/>
        </p:nvSpPr>
        <p:spPr>
          <a:xfrm>
            <a:off x="17180246" y="1989459"/>
            <a:ext cx="15738156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Student: Daniel Salazar     Advisor: Dr. </a:t>
            </a:r>
            <a:r>
              <a:rPr lang="en-US" sz="4000" dirty="0" err="1">
                <a:solidFill>
                  <a:schemeClr val="tx1"/>
                </a:solidFill>
              </a:rPr>
              <a:t>Gurcan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  <a:r>
              <a:rPr lang="en-US" sz="4000" dirty="0" err="1">
                <a:solidFill>
                  <a:schemeClr val="tx1"/>
                </a:solidFill>
              </a:rPr>
              <a:t>Comert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3" name="Content Placeholder 5">
            <a:extLst>
              <a:ext uri="{FF2B5EF4-FFF2-40B4-BE49-F238E27FC236}">
                <a16:creationId xmlns:a16="http://schemas.microsoft.com/office/drawing/2014/main" id="{1E430CC2-4765-416A-B82D-0C20D4F5C28D}"/>
              </a:ext>
            </a:extLst>
          </p:cNvPr>
          <p:cNvSpPr txBox="1">
            <a:spLocks/>
          </p:cNvSpPr>
          <p:nvPr/>
        </p:nvSpPr>
        <p:spPr>
          <a:xfrm>
            <a:off x="587646" y="8229107"/>
            <a:ext cx="32918400" cy="83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31520" indent="-731520" defTabSz="2926080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4000"/>
            </a:lvl1pPr>
            <a:lvl2pPr marL="219456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/>
            </a:lvl2pPr>
            <a:lvl3pPr marL="365760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/>
            </a:lvl3pPr>
            <a:lvl4pPr marL="512064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4pPr>
            <a:lvl5pPr marL="658368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5pPr>
            <a:lvl6pPr marL="804672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6pPr>
            <a:lvl7pPr marL="950976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7pPr>
            <a:lvl8pPr marL="1097280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8pPr>
            <a:lvl9pPr marL="1243584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9pPr>
          </a:lstStyle>
          <a:p>
            <a:pPr marL="0" indent="0">
              <a:buNone/>
            </a:pPr>
            <a:r>
              <a:rPr lang="en-US" sz="3200" dirty="0"/>
              <a:t>Figures 1 to 6 – chronological process to prepare the sample for polishing.</a:t>
            </a:r>
          </a:p>
          <a:p>
            <a:endParaRPr lang="en-US" dirty="0"/>
          </a:p>
        </p:txBody>
      </p:sp>
      <p:sp>
        <p:nvSpPr>
          <p:cNvPr id="64" name="Content Placeholder 5">
            <a:extLst>
              <a:ext uri="{FF2B5EF4-FFF2-40B4-BE49-F238E27FC236}">
                <a16:creationId xmlns:a16="http://schemas.microsoft.com/office/drawing/2014/main" id="{551B4728-F808-4709-BFB1-8208BA4D6936}"/>
              </a:ext>
            </a:extLst>
          </p:cNvPr>
          <p:cNvSpPr txBox="1">
            <a:spLocks/>
          </p:cNvSpPr>
          <p:nvPr/>
        </p:nvSpPr>
        <p:spPr>
          <a:xfrm>
            <a:off x="587646" y="13790746"/>
            <a:ext cx="32918400" cy="83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731520" indent="-731520" defTabSz="2926080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4000"/>
            </a:lvl1pPr>
            <a:lvl2pPr marL="219456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/>
            </a:lvl2pPr>
            <a:lvl3pPr marL="365760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/>
            </a:lvl3pPr>
            <a:lvl4pPr marL="512064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4pPr>
            <a:lvl5pPr marL="658368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5pPr>
            <a:lvl6pPr marL="804672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6pPr>
            <a:lvl7pPr marL="950976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7pPr>
            <a:lvl8pPr marL="1097280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8pPr>
            <a:lvl9pPr marL="1243584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9pPr>
          </a:lstStyle>
          <a:p>
            <a:pPr marL="0" indent="0">
              <a:buNone/>
            </a:pPr>
            <a:r>
              <a:rPr lang="en-US" sz="3200" dirty="0"/>
              <a:t>Figures 7 to 12 – chronological process to polish the material in detail.</a:t>
            </a:r>
          </a:p>
          <a:p>
            <a:endParaRPr lang="en-US" dirty="0"/>
          </a:p>
        </p:txBody>
      </p:sp>
      <p:pic>
        <p:nvPicPr>
          <p:cNvPr id="65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1E8B32D3-A35B-4C55-A3ED-8F577A9977B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540963" y="15915115"/>
            <a:ext cx="3939338" cy="3348964"/>
          </a:xfrm>
          <a:prstGeom prst="rect">
            <a:avLst/>
          </a:prstGeom>
        </p:spPr>
      </p:pic>
      <p:sp>
        <p:nvSpPr>
          <p:cNvPr id="66" name="Content Placeholder 5">
            <a:extLst>
              <a:ext uri="{FF2B5EF4-FFF2-40B4-BE49-F238E27FC236}">
                <a16:creationId xmlns:a16="http://schemas.microsoft.com/office/drawing/2014/main" id="{4CA495D9-0C70-4189-BEEE-A3449298EB27}"/>
              </a:ext>
            </a:extLst>
          </p:cNvPr>
          <p:cNvSpPr txBox="1">
            <a:spLocks/>
          </p:cNvSpPr>
          <p:nvPr/>
        </p:nvSpPr>
        <p:spPr>
          <a:xfrm>
            <a:off x="22065322" y="19226422"/>
            <a:ext cx="11359608" cy="764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731520" indent="-731520" defTabSz="2926080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4000"/>
            </a:lvl1pPr>
            <a:lvl2pPr marL="219456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/>
            </a:lvl2pPr>
            <a:lvl3pPr marL="365760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/>
            </a:lvl3pPr>
            <a:lvl4pPr marL="512064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4pPr>
            <a:lvl5pPr marL="658368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5pPr>
            <a:lvl6pPr marL="804672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6pPr>
            <a:lvl7pPr marL="950976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7pPr>
            <a:lvl8pPr marL="1097280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8pPr>
            <a:lvl9pPr marL="12435840" indent="-731520" defTabSz="292608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/>
            </a:lvl9pPr>
          </a:lstStyle>
          <a:p>
            <a:pPr marL="0" indent="0">
              <a:buNone/>
            </a:pPr>
            <a:r>
              <a:rPr lang="en-US" sz="3200" dirty="0"/>
              <a:t>Figure 13- initial idea to test conductivity in carbon fiber developed material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</TotalTime>
  <Words>311</Words>
  <Application>Microsoft Office PowerPoint</Application>
  <PresentationFormat>Personalizado</PresentationFormat>
  <Paragraphs>19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DANIEL</cp:lastModifiedBy>
  <cp:revision>18</cp:revision>
  <dcterms:created xsi:type="dcterms:W3CDTF">2020-07-10T13:13:19Z</dcterms:created>
  <dcterms:modified xsi:type="dcterms:W3CDTF">2021-07-14T20:09:23Z</dcterms:modified>
</cp:coreProperties>
</file>