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FA5C4C-5DB6-39F1-FDA2-9E33C2AE1FF2}" v="9" dt="2021-07-14T19:41:21.548"/>
    <p1510:client id="{B0BC11C7-BDAA-0E9C-054B-9FA95271C1F9}" v="1084" dt="2021-07-14T19:56:35.330"/>
    <p1510:client id="{D3353CD1-1335-07BA-EC42-E80966E02317}" v="1550" dt="2021-07-14T06:22:43.6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138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www.congareeriverkeeper.org/2020-sewer-spill-reportN" TargetMode="Externa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hyperlink" Target="https://waterdata.usgs.gov/nwis/current/?type=precip&amp;group_key=state_cd" TargetMode="External"/><Relationship Id="rId10" Type="http://schemas.openxmlformats.org/officeDocument/2006/relationships/image" Target="../media/image6.png"/><Relationship Id="rId4" Type="http://schemas.openxmlformats.org/officeDocument/2006/relationships/hyperlink" Target="https://scdhec.gov" TargetMode="Externa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71F3F5E-43EF-4110-BC06-AA6007D755EA}"/>
              </a:ext>
            </a:extLst>
          </p:cNvPr>
          <p:cNvSpPr txBox="1"/>
          <p:nvPr/>
        </p:nvSpPr>
        <p:spPr>
          <a:xfrm>
            <a:off x="446944" y="1221643"/>
            <a:ext cx="288697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>
                <a:solidFill>
                  <a:srgbClr val="7030A0"/>
                </a:solidFill>
                <a:latin typeface="Rockwell"/>
                <a:cs typeface="Calibri"/>
              </a:rPr>
              <a:t>Background </a:t>
            </a:r>
            <a:endParaRPr lang="en-US" sz="2000" b="1">
              <a:solidFill>
                <a:srgbClr val="7030A0"/>
              </a:solidFill>
              <a:latin typeface="Calibri"/>
              <a:cs typeface="Calibri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19B05DCB-58D3-4501-9E41-0408ADD1BFC0}"/>
              </a:ext>
            </a:extLst>
          </p:cNvPr>
          <p:cNvCxnSpPr/>
          <p:nvPr/>
        </p:nvCxnSpPr>
        <p:spPr>
          <a:xfrm flipH="1">
            <a:off x="4722961" y="1207710"/>
            <a:ext cx="3729" cy="5452712"/>
          </a:xfrm>
          <a:prstGeom prst="straightConnector1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4F83A96D-1069-4D98-B071-1E125B0A2817}"/>
              </a:ext>
            </a:extLst>
          </p:cNvPr>
          <p:cNvCxnSpPr/>
          <p:nvPr/>
        </p:nvCxnSpPr>
        <p:spPr>
          <a:xfrm flipV="1">
            <a:off x="232913" y="4786604"/>
            <a:ext cx="4486027" cy="14543"/>
          </a:xfrm>
          <a:prstGeom prst="straightConnector1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ADFAA84-55A1-4D48-A579-160161E78E41}"/>
              </a:ext>
            </a:extLst>
          </p:cNvPr>
          <p:cNvSpPr txBox="1"/>
          <p:nvPr/>
        </p:nvSpPr>
        <p:spPr>
          <a:xfrm>
            <a:off x="162826" y="1580788"/>
            <a:ext cx="2762775" cy="21082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400" dirty="0">
                <a:latin typeface="Times New Roman"/>
                <a:ea typeface="+mn-lt"/>
                <a:cs typeface="+mn-lt"/>
              </a:rPr>
              <a:t>In Columbia, there is a persistent issue of sanitary sewage overflows due to the aging sewer systems [1].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400" dirty="0">
                <a:latin typeface="Times New Roman"/>
                <a:ea typeface="+mn-lt"/>
                <a:cs typeface="+mn-lt"/>
              </a:rPr>
              <a:t>The Columbia Metro Wastewater Treatment Plant receives wastewater from Columbia and neighboring municipalities (</a:t>
            </a:r>
            <a:r>
              <a:rPr lang="en-US" sz="1400" b="1" dirty="0">
                <a:latin typeface="Times New Roman"/>
                <a:ea typeface="+mn-lt"/>
                <a:cs typeface="+mn-lt"/>
              </a:rPr>
              <a:t>Fig. 1</a:t>
            </a:r>
            <a:r>
              <a:rPr lang="en-US" sz="1400" dirty="0">
                <a:latin typeface="Times New Roman"/>
                <a:ea typeface="+mn-lt"/>
                <a:cs typeface="+mn-lt"/>
              </a:rPr>
              <a:t>).</a:t>
            </a:r>
            <a:endParaRPr lang="en-US" sz="1400" dirty="0">
              <a:latin typeface="Times New Roman"/>
              <a:cs typeface="Calibri" panose="020F0502020204030204"/>
            </a:endParaRPr>
          </a:p>
        </p:txBody>
      </p:sp>
      <p:pic>
        <p:nvPicPr>
          <p:cNvPr id="9" name="Picture 9" descr="Map&#10;&#10;Description automatically generated">
            <a:extLst>
              <a:ext uri="{FF2B5EF4-FFF2-40B4-BE49-F238E27FC236}">
                <a16:creationId xmlns:a16="http://schemas.microsoft.com/office/drawing/2014/main" xmlns="" id="{E0688B5D-407A-4142-AF7B-54F903D754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144" y="1595177"/>
            <a:ext cx="1851805" cy="15602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B3B60A6-FF55-4FBC-A59C-2DF5F956B62E}"/>
              </a:ext>
            </a:extLst>
          </p:cNvPr>
          <p:cNvSpPr txBox="1"/>
          <p:nvPr/>
        </p:nvSpPr>
        <p:spPr>
          <a:xfrm>
            <a:off x="2737740" y="3208399"/>
            <a:ext cx="1981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1. 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Columbia Metro WWTP map and layout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F73FB50-C381-4A4F-97A9-ECA491C69665}"/>
              </a:ext>
            </a:extLst>
          </p:cNvPr>
          <p:cNvSpPr txBox="1"/>
          <p:nvPr/>
        </p:nvSpPr>
        <p:spPr>
          <a:xfrm>
            <a:off x="162560" y="3705328"/>
            <a:ext cx="456890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u="sng" dirty="0">
                <a:latin typeface="Times New Roman"/>
                <a:ea typeface="+mn-lt"/>
                <a:cs typeface="+mn-lt"/>
              </a:rPr>
              <a:t>Overall Research Objective:</a:t>
            </a:r>
            <a:r>
              <a:rPr lang="en-US" sz="1400" dirty="0">
                <a:latin typeface="Times New Roman"/>
                <a:ea typeface="+mn-lt"/>
                <a:cs typeface="+mn-lt"/>
              </a:rPr>
              <a:t> Investigate the potential correlation between SSO occurrence and gastrointestinal illnesses in populations exposed to SSOs near their homes or recreational areas. </a:t>
            </a:r>
            <a:endParaRPr lang="en-US" sz="1400" dirty="0">
              <a:latin typeface="Times New Roman"/>
              <a:cs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5A73F62-9A26-4EDF-86A2-418BC152193D}"/>
              </a:ext>
            </a:extLst>
          </p:cNvPr>
          <p:cNvSpPr txBox="1"/>
          <p:nvPr/>
        </p:nvSpPr>
        <p:spPr>
          <a:xfrm>
            <a:off x="1482306" y="513415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8735886-2EAD-4670-9D6A-0BE6FD3EFD66}"/>
              </a:ext>
            </a:extLst>
          </p:cNvPr>
          <p:cNvSpPr txBox="1"/>
          <p:nvPr/>
        </p:nvSpPr>
        <p:spPr>
          <a:xfrm>
            <a:off x="1163128" y="48595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7030A0"/>
                </a:solidFill>
                <a:latin typeface="Rockwell"/>
                <a:cs typeface="Calibri"/>
              </a:rPr>
              <a:t>References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B90BB14-83BE-4A9C-8E8E-5D18B3F29ECB}"/>
              </a:ext>
            </a:extLst>
          </p:cNvPr>
          <p:cNvSpPr txBox="1"/>
          <p:nvPr/>
        </p:nvSpPr>
        <p:spPr>
          <a:xfrm>
            <a:off x="111336" y="5227056"/>
            <a:ext cx="4543077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000" dirty="0">
                <a:latin typeface="Times New Roman"/>
                <a:ea typeface="+mn-lt"/>
                <a:cs typeface="+mn-lt"/>
              </a:rPr>
              <a:t>Emmons, A.M., M. </a:t>
            </a:r>
            <a:r>
              <a:rPr lang="en-US" sz="1000" dirty="0" err="1">
                <a:latin typeface="Times New Roman"/>
                <a:ea typeface="+mn-lt"/>
                <a:cs typeface="+mn-lt"/>
              </a:rPr>
              <a:t>Bizimis</a:t>
            </a:r>
            <a:r>
              <a:rPr lang="en-US" sz="1000" dirty="0">
                <a:latin typeface="Times New Roman"/>
                <a:ea typeface="+mn-lt"/>
                <a:cs typeface="+mn-lt"/>
              </a:rPr>
              <a:t>, S.Q. Lang, W. </a:t>
            </a:r>
            <a:r>
              <a:rPr lang="en-US" sz="1000" dirty="0" err="1">
                <a:latin typeface="Times New Roman"/>
                <a:ea typeface="+mn-lt"/>
                <a:cs typeface="+mn-lt"/>
              </a:rPr>
              <a:t>Stangler</a:t>
            </a:r>
            <a:r>
              <a:rPr lang="en-US" sz="1000" dirty="0">
                <a:latin typeface="Times New Roman"/>
                <a:ea typeface="+mn-lt"/>
                <a:cs typeface="+mn-lt"/>
              </a:rPr>
              <a:t>, G. </a:t>
            </a:r>
            <a:r>
              <a:rPr lang="en-US" sz="1000" dirty="0" err="1">
                <a:latin typeface="Times New Roman"/>
                <a:ea typeface="+mn-lt"/>
                <a:cs typeface="+mn-lt"/>
              </a:rPr>
              <a:t>Geidel</a:t>
            </a:r>
            <a:r>
              <a:rPr lang="en-US" sz="1000" dirty="0">
                <a:latin typeface="Times New Roman"/>
                <a:ea typeface="+mn-lt"/>
                <a:cs typeface="+mn-lt"/>
              </a:rPr>
              <a:t>, M. </a:t>
            </a:r>
            <a:r>
              <a:rPr lang="en-US" sz="1000" dirty="0" err="1">
                <a:latin typeface="Times New Roman"/>
                <a:ea typeface="+mn-lt"/>
                <a:cs typeface="+mn-lt"/>
              </a:rPr>
              <a:t>Baalousha</a:t>
            </a:r>
            <a:r>
              <a:rPr lang="en-US" sz="1000" dirty="0">
                <a:latin typeface="Times New Roman"/>
                <a:ea typeface="+mn-lt"/>
                <a:cs typeface="+mn-lt"/>
              </a:rPr>
              <a:t>, E. Wanamaker, and S.E. Rothenberg, 2018. Enrichments of metals, including methylmercury, in sewage spills in South Carolina, USA. Journal Of Environmental Quality, 47:1258-1266. DOI:10.2134/jeq2018.02.0067</a:t>
            </a:r>
            <a:endParaRPr lang="en-US" sz="1000" dirty="0">
              <a:latin typeface="Times New Roman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000" dirty="0">
                <a:latin typeface="Times New Roman"/>
                <a:ea typeface="+mn-lt"/>
                <a:cs typeface="+mn-lt"/>
              </a:rPr>
              <a:t>Congaree River Keeper. (2021, January 21). 2020 Sewer Spill Report. </a:t>
            </a:r>
            <a:r>
              <a:rPr lang="en-US" sz="1000" dirty="0">
                <a:latin typeface="Times New Roman"/>
                <a:ea typeface="+mn-lt"/>
                <a:cs typeface="+mn-lt"/>
                <a:hlinkClick r:id="rId3"/>
              </a:rPr>
              <a:t>https://www.congareeriverkeeper.org/2020-sewer-spill-reportN</a:t>
            </a:r>
            <a:r>
              <a:rPr lang="en-US" sz="1000" dirty="0">
                <a:latin typeface="Times New Roman"/>
                <a:ea typeface="+mn-lt"/>
                <a:cs typeface="+mn-lt"/>
              </a:rPr>
              <a:t>. (2020, May 1). </a:t>
            </a:r>
            <a:endParaRPr lang="en-US" sz="1000" dirty="0">
              <a:latin typeface="Times New Roman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000" dirty="0">
                <a:latin typeface="Times New Roman"/>
                <a:ea typeface="+mn-lt"/>
                <a:cs typeface="+mn-lt"/>
              </a:rPr>
              <a:t>Homepage | SCDHEC. (2021). SCDHEC. </a:t>
            </a:r>
            <a:r>
              <a:rPr lang="en-US" sz="1000" dirty="0">
                <a:latin typeface="Times New Roman"/>
                <a:ea typeface="+mn-lt"/>
                <a:cs typeface="+mn-lt"/>
                <a:hlinkClick r:id="rId4"/>
              </a:rPr>
              <a:t>https://scdhec.gov</a:t>
            </a:r>
            <a:endParaRPr lang="en-US" sz="1000" dirty="0">
              <a:latin typeface="Times New Roman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000" dirty="0">
                <a:latin typeface="Times New Roman"/>
                <a:ea typeface="+mn-lt"/>
                <a:cs typeface="+mn-lt"/>
              </a:rPr>
              <a:t>USGS Current Conditions for the Nation -- Precipitation. (2021). USGS. </a:t>
            </a:r>
            <a:r>
              <a:rPr lang="en-US" sz="1000" dirty="0">
                <a:latin typeface="Times New Roman"/>
                <a:ea typeface="+mn-lt"/>
                <a:cs typeface="+mn-lt"/>
                <a:hlinkClick r:id="rId5"/>
              </a:rPr>
              <a:t>https://waterdata.usgs.gov/nwis/current/?type=precip&amp;group_key=state_cd</a:t>
            </a:r>
            <a:endParaRPr lang="en-US" sz="1000" dirty="0">
              <a:latin typeface="Times New Roman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3083CDE-909A-4193-B2A7-CF0B70EDDD16}"/>
              </a:ext>
            </a:extLst>
          </p:cNvPr>
          <p:cNvSpPr txBox="1"/>
          <p:nvPr/>
        </p:nvSpPr>
        <p:spPr>
          <a:xfrm>
            <a:off x="5022962" y="1266639"/>
            <a:ext cx="396676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Rockwell"/>
                <a:cs typeface="Calibri" panose="020F0502020204030204"/>
              </a:rPr>
              <a:t>Data Collection &amp; Analysis</a:t>
            </a:r>
            <a:endParaRPr lang="en-US" sz="1400" b="1" dirty="0">
              <a:solidFill>
                <a:srgbClr val="7030A0"/>
              </a:solidFill>
              <a:cs typeface="Calibri" panose="020F050202020403020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3C15E7A-A17E-4926-823E-2143F62A64B7}"/>
              </a:ext>
            </a:extLst>
          </p:cNvPr>
          <p:cNvSpPr txBox="1"/>
          <p:nvPr/>
        </p:nvSpPr>
        <p:spPr>
          <a:xfrm>
            <a:off x="4753186" y="1635054"/>
            <a:ext cx="442585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4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SSO data was collected from online databases of the South Carolina Department of Health and Environmental Control (SC DHEC) and publicly available newspapers and records [2,3]. 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4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Precipitation data was collected from the United States Geological Survey (USGS) [4] (</a:t>
            </a:r>
            <a:r>
              <a:rPr lang="en-US" sz="1400" b="1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Fig. 2</a:t>
            </a:r>
            <a:r>
              <a:rPr lang="en-US" sz="14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).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US" sz="14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Data from Jan. 2018 – Dec. 2020 were analyzed.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D4D70C5-3510-45F4-A964-102F0250F453}"/>
              </a:ext>
            </a:extLst>
          </p:cNvPr>
          <p:cNvSpPr txBox="1"/>
          <p:nvPr/>
        </p:nvSpPr>
        <p:spPr>
          <a:xfrm>
            <a:off x="4945504" y="3400682"/>
            <a:ext cx="2743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Rockwell"/>
                <a:cs typeface="Calibri"/>
              </a:rPr>
              <a:t>Results </a:t>
            </a:r>
            <a:endParaRPr lang="en-US" sz="2000" dirty="0">
              <a:solidFill>
                <a:srgbClr val="7030A0"/>
              </a:solidFill>
              <a:latin typeface="Rockwell"/>
              <a:cs typeface="Calibri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2596C80-1489-48BE-9A7F-428F7E53857E}"/>
              </a:ext>
            </a:extLst>
          </p:cNvPr>
          <p:cNvSpPr txBox="1"/>
          <p:nvPr/>
        </p:nvSpPr>
        <p:spPr>
          <a:xfrm>
            <a:off x="9258447" y="2622138"/>
            <a:ext cx="256256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latin typeface="Times New Roman"/>
                <a:cs typeface="Calibri"/>
              </a:rPr>
              <a:t>Figure 2.</a:t>
            </a:r>
            <a:r>
              <a:rPr lang="en-US" sz="1200" dirty="0">
                <a:latin typeface="Times New Roman"/>
                <a:cs typeface="Calibri"/>
              </a:rPr>
              <a:t> Two USGS weather stations in Columbia SC (Rocky Branch and Saluda River). 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E1FB6629-26D0-4D27-8A02-2FB6F8C286E0}"/>
              </a:ext>
            </a:extLst>
          </p:cNvPr>
          <p:cNvSpPr txBox="1"/>
          <p:nvPr/>
        </p:nvSpPr>
        <p:spPr>
          <a:xfrm>
            <a:off x="4740877" y="3722267"/>
            <a:ext cx="437267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71450" indent="-171450">
              <a:spcAft>
                <a:spcPts val="600"/>
              </a:spcAft>
              <a:buFont typeface="Arial"/>
              <a:buChar char="•"/>
            </a:pPr>
            <a:r>
              <a:rPr lang="en-US" sz="1400" dirty="0">
                <a:latin typeface="Times New Roman"/>
                <a:ea typeface="+mn-lt"/>
                <a:cs typeface="+mn-lt"/>
              </a:rPr>
              <a:t>An increase in SSO occurrences observed  aligns with the increase of precipitation data for the seasons for both the Saluda River and the Rocky Branch weather stations. 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80DF0694-98F0-4B18-9CEA-A60623E1B118}"/>
              </a:ext>
            </a:extLst>
          </p:cNvPr>
          <p:cNvSpPr txBox="1"/>
          <p:nvPr/>
        </p:nvSpPr>
        <p:spPr>
          <a:xfrm rot="10800000" flipV="1">
            <a:off x="10369155" y="4670272"/>
            <a:ext cx="1981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200">
              <a:latin typeface="Times New Roman"/>
              <a:cs typeface="Calibri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xmlns="" id="{0172CE44-59CB-49B9-BB2A-B71F14F1BC14}"/>
              </a:ext>
            </a:extLst>
          </p:cNvPr>
          <p:cNvCxnSpPr/>
          <p:nvPr/>
        </p:nvCxnSpPr>
        <p:spPr>
          <a:xfrm>
            <a:off x="4795238" y="3372968"/>
            <a:ext cx="7255003" cy="3235"/>
          </a:xfrm>
          <a:prstGeom prst="straightConnector1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5FE18A66-0970-49E8-954F-EC9DBF8686CF}"/>
              </a:ext>
            </a:extLst>
          </p:cNvPr>
          <p:cNvSpPr txBox="1"/>
          <p:nvPr/>
        </p:nvSpPr>
        <p:spPr>
          <a:xfrm>
            <a:off x="4744027" y="5860460"/>
            <a:ext cx="2850718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100" dirty="0">
                <a:latin typeface="Times New Roman"/>
                <a:ea typeface="+mn-lt"/>
                <a:cs typeface="+mn-lt"/>
              </a:rPr>
              <a:t>NSF </a:t>
            </a:r>
            <a:r>
              <a:rPr lang="en-US" sz="1100" dirty="0" smtClean="0">
                <a:latin typeface="Times New Roman"/>
                <a:ea typeface="+mn-lt"/>
                <a:cs typeface="+mn-lt"/>
              </a:rPr>
              <a:t>HRD-1436222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smtClean="0">
                <a:latin typeface="Times New Roman"/>
                <a:ea typeface="+mn-lt"/>
                <a:cs typeface="+mn-lt"/>
              </a:rPr>
              <a:t>Benedict </a:t>
            </a:r>
            <a:r>
              <a:rPr lang="en-US" sz="1100" dirty="0">
                <a:latin typeface="Times New Roman"/>
                <a:ea typeface="+mn-lt"/>
                <a:cs typeface="+mn-lt"/>
              </a:rPr>
              <a:t>College CPI Mini-Grant 2021</a:t>
            </a:r>
            <a:endParaRPr lang="en-US" sz="1100" dirty="0">
              <a:latin typeface="Times New Roman"/>
              <a:cs typeface="Times New Roman"/>
            </a:endParaRPr>
          </a:p>
          <a:p>
            <a:pPr marL="171450" indent="-171450">
              <a:buFont typeface="Arial"/>
              <a:buChar char="•"/>
            </a:pPr>
            <a:r>
              <a:rPr lang="en-US" sz="1100" dirty="0">
                <a:latin typeface="Times New Roman"/>
                <a:ea typeface="+mn-lt"/>
                <a:cs typeface="+mn-lt"/>
              </a:rPr>
              <a:t>SCICU Undergraduate Student/Faculty Research Program 2021</a:t>
            </a:r>
            <a:endParaRPr lang="en-US" sz="1100" dirty="0">
              <a:latin typeface="Times New Roman"/>
              <a:cs typeface="Times New Roman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B66036A-AF98-41A9-AE79-7E7F0959DCCE}"/>
              </a:ext>
            </a:extLst>
          </p:cNvPr>
          <p:cNvSpPr txBox="1"/>
          <p:nvPr/>
        </p:nvSpPr>
        <p:spPr>
          <a:xfrm>
            <a:off x="4737038" y="5501129"/>
            <a:ext cx="253193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rgbClr val="7030A0"/>
                </a:solidFill>
                <a:latin typeface="Rockwell"/>
                <a:cs typeface="Calibri"/>
              </a:rPr>
              <a:t>Acknowledgements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DE898B4B-1708-445F-961F-809987968045}"/>
              </a:ext>
            </a:extLst>
          </p:cNvPr>
          <p:cNvSpPr txBox="1"/>
          <p:nvPr/>
        </p:nvSpPr>
        <p:spPr>
          <a:xfrm>
            <a:off x="-4592132" y="3933646"/>
            <a:ext cx="209621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200">
              <a:solidFill>
                <a:srgbClr val="000000"/>
              </a:solidFill>
              <a:latin typeface="Times New Roman"/>
              <a:cs typeface="Calibr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0421F8E0-44A8-4AD7-8A61-75F5E7424B76}"/>
              </a:ext>
            </a:extLst>
          </p:cNvPr>
          <p:cNvSpPr txBox="1"/>
          <p:nvPr/>
        </p:nvSpPr>
        <p:spPr>
          <a:xfrm>
            <a:off x="-3531970" y="1781891"/>
            <a:ext cx="2038709" cy="2275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2000" b="1">
              <a:latin typeface="Times New Roman"/>
              <a:cs typeface="Calibri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005B0B7A-1923-4B94-87BB-FF1FD8F9C272}"/>
              </a:ext>
            </a:extLst>
          </p:cNvPr>
          <p:cNvSpPr txBox="1"/>
          <p:nvPr/>
        </p:nvSpPr>
        <p:spPr>
          <a:xfrm>
            <a:off x="-10229850" y="2005282"/>
            <a:ext cx="845100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b="1">
              <a:cs typeface="Calibri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9434135" y="1454228"/>
            <a:ext cx="2131380" cy="1157705"/>
            <a:chOff x="9374044" y="1454630"/>
            <a:chExt cx="2131380" cy="1157705"/>
          </a:xfrm>
        </p:grpSpPr>
        <p:pic>
          <p:nvPicPr>
            <p:cNvPr id="25" name="Picture 25" descr="Map&#10;&#10;Description automatically generated">
              <a:extLst>
                <a:ext uri="{FF2B5EF4-FFF2-40B4-BE49-F238E27FC236}">
                  <a16:creationId xmlns:a16="http://schemas.microsoft.com/office/drawing/2014/main" xmlns="" id="{EA8B5383-BECF-4E53-A959-D7000775F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74044" y="1454630"/>
              <a:ext cx="2131380" cy="1157705"/>
            </a:xfrm>
            <a:prstGeom prst="rect">
              <a:avLst/>
            </a:prstGeom>
          </p:spPr>
        </p:pic>
        <p:pic>
          <p:nvPicPr>
            <p:cNvPr id="24" name="Picture 24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xmlns="" id="{3E147F92-2F38-44AA-A61B-D173C1C7A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68576" y="1498505"/>
              <a:ext cx="861912" cy="360468"/>
            </a:xfrm>
            <a:prstGeom prst="rect">
              <a:avLst/>
            </a:prstGeom>
          </p:spPr>
        </p:pic>
      </p:grp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xmlns="" id="{0172CE44-59CB-49B9-BB2A-B71F14F1BC14}"/>
              </a:ext>
            </a:extLst>
          </p:cNvPr>
          <p:cNvCxnSpPr/>
          <p:nvPr/>
        </p:nvCxnSpPr>
        <p:spPr>
          <a:xfrm>
            <a:off x="4799638" y="5417403"/>
            <a:ext cx="2695864" cy="364"/>
          </a:xfrm>
          <a:prstGeom prst="straightConnector1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3" descr="Chart, bar chart&#10;&#10;Description automatically generated">
            <a:extLst>
              <a:ext uri="{FF2B5EF4-FFF2-40B4-BE49-F238E27FC236}">
                <a16:creationId xmlns:a16="http://schemas.microsoft.com/office/drawing/2014/main" xmlns="" id="{39BB94F4-7C91-4497-9246-171DAF1E79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8341" y="3453937"/>
            <a:ext cx="2512042" cy="16003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C7A0AF6-3721-4E63-9982-41288B1882D2}"/>
              </a:ext>
            </a:extLst>
          </p:cNvPr>
          <p:cNvSpPr txBox="1"/>
          <p:nvPr/>
        </p:nvSpPr>
        <p:spPr>
          <a:xfrm>
            <a:off x="-3168770" y="3114137"/>
            <a:ext cx="2053087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200">
              <a:latin typeface="Times New Roman"/>
              <a:cs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37695BD-106F-4938-B0E5-DFBE00B7C79F}"/>
              </a:ext>
            </a:extLst>
          </p:cNvPr>
          <p:cNvSpPr txBox="1"/>
          <p:nvPr/>
        </p:nvSpPr>
        <p:spPr>
          <a:xfrm>
            <a:off x="3443018" y="7411167"/>
            <a:ext cx="1434861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200" b="1">
              <a:latin typeface="Times New Roman"/>
              <a:cs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17DE090-4461-4938-834F-412F4613118F}"/>
              </a:ext>
            </a:extLst>
          </p:cNvPr>
          <p:cNvSpPr txBox="1"/>
          <p:nvPr/>
        </p:nvSpPr>
        <p:spPr>
          <a:xfrm>
            <a:off x="-2769798" y="1902844"/>
            <a:ext cx="218248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200">
              <a:latin typeface="Times New Roman"/>
              <a:cs typeface="Times New Roman"/>
            </a:endParaRPr>
          </a:p>
        </p:txBody>
      </p:sp>
      <p:sp>
        <p:nvSpPr>
          <p:cNvPr id="36" name="Scroll: Horizontal 35">
            <a:extLst>
              <a:ext uri="{FF2B5EF4-FFF2-40B4-BE49-F238E27FC236}">
                <a16:creationId xmlns:a16="http://schemas.microsoft.com/office/drawing/2014/main" xmlns="" id="{F1B883F1-45D4-4624-A20B-BCC8F7A75E84}"/>
              </a:ext>
            </a:extLst>
          </p:cNvPr>
          <p:cNvSpPr/>
          <p:nvPr/>
        </p:nvSpPr>
        <p:spPr>
          <a:xfrm>
            <a:off x="3596" y="-34997"/>
            <a:ext cx="12190733" cy="1460485"/>
          </a:xfrm>
          <a:prstGeom prst="horizontalScrol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08C765F7-115F-46F0-904B-5C2F0C2931AB}"/>
              </a:ext>
            </a:extLst>
          </p:cNvPr>
          <p:cNvSpPr txBox="1"/>
          <p:nvPr/>
        </p:nvSpPr>
        <p:spPr>
          <a:xfrm>
            <a:off x="1632369" y="79615"/>
            <a:ext cx="937116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>
                <a:solidFill>
                  <a:schemeClr val="accent4">
                    <a:lumMod val="60000"/>
                    <a:lumOff val="40000"/>
                  </a:schemeClr>
                </a:solidFill>
                <a:latin typeface="Rockwell"/>
                <a:ea typeface="+mn-lt"/>
                <a:cs typeface="+mn-lt"/>
              </a:rPr>
              <a:t>Mapping Sanitary Sewer Overflows in Columbia SC</a:t>
            </a:r>
            <a:endParaRPr lang="en-US" sz="2800">
              <a:solidFill>
                <a:schemeClr val="accent4">
                  <a:lumMod val="60000"/>
                  <a:lumOff val="40000"/>
                </a:schemeClr>
              </a:solidFill>
              <a:latin typeface="Rockwell"/>
              <a:ea typeface="+mn-lt"/>
              <a:cs typeface="+mn-lt"/>
            </a:endParaRPr>
          </a:p>
          <a:p>
            <a:pPr algn="l"/>
            <a:endParaRPr lang="en-US" sz="2800">
              <a:latin typeface="Rockwell"/>
              <a:cs typeface="Calibri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F209CA15-4FEF-47E9-95DD-5377B1379706}"/>
              </a:ext>
            </a:extLst>
          </p:cNvPr>
          <p:cNvSpPr txBox="1"/>
          <p:nvPr/>
        </p:nvSpPr>
        <p:spPr>
          <a:xfrm>
            <a:off x="4161886" y="481282"/>
            <a:ext cx="383587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 err="1">
                <a:solidFill>
                  <a:schemeClr val="bg1">
                    <a:lumMod val="95000"/>
                  </a:schemeClr>
                </a:solidFill>
                <a:latin typeface="Times New Roman"/>
                <a:cs typeface="Times New Roman"/>
              </a:rPr>
              <a:t>Crysele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Times New Roman"/>
                <a:cs typeface="Times New Roman"/>
              </a:rPr>
              <a:t> Evans,  Dr. Jessica </a:t>
            </a:r>
            <a:r>
              <a:rPr lang="en-US" b="1" dirty="0" err="1">
                <a:solidFill>
                  <a:schemeClr val="bg1">
                    <a:lumMod val="95000"/>
                  </a:schemeClr>
                </a:solidFill>
                <a:latin typeface="Times New Roman"/>
                <a:cs typeface="Times New Roman"/>
              </a:rPr>
              <a:t>Furrer</a:t>
            </a:r>
            <a:endParaRPr lang="en-US" dirty="0">
              <a:solidFill>
                <a:schemeClr val="bg1">
                  <a:lumMod val="95000"/>
                </a:schemeClr>
              </a:solidFill>
              <a:ea typeface="+mn-lt"/>
              <a:cs typeface="+mn-lt"/>
            </a:endParaRPr>
          </a:p>
          <a:p>
            <a:pPr algn="l"/>
            <a:endParaRPr lang="en-US" dirty="0">
              <a:cs typeface="Calibri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930AB951-FDEA-40E0-ADDB-CB0F31EB8B87}"/>
              </a:ext>
            </a:extLst>
          </p:cNvPr>
          <p:cNvSpPr txBox="1"/>
          <p:nvPr/>
        </p:nvSpPr>
        <p:spPr>
          <a:xfrm>
            <a:off x="1617616" y="744073"/>
            <a:ext cx="1073701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chemeClr val="bg1">
                    <a:lumMod val="95000"/>
                  </a:schemeClr>
                </a:solidFill>
                <a:latin typeface="Times New Roman"/>
                <a:cs typeface="Times New Roman"/>
              </a:rPr>
              <a:t>Benedict College, Dept. of Computer Science, Physics, &amp; Engineering, Columbia, S</a:t>
            </a:r>
            <a:r>
              <a:rPr lang="en-US" b="1">
                <a:solidFill>
                  <a:schemeClr val="bg1">
                    <a:lumMod val="95000"/>
                  </a:schemeClr>
                </a:solidFill>
                <a:cs typeface="Calibri"/>
              </a:rPr>
              <a:t>C</a:t>
            </a:r>
            <a:endParaRPr lang="en-US">
              <a:solidFill>
                <a:schemeClr val="bg1">
                  <a:lumMod val="95000"/>
                </a:schemeClr>
              </a:solidFill>
              <a:ea typeface="+mn-lt"/>
              <a:cs typeface="+mn-lt"/>
            </a:endParaRPr>
          </a:p>
          <a:p>
            <a:pPr algn="l"/>
            <a:endParaRPr lang="en-US">
              <a:cs typeface="Calibri"/>
            </a:endParaRPr>
          </a:p>
        </p:txBody>
      </p:sp>
      <p:pic>
        <p:nvPicPr>
          <p:cNvPr id="41" name="Picture 41" descr="Logo&#10;&#10;Description automatically generated">
            <a:extLst>
              <a:ext uri="{FF2B5EF4-FFF2-40B4-BE49-F238E27FC236}">
                <a16:creationId xmlns:a16="http://schemas.microsoft.com/office/drawing/2014/main" xmlns="" id="{FD086FDE-A5F2-4B40-A37C-217DA076E4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2406" y="-147447"/>
            <a:ext cx="1779396" cy="1779396"/>
          </a:xfrm>
          <a:prstGeom prst="rect">
            <a:avLst/>
          </a:prstGeom>
        </p:spPr>
      </p:pic>
      <p:pic>
        <p:nvPicPr>
          <p:cNvPr id="40" name="Picture 40" descr="Logo&#10;&#10;Description automatically generated">
            <a:extLst>
              <a:ext uri="{FF2B5EF4-FFF2-40B4-BE49-F238E27FC236}">
                <a16:creationId xmlns:a16="http://schemas.microsoft.com/office/drawing/2014/main" xmlns="" id="{A1B37462-25A6-42B8-B593-5CB549458C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8664" y="102079"/>
            <a:ext cx="1147314" cy="1176070"/>
          </a:xfrm>
          <a:prstGeom prst="rect">
            <a:avLst/>
          </a:prstGeom>
        </p:spPr>
      </p:pic>
      <p:pic>
        <p:nvPicPr>
          <p:cNvPr id="23" name="Picture 42" descr="Chart&#10;&#10;Description automatically generated">
            <a:extLst>
              <a:ext uri="{FF2B5EF4-FFF2-40B4-BE49-F238E27FC236}">
                <a16:creationId xmlns:a16="http://schemas.microsoft.com/office/drawing/2014/main" xmlns="" id="{4E7A111D-A94C-4917-B0A5-C428A025D12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37422" y="4973979"/>
            <a:ext cx="2470031" cy="1480554"/>
          </a:xfrm>
          <a:prstGeom prst="rect">
            <a:avLst/>
          </a:prstGeom>
        </p:spPr>
      </p:pic>
      <p:pic>
        <p:nvPicPr>
          <p:cNvPr id="43" name="Picture 43" descr="Chart&#10;&#10;Description automatically generated">
            <a:extLst>
              <a:ext uri="{FF2B5EF4-FFF2-40B4-BE49-F238E27FC236}">
                <a16:creationId xmlns:a16="http://schemas.microsoft.com/office/drawing/2014/main" xmlns="" id="{B822E980-42B4-4D67-9D31-1B2B2F2FFB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30098" y="4967682"/>
            <a:ext cx="2338867" cy="146346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10FCC1B0-8E5F-458D-A659-8B70D8263FD8}"/>
              </a:ext>
            </a:extLst>
          </p:cNvPr>
          <p:cNvSpPr txBox="1"/>
          <p:nvPr/>
        </p:nvSpPr>
        <p:spPr>
          <a:xfrm>
            <a:off x="7667168" y="6281660"/>
            <a:ext cx="4209872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b="1" dirty="0">
                <a:latin typeface="Times New Roman"/>
                <a:cs typeface="Calibri"/>
              </a:rPr>
              <a:t>Fig 3.</a:t>
            </a:r>
            <a:r>
              <a:rPr lang="en-US" dirty="0">
                <a:latin typeface="Times New Roman"/>
                <a:cs typeface="Calibri"/>
              </a:rPr>
              <a:t> </a:t>
            </a:r>
            <a:r>
              <a:rPr lang="en-US" sz="1200" b="1" dirty="0" smtClean="0">
                <a:latin typeface="Times New Roman"/>
                <a:cs typeface="Calibri"/>
              </a:rPr>
              <a:t>a)</a:t>
            </a:r>
            <a:r>
              <a:rPr lang="en-US" sz="1200" dirty="0" smtClean="0">
                <a:latin typeface="Times New Roman"/>
                <a:cs typeface="Calibri"/>
              </a:rPr>
              <a:t> SSO occurrence data compared </a:t>
            </a:r>
            <a:r>
              <a:rPr lang="en-US" sz="1200" dirty="0">
                <a:latin typeface="Times New Roman"/>
                <a:cs typeface="Calibri"/>
              </a:rPr>
              <a:t>to precipitation data of </a:t>
            </a:r>
            <a:r>
              <a:rPr lang="en-US" sz="1200" b="1" dirty="0" smtClean="0">
                <a:latin typeface="Times New Roman"/>
                <a:cs typeface="Calibri"/>
              </a:rPr>
              <a:t>b) </a:t>
            </a:r>
            <a:r>
              <a:rPr lang="en-US" sz="1200" dirty="0" smtClean="0">
                <a:latin typeface="Times New Roman"/>
                <a:cs typeface="Calibri"/>
              </a:rPr>
              <a:t>Rocky </a:t>
            </a:r>
            <a:r>
              <a:rPr lang="en-US" sz="1200" dirty="0">
                <a:latin typeface="Times New Roman"/>
                <a:cs typeface="Calibri"/>
              </a:rPr>
              <a:t>Branch and </a:t>
            </a:r>
            <a:r>
              <a:rPr lang="en-US" sz="1200" b="1" dirty="0" smtClean="0">
                <a:latin typeface="Times New Roman"/>
                <a:cs typeface="Calibri"/>
              </a:rPr>
              <a:t>c) </a:t>
            </a:r>
            <a:r>
              <a:rPr lang="en-US" sz="1200" dirty="0" smtClean="0">
                <a:latin typeface="Times New Roman"/>
                <a:cs typeface="Calibri"/>
              </a:rPr>
              <a:t>Saluda River</a:t>
            </a:r>
            <a:r>
              <a:rPr lang="en-US" sz="1200" dirty="0">
                <a:latin typeface="Times New Roman"/>
                <a:cs typeface="Calibri"/>
              </a:rPr>
              <a:t> </a:t>
            </a:r>
            <a:r>
              <a:rPr lang="en-US" sz="1200" dirty="0" smtClean="0">
                <a:latin typeface="Times New Roman"/>
                <a:cs typeface="Calibri"/>
              </a:rPr>
              <a:t>weather stations.</a:t>
            </a:r>
            <a:endParaRPr lang="en-US" sz="1200" dirty="0">
              <a:latin typeface="Times New Roman"/>
              <a:cs typeface="Calibri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E1FB6629-26D0-4D27-8A02-2FB6F8C286E0}"/>
              </a:ext>
            </a:extLst>
          </p:cNvPr>
          <p:cNvSpPr txBox="1"/>
          <p:nvPr/>
        </p:nvSpPr>
        <p:spPr>
          <a:xfrm>
            <a:off x="4740877" y="4562962"/>
            <a:ext cx="2853868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71450" indent="-171450">
              <a:spcAft>
                <a:spcPts val="600"/>
              </a:spcAft>
              <a:buFont typeface="Arial"/>
              <a:buChar char="•"/>
            </a:pPr>
            <a:r>
              <a:rPr lang="en-US" sz="14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Conclusion: T</a:t>
            </a:r>
            <a:r>
              <a:rPr lang="en-US" sz="14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he </a:t>
            </a:r>
            <a:r>
              <a:rPr lang="en-US" sz="14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increase of precipitation data also increases the likelihood of SSO </a:t>
            </a:r>
            <a:r>
              <a:rPr lang="en-US" sz="14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occurrence.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680825" y="3451966"/>
            <a:ext cx="369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a)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9534544" y="4930845"/>
            <a:ext cx="411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b)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11756514" y="4897756"/>
            <a:ext cx="369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289</Words>
  <Application>Microsoft Office PowerPoint</Application>
  <PresentationFormat>Widescreen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Rockwell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Jessica Chau</cp:lastModifiedBy>
  <cp:revision>6</cp:revision>
  <dcterms:created xsi:type="dcterms:W3CDTF">2021-07-13T19:22:22Z</dcterms:created>
  <dcterms:modified xsi:type="dcterms:W3CDTF">2021-07-14T20:30:03Z</dcterms:modified>
</cp:coreProperties>
</file>