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32918400" cy="21945600"/>
  <p:notesSz cx="6858000" cy="9144000"/>
  <p:defaultTextStyle>
    <a:defPPr>
      <a:defRPr lang="en-US"/>
    </a:defPPr>
    <a:lvl1pPr marL="0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1pPr>
    <a:lvl2pPr marL="1316736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2pPr>
    <a:lvl3pPr marL="2633472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3pPr>
    <a:lvl4pPr marL="3950208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4pPr>
    <a:lvl5pPr marL="5266944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5pPr>
    <a:lvl6pPr marL="6583680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6pPr>
    <a:lvl7pPr marL="7900416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7pPr>
    <a:lvl8pPr marL="9217152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8pPr>
    <a:lvl9pPr marL="10533888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B592C48-C964-1741-FF46-8D632154B380}" v="366" dt="2021-07-13T23:25:03.2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23" d="100"/>
          <a:sy n="23" d="100"/>
        </p:scale>
        <p:origin x="1044" y="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3591562"/>
            <a:ext cx="27980640" cy="7640320"/>
          </a:xfrm>
        </p:spPr>
        <p:txBody>
          <a:bodyPr anchor="b"/>
          <a:lstStyle>
            <a:lvl1pPr algn="ctr">
              <a:defRPr sz="19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0" y="11526522"/>
            <a:ext cx="24688800" cy="5298438"/>
          </a:xfrm>
        </p:spPr>
        <p:txBody>
          <a:bodyPr/>
          <a:lstStyle>
            <a:lvl1pPr marL="0" indent="0" algn="ctr">
              <a:buNone/>
              <a:defRPr sz="7680"/>
            </a:lvl1pPr>
            <a:lvl2pPr marL="1463040" indent="0" algn="ctr">
              <a:buNone/>
              <a:defRPr sz="6400"/>
            </a:lvl2pPr>
            <a:lvl3pPr marL="2926080" indent="0" algn="ctr">
              <a:buNone/>
              <a:defRPr sz="5760"/>
            </a:lvl3pPr>
            <a:lvl4pPr marL="4389120" indent="0" algn="ctr">
              <a:buNone/>
              <a:defRPr sz="5120"/>
            </a:lvl4pPr>
            <a:lvl5pPr marL="5852160" indent="0" algn="ctr">
              <a:buNone/>
              <a:defRPr sz="5120"/>
            </a:lvl5pPr>
            <a:lvl6pPr marL="7315200" indent="0" algn="ctr">
              <a:buNone/>
              <a:defRPr sz="5120"/>
            </a:lvl6pPr>
            <a:lvl7pPr marL="8778240" indent="0" algn="ctr">
              <a:buNone/>
              <a:defRPr sz="5120"/>
            </a:lvl7pPr>
            <a:lvl8pPr marL="10241280" indent="0" algn="ctr">
              <a:buNone/>
              <a:defRPr sz="5120"/>
            </a:lvl8pPr>
            <a:lvl9pPr marL="11704320" indent="0" algn="ctr">
              <a:buNone/>
              <a:defRPr sz="51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334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082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557232" y="1168400"/>
            <a:ext cx="7098030" cy="1859788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63142" y="1168400"/>
            <a:ext cx="20882610" cy="1859788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417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94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5997" y="5471167"/>
            <a:ext cx="28392120" cy="9128758"/>
          </a:xfrm>
        </p:spPr>
        <p:txBody>
          <a:bodyPr anchor="b"/>
          <a:lstStyle>
            <a:lvl1pPr>
              <a:defRPr sz="19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45997" y="14686287"/>
            <a:ext cx="28392120" cy="4800598"/>
          </a:xfrm>
        </p:spPr>
        <p:txBody>
          <a:bodyPr/>
          <a:lstStyle>
            <a:lvl1pPr marL="0" indent="0">
              <a:buNone/>
              <a:defRPr sz="7680">
                <a:solidFill>
                  <a:schemeClr val="tx1"/>
                </a:solidFill>
              </a:defRPr>
            </a:lvl1pPr>
            <a:lvl2pPr marL="146304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2pPr>
            <a:lvl3pPr marL="292608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38912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4pPr>
            <a:lvl5pPr marL="585216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5pPr>
            <a:lvl6pPr marL="731520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6pPr>
            <a:lvl7pPr marL="877824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7pPr>
            <a:lvl8pPr marL="1024128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8pPr>
            <a:lvl9pPr marL="11704320" indent="0">
              <a:buNone/>
              <a:defRPr sz="51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053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63140" y="5842000"/>
            <a:ext cx="13990320" cy="139242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664940" y="5842000"/>
            <a:ext cx="13990320" cy="139242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298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168405"/>
            <a:ext cx="28392120" cy="42418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7431" y="5379722"/>
            <a:ext cx="13926024" cy="2636518"/>
          </a:xfrm>
        </p:spPr>
        <p:txBody>
          <a:bodyPr anchor="b"/>
          <a:lstStyle>
            <a:lvl1pPr marL="0" indent="0">
              <a:buNone/>
              <a:defRPr sz="7680" b="1"/>
            </a:lvl1pPr>
            <a:lvl2pPr marL="1463040" indent="0">
              <a:buNone/>
              <a:defRPr sz="6400" b="1"/>
            </a:lvl2pPr>
            <a:lvl3pPr marL="2926080" indent="0">
              <a:buNone/>
              <a:defRPr sz="5760" b="1"/>
            </a:lvl3pPr>
            <a:lvl4pPr marL="4389120" indent="0">
              <a:buNone/>
              <a:defRPr sz="5120" b="1"/>
            </a:lvl4pPr>
            <a:lvl5pPr marL="5852160" indent="0">
              <a:buNone/>
              <a:defRPr sz="5120" b="1"/>
            </a:lvl5pPr>
            <a:lvl6pPr marL="7315200" indent="0">
              <a:buNone/>
              <a:defRPr sz="5120" b="1"/>
            </a:lvl6pPr>
            <a:lvl7pPr marL="8778240" indent="0">
              <a:buNone/>
              <a:defRPr sz="5120" b="1"/>
            </a:lvl7pPr>
            <a:lvl8pPr marL="10241280" indent="0">
              <a:buNone/>
              <a:defRPr sz="5120" b="1"/>
            </a:lvl8pPr>
            <a:lvl9pPr marL="11704320" indent="0">
              <a:buNone/>
              <a:defRPr sz="51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67431" y="8016240"/>
            <a:ext cx="13926024" cy="117906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664942" y="5379722"/>
            <a:ext cx="13994608" cy="2636518"/>
          </a:xfrm>
        </p:spPr>
        <p:txBody>
          <a:bodyPr anchor="b"/>
          <a:lstStyle>
            <a:lvl1pPr marL="0" indent="0">
              <a:buNone/>
              <a:defRPr sz="7680" b="1"/>
            </a:lvl1pPr>
            <a:lvl2pPr marL="1463040" indent="0">
              <a:buNone/>
              <a:defRPr sz="6400" b="1"/>
            </a:lvl2pPr>
            <a:lvl3pPr marL="2926080" indent="0">
              <a:buNone/>
              <a:defRPr sz="5760" b="1"/>
            </a:lvl3pPr>
            <a:lvl4pPr marL="4389120" indent="0">
              <a:buNone/>
              <a:defRPr sz="5120" b="1"/>
            </a:lvl4pPr>
            <a:lvl5pPr marL="5852160" indent="0">
              <a:buNone/>
              <a:defRPr sz="5120" b="1"/>
            </a:lvl5pPr>
            <a:lvl6pPr marL="7315200" indent="0">
              <a:buNone/>
              <a:defRPr sz="5120" b="1"/>
            </a:lvl6pPr>
            <a:lvl7pPr marL="8778240" indent="0">
              <a:buNone/>
              <a:defRPr sz="5120" b="1"/>
            </a:lvl7pPr>
            <a:lvl8pPr marL="10241280" indent="0">
              <a:buNone/>
              <a:defRPr sz="5120" b="1"/>
            </a:lvl8pPr>
            <a:lvl9pPr marL="11704320" indent="0">
              <a:buNone/>
              <a:defRPr sz="51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664942" y="8016240"/>
            <a:ext cx="13994608" cy="117906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946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91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422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463040"/>
            <a:ext cx="10617041" cy="5120640"/>
          </a:xfrm>
        </p:spPr>
        <p:txBody>
          <a:bodyPr anchor="b"/>
          <a:lstStyle>
            <a:lvl1pPr>
              <a:defRPr sz="102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94608" y="3159765"/>
            <a:ext cx="16664940" cy="15595600"/>
          </a:xfrm>
        </p:spPr>
        <p:txBody>
          <a:bodyPr/>
          <a:lstStyle>
            <a:lvl1pPr>
              <a:defRPr sz="10240"/>
            </a:lvl1pPr>
            <a:lvl2pPr>
              <a:defRPr sz="8960"/>
            </a:lvl2pPr>
            <a:lvl3pPr>
              <a:defRPr sz="7680"/>
            </a:lvl3pPr>
            <a:lvl4pPr>
              <a:defRPr sz="6400"/>
            </a:lvl4pPr>
            <a:lvl5pPr>
              <a:defRPr sz="6400"/>
            </a:lvl5pPr>
            <a:lvl6pPr>
              <a:defRPr sz="6400"/>
            </a:lvl6pPr>
            <a:lvl7pPr>
              <a:defRPr sz="6400"/>
            </a:lvl7pPr>
            <a:lvl8pPr>
              <a:defRPr sz="6400"/>
            </a:lvl8pPr>
            <a:lvl9pPr>
              <a:defRPr sz="6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6583680"/>
            <a:ext cx="10617041" cy="12197082"/>
          </a:xfrm>
        </p:spPr>
        <p:txBody>
          <a:bodyPr/>
          <a:lstStyle>
            <a:lvl1pPr marL="0" indent="0">
              <a:buNone/>
              <a:defRPr sz="5120"/>
            </a:lvl1pPr>
            <a:lvl2pPr marL="1463040" indent="0">
              <a:buNone/>
              <a:defRPr sz="4480"/>
            </a:lvl2pPr>
            <a:lvl3pPr marL="2926080" indent="0">
              <a:buNone/>
              <a:defRPr sz="3840"/>
            </a:lvl3pPr>
            <a:lvl4pPr marL="4389120" indent="0">
              <a:buNone/>
              <a:defRPr sz="3200"/>
            </a:lvl4pPr>
            <a:lvl5pPr marL="5852160" indent="0">
              <a:buNone/>
              <a:defRPr sz="3200"/>
            </a:lvl5pPr>
            <a:lvl6pPr marL="7315200" indent="0">
              <a:buNone/>
              <a:defRPr sz="3200"/>
            </a:lvl6pPr>
            <a:lvl7pPr marL="8778240" indent="0">
              <a:buNone/>
              <a:defRPr sz="3200"/>
            </a:lvl7pPr>
            <a:lvl8pPr marL="10241280" indent="0">
              <a:buNone/>
              <a:defRPr sz="3200"/>
            </a:lvl8pPr>
            <a:lvl9pPr marL="11704320" indent="0">
              <a:buNone/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162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463040"/>
            <a:ext cx="10617041" cy="5120640"/>
          </a:xfrm>
        </p:spPr>
        <p:txBody>
          <a:bodyPr anchor="b"/>
          <a:lstStyle>
            <a:lvl1pPr>
              <a:defRPr sz="102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994608" y="3159765"/>
            <a:ext cx="16664940" cy="15595600"/>
          </a:xfrm>
        </p:spPr>
        <p:txBody>
          <a:bodyPr anchor="t"/>
          <a:lstStyle>
            <a:lvl1pPr marL="0" indent="0">
              <a:buNone/>
              <a:defRPr sz="10240"/>
            </a:lvl1pPr>
            <a:lvl2pPr marL="1463040" indent="0">
              <a:buNone/>
              <a:defRPr sz="8960"/>
            </a:lvl2pPr>
            <a:lvl3pPr marL="2926080" indent="0">
              <a:buNone/>
              <a:defRPr sz="7680"/>
            </a:lvl3pPr>
            <a:lvl4pPr marL="4389120" indent="0">
              <a:buNone/>
              <a:defRPr sz="6400"/>
            </a:lvl4pPr>
            <a:lvl5pPr marL="5852160" indent="0">
              <a:buNone/>
              <a:defRPr sz="6400"/>
            </a:lvl5pPr>
            <a:lvl6pPr marL="7315200" indent="0">
              <a:buNone/>
              <a:defRPr sz="6400"/>
            </a:lvl6pPr>
            <a:lvl7pPr marL="8778240" indent="0">
              <a:buNone/>
              <a:defRPr sz="6400"/>
            </a:lvl7pPr>
            <a:lvl8pPr marL="10241280" indent="0">
              <a:buNone/>
              <a:defRPr sz="6400"/>
            </a:lvl8pPr>
            <a:lvl9pPr marL="11704320" indent="0">
              <a:buNone/>
              <a:defRPr sz="64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6583680"/>
            <a:ext cx="10617041" cy="12197082"/>
          </a:xfrm>
        </p:spPr>
        <p:txBody>
          <a:bodyPr/>
          <a:lstStyle>
            <a:lvl1pPr marL="0" indent="0">
              <a:buNone/>
              <a:defRPr sz="5120"/>
            </a:lvl1pPr>
            <a:lvl2pPr marL="1463040" indent="0">
              <a:buNone/>
              <a:defRPr sz="4480"/>
            </a:lvl2pPr>
            <a:lvl3pPr marL="2926080" indent="0">
              <a:buNone/>
              <a:defRPr sz="3840"/>
            </a:lvl3pPr>
            <a:lvl4pPr marL="4389120" indent="0">
              <a:buNone/>
              <a:defRPr sz="3200"/>
            </a:lvl4pPr>
            <a:lvl5pPr marL="5852160" indent="0">
              <a:buNone/>
              <a:defRPr sz="3200"/>
            </a:lvl5pPr>
            <a:lvl6pPr marL="7315200" indent="0">
              <a:buNone/>
              <a:defRPr sz="3200"/>
            </a:lvl6pPr>
            <a:lvl7pPr marL="8778240" indent="0">
              <a:buNone/>
              <a:defRPr sz="3200"/>
            </a:lvl7pPr>
            <a:lvl8pPr marL="10241280" indent="0">
              <a:buNone/>
              <a:defRPr sz="3200"/>
            </a:lvl8pPr>
            <a:lvl9pPr marL="11704320" indent="0">
              <a:buNone/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886A4-796F-4036-8F97-20AD5D68D102}" type="datetimeFigureOut">
              <a:rPr lang="en-US" smtClean="0"/>
              <a:t>7/13/2021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20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63140" y="1168405"/>
            <a:ext cx="28392120" cy="4241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3140" y="5842000"/>
            <a:ext cx="28392120" cy="139242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7886A4-796F-4036-8F97-20AD5D68D102}" type="datetimeFigureOut">
              <a:rPr lang="en-US" smtClean="0"/>
              <a:t>7/13/2021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6474AA-3361-48D0-B78A-772C9EF70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412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926080" rtl="0" eaLnBrk="1" latinLnBrk="0" hangingPunct="1">
        <a:lnSpc>
          <a:spcPct val="90000"/>
        </a:lnSpc>
        <a:spcBef>
          <a:spcPct val="0"/>
        </a:spcBef>
        <a:buNone/>
        <a:defRPr sz="140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31520" indent="-731520" algn="l" defTabSz="2926080" rtl="0" eaLnBrk="1" latinLnBrk="0" hangingPunct="1">
        <a:lnSpc>
          <a:spcPct val="90000"/>
        </a:lnSpc>
        <a:spcBef>
          <a:spcPts val="3200"/>
        </a:spcBef>
        <a:buFont typeface="Arial" panose="020B0604020202020204" pitchFamily="34" charset="0"/>
        <a:buChar char="•"/>
        <a:defRPr sz="896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7680" kern="1200">
          <a:solidFill>
            <a:schemeClr val="tx1"/>
          </a:solidFill>
          <a:latin typeface="+mn-lt"/>
          <a:ea typeface="+mn-ea"/>
          <a:cs typeface="+mn-cs"/>
        </a:defRPr>
      </a:lvl2pPr>
      <a:lvl3pPr marL="365760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3pPr>
      <a:lvl4pPr marL="512064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5pPr>
      <a:lvl6pPr marL="804672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6pPr>
      <a:lvl7pPr marL="950976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7pPr>
      <a:lvl8pPr marL="1097280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8pPr>
      <a:lvl9pPr marL="1243584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1pPr>
      <a:lvl2pPr marL="146304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2pPr>
      <a:lvl3pPr marL="292608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3pPr>
      <a:lvl4pPr marL="438912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4pPr>
      <a:lvl5pPr marL="585216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5pPr>
      <a:lvl6pPr marL="731520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6pPr>
      <a:lvl7pPr marL="877824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7pPr>
      <a:lvl8pPr marL="1024128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8pPr>
      <a:lvl9pPr marL="1170432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67431" y="2878004"/>
            <a:ext cx="28392120" cy="232294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dirty="0">
                <a:solidFill>
                  <a:srgbClr val="FFFFFF"/>
                </a:solidFill>
                <a:ea typeface="+mj-lt"/>
                <a:cs typeface="+mj-lt"/>
              </a:rPr>
              <a:t>Role of KLF4 Plasticity in Breast Cancer Recurrence from Dormancy</a:t>
            </a:r>
            <a:endParaRPr lang="en-US" sz="14050">
              <a:solidFill>
                <a:srgbClr val="FFFFFF"/>
              </a:solidFill>
              <a:cs typeface="Calibri Light"/>
            </a:endParaRPr>
          </a:p>
          <a:p>
            <a:pPr algn="ctr"/>
            <a:br>
              <a:rPr lang="en-US" dirty="0"/>
            </a:b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7347369" y="6161851"/>
            <a:ext cx="9425805" cy="1492133"/>
          </a:xfrm>
        </p:spPr>
        <p:txBody>
          <a:bodyPr>
            <a:normAutofit/>
          </a:bodyPr>
          <a:lstStyle/>
          <a:p>
            <a:r>
              <a:rPr lang="en-US" sz="6600" dirty="0">
                <a:solidFill>
                  <a:srgbClr val="FFFFFF"/>
                </a:solidFill>
              </a:rPr>
              <a:t>Aim 1. </a:t>
            </a:r>
            <a:endParaRPr lang="en-US" sz="6600" dirty="0">
              <a:solidFill>
                <a:srgbClr val="FFFFFF"/>
              </a:solidFill>
              <a:cs typeface="Calibri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16657737" y="7648181"/>
            <a:ext cx="13926024" cy="4175760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>
              <a:buNone/>
            </a:pPr>
            <a:r>
              <a:rPr lang="en-US" sz="4400" dirty="0">
                <a:ea typeface="+mn-lt"/>
                <a:cs typeface="+mn-lt"/>
              </a:rPr>
              <a:t>      To generate mutant THP-1 cells with knockout and overexpression of KLF4-WT and KLF4-Mye isoforms by lentivirus transduction.</a:t>
            </a:r>
            <a:endParaRPr lang="en-US" dirty="0"/>
          </a:p>
          <a:p>
            <a:pPr marL="0" indent="0">
              <a:buNone/>
            </a:pPr>
            <a:br>
              <a:rPr lang="en-US" dirty="0"/>
            </a:b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803422" y="13339028"/>
            <a:ext cx="8993676" cy="1492133"/>
          </a:xfrm>
        </p:spPr>
        <p:txBody>
          <a:bodyPr>
            <a:normAutofit/>
          </a:bodyPr>
          <a:lstStyle/>
          <a:p>
            <a:r>
              <a:rPr lang="en-US" sz="6600" dirty="0">
                <a:solidFill>
                  <a:srgbClr val="FFFFFF"/>
                </a:solidFill>
              </a:rPr>
              <a:t>Aim 2.</a:t>
            </a:r>
            <a:endParaRPr lang="en-US" sz="6600" dirty="0">
              <a:solidFill>
                <a:srgbClr val="FFFFFF"/>
              </a:solidFill>
              <a:cs typeface="Calibri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21841" y="15101403"/>
            <a:ext cx="13994608" cy="11790682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>
              <a:buNone/>
            </a:pPr>
            <a:r>
              <a:rPr lang="en-US" sz="4100" dirty="0">
                <a:ea typeface="+mn-lt"/>
                <a:cs typeface="+mn-lt"/>
              </a:rPr>
              <a:t>      To test whether KLF4 regulates BCSC plasticity in human TNBC cells after co-culture with mutant THP-1 cells expressing different KLF4 isoforms, through the EMT program.</a:t>
            </a:r>
            <a:endParaRPr lang="en-US" sz="4100" dirty="0"/>
          </a:p>
          <a:p>
            <a:pPr marL="0" indent="0">
              <a:buNone/>
            </a:pPr>
            <a:br>
              <a:rPr lang="en-US" sz="4100" dirty="0"/>
            </a:br>
            <a:endParaRPr lang="en-US" sz="4100" dirty="0"/>
          </a:p>
        </p:txBody>
      </p:sp>
      <p:sp>
        <p:nvSpPr>
          <p:cNvPr id="10" name="TextBox 9"/>
          <p:cNvSpPr txBox="1"/>
          <p:nvPr/>
        </p:nvSpPr>
        <p:spPr>
          <a:xfrm>
            <a:off x="2451333" y="3306272"/>
            <a:ext cx="28392119" cy="334989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5400" b="1" dirty="0">
                <a:solidFill>
                  <a:srgbClr val="FFFFFF"/>
                </a:solidFill>
                <a:ea typeface="+mn-lt"/>
                <a:cs typeface="+mn-lt"/>
              </a:rPr>
              <a:t>Joshua Garbutt, Suri Program</a:t>
            </a:r>
            <a:endParaRPr lang="en-US" sz="5150" dirty="0">
              <a:solidFill>
                <a:srgbClr val="FFFFFF"/>
              </a:solidFill>
              <a:cs typeface="Calibri"/>
            </a:endParaRPr>
          </a:p>
          <a:p>
            <a:pPr algn="ctr"/>
            <a:r>
              <a:rPr lang="en-US" sz="5400" b="1" dirty="0">
                <a:solidFill>
                  <a:srgbClr val="FFFFFF"/>
                </a:solidFill>
                <a:ea typeface="+mn-lt"/>
                <a:cs typeface="+mn-lt"/>
              </a:rPr>
              <a:t> Benedict College, Dept. of  Biology</a:t>
            </a:r>
            <a:endParaRPr lang="en-US" dirty="0">
              <a:solidFill>
                <a:srgbClr val="FFFFFF"/>
              </a:solidFill>
            </a:endParaRPr>
          </a:p>
          <a:p>
            <a:pPr algn="ctr"/>
            <a:br>
              <a:rPr lang="en-US" dirty="0"/>
            </a:br>
            <a:endParaRPr lang="en-US" dirty="0"/>
          </a:p>
        </p:txBody>
      </p:sp>
      <p:pic>
        <p:nvPicPr>
          <p:cNvPr id="3" name="Picture 4" descr="Diagram&#10;&#10;Description automatically generated">
            <a:extLst>
              <a:ext uri="{FF2B5EF4-FFF2-40B4-BE49-F238E27FC236}">
                <a16:creationId xmlns:a16="http://schemas.microsoft.com/office/drawing/2014/main" id="{3ACD63ED-C509-4BBD-8EC9-43A6A30F9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085" y="8623988"/>
            <a:ext cx="5679221" cy="465161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70829A0-63CE-48A9-9B81-43323255D898}"/>
              </a:ext>
            </a:extLst>
          </p:cNvPr>
          <p:cNvSpPr txBox="1"/>
          <p:nvPr/>
        </p:nvSpPr>
        <p:spPr>
          <a:xfrm>
            <a:off x="697293" y="9732035"/>
            <a:ext cx="8765980" cy="240065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000">
                <a:solidFill>
                  <a:srgbClr val="0C0C0C"/>
                </a:solidFill>
                <a:latin typeface="Calibri"/>
                <a:cs typeface="Calibri"/>
              </a:rPr>
              <a:t> Wild</a:t>
            </a:r>
            <a:r>
              <a:rPr lang="en-US" sz="3000" dirty="0">
                <a:solidFill>
                  <a:srgbClr val="0C0C0C"/>
                </a:solidFill>
                <a:latin typeface="Calibri"/>
                <a:cs typeface="Calibri"/>
              </a:rPr>
              <a:t> Type KLF4 (KLF4-WT) - may </a:t>
            </a:r>
            <a:r>
              <a:rPr lang="en-US" sz="3000">
                <a:solidFill>
                  <a:srgbClr val="0C0C0C"/>
                </a:solidFill>
                <a:latin typeface="Calibri"/>
                <a:cs typeface="Calibri"/>
              </a:rPr>
              <a:t>promote tumor dormancy Myeloid</a:t>
            </a:r>
            <a:endParaRPr lang="en-US" sz="3000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3000" dirty="0">
              <a:solidFill>
                <a:srgbClr val="0C0C0C"/>
              </a:solidFill>
              <a:latin typeface="Calibri"/>
              <a:cs typeface="Calibri"/>
            </a:endParaRPr>
          </a:p>
          <a:p>
            <a:r>
              <a:rPr lang="en-US" sz="3000" dirty="0">
                <a:solidFill>
                  <a:srgbClr val="0C0C0C"/>
                </a:solidFill>
                <a:latin typeface="Calibri"/>
                <a:cs typeface="Calibri"/>
              </a:rPr>
              <a:t> Specific KLF4 (KLF4-Mye) - may trigger tumor outgrowth from dormancy</a:t>
            </a:r>
            <a:endParaRPr lang="en-US" sz="3000">
              <a:cs typeface="Calibri"/>
            </a:endParaRPr>
          </a:p>
        </p:txBody>
      </p:sp>
      <p:pic>
        <p:nvPicPr>
          <p:cNvPr id="12" name="Picture 13" descr="Chart, diagram&#10;&#10;Description automatically generated">
            <a:extLst>
              <a:ext uri="{FF2B5EF4-FFF2-40B4-BE49-F238E27FC236}">
                <a16:creationId xmlns:a16="http://schemas.microsoft.com/office/drawing/2014/main" id="{CBE352A6-08FA-4549-A7CE-A28CBB1825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82466" y="10074305"/>
            <a:ext cx="7481422" cy="170497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CB7913B-78C2-4052-BF27-52D6435CB6BE}"/>
              </a:ext>
            </a:extLst>
          </p:cNvPr>
          <p:cNvSpPr txBox="1"/>
          <p:nvPr/>
        </p:nvSpPr>
        <p:spPr>
          <a:xfrm>
            <a:off x="16650764" y="10698194"/>
            <a:ext cx="8720004" cy="5539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000">
                <a:solidFill>
                  <a:schemeClr val="tx1">
                    <a:lumMod val="95000"/>
                    <a:lumOff val="5000"/>
                  </a:schemeClr>
                </a:solidFill>
                <a:latin typeface="Proxima Nova"/>
              </a:rPr>
              <a:t>Lenti-multi-CRISPR vector structure</a:t>
            </a:r>
            <a:endParaRPr lang="en-US" sz="5150">
              <a:solidFill>
                <a:schemeClr val="tx1">
                  <a:lumMod val="95000"/>
                  <a:lumOff val="5000"/>
                </a:schemeClr>
              </a:solidFill>
              <a:cs typeface="Calibri"/>
            </a:endParaRPr>
          </a:p>
        </p:txBody>
      </p:sp>
      <p:pic>
        <p:nvPicPr>
          <p:cNvPr id="15" name="Picture 15" descr="Diagram&#10;&#10;Description automatically generated">
            <a:extLst>
              <a:ext uri="{FF2B5EF4-FFF2-40B4-BE49-F238E27FC236}">
                <a16:creationId xmlns:a16="http://schemas.microsoft.com/office/drawing/2014/main" id="{A7E33716-76FC-4C4C-A6F9-7B5DE8BBF0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6472" y="17354641"/>
            <a:ext cx="8633321" cy="3430975"/>
          </a:xfrm>
          <a:prstGeom prst="rect">
            <a:avLst/>
          </a:prstGeom>
        </p:spPr>
      </p:pic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7577070B-47B5-415D-A617-94F149F17D8F}"/>
              </a:ext>
            </a:extLst>
          </p:cNvPr>
          <p:cNvSpPr txBox="1">
            <a:spLocks/>
          </p:cNvSpPr>
          <p:nvPr/>
        </p:nvSpPr>
        <p:spPr>
          <a:xfrm>
            <a:off x="174241" y="5960279"/>
            <a:ext cx="13994608" cy="1179068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731520" indent="-731520" algn="l" defTabSz="2926080" rtl="0" eaLnBrk="1" latinLnBrk="0" hangingPunct="1">
              <a:lnSpc>
                <a:spcPct val="90000"/>
              </a:lnSpc>
              <a:spcBef>
                <a:spcPts val="3200"/>
              </a:spcBef>
              <a:buFont typeface="Arial" panose="020B0604020202020204" pitchFamily="34" charset="0"/>
              <a:buChar char="•"/>
              <a:defRPr sz="8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9456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5760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2064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58368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04672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50976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97280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435840" indent="-73152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defRPr sz="5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sz="4100">
                <a:ea typeface="+mn-lt"/>
                <a:cs typeface="+mn-lt"/>
              </a:rPr>
              <a:t>      KLF4 plasticity-dependent cellular plasticity of BCSCs </a:t>
            </a:r>
            <a:r>
              <a:rPr lang="en-US" sz="4100" dirty="0">
                <a:ea typeface="+mn-lt"/>
                <a:cs typeface="+mn-lt"/>
              </a:rPr>
              <a:t>determines the outcome of tumor recurrence from dormancy...</a:t>
            </a:r>
            <a:endParaRPr lang="en-US" dirty="0"/>
          </a:p>
          <a:p>
            <a:pPr>
              <a:buNone/>
            </a:pPr>
            <a:br>
              <a:rPr lang="en-US" dirty="0"/>
            </a:b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br>
              <a:rPr lang="en-US" sz="4100" dirty="0"/>
            </a:br>
            <a:endParaRPr lang="en-US" sz="4100" dirty="0"/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DC9427BB-8E16-45D5-A3CD-D5ACB5396A1B}"/>
              </a:ext>
            </a:extLst>
          </p:cNvPr>
          <p:cNvSpPr txBox="1">
            <a:spLocks/>
          </p:cNvSpPr>
          <p:nvPr/>
        </p:nvSpPr>
        <p:spPr>
          <a:xfrm>
            <a:off x="810692" y="4427942"/>
            <a:ext cx="9425805" cy="149213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2926080" rtl="0" eaLnBrk="1" latinLnBrk="0" hangingPunct="1">
              <a:lnSpc>
                <a:spcPct val="90000"/>
              </a:lnSpc>
              <a:spcBef>
                <a:spcPts val="3200"/>
              </a:spcBef>
              <a:buFont typeface="Arial" panose="020B0604020202020204" pitchFamily="34" charset="0"/>
              <a:buNone/>
              <a:defRPr sz="768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46304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6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92608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76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38912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85216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31520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77824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24128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704320" indent="0" algn="l" defTabSz="292608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512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600">
                <a:solidFill>
                  <a:srgbClr val="FFFFFF"/>
                </a:solidFill>
              </a:rPr>
              <a:t>Hypothesis</a:t>
            </a:r>
            <a:endParaRPr lang="en-US"/>
          </a:p>
        </p:txBody>
      </p:sp>
      <p:pic>
        <p:nvPicPr>
          <p:cNvPr id="13" name="Picture 18" descr="Chart&#10;&#10;Description automatically generated">
            <a:extLst>
              <a:ext uri="{FF2B5EF4-FFF2-40B4-BE49-F238E27FC236}">
                <a16:creationId xmlns:a16="http://schemas.microsoft.com/office/drawing/2014/main" id="{CE8372BC-FE34-491C-946C-80FD51D392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329796" y="17098453"/>
            <a:ext cx="7062615" cy="3943350"/>
          </a:xfrm>
          <a:prstGeom prst="rect">
            <a:avLst/>
          </a:prstGeom>
        </p:spPr>
      </p:pic>
      <p:pic>
        <p:nvPicPr>
          <p:cNvPr id="20" name="Picture 20" descr="Timeline&#10;&#10;Description automatically generated">
            <a:extLst>
              <a:ext uri="{FF2B5EF4-FFF2-40B4-BE49-F238E27FC236}">
                <a16:creationId xmlns:a16="http://schemas.microsoft.com/office/drawing/2014/main" id="{24CBB5B3-CDDA-4A06-ABC6-B7EE10FC44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363713" y="13312085"/>
            <a:ext cx="7110206" cy="231457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2C4F8F74-0BD8-4B39-A006-EA5B5F3ECB95}"/>
              </a:ext>
            </a:extLst>
          </p:cNvPr>
          <p:cNvSpPr txBox="1"/>
          <p:nvPr/>
        </p:nvSpPr>
        <p:spPr>
          <a:xfrm>
            <a:off x="25018291" y="13964729"/>
            <a:ext cx="6375258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000">
                <a:solidFill>
                  <a:srgbClr val="202729"/>
                </a:solidFill>
                <a:latin typeface="Proxima Nova"/>
              </a:rPr>
              <a:t>Existence of two major KLF4 isoforms in immune cells</a:t>
            </a:r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8F22619-6791-49D8-95D4-BC970CAF372A}"/>
              </a:ext>
            </a:extLst>
          </p:cNvPr>
          <p:cNvSpPr txBox="1"/>
          <p:nvPr/>
        </p:nvSpPr>
        <p:spPr>
          <a:xfrm>
            <a:off x="17662223" y="18565484"/>
            <a:ext cx="4904044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000">
                <a:latin typeface="Proxima Nova"/>
              </a:rPr>
              <a:t>DNA sequencing to confirm guide RNA sequences</a:t>
            </a:r>
            <a:endParaRPr lang="en-US" sz="300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402063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</TotalTime>
  <Words>159</Words>
  <Application>Microsoft Office PowerPoint</Application>
  <PresentationFormat>Custom</PresentationFormat>
  <Paragraphs>21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Proxima Nova</vt:lpstr>
      <vt:lpstr>Office Theme</vt:lpstr>
      <vt:lpstr>Role of KLF4 Plasticity in Breast Cancer Recurrence from Dormancy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Jessica Chau</dc:creator>
  <cp:lastModifiedBy>Joshua Garbutt</cp:lastModifiedBy>
  <cp:revision>142</cp:revision>
  <dcterms:created xsi:type="dcterms:W3CDTF">2020-07-10T13:13:19Z</dcterms:created>
  <dcterms:modified xsi:type="dcterms:W3CDTF">2021-07-13T23:27:12Z</dcterms:modified>
</cp:coreProperties>
</file>