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6" d="100"/>
          <a:sy n="36" d="100"/>
        </p:scale>
        <p:origin x="11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970466663875068"/>
          <c:y val="5.2665698153917702E-2"/>
          <c:w val="0.6824155252191717"/>
          <c:h val="0.8702197185234210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NRS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2.7</c:v>
                </c:pt>
                <c:pt idx="1">
                  <c:v>4.2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29F-48D3-A098-79ED2F67E9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AGG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3.75</c:v>
                </c:pt>
                <c:pt idx="1">
                  <c:v>2.4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29F-48D3-A098-79ED2F67E9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59111600"/>
        <c:axId val="759112144"/>
      </c:lineChart>
      <c:catAx>
        <c:axId val="75911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9112144"/>
        <c:crosses val="autoZero"/>
        <c:auto val="1"/>
        <c:lblAlgn val="ctr"/>
        <c:lblOffset val="100"/>
        <c:noMultiLvlLbl val="0"/>
      </c:catAx>
      <c:valAx>
        <c:axId val="75911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9111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3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8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1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4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9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6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1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67431" y="669642"/>
            <a:ext cx="28392120" cy="2322940"/>
          </a:xfrm>
        </p:spPr>
        <p:txBody>
          <a:bodyPr>
            <a:normAutofit/>
          </a:bodyPr>
          <a:lstStyle/>
          <a:p>
            <a:pPr algn="ctr"/>
            <a:r>
              <a:rPr lang="en-JM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Benefits of the Anti-gravity Treadmill to 65-75 Year Old Females Suffering from Knee Osteoarthritis </a:t>
            </a:r>
            <a:endParaRPr lang="en-US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-1635026" y="5448818"/>
            <a:ext cx="9425805" cy="1492133"/>
          </a:xfrm>
        </p:spPr>
        <p:txBody>
          <a:bodyPr>
            <a:normAutofit/>
          </a:bodyPr>
          <a:lstStyle/>
          <a:p>
            <a:r>
              <a:rPr lang="en-US" sz="6600" dirty="0"/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02435" y="3005686"/>
            <a:ext cx="28392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Olivia Simms 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Larry Lowe </a:t>
            </a:r>
          </a:p>
          <a:p>
            <a:pPr algn="ctr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Biology, Chemistry, and Environmental Health Sciences Department, Benedict College, 1600 Harden Street, Columbia, SC, 29204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623611" y="20918466"/>
            <a:ext cx="7204363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2" name="Rounded Rectangle 1"/>
          <p:cNvSpPr/>
          <p:nvPr/>
        </p:nvSpPr>
        <p:spPr>
          <a:xfrm>
            <a:off x="1997968" y="11001121"/>
            <a:ext cx="8673209" cy="5211273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effectLst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7027" y="6402727"/>
            <a:ext cx="4724964" cy="40321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7968" y="6380751"/>
            <a:ext cx="4174566" cy="4154913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11295630" y="7815971"/>
            <a:ext cx="1330036" cy="108065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sp>
        <p:nvSpPr>
          <p:cNvPr id="16" name="Rectangle 15"/>
          <p:cNvSpPr/>
          <p:nvPr/>
        </p:nvSpPr>
        <p:spPr>
          <a:xfrm>
            <a:off x="3204177" y="4929958"/>
            <a:ext cx="22211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JM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Standard </a:t>
            </a:r>
          </a:p>
          <a:p>
            <a:r>
              <a:rPr lang="en-JM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Treadmill</a:t>
            </a:r>
            <a:r>
              <a:rPr lang="en-JM" sz="3600" u="sng" dirty="0"/>
              <a:t>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214242" y="4866250"/>
            <a:ext cx="3588546" cy="1444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JM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Anti-gravity </a:t>
            </a:r>
          </a:p>
          <a:p>
            <a:pPr algn="ctr"/>
            <a:r>
              <a:rPr lang="en-JM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Treadmill (AGT</a:t>
            </a:r>
            <a:r>
              <a:rPr lang="en-JM" dirty="0"/>
              <a:t>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76460" y="12288019"/>
            <a:ext cx="91404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19272" lvl="2" indent="-685800" algn="just">
              <a:buFont typeface="Arial" panose="020B0604020202020204" pitchFamily="34" charset="0"/>
              <a:buChar char="•"/>
            </a:pPr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Walked on each treadmill</a:t>
            </a:r>
          </a:p>
          <a:p>
            <a:pPr lvl="2" algn="just"/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for 10-minute intervals </a:t>
            </a:r>
          </a:p>
          <a:p>
            <a:pPr marL="3319272" lvl="2" indent="-685800" algn="just">
              <a:buFont typeface="Arial" panose="020B0604020202020204" pitchFamily="34" charset="0"/>
              <a:buChar char="•"/>
            </a:pPr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5-minute break between</a:t>
            </a:r>
          </a:p>
          <a:p>
            <a:pPr lvl="2" algn="just"/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intervals</a:t>
            </a:r>
          </a:p>
          <a:p>
            <a:pPr marL="3319272" lvl="2" indent="-685800" algn="just">
              <a:buFont typeface="Arial" panose="020B0604020202020204" pitchFamily="34" charset="0"/>
              <a:buChar char="•"/>
            </a:pPr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collected via evaluation</a:t>
            </a:r>
          </a:p>
          <a:p>
            <a:pPr lvl="2" algn="just"/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form and vitals checked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498850" y="11513643"/>
            <a:ext cx="48910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JM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 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28689" y="7815971"/>
            <a:ext cx="1353429" cy="111566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11537" y="6310363"/>
            <a:ext cx="4724809" cy="4029805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5891935" y="5093432"/>
            <a:ext cx="16788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65765" y="6287799"/>
            <a:ext cx="4900335" cy="4134463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5395518" y="11399054"/>
            <a:ext cx="23903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JM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3465503" y="12277172"/>
            <a:ext cx="6250429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pain levels and better </a:t>
            </a:r>
          </a:p>
          <a:p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range of motion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response to physical </a:t>
            </a:r>
          </a:p>
          <a:p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treatment due to strengthened </a:t>
            </a:r>
          </a:p>
          <a:p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muscles in their lower</a:t>
            </a:r>
          </a:p>
          <a:p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extremities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383444" y="16896646"/>
            <a:ext cx="5333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JM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Literature Cited 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5648721" y="11399055"/>
            <a:ext cx="1620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JM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</p:txBody>
      </p:sp>
      <p:graphicFrame>
        <p:nvGraphicFramePr>
          <p:cNvPr id="44" name="Chart 43"/>
          <p:cNvGraphicFramePr/>
          <p:nvPr>
            <p:extLst>
              <p:ext uri="{D42A27DB-BD31-4B8C-83A1-F6EECF244321}">
                <p14:modId xmlns:p14="http://schemas.microsoft.com/office/powerpoint/2010/main" val="746974872"/>
              </p:ext>
            </p:extLst>
          </p:nvPr>
        </p:nvGraphicFramePr>
        <p:xfrm>
          <a:off x="11513128" y="6397347"/>
          <a:ext cx="10085351" cy="3904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5" name="Rectangle 44"/>
          <p:cNvSpPr/>
          <p:nvPr/>
        </p:nvSpPr>
        <p:spPr>
          <a:xfrm>
            <a:off x="13118003" y="12177885"/>
            <a:ext cx="6875600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it-IT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AGG 3.75 ± 0.8 km/h in first</a:t>
            </a:r>
          </a:p>
          <a:p>
            <a:r>
              <a:rPr lang="it-IT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interval ; 2.4 ± 2.0 km/h in second</a:t>
            </a:r>
          </a:p>
          <a:p>
            <a:r>
              <a:rPr lang="it-IT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interval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NGG 2.7 ± 0.8 km/h in first  </a:t>
            </a:r>
          </a:p>
          <a:p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interval ; 4.2 ± 2.1km/h in second</a:t>
            </a:r>
          </a:p>
          <a:p>
            <a:r>
              <a:rPr lang="en-JM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interval 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1636330" y="4583745"/>
            <a:ext cx="776404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JM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JM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Anti-gravity Treadmill Gait </a:t>
            </a:r>
          </a:p>
          <a:p>
            <a:pPr algn="just"/>
            <a:r>
              <a:rPr lang="en-JM" sz="3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JM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vs.  Numerical Rating Scale 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2187535" y="4802487"/>
            <a:ext cx="69732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JM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Patients performed better on AGT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8813" y="1950148"/>
            <a:ext cx="2121592" cy="214597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442865" y="1926145"/>
            <a:ext cx="2121592" cy="2145978"/>
          </a:xfrm>
          <a:prstGeom prst="rect">
            <a:avLst/>
          </a:prstGeom>
        </p:spPr>
      </p:pic>
      <p:sp>
        <p:nvSpPr>
          <p:cNvPr id="54" name="Rounded Rectangle 53"/>
          <p:cNvSpPr/>
          <p:nvPr/>
        </p:nvSpPr>
        <p:spPr>
          <a:xfrm>
            <a:off x="12394078" y="10981572"/>
            <a:ext cx="8673209" cy="521127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sp>
        <p:nvSpPr>
          <p:cNvPr id="55" name="Rounded Rectangle 54"/>
          <p:cNvSpPr/>
          <p:nvPr/>
        </p:nvSpPr>
        <p:spPr>
          <a:xfrm>
            <a:off x="22211537" y="11151692"/>
            <a:ext cx="8708896" cy="504115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2B3532-CE70-444D-9EBA-71D7FD897B2B}"/>
              </a:ext>
            </a:extLst>
          </p:cNvPr>
          <p:cNvSpPr txBox="1"/>
          <p:nvPr/>
        </p:nvSpPr>
        <p:spPr>
          <a:xfrm>
            <a:off x="2267431" y="17572283"/>
            <a:ext cx="15590263" cy="2849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T.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Kawae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Y.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Mikami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K. Fukuhara K.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Fudeyasu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H. Kimura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Mikami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Effects of Aerobic Exercise with an Anti-Gravity Treadmill on Patients with Painful Osteoarthritis of the Lower Limb, Elsevier Inc., 1 Nov. 2016, www.physiotherapyjournal.com/article/S0031-9406(16)30431-X/fulltext 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108823-0D83-47B2-A60A-D2A405F1009B}"/>
              </a:ext>
            </a:extLst>
          </p:cNvPr>
          <p:cNvSpPr txBox="1"/>
          <p:nvPr/>
        </p:nvSpPr>
        <p:spPr>
          <a:xfrm>
            <a:off x="19139503" y="17690504"/>
            <a:ext cx="128284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Dr. Godwin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Mbamalu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Associate Vice President for Research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FY19 US Dept of Education MSEIP Grant Award P120A190061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Benedict College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Virtual Summer Research Institute – Summer 2021</a:t>
            </a:r>
            <a:endParaRPr lang="en-US" sz="3600" dirty="0"/>
          </a:p>
          <a:p>
            <a:endParaRPr lang="en-US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5FA35A-6C81-4FB1-9F69-84837A51E193}"/>
              </a:ext>
            </a:extLst>
          </p:cNvPr>
          <p:cNvSpPr txBox="1"/>
          <p:nvPr/>
        </p:nvSpPr>
        <p:spPr>
          <a:xfrm>
            <a:off x="23348207" y="16681203"/>
            <a:ext cx="7866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Acknowledgements</a:t>
            </a:r>
          </a:p>
        </p:txBody>
      </p:sp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</TotalTime>
  <Words>247</Words>
  <Application>Microsoft Office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Office Theme</vt:lpstr>
      <vt:lpstr>The Benefits of the Anti-gravity Treadmill to 65-75 Year Old Females Suffering from Knee Osteoarthritis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lastModifiedBy>Larry Lowe</cp:lastModifiedBy>
  <cp:revision>31</cp:revision>
  <dcterms:created xsi:type="dcterms:W3CDTF">2020-07-10T13:13:19Z</dcterms:created>
  <dcterms:modified xsi:type="dcterms:W3CDTF">2021-07-14T20:00:24Z</dcterms:modified>
</cp:coreProperties>
</file>