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4"/>
  </p:sldMasterIdLst>
  <p:sldIdLst>
    <p:sldId id="256" r:id="rId5"/>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F77C0C-2BCE-4B82-8E71-B3028440D06A}" v="4" dt="2021-07-13T15:12:01.915"/>
    <p1510:client id="{2925E6C2-71AE-4F63-9EB1-89AA1D1096A4}" v="15" dt="2021-07-14T18:15:53.264"/>
    <p1510:client id="{5B03C8DA-984D-40DA-89F9-2562D330C183}" v="34" dt="2021-07-14T18:18:07.078"/>
    <p1510:client id="{6F6A2E4E-2D37-478D-A84E-42E9DD720BC8}" v="123" dt="2021-07-12T01:47:28.169"/>
    <p1510:client id="{9AD84FA0-BEB1-4953-AAA1-12595D42B5EF}" v="1570" dt="2021-07-14T18:04:39.053"/>
    <p1510:client id="{C3894BED-3BB5-4BC9-96AC-6B0299E7C6CB}" v="2" dt="2021-07-15T14:17:01.037"/>
    <p1510:client id="{DB07A908-19A5-4D3B-B991-D6567D8235EA}" v="2" dt="2021-07-12T16:35:25.295"/>
    <p1510:client id="{E5A61DDE-EC9A-417E-8097-EEFAD3E0FE0B}" v="122" dt="2021-07-13T15:15:08.079"/>
    <p1510:client id="{F0A2196F-B4E2-49EE-BF94-1614179E1E6F}" v="46" dt="2021-07-14T18:38:05.582"/>
    <p1510:client id="{FFCAA961-5F2B-49BA-84F0-AB3532B03405}" v="124" dt="2021-07-15T14:21:24.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3" d="100"/>
          <a:sy n="23" d="100"/>
        </p:scale>
        <p:origin x="1200"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962656" y="2428646"/>
            <a:ext cx="27157680" cy="11411712"/>
          </a:xfrm>
        </p:spPr>
        <p:txBody>
          <a:bodyPr anchor="b">
            <a:normAutofit/>
          </a:bodyPr>
          <a:lstStyle>
            <a:lvl1pPr algn="l">
              <a:lnSpc>
                <a:spcPct val="85000"/>
              </a:lnSpc>
              <a:defRPr sz="12000" spc="-75"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2970137" y="14257987"/>
            <a:ext cx="27157680" cy="3657600"/>
          </a:xfrm>
        </p:spPr>
        <p:txBody>
          <a:bodyPr lIns="91440" rIns="91440">
            <a:normAutofit/>
          </a:bodyPr>
          <a:lstStyle>
            <a:lvl1pPr marL="0" indent="0" algn="l">
              <a:buNone/>
              <a:defRPr sz="3600" cap="all" spc="300" baseline="0">
                <a:solidFill>
                  <a:schemeClr val="tx2"/>
                </a:solidFill>
                <a:latin typeface="+mj-lt"/>
              </a:defRPr>
            </a:lvl1pPr>
            <a:lvl2pPr marL="685800" indent="0" algn="ctr">
              <a:buNone/>
              <a:defRPr sz="3600"/>
            </a:lvl2pPr>
            <a:lvl3pPr marL="1371600" indent="0" algn="ctr">
              <a:buNone/>
              <a:defRPr sz="3600"/>
            </a:lvl3pPr>
            <a:lvl4pPr marL="2057400" indent="0" algn="ctr">
              <a:buNone/>
              <a:defRPr sz="3000"/>
            </a:lvl4pPr>
            <a:lvl5pPr marL="2743200" indent="0" algn="ctr">
              <a:buNone/>
              <a:defRPr sz="3000"/>
            </a:lvl5pPr>
            <a:lvl6pPr marL="3429000" indent="0" algn="ctr">
              <a:buNone/>
              <a:defRPr sz="3000"/>
            </a:lvl6pPr>
            <a:lvl7pPr marL="4114800" indent="0" algn="ctr">
              <a:buNone/>
              <a:defRPr sz="3000"/>
            </a:lvl7pPr>
            <a:lvl8pPr marL="4800600" indent="0" algn="ctr">
              <a:buNone/>
              <a:defRPr sz="3000"/>
            </a:lvl8pPr>
            <a:lvl9pPr marL="5486400" indent="0" algn="ctr">
              <a:buNone/>
              <a:defRPr sz="3000"/>
            </a:lvl9pPr>
          </a:lstStyle>
          <a:p>
            <a:r>
              <a:rPr lang="en-US"/>
              <a:t>Click to edit Master subtitle style</a:t>
            </a:r>
          </a:p>
        </p:txBody>
      </p:sp>
      <p:sp>
        <p:nvSpPr>
          <p:cNvPr id="4" name="Date Placeholder 3"/>
          <p:cNvSpPr>
            <a:spLocks noGrp="1"/>
          </p:cNvSpPr>
          <p:nvPr>
            <p:ph type="dt" sz="half" idx="10"/>
          </p:nvPr>
        </p:nvSpPr>
        <p:spPr/>
        <p:txBody>
          <a:bodyPr/>
          <a:lstStyle/>
          <a:p>
            <a:fld id="{96DFF08F-DC6B-4601-B491-B0F83F6DD2DA}" type="datetimeFigureOut">
              <a:rPr lang="en-US" dirty="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cxnSp>
        <p:nvCxnSpPr>
          <p:cNvPr id="9" name="Straight Connector 8"/>
          <p:cNvCxnSpPr/>
          <p:nvPr/>
        </p:nvCxnSpPr>
        <p:spPr>
          <a:xfrm>
            <a:off x="3260678" y="13898880"/>
            <a:ext cx="2666390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042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DFF08F-DC6B-4601-B491-B0F83F6DD2DA}" type="datetimeFigureOut">
              <a:rPr lang="en-US" dirty="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506899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23557232" y="1327295"/>
            <a:ext cx="7098030" cy="1842374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327293"/>
            <a:ext cx="20882610" cy="18423744"/>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DFF08F-DC6B-4601-B491-B0F83F6DD2DA}" type="datetimeFigureOut">
              <a:rPr lang="en-US" dirty="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10419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E28D29-1ECB-41DF-951B-2A23F95AD026}" type="datetimeFigureOut">
              <a:rPr lang="en-US" dirty="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8E3F4F-51B2-42EE-AFA2-40C4572185CC}" type="slidenum">
              <a:rPr lang="en-US" dirty="0"/>
              <a:t>‹#›</a:t>
            </a:fld>
            <a:endParaRPr lang="en-US"/>
          </a:p>
        </p:txBody>
      </p:sp>
    </p:spTree>
    <p:extLst>
      <p:ext uri="{BB962C8B-B14F-4D97-AF65-F5344CB8AC3E}">
        <p14:creationId xmlns:p14="http://schemas.microsoft.com/office/powerpoint/2010/main" val="1861809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962656" y="2428646"/>
            <a:ext cx="27157680" cy="11411712"/>
          </a:xfrm>
        </p:spPr>
        <p:txBody>
          <a:bodyPr anchor="b" anchorCtr="0">
            <a:normAutofit/>
          </a:bodyPr>
          <a:lstStyle>
            <a:lvl1pPr>
              <a:lnSpc>
                <a:spcPct val="85000"/>
              </a:lnSpc>
              <a:defRPr sz="12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2962656" y="14250010"/>
            <a:ext cx="27157680" cy="3657600"/>
          </a:xfrm>
        </p:spPr>
        <p:txBody>
          <a:bodyPr lIns="91440" rIns="91440" anchor="t" anchorCtr="0">
            <a:normAutofit/>
          </a:bodyPr>
          <a:lstStyle>
            <a:lvl1pPr marL="0" indent="0">
              <a:buNone/>
              <a:defRPr sz="3600" cap="all" spc="300" baseline="0">
                <a:solidFill>
                  <a:schemeClr val="tx2"/>
                </a:solidFill>
                <a:latin typeface="+mj-lt"/>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cxnSp>
        <p:nvCxnSpPr>
          <p:cNvPr id="9" name="Straight Connector 8"/>
          <p:cNvCxnSpPr/>
          <p:nvPr/>
        </p:nvCxnSpPr>
        <p:spPr>
          <a:xfrm>
            <a:off x="3260678" y="13898880"/>
            <a:ext cx="2666390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671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2962656" y="917135"/>
            <a:ext cx="27157680" cy="4642422"/>
          </a:xfrm>
        </p:spPr>
        <p:txBody>
          <a:bodyPr/>
          <a:lstStyle/>
          <a:p>
            <a:r>
              <a:rPr lang="en-US"/>
              <a:t>Click to edit Master title style</a:t>
            </a:r>
          </a:p>
        </p:txBody>
      </p:sp>
      <p:sp>
        <p:nvSpPr>
          <p:cNvPr id="3" name="Content Placeholder 2"/>
          <p:cNvSpPr>
            <a:spLocks noGrp="1"/>
          </p:cNvSpPr>
          <p:nvPr>
            <p:ph sz="half" idx="1"/>
          </p:nvPr>
        </p:nvSpPr>
        <p:spPr>
          <a:xfrm>
            <a:off x="2962656" y="5906349"/>
            <a:ext cx="13331952" cy="12874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788384" y="5906357"/>
            <a:ext cx="13331952" cy="128747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DFF08F-DC6B-4601-B491-B0F83F6DD2DA}" type="datetimeFigureOut">
              <a:rPr lang="en-US" dirty="0"/>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246159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2962656" y="917135"/>
            <a:ext cx="27157680" cy="4642422"/>
          </a:xfrm>
        </p:spPr>
        <p:txBody>
          <a:bodyPr/>
          <a:lstStyle/>
          <a:p>
            <a:r>
              <a:rPr lang="en-US"/>
              <a:t>Click to edit Master title style</a:t>
            </a:r>
          </a:p>
        </p:txBody>
      </p:sp>
      <p:sp>
        <p:nvSpPr>
          <p:cNvPr id="3" name="Text Placeholder 2"/>
          <p:cNvSpPr>
            <a:spLocks noGrp="1"/>
          </p:cNvSpPr>
          <p:nvPr>
            <p:ph type="body" idx="1"/>
          </p:nvPr>
        </p:nvSpPr>
        <p:spPr>
          <a:xfrm>
            <a:off x="2962656" y="5907367"/>
            <a:ext cx="13331952" cy="2356102"/>
          </a:xfrm>
        </p:spPr>
        <p:txBody>
          <a:bodyPr lIns="91440" rIns="91440" anchor="ctr">
            <a:normAutofit/>
          </a:bodyPr>
          <a:lstStyle>
            <a:lvl1pPr marL="0" indent="0">
              <a:buNone/>
              <a:defRPr sz="3000" b="0" cap="all" baseline="0">
                <a:solidFill>
                  <a:schemeClr val="tx2"/>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2962656" y="8263469"/>
            <a:ext cx="13331952" cy="1051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88384" y="5907367"/>
            <a:ext cx="13331952" cy="2356102"/>
          </a:xfrm>
        </p:spPr>
        <p:txBody>
          <a:bodyPr lIns="91440" rIns="91440" anchor="ctr">
            <a:normAutofit/>
          </a:bodyPr>
          <a:lstStyle>
            <a:lvl1pPr marL="0" indent="0">
              <a:buNone/>
              <a:defRPr sz="3000" b="0" cap="all" baseline="0">
                <a:solidFill>
                  <a:schemeClr val="tx2"/>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16788384" y="8263469"/>
            <a:ext cx="13331952" cy="10517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6DFF08F-DC6B-4601-B491-B0F83F6DD2DA}" type="datetimeFigureOut">
              <a:rPr lang="en-US" dirty="0"/>
              <a:t>7/15/2021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4186792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6DFF08F-DC6B-4601-B491-B0F83F6DD2DA}" type="datetimeFigureOut">
              <a:rPr lang="en-US" dirty="0"/>
              <a:t>7/15/2021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861818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8577" y="20482560"/>
            <a:ext cx="32909828"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5" y="20269811"/>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dirty="0"/>
              <a:pPr/>
              <a:t>7/15/2021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246768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49" y="0"/>
            <a:ext cx="10937135" cy="2194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908191" y="0"/>
            <a:ext cx="172822" cy="2194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34440" y="1901949"/>
            <a:ext cx="8641080" cy="7315200"/>
          </a:xfrm>
        </p:spPr>
        <p:txBody>
          <a:bodyPr anchor="b">
            <a:normAutofit/>
          </a:bodyPr>
          <a:lstStyle>
            <a:lvl1pPr>
              <a:defRPr sz="5400" b="0">
                <a:solidFill>
                  <a:srgbClr val="FFFFFF"/>
                </a:solidFill>
              </a:defRPr>
            </a:lvl1pPr>
          </a:lstStyle>
          <a:p>
            <a:r>
              <a:rPr lang="en-US"/>
              <a:t>Click to edit Master title style</a:t>
            </a:r>
          </a:p>
        </p:txBody>
      </p:sp>
      <p:sp>
        <p:nvSpPr>
          <p:cNvPr id="3" name="Content Placeholder 2"/>
          <p:cNvSpPr>
            <a:spLocks noGrp="1"/>
          </p:cNvSpPr>
          <p:nvPr>
            <p:ph idx="1"/>
          </p:nvPr>
        </p:nvSpPr>
        <p:spPr>
          <a:xfrm>
            <a:off x="12456855" y="2340864"/>
            <a:ext cx="18033815" cy="16824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34440" y="9363456"/>
            <a:ext cx="8641080" cy="10813197"/>
          </a:xfrm>
        </p:spPr>
        <p:txBody>
          <a:bodyPr lIns="91440" rIns="91440">
            <a:normAutofit/>
          </a:bodyPr>
          <a:lstStyle>
            <a:lvl1pPr marL="0" indent="0">
              <a:buNone/>
              <a:defRPr sz="2250">
                <a:solidFill>
                  <a:srgbClr val="FFFFFF"/>
                </a:solidFill>
              </a:defRPr>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a:xfrm>
            <a:off x="1256884" y="20671317"/>
            <a:ext cx="7069979" cy="1168400"/>
          </a:xfrm>
        </p:spPr>
        <p:txBody>
          <a:bodyPr/>
          <a:lstStyle>
            <a:lvl1pPr algn="l">
              <a:defRPr/>
            </a:lvl1pPr>
          </a:lstStyle>
          <a:p>
            <a:fld id="{96DFF08F-DC6B-4601-B491-B0F83F6DD2DA}" type="datetimeFigureOut">
              <a:rPr lang="en-US" dirty="0"/>
              <a:pPr/>
              <a:t>7/15/2021</a:t>
            </a:fld>
            <a:endParaRPr lang="en-US"/>
          </a:p>
        </p:txBody>
      </p:sp>
      <p:sp>
        <p:nvSpPr>
          <p:cNvPr id="6" name="Footer Placeholder 5"/>
          <p:cNvSpPr>
            <a:spLocks noGrp="1"/>
          </p:cNvSpPr>
          <p:nvPr>
            <p:ph type="ftr" sz="quarter" idx="11"/>
          </p:nvPr>
        </p:nvSpPr>
        <p:spPr>
          <a:xfrm>
            <a:off x="12961620" y="20671317"/>
            <a:ext cx="12550140" cy="1168400"/>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298333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 y="15849600"/>
            <a:ext cx="32909828" cy="60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5" y="15728243"/>
            <a:ext cx="32909828" cy="2048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962656" y="16239744"/>
            <a:ext cx="27322272" cy="2633472"/>
          </a:xfrm>
        </p:spPr>
        <p:txBody>
          <a:bodyPr tIns="0" bIns="0" anchor="b">
            <a:noAutofit/>
          </a:bodyPr>
          <a:lstStyle>
            <a:lvl1pPr>
              <a:defRPr sz="54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45" y="0"/>
            <a:ext cx="32918360" cy="15728243"/>
          </a:xfrm>
          <a:blipFill>
            <a:blip r:embed="rId2"/>
            <a:stretch>
              <a:fillRect/>
            </a:stretch>
          </a:blipFill>
        </p:spPr>
        <p:txBody>
          <a:bodyPr lIns="457200" tIns="457200" anchor="t"/>
          <a:lstStyle>
            <a:lvl1pPr marL="0" indent="0">
              <a:buNone/>
              <a:defRPr sz="4800">
                <a:solidFill>
                  <a:schemeClr val="bg1"/>
                </a:solidFill>
              </a:defRPr>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p:cNvSpPr>
            <a:spLocks noGrp="1"/>
          </p:cNvSpPr>
          <p:nvPr>
            <p:ph type="body" sz="half" idx="2"/>
          </p:nvPr>
        </p:nvSpPr>
        <p:spPr>
          <a:xfrm>
            <a:off x="2962652" y="18902477"/>
            <a:ext cx="27322272" cy="1901952"/>
          </a:xfrm>
        </p:spPr>
        <p:txBody>
          <a:bodyPr lIns="91440" tIns="0" rIns="91440" bIns="0">
            <a:normAutofit/>
          </a:bodyPr>
          <a:lstStyle>
            <a:lvl1pPr marL="0" indent="0">
              <a:spcBef>
                <a:spcPts val="0"/>
              </a:spcBef>
              <a:spcAft>
                <a:spcPts val="900"/>
              </a:spcAft>
              <a:buNone/>
              <a:defRPr sz="2250">
                <a:solidFill>
                  <a:srgbClr val="FFFFFF"/>
                </a:solidFill>
              </a:defRPr>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543031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20482560"/>
            <a:ext cx="32918404" cy="146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2" y="20269810"/>
            <a:ext cx="32918404" cy="211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962656" y="917135"/>
            <a:ext cx="27157680" cy="4642422"/>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962654" y="5906349"/>
            <a:ext cx="27157684" cy="12874752"/>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962661" y="20671317"/>
            <a:ext cx="6675131" cy="1168400"/>
          </a:xfrm>
          <a:prstGeom prst="rect">
            <a:avLst/>
          </a:prstGeom>
        </p:spPr>
        <p:txBody>
          <a:bodyPr vert="horz" lIns="91440" tIns="45720" rIns="91440" bIns="45720" rtlCol="0" anchor="ctr"/>
          <a:lstStyle>
            <a:lvl1pPr algn="l">
              <a:defRPr sz="1350">
                <a:solidFill>
                  <a:srgbClr val="FFFFFF"/>
                </a:solidFill>
              </a:defRPr>
            </a:lvl1pPr>
          </a:lstStyle>
          <a:p>
            <a:fld id="{96DFF08F-DC6B-4601-B491-B0F83F6DD2DA}" type="datetimeFigureOut">
              <a:rPr lang="en-US" dirty="0"/>
              <a:pPr/>
              <a:t>7/15/2021</a:t>
            </a:fld>
            <a:endParaRPr lang="en-US"/>
          </a:p>
        </p:txBody>
      </p:sp>
      <p:sp>
        <p:nvSpPr>
          <p:cNvPr id="5" name="Footer Placeholder 4"/>
          <p:cNvSpPr>
            <a:spLocks noGrp="1"/>
          </p:cNvSpPr>
          <p:nvPr>
            <p:ph type="ftr" sz="quarter" idx="3"/>
          </p:nvPr>
        </p:nvSpPr>
        <p:spPr>
          <a:xfrm>
            <a:off x="9952702" y="20671317"/>
            <a:ext cx="13021571" cy="1168400"/>
          </a:xfrm>
          <a:prstGeom prst="rect">
            <a:avLst/>
          </a:prstGeom>
        </p:spPr>
        <p:txBody>
          <a:bodyPr vert="horz" lIns="91440" tIns="45720" rIns="91440" bIns="45720" rtlCol="0" anchor="ctr"/>
          <a:lstStyle>
            <a:lvl1pPr algn="ctr">
              <a:defRPr sz="135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26731240" y="20671317"/>
            <a:ext cx="3542468" cy="1168400"/>
          </a:xfrm>
          <a:prstGeom prst="rect">
            <a:avLst/>
          </a:prstGeom>
        </p:spPr>
        <p:txBody>
          <a:bodyPr vert="horz" lIns="91440" tIns="45720" rIns="91440" bIns="45720" rtlCol="0" anchor="ctr"/>
          <a:lstStyle>
            <a:lvl1pPr algn="r">
              <a:defRPr sz="1575">
                <a:solidFill>
                  <a:srgbClr val="FFFFFF"/>
                </a:solidFill>
              </a:defRPr>
            </a:lvl1pPr>
          </a:lstStyle>
          <a:p>
            <a:fld id="{4FAB73BC-B049-4115-A692-8D63A059BFB8}" type="slidenum">
              <a:rPr lang="en-US" dirty="0"/>
              <a:pPr/>
              <a:t>‹#›</a:t>
            </a:fld>
            <a:endParaRPr lang="en-US"/>
          </a:p>
        </p:txBody>
      </p:sp>
      <p:cxnSp>
        <p:nvCxnSpPr>
          <p:cNvPr id="10" name="Straight Connector 9"/>
          <p:cNvCxnSpPr/>
          <p:nvPr/>
        </p:nvCxnSpPr>
        <p:spPr>
          <a:xfrm>
            <a:off x="3222536" y="5561104"/>
            <a:ext cx="2691079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43668"/>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5D5F3FE-AECD-41B5-ACA4-E82AC2029FC0}"/>
              </a:ext>
            </a:extLst>
          </p:cNvPr>
          <p:cNvSpPr/>
          <p:nvPr/>
        </p:nvSpPr>
        <p:spPr>
          <a:xfrm flipV="1">
            <a:off x="1630102" y="11167585"/>
            <a:ext cx="11133770" cy="87997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5753950" y="489387"/>
            <a:ext cx="22302082" cy="2322940"/>
          </a:xfrm>
        </p:spPr>
        <p:txBody>
          <a:bodyPr>
            <a:normAutofit fontScale="90000"/>
          </a:bodyPr>
          <a:lstStyle/>
          <a:p>
            <a:pPr algn="ctr"/>
            <a:r>
              <a:rPr lang="en-US" sz="9600" b="1">
                <a:ea typeface="+mj-lt"/>
                <a:cs typeface="+mj-lt"/>
              </a:rPr>
              <a:t>Illegal Tampering of Flood Barricades using Emergency GPS and Geofencing for CAVs</a:t>
            </a:r>
            <a:r>
              <a:rPr lang="en-US" sz="9600">
                <a:ea typeface="+mj-lt"/>
                <a:cs typeface="+mj-lt"/>
              </a:rPr>
              <a:t> </a:t>
            </a:r>
          </a:p>
        </p:txBody>
      </p:sp>
      <p:sp>
        <p:nvSpPr>
          <p:cNvPr id="9" name="Text Placeholder 8"/>
          <p:cNvSpPr>
            <a:spLocks noGrp="1"/>
          </p:cNvSpPr>
          <p:nvPr>
            <p:ph type="body" idx="1"/>
          </p:nvPr>
        </p:nvSpPr>
        <p:spPr>
          <a:xfrm>
            <a:off x="2373328" y="6118485"/>
            <a:ext cx="9425805" cy="1492133"/>
          </a:xfrm>
        </p:spPr>
        <p:txBody>
          <a:bodyPr>
            <a:normAutofit/>
          </a:bodyPr>
          <a:lstStyle/>
          <a:p>
            <a:r>
              <a:rPr lang="en-US" sz="6600">
                <a:solidFill>
                  <a:schemeClr val="accent1">
                    <a:lumMod val="75000"/>
                  </a:schemeClr>
                </a:solidFill>
                <a:cs typeface="Calibri"/>
              </a:rPr>
              <a:t>Reason FOR MOTIVATION</a:t>
            </a:r>
            <a:endParaRPr lang="en-US" sz="6600">
              <a:solidFill>
                <a:schemeClr val="accent1">
                  <a:lumMod val="75000"/>
                </a:schemeClr>
              </a:solidFill>
            </a:endParaRPr>
          </a:p>
        </p:txBody>
      </p:sp>
      <p:sp>
        <p:nvSpPr>
          <p:cNvPr id="6" name="Content Placeholder 5"/>
          <p:cNvSpPr>
            <a:spLocks noGrp="1"/>
          </p:cNvSpPr>
          <p:nvPr>
            <p:ph sz="half" idx="2"/>
          </p:nvPr>
        </p:nvSpPr>
        <p:spPr>
          <a:xfrm>
            <a:off x="2267431" y="8016240"/>
            <a:ext cx="10110065" cy="9162245"/>
          </a:xfrm>
        </p:spPr>
        <p:txBody>
          <a:bodyPr vert="horz" lIns="0" tIns="45720" rIns="0" bIns="45720" rtlCol="0" anchor="t">
            <a:normAutofit fontScale="70000" lnSpcReduction="20000"/>
          </a:bodyPr>
          <a:lstStyle/>
          <a:p>
            <a:pPr>
              <a:buFont typeface="Arial" panose="020F0502020204030204" pitchFamily="34" charset="0"/>
              <a:buChar char="•"/>
            </a:pPr>
            <a:r>
              <a:rPr lang="en-US" sz="4400">
                <a:ea typeface="+mn-lt"/>
                <a:cs typeface="+mn-lt"/>
              </a:rPr>
              <a:t>On July 9, 2019, there was an incident where a truck driver ignored a road barricade and drove around it. As a result, the driver crashed into a hole from a washed-out bridge leaving three people injured in North Carolina.</a:t>
            </a:r>
            <a:endParaRPr lang="en-US">
              <a:cs typeface="Calibri" panose="020F0502020204030204"/>
            </a:endParaRPr>
          </a:p>
          <a:p>
            <a:pPr>
              <a:buFont typeface="Arial" panose="020F0502020204030204" pitchFamily="34" charset="0"/>
              <a:buChar char="•"/>
            </a:pPr>
            <a:r>
              <a:rPr lang="en-US" sz="4400">
                <a:ea typeface="+mn-lt"/>
                <a:cs typeface="+mn-lt"/>
              </a:rPr>
              <a:t>This goes to show that road barricades are place in certain areas for important reasons and must not be ignored. Also tampering with or removing a barricade can be illegal and a possible fine will be remanded to the driver.</a:t>
            </a:r>
          </a:p>
          <a:p>
            <a:endParaRPr lang="en-US" sz="4400" b="1">
              <a:ea typeface="+mn-lt"/>
              <a:cs typeface="+mn-lt"/>
            </a:endParaRPr>
          </a:p>
          <a:p>
            <a:r>
              <a:rPr lang="en-US" sz="4400" b="1">
                <a:ea typeface="+mn-lt"/>
                <a:cs typeface="+mn-lt"/>
              </a:rPr>
              <a:t>So, How should connected devices be used to prevent this?</a:t>
            </a:r>
            <a:endParaRPr lang="en-US" sz="4400">
              <a:cs typeface="Calibri"/>
            </a:endParaRPr>
          </a:p>
          <a:p>
            <a:pPr>
              <a:buFont typeface="Courier New" panose="020F0502020204030204" pitchFamily="34" charset="0"/>
              <a:buChar char="o"/>
            </a:pPr>
            <a:r>
              <a:rPr lang="en-US" sz="4400">
                <a:ea typeface="+mn-lt"/>
                <a:cs typeface="+mn-lt"/>
              </a:rPr>
              <a:t> Connected devices should be used amongst barriers, so that officials can be alarmed and notified about the barrier’s whereabouts.  At times, barriers may be damaged through storms and protection against flooding will be a complication.</a:t>
            </a:r>
            <a:endParaRPr lang="en-US">
              <a:cs typeface="Calibri" panose="020F0502020204030204"/>
            </a:endParaRPr>
          </a:p>
          <a:p>
            <a:pPr>
              <a:buFont typeface="Courier New" panose="020F0502020204030204" pitchFamily="34" charset="0"/>
              <a:buChar char="o"/>
            </a:pPr>
            <a:r>
              <a:rPr lang="en-US" sz="4400">
                <a:ea typeface="+mn-lt"/>
                <a:cs typeface="+mn-lt"/>
              </a:rPr>
              <a:t> Also, there are times whereas persons may be dishonest and removed barriers placed at certain locations and used for their own personal use, and sometimes ignore the signs of these barriers which portray safety..  </a:t>
            </a:r>
            <a:endParaRPr lang="en-US">
              <a:cs typeface="Calibri" panose="020F0502020204030204"/>
            </a:endParaRPr>
          </a:p>
          <a:p>
            <a:pPr>
              <a:buFont typeface="Courier New" panose="020F0502020204030204" pitchFamily="34" charset="0"/>
              <a:buChar char="o"/>
            </a:pPr>
            <a:r>
              <a:rPr lang="en-US" sz="4400">
                <a:ea typeface="+mn-lt"/>
                <a:cs typeface="+mn-lt"/>
              </a:rPr>
              <a:t> Solutions can be put into place whereas these flood barriers can be used with connected devices, so that there can be a way that these barriers can be tracked after being signaled.</a:t>
            </a:r>
            <a:endParaRPr lang="en-US">
              <a:cs typeface="Calibri" panose="020F0502020204030204"/>
            </a:endParaRPr>
          </a:p>
          <a:p>
            <a:pPr>
              <a:buFont typeface="Arial" panose="020F0502020204030204" pitchFamily="34" charset="0"/>
              <a:buChar char="•"/>
            </a:pPr>
            <a:endParaRPr lang="en-US" sz="4400">
              <a:cs typeface="Calibri"/>
            </a:endParaRPr>
          </a:p>
          <a:p>
            <a:endParaRPr lang="en-US" sz="4400">
              <a:cs typeface="Calibri"/>
            </a:endParaRPr>
          </a:p>
          <a:p>
            <a:pPr>
              <a:buFont typeface="Wingdings" panose="020F0502020204030204" pitchFamily="34" charset="0"/>
              <a:buChar char="§"/>
            </a:pPr>
            <a:endParaRPr lang="en-US" sz="4400">
              <a:cs typeface="Calibri"/>
            </a:endParaRPr>
          </a:p>
        </p:txBody>
      </p:sp>
      <p:sp>
        <p:nvSpPr>
          <p:cNvPr id="7" name="Text Placeholder 6"/>
          <p:cNvSpPr>
            <a:spLocks noGrp="1"/>
          </p:cNvSpPr>
          <p:nvPr>
            <p:ph type="body" sz="quarter" idx="3"/>
          </p:nvPr>
        </p:nvSpPr>
        <p:spPr>
          <a:xfrm>
            <a:off x="15653928" y="6127324"/>
            <a:ext cx="3498836" cy="1492133"/>
          </a:xfrm>
        </p:spPr>
        <p:txBody>
          <a:bodyPr>
            <a:normAutofit/>
          </a:bodyPr>
          <a:lstStyle/>
          <a:p>
            <a:r>
              <a:rPr lang="en-US" sz="6600">
                <a:solidFill>
                  <a:schemeClr val="accent1">
                    <a:lumMod val="75000"/>
                  </a:schemeClr>
                </a:solidFill>
              </a:rPr>
              <a:t>Results</a:t>
            </a:r>
            <a:endParaRPr lang="en-US" sz="6600">
              <a:solidFill>
                <a:schemeClr val="accent1">
                  <a:lumMod val="75000"/>
                </a:schemeClr>
              </a:solidFill>
              <a:cs typeface="Calibri"/>
            </a:endParaRPr>
          </a:p>
        </p:txBody>
      </p:sp>
      <p:sp>
        <p:nvSpPr>
          <p:cNvPr id="8" name="Content Placeholder 7"/>
          <p:cNvSpPr>
            <a:spLocks noGrp="1"/>
          </p:cNvSpPr>
          <p:nvPr>
            <p:ph sz="quarter" idx="4"/>
          </p:nvPr>
        </p:nvSpPr>
        <p:spPr>
          <a:xfrm>
            <a:off x="13832533" y="8025644"/>
            <a:ext cx="8512856" cy="4148078"/>
          </a:xfrm>
        </p:spPr>
        <p:txBody>
          <a:bodyPr vert="horz" lIns="0" tIns="45720" rIns="0" bIns="45720" rtlCol="0" anchor="t">
            <a:normAutofit fontScale="70000" lnSpcReduction="20000"/>
          </a:bodyPr>
          <a:lstStyle/>
          <a:p>
            <a:pPr>
              <a:buFont typeface="Wingdings" panose="020F0502020204030204" pitchFamily="34" charset="0"/>
              <a:buChar char="ü"/>
            </a:pPr>
            <a:r>
              <a:rPr lang="en-US" sz="4000" dirty="0"/>
              <a:t>Define problem.</a:t>
            </a:r>
            <a:endParaRPr lang="en-US" sz="4000" dirty="0">
              <a:cs typeface="Calibri" panose="020F0502020204030204"/>
            </a:endParaRPr>
          </a:p>
          <a:p>
            <a:pPr>
              <a:buFont typeface="Wingdings" panose="020F0502020204030204" pitchFamily="34" charset="0"/>
              <a:buChar char="ü"/>
            </a:pPr>
            <a:r>
              <a:rPr lang="en-US" sz="4000" dirty="0">
                <a:cs typeface="Calibri" panose="020F0502020204030204"/>
              </a:rPr>
              <a:t>Set GPS to an Urban or Rural location.</a:t>
            </a:r>
          </a:p>
          <a:p>
            <a:pPr>
              <a:buFont typeface="Wingdings" panose="020F0502020204030204" pitchFamily="34" charset="0"/>
              <a:buChar char="ü"/>
            </a:pPr>
            <a:r>
              <a:rPr lang="en-US" sz="4000" dirty="0">
                <a:cs typeface="Calibri" panose="020F0502020204030204"/>
              </a:rPr>
              <a:t>Ask how Connected Autonomous Vehicle factors play a role in satellite-receiver relationship through: Inclement Weather, Non-Line of Sight, Metallic Interference, Network Connectivity, and Distance.</a:t>
            </a:r>
          </a:p>
          <a:p>
            <a:pPr>
              <a:buFont typeface="Wingdings" panose="020F0502020204030204" pitchFamily="34" charset="0"/>
              <a:buChar char="ü"/>
            </a:pPr>
            <a:r>
              <a:rPr lang="en-US" sz="4000" dirty="0">
                <a:cs typeface="Calibri" panose="020F0502020204030204"/>
              </a:rPr>
              <a:t>Calculate Standard Deviation(Mean Error), URE (User Accuracy) by scope of radius, and </a:t>
            </a:r>
            <a:r>
              <a:rPr lang="en-US" sz="4000" dirty="0">
                <a:ea typeface="+mn-lt"/>
                <a:cs typeface="+mn-lt"/>
              </a:rPr>
              <a:t>Psuedorange Error (Relative XYZB axis) of GPS receiver.</a:t>
            </a:r>
          </a:p>
        </p:txBody>
      </p:sp>
      <p:sp>
        <p:nvSpPr>
          <p:cNvPr id="10" name="TextBox 9"/>
          <p:cNvSpPr txBox="1"/>
          <p:nvPr/>
        </p:nvSpPr>
        <p:spPr>
          <a:xfrm>
            <a:off x="2359992" y="2827430"/>
            <a:ext cx="28392119" cy="2800767"/>
          </a:xfrm>
          <a:prstGeom prst="rect">
            <a:avLst/>
          </a:prstGeom>
          <a:noFill/>
        </p:spPr>
        <p:txBody>
          <a:bodyPr wrap="square" lIns="91440" tIns="45720" rIns="91440" bIns="45720" rtlCol="0" anchor="t">
            <a:spAutoFit/>
          </a:bodyPr>
          <a:lstStyle/>
          <a:p>
            <a:pPr algn="ctr"/>
            <a:r>
              <a:rPr lang="en-US" sz="4400" dirty="0">
                <a:latin typeface="Times New Roman"/>
                <a:cs typeface="Times New Roman"/>
              </a:rPr>
              <a:t>Malcolm X. Peterson and Denzel Paul, Benedict College</a:t>
            </a:r>
          </a:p>
          <a:p>
            <a:pPr algn="ctr"/>
            <a:r>
              <a:rPr lang="en-US" sz="4400" dirty="0">
                <a:latin typeface="Times New Roman"/>
                <a:cs typeface="Times New Roman"/>
              </a:rPr>
              <a:t>Dr. </a:t>
            </a:r>
            <a:r>
              <a:rPr lang="en-US" sz="4400" dirty="0" err="1">
                <a:latin typeface="Times New Roman"/>
                <a:cs typeface="Times New Roman"/>
              </a:rPr>
              <a:t>Gurcan</a:t>
            </a:r>
            <a:r>
              <a:rPr lang="en-US" sz="4400" dirty="0">
                <a:latin typeface="Times New Roman"/>
                <a:cs typeface="Times New Roman"/>
              </a:rPr>
              <a:t> Comert, Benedict College</a:t>
            </a:r>
          </a:p>
          <a:p>
            <a:pPr algn="ctr"/>
            <a:r>
              <a:rPr lang="en-US" sz="4400" dirty="0">
                <a:latin typeface="Times New Roman"/>
                <a:cs typeface="Calibri"/>
              </a:rPr>
              <a:t>Dr. Judith </a:t>
            </a:r>
            <a:r>
              <a:rPr lang="en-US" sz="4400" dirty="0" err="1">
                <a:latin typeface="Times New Roman"/>
                <a:cs typeface="Calibri"/>
              </a:rPr>
              <a:t>Mwakalonge</a:t>
            </a:r>
            <a:r>
              <a:rPr lang="en-US" sz="4400" dirty="0">
                <a:latin typeface="Times New Roman"/>
                <a:cs typeface="Calibri"/>
              </a:rPr>
              <a:t>, Frank </a:t>
            </a:r>
            <a:r>
              <a:rPr lang="en-US" sz="4400" dirty="0" err="1">
                <a:latin typeface="Times New Roman"/>
                <a:cs typeface="Calibri"/>
              </a:rPr>
              <a:t>Ngeni</a:t>
            </a:r>
            <a:r>
              <a:rPr lang="en-US" sz="4400" dirty="0">
                <a:latin typeface="Times New Roman"/>
                <a:cs typeface="Calibri"/>
              </a:rPr>
              <a:t>, SC State University</a:t>
            </a:r>
          </a:p>
          <a:p>
            <a:pPr algn="ctr"/>
            <a:r>
              <a:rPr lang="en-US" sz="4400" dirty="0">
                <a:latin typeface="Times New Roman"/>
                <a:cs typeface="Calibri"/>
              </a:rPr>
              <a:t>Benedict College 2021 SURI Program</a:t>
            </a:r>
          </a:p>
        </p:txBody>
      </p:sp>
      <p:sp>
        <p:nvSpPr>
          <p:cNvPr id="13" name="TextBox 12"/>
          <p:cNvSpPr txBox="1"/>
          <p:nvPr/>
        </p:nvSpPr>
        <p:spPr>
          <a:xfrm>
            <a:off x="14270182" y="13577455"/>
            <a:ext cx="7204363" cy="890115"/>
          </a:xfrm>
          <a:prstGeom prst="rect">
            <a:avLst/>
          </a:prstGeom>
          <a:noFill/>
        </p:spPr>
        <p:txBody>
          <a:bodyPr wrap="square" rtlCol="0">
            <a:spAutoFit/>
          </a:bodyPr>
          <a:lstStyle/>
          <a:p>
            <a:r>
              <a:rPr lang="en-US"/>
              <a:t> </a:t>
            </a:r>
          </a:p>
        </p:txBody>
      </p:sp>
      <p:pic>
        <p:nvPicPr>
          <p:cNvPr id="3" name="Picture 4" descr="Logo&#10;&#10;Description automatically generated">
            <a:extLst>
              <a:ext uri="{FF2B5EF4-FFF2-40B4-BE49-F238E27FC236}">
                <a16:creationId xmlns:a16="http://schemas.microsoft.com/office/drawing/2014/main" id="{C9F8FB32-C411-4746-913C-C4A6FE749649}"/>
              </a:ext>
            </a:extLst>
          </p:cNvPr>
          <p:cNvPicPr>
            <a:picLocks noChangeAspect="1"/>
          </p:cNvPicPr>
          <p:nvPr/>
        </p:nvPicPr>
        <p:blipFill>
          <a:blip r:embed="rId2"/>
          <a:stretch>
            <a:fillRect/>
          </a:stretch>
        </p:blipFill>
        <p:spPr>
          <a:xfrm>
            <a:off x="2609314" y="2422134"/>
            <a:ext cx="2595788" cy="2596209"/>
          </a:xfrm>
          <a:prstGeom prst="rect">
            <a:avLst/>
          </a:prstGeom>
        </p:spPr>
      </p:pic>
      <p:sp>
        <p:nvSpPr>
          <p:cNvPr id="12" name="TextBox 11">
            <a:extLst>
              <a:ext uri="{FF2B5EF4-FFF2-40B4-BE49-F238E27FC236}">
                <a16:creationId xmlns:a16="http://schemas.microsoft.com/office/drawing/2014/main" id="{C4BB0877-D249-453B-A6DC-DD4F94B41009}"/>
              </a:ext>
            </a:extLst>
          </p:cNvPr>
          <p:cNvSpPr txBox="1"/>
          <p:nvPr/>
        </p:nvSpPr>
        <p:spPr>
          <a:xfrm>
            <a:off x="25062245" y="6332411"/>
            <a:ext cx="5047487"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600" cap="all">
                <a:solidFill>
                  <a:schemeClr val="accent1">
                    <a:lumMod val="75000"/>
                  </a:schemeClr>
                </a:solidFill>
                <a:cs typeface="Calibri"/>
              </a:rPr>
              <a:t>TECHNOLOGY</a:t>
            </a:r>
          </a:p>
        </p:txBody>
      </p:sp>
      <p:sp>
        <p:nvSpPr>
          <p:cNvPr id="14" name="TextBox 13">
            <a:extLst>
              <a:ext uri="{FF2B5EF4-FFF2-40B4-BE49-F238E27FC236}">
                <a16:creationId xmlns:a16="http://schemas.microsoft.com/office/drawing/2014/main" id="{291085B7-A0F4-4611-9600-89B9102C7013}"/>
              </a:ext>
            </a:extLst>
          </p:cNvPr>
          <p:cNvSpPr txBox="1"/>
          <p:nvPr/>
        </p:nvSpPr>
        <p:spPr>
          <a:xfrm>
            <a:off x="23577628" y="7612815"/>
            <a:ext cx="8538126"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100" b="1">
                <a:solidFill>
                  <a:schemeClr val="tx1">
                    <a:lumMod val="75000"/>
                    <a:lumOff val="25000"/>
                  </a:schemeClr>
                </a:solidFill>
                <a:ea typeface="+mn-lt"/>
                <a:cs typeface="+mn-lt"/>
              </a:rPr>
              <a:t>How can road barriers be tracked? How will officials be alerted when the road barrier have been tampered with? </a:t>
            </a:r>
          </a:p>
          <a:p>
            <a:endParaRPr lang="en-US" sz="3100" b="1">
              <a:solidFill>
                <a:schemeClr val="tx1">
                  <a:lumMod val="75000"/>
                  <a:lumOff val="25000"/>
                </a:schemeClr>
              </a:solidFill>
              <a:latin typeface="Calibri"/>
              <a:cs typeface="Calibri"/>
            </a:endParaRPr>
          </a:p>
          <a:p>
            <a:pPr marL="457200" indent="-457200">
              <a:buFont typeface="Arial"/>
              <a:buChar char="•"/>
            </a:pPr>
            <a:r>
              <a:rPr lang="en-US" sz="3100">
                <a:solidFill>
                  <a:schemeClr val="tx1">
                    <a:lumMod val="75000"/>
                    <a:lumOff val="25000"/>
                  </a:schemeClr>
                </a:solidFill>
                <a:latin typeface="Times New Roman"/>
                <a:cs typeface="Calibri"/>
              </a:rPr>
              <a:t>Geofencing (Beacons, Breadcrumb Tracking)</a:t>
            </a:r>
          </a:p>
          <a:p>
            <a:pPr marL="457200" indent="-457200">
              <a:buFont typeface="Arial"/>
              <a:buChar char="•"/>
            </a:pPr>
            <a:endParaRPr lang="en-US" sz="3100">
              <a:solidFill>
                <a:schemeClr val="tx1">
                  <a:lumMod val="75000"/>
                  <a:lumOff val="25000"/>
                </a:schemeClr>
              </a:solidFill>
              <a:latin typeface="Times New Roman"/>
              <a:cs typeface="Calibri"/>
            </a:endParaRPr>
          </a:p>
          <a:p>
            <a:pPr marL="457200" indent="-457200">
              <a:buFont typeface="Arial"/>
              <a:buChar char="•"/>
            </a:pPr>
            <a:r>
              <a:rPr lang="en-US" sz="3100">
                <a:solidFill>
                  <a:schemeClr val="tx1">
                    <a:lumMod val="75000"/>
                    <a:lumOff val="25000"/>
                  </a:schemeClr>
                </a:solidFill>
                <a:latin typeface="Times New Roman"/>
                <a:cs typeface="Calibri"/>
              </a:rPr>
              <a:t>Tracking System</a:t>
            </a:r>
            <a:r>
              <a:rPr lang="en-US" sz="3100" b="1">
                <a:solidFill>
                  <a:schemeClr val="tx1">
                    <a:lumMod val="75000"/>
                    <a:lumOff val="25000"/>
                  </a:schemeClr>
                </a:solidFill>
                <a:cs typeface="Calibri"/>
              </a:rPr>
              <a:t>, </a:t>
            </a:r>
            <a:r>
              <a:rPr lang="en-US" sz="3100" i="1" u="sng" err="1">
                <a:ea typeface="+mn-lt"/>
                <a:cs typeface="+mn-lt"/>
              </a:rPr>
              <a:t>SpyTech</a:t>
            </a:r>
            <a:r>
              <a:rPr lang="en-US" sz="3100" i="1" u="sng">
                <a:ea typeface="+mn-lt"/>
                <a:cs typeface="+mn-lt"/>
              </a:rPr>
              <a:t> GL300 GPS Tracker </a:t>
            </a:r>
          </a:p>
          <a:p>
            <a:pPr marL="457200" indent="-457200">
              <a:buFont typeface="Arial"/>
              <a:buChar char="•"/>
            </a:pPr>
            <a:endParaRPr lang="en-US" sz="3100" i="1" u="sng">
              <a:solidFill>
                <a:srgbClr val="000000"/>
              </a:solidFill>
              <a:cs typeface="Calibri"/>
            </a:endParaRPr>
          </a:p>
          <a:p>
            <a:pPr marL="457200" indent="-457200">
              <a:buFont typeface="Arial"/>
              <a:buChar char="•"/>
            </a:pPr>
            <a:endParaRPr lang="en-US" sz="3100" i="1" u="sng">
              <a:solidFill>
                <a:srgbClr val="000000"/>
              </a:solidFill>
              <a:cs typeface="Calibri"/>
            </a:endParaRPr>
          </a:p>
          <a:p>
            <a:pPr marL="457200" indent="-457200">
              <a:buFont typeface="Wingdings"/>
              <a:buChar char="§"/>
            </a:pPr>
            <a:endParaRPr lang="en-US" sz="3100">
              <a:solidFill>
                <a:schemeClr val="tx1">
                  <a:lumMod val="75000"/>
                  <a:lumOff val="25000"/>
                </a:schemeClr>
              </a:solidFill>
              <a:cs typeface="Calibri"/>
            </a:endParaRPr>
          </a:p>
        </p:txBody>
      </p:sp>
      <p:pic>
        <p:nvPicPr>
          <p:cNvPr id="17" name="Picture 18" descr="A picture containing text, transport&#10;&#10;Description automatically generated">
            <a:extLst>
              <a:ext uri="{FF2B5EF4-FFF2-40B4-BE49-F238E27FC236}">
                <a16:creationId xmlns:a16="http://schemas.microsoft.com/office/drawing/2014/main" id="{D4C9F706-6BEB-4B10-94B9-87F9CFE0298E}"/>
              </a:ext>
            </a:extLst>
          </p:cNvPr>
          <p:cNvPicPr>
            <a:picLocks noChangeAspect="1"/>
          </p:cNvPicPr>
          <p:nvPr/>
        </p:nvPicPr>
        <p:blipFill>
          <a:blip r:embed="rId3"/>
          <a:stretch>
            <a:fillRect/>
          </a:stretch>
        </p:blipFill>
        <p:spPr>
          <a:xfrm>
            <a:off x="2263643" y="16443826"/>
            <a:ext cx="4138275" cy="2177015"/>
          </a:xfrm>
          <a:prstGeom prst="rect">
            <a:avLst/>
          </a:prstGeom>
        </p:spPr>
      </p:pic>
      <p:pic>
        <p:nvPicPr>
          <p:cNvPr id="19" name="Picture 19" descr="A picture containing text, tree, outdoor, way&#10;&#10;Description automatically generated">
            <a:extLst>
              <a:ext uri="{FF2B5EF4-FFF2-40B4-BE49-F238E27FC236}">
                <a16:creationId xmlns:a16="http://schemas.microsoft.com/office/drawing/2014/main" id="{73B510B0-E051-492C-AB83-65E8CBE1DC3E}"/>
              </a:ext>
            </a:extLst>
          </p:cNvPr>
          <p:cNvPicPr>
            <a:picLocks noChangeAspect="1"/>
          </p:cNvPicPr>
          <p:nvPr/>
        </p:nvPicPr>
        <p:blipFill>
          <a:blip r:embed="rId4"/>
          <a:stretch>
            <a:fillRect/>
          </a:stretch>
        </p:blipFill>
        <p:spPr>
          <a:xfrm>
            <a:off x="7314363" y="17177990"/>
            <a:ext cx="4218759" cy="1993685"/>
          </a:xfrm>
          <a:prstGeom prst="rect">
            <a:avLst/>
          </a:prstGeom>
        </p:spPr>
      </p:pic>
      <p:pic>
        <p:nvPicPr>
          <p:cNvPr id="20" name="Picture 20" descr="Diagram&#10;&#10;Description automatically generated">
            <a:extLst>
              <a:ext uri="{FF2B5EF4-FFF2-40B4-BE49-F238E27FC236}">
                <a16:creationId xmlns:a16="http://schemas.microsoft.com/office/drawing/2014/main" id="{249530EA-754B-4460-81C7-993A81B1DA86}"/>
              </a:ext>
            </a:extLst>
          </p:cNvPr>
          <p:cNvPicPr>
            <a:picLocks noChangeAspect="1"/>
          </p:cNvPicPr>
          <p:nvPr/>
        </p:nvPicPr>
        <p:blipFill>
          <a:blip r:embed="rId5"/>
          <a:stretch>
            <a:fillRect/>
          </a:stretch>
        </p:blipFill>
        <p:spPr>
          <a:xfrm>
            <a:off x="23270250" y="11596216"/>
            <a:ext cx="4299244" cy="2857906"/>
          </a:xfrm>
          <a:prstGeom prst="rect">
            <a:avLst/>
          </a:prstGeom>
        </p:spPr>
      </p:pic>
      <p:pic>
        <p:nvPicPr>
          <p:cNvPr id="21" name="Picture 21">
            <a:extLst>
              <a:ext uri="{FF2B5EF4-FFF2-40B4-BE49-F238E27FC236}">
                <a16:creationId xmlns:a16="http://schemas.microsoft.com/office/drawing/2014/main" id="{3F498777-C833-4A9B-9A5E-FDA803372635}"/>
              </a:ext>
            </a:extLst>
          </p:cNvPr>
          <p:cNvPicPr>
            <a:picLocks noChangeAspect="1"/>
          </p:cNvPicPr>
          <p:nvPr/>
        </p:nvPicPr>
        <p:blipFill>
          <a:blip r:embed="rId6"/>
          <a:stretch>
            <a:fillRect/>
          </a:stretch>
        </p:blipFill>
        <p:spPr>
          <a:xfrm>
            <a:off x="28018871" y="11587907"/>
            <a:ext cx="4299244" cy="2874527"/>
          </a:xfrm>
          <a:prstGeom prst="rect">
            <a:avLst/>
          </a:prstGeom>
        </p:spPr>
      </p:pic>
      <p:sp>
        <p:nvSpPr>
          <p:cNvPr id="23" name="TextBox 22">
            <a:extLst>
              <a:ext uri="{FF2B5EF4-FFF2-40B4-BE49-F238E27FC236}">
                <a16:creationId xmlns:a16="http://schemas.microsoft.com/office/drawing/2014/main" id="{EFEC46EA-C56D-4876-B76A-F11C22E2D4CE}"/>
              </a:ext>
            </a:extLst>
          </p:cNvPr>
          <p:cNvSpPr txBox="1"/>
          <p:nvPr/>
        </p:nvSpPr>
        <p:spPr>
          <a:xfrm>
            <a:off x="24199252" y="14919433"/>
            <a:ext cx="8296670" cy="55399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5400" cap="all">
                <a:solidFill>
                  <a:schemeClr val="accent1">
                    <a:lumMod val="75000"/>
                  </a:schemeClr>
                </a:solidFill>
                <a:cs typeface="Calibri"/>
              </a:rPr>
              <a:t>Acknowledgements</a:t>
            </a:r>
            <a:endParaRPr lang="en-US"/>
          </a:p>
          <a:p>
            <a:pPr algn="just">
              <a:buFont typeface="Arial"/>
              <a:buChar char="•"/>
            </a:pPr>
            <a:r>
              <a:rPr lang="en-US" sz="2400">
                <a:ea typeface="+mn-lt"/>
                <a:cs typeface="+mn-lt"/>
              </a:rPr>
              <a:t>U.S. Department of Education Minority Science Improvement Program (MSIEP-Benedict College Creating Achievers in STEM through Academic Support, Mentoring, and Research FY19 US Department of Education MSEIP Grant Award P120A190061) </a:t>
            </a:r>
            <a:endParaRPr lang="en-US" sz="2400">
              <a:cs typeface="Calibri"/>
            </a:endParaRPr>
          </a:p>
          <a:p>
            <a:pPr algn="just">
              <a:buFont typeface="Arial"/>
              <a:buChar char="•"/>
            </a:pPr>
            <a:r>
              <a:rPr lang="en-US" sz="2400">
                <a:ea typeface="+mn-lt"/>
                <a:cs typeface="+mn-lt"/>
              </a:rPr>
              <a:t>Center for Connected Multimodal Mobility (C2M2) (USDOT Tier 1 University Transportation Center) Grant headquartered at Clemson University, Clemson, South Carolina, USA.</a:t>
            </a:r>
            <a:endParaRPr lang="en-US" sz="2400">
              <a:cs typeface="Calibri"/>
            </a:endParaRPr>
          </a:p>
          <a:p>
            <a:pPr algn="just">
              <a:buFont typeface="Arial"/>
              <a:buChar char="•"/>
            </a:pPr>
            <a:r>
              <a:rPr lang="en-US" sz="2400">
                <a:ea typeface="+mn-lt"/>
                <a:cs typeface="+mn-lt"/>
              </a:rPr>
              <a:t>U.S. National Science Foundation (NSF, Nos. 1719501, 1436222, and 1400991, 1954532) grants. </a:t>
            </a:r>
            <a:endParaRPr lang="en-US" sz="2400">
              <a:cs typeface="Calibri"/>
            </a:endParaRPr>
          </a:p>
          <a:p>
            <a:pPr algn="just">
              <a:buFont typeface="Arial"/>
              <a:buChar char="•"/>
            </a:pPr>
            <a:r>
              <a:rPr lang="en-US" sz="2400">
                <a:ea typeface="+mn-lt"/>
                <a:cs typeface="+mn-lt"/>
              </a:rPr>
              <a:t>SC </a:t>
            </a:r>
            <a:r>
              <a:rPr lang="en-US" sz="2400" err="1">
                <a:ea typeface="+mn-lt"/>
                <a:cs typeface="+mn-lt"/>
              </a:rPr>
              <a:t>EPSCoR</a:t>
            </a:r>
            <a:r>
              <a:rPr lang="en-US" sz="2400">
                <a:ea typeface="+mn-lt"/>
                <a:cs typeface="+mn-lt"/>
              </a:rPr>
              <a:t>, SCAMP, NASA ULI project headquartered at University of South Carolina, Columbia.</a:t>
            </a:r>
            <a:endParaRPr lang="en-US" sz="2400">
              <a:cs typeface="Calibri"/>
            </a:endParaRPr>
          </a:p>
          <a:p>
            <a:pPr marL="685800" indent="-685800">
              <a:buFont typeface="Arial"/>
              <a:buChar char="•"/>
            </a:pPr>
            <a:endParaRPr lang="en-US" sz="2400">
              <a:cs typeface="Calibri"/>
            </a:endParaRPr>
          </a:p>
        </p:txBody>
      </p:sp>
      <p:pic>
        <p:nvPicPr>
          <p:cNvPr id="2" name="Picture 10" descr="Chart, line chart, scatter chart&#10;&#10;Description automatically generated">
            <a:extLst>
              <a:ext uri="{FF2B5EF4-FFF2-40B4-BE49-F238E27FC236}">
                <a16:creationId xmlns:a16="http://schemas.microsoft.com/office/drawing/2014/main" id="{C0D465AA-798B-42ED-80EB-553ECF8B53FF}"/>
              </a:ext>
            </a:extLst>
          </p:cNvPr>
          <p:cNvPicPr>
            <a:picLocks noChangeAspect="1"/>
          </p:cNvPicPr>
          <p:nvPr/>
        </p:nvPicPr>
        <p:blipFill>
          <a:blip r:embed="rId7"/>
          <a:stretch>
            <a:fillRect/>
          </a:stretch>
        </p:blipFill>
        <p:spPr>
          <a:xfrm>
            <a:off x="13495700" y="11691612"/>
            <a:ext cx="9530773" cy="6730400"/>
          </a:xfrm>
          <a:prstGeom prst="rect">
            <a:avLst/>
          </a:prstGeom>
        </p:spPr>
      </p:pic>
      <p:pic>
        <p:nvPicPr>
          <p:cNvPr id="11" name="Picture 14" descr="A picture containing text, clipart&#10;&#10;Description automatically generated">
            <a:extLst>
              <a:ext uri="{FF2B5EF4-FFF2-40B4-BE49-F238E27FC236}">
                <a16:creationId xmlns:a16="http://schemas.microsoft.com/office/drawing/2014/main" id="{F20A71A7-678B-4EE7-BDA1-6756F6AD79C9}"/>
              </a:ext>
            </a:extLst>
          </p:cNvPr>
          <p:cNvPicPr>
            <a:picLocks noChangeAspect="1"/>
          </p:cNvPicPr>
          <p:nvPr/>
        </p:nvPicPr>
        <p:blipFill>
          <a:blip r:embed="rId8"/>
          <a:stretch>
            <a:fillRect/>
          </a:stretch>
        </p:blipFill>
        <p:spPr>
          <a:xfrm>
            <a:off x="392319" y="802020"/>
            <a:ext cx="6612957" cy="1606774"/>
          </a:xfrm>
          <a:prstGeom prst="rect">
            <a:avLst/>
          </a:prstGeom>
        </p:spPr>
      </p:pic>
      <p:pic>
        <p:nvPicPr>
          <p:cNvPr id="15" name="Picture 17" descr="Logo&#10;&#10;Description automatically generated">
            <a:extLst>
              <a:ext uri="{FF2B5EF4-FFF2-40B4-BE49-F238E27FC236}">
                <a16:creationId xmlns:a16="http://schemas.microsoft.com/office/drawing/2014/main" id="{E5B8E547-3F06-4854-844B-9FD307B9D40D}"/>
              </a:ext>
            </a:extLst>
          </p:cNvPr>
          <p:cNvPicPr>
            <a:picLocks noChangeAspect="1"/>
          </p:cNvPicPr>
          <p:nvPr/>
        </p:nvPicPr>
        <p:blipFill>
          <a:blip r:embed="rId9"/>
          <a:stretch>
            <a:fillRect/>
          </a:stretch>
        </p:blipFill>
        <p:spPr>
          <a:xfrm>
            <a:off x="27078188" y="797041"/>
            <a:ext cx="4180496" cy="4098264"/>
          </a:xfrm>
          <a:prstGeom prst="rect">
            <a:avLst/>
          </a:prstGeom>
        </p:spPr>
      </p:pic>
      <p:sp>
        <p:nvSpPr>
          <p:cNvPr id="5" name="TextBox 4">
            <a:extLst>
              <a:ext uri="{FF2B5EF4-FFF2-40B4-BE49-F238E27FC236}">
                <a16:creationId xmlns:a16="http://schemas.microsoft.com/office/drawing/2014/main" id="{184C8EB3-E32F-4B95-8450-C809E58C0959}"/>
              </a:ext>
            </a:extLst>
          </p:cNvPr>
          <p:cNvSpPr txBox="1"/>
          <p:nvPr/>
        </p:nvSpPr>
        <p:spPr>
          <a:xfrm>
            <a:off x="13826667" y="18604910"/>
            <a:ext cx="9423462"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i="1" dirty="0">
                <a:cs typeface="Calibri"/>
              </a:rPr>
              <a:t>Figure #1</a:t>
            </a:r>
            <a:r>
              <a:rPr lang="en-US" sz="3200" dirty="0">
                <a:cs typeface="Calibri"/>
              </a:rPr>
              <a:t>:</a:t>
            </a:r>
            <a:r>
              <a:rPr lang="en-US" sz="4800" dirty="0">
                <a:cs typeface="Calibri"/>
              </a:rPr>
              <a:t> </a:t>
            </a:r>
            <a:r>
              <a:rPr lang="en-US" sz="3600" b="1" dirty="0">
                <a:ea typeface="+mn-lt"/>
                <a:cs typeface="+mn-lt"/>
              </a:rPr>
              <a:t>Adopted from University of </a:t>
            </a:r>
            <a:r>
              <a:rPr lang="en-US" sz="3600" b="1">
                <a:ea typeface="+mn-lt"/>
                <a:cs typeface="+mn-lt"/>
              </a:rPr>
              <a:t>Newcastle 1998 model</a:t>
            </a:r>
            <a:r>
              <a:rPr lang="en-US" sz="3600" b="1" dirty="0">
                <a:ea typeface="+mn-lt"/>
                <a:cs typeface="+mn-lt"/>
              </a:rPr>
              <a:t> explaining network flow per city.</a:t>
            </a:r>
            <a:endParaRPr lang="en-US" sz="3600" dirty="0">
              <a:cs typeface="Calibri"/>
            </a:endParaRPr>
          </a:p>
        </p:txBody>
      </p:sp>
    </p:spTree>
    <p:extLst>
      <p:ext uri="{BB962C8B-B14F-4D97-AF65-F5344CB8AC3E}">
        <p14:creationId xmlns:p14="http://schemas.microsoft.com/office/powerpoint/2010/main" val="404020638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C5A3A69A3E8A479AE5595C59D450B6" ma:contentTypeVersion="4" ma:contentTypeDescription="Create a new document." ma:contentTypeScope="" ma:versionID="5e0744f4f7a3d85d489eee6db24cb644">
  <xsd:schema xmlns:xsd="http://www.w3.org/2001/XMLSchema" xmlns:xs="http://www.w3.org/2001/XMLSchema" xmlns:p="http://schemas.microsoft.com/office/2006/metadata/properties" xmlns:ns2="b24f9e6d-a75b-4f8f-8d8e-0d05c8a05086" targetNamespace="http://schemas.microsoft.com/office/2006/metadata/properties" ma:root="true" ma:fieldsID="8a65323787f73b8de3a86bfee8b0aee9" ns2:_="">
    <xsd:import namespace="b24f9e6d-a75b-4f8f-8d8e-0d05c8a05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4f9e6d-a75b-4f8f-8d8e-0d05c8a050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181B4ED-D661-48B3-9EF5-D33EAA7EA2B3}">
  <ds:schemaRefs>
    <ds:schemaRef ds:uri="b24f9e6d-a75b-4f8f-8d8e-0d05c8a0508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1B9821A-FAB5-4E85-8E66-437EB18C7D7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8C2D174-7D02-4151-8884-D71A131CF6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492</Words>
  <Application>Microsoft Office PowerPoint</Application>
  <PresentationFormat>Custom</PresentationFormat>
  <Paragraphs>33</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Courier New</vt:lpstr>
      <vt:lpstr>Times New Roman</vt:lpstr>
      <vt:lpstr>Wingdings</vt:lpstr>
      <vt:lpstr>Retrospect</vt:lpstr>
      <vt:lpstr>Illegal Tampering of Flood Barricades using Emergency GPS and Geofencing for CAVs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Jessica Chau</dc:creator>
  <cp:lastModifiedBy>malcolm peterson</cp:lastModifiedBy>
  <cp:revision>32</cp:revision>
  <dcterms:created xsi:type="dcterms:W3CDTF">2020-07-10T13:13:19Z</dcterms:created>
  <dcterms:modified xsi:type="dcterms:W3CDTF">2021-07-15T14:32:05Z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0x01010095C5A3A69A3E8A479AE5595C59D450B6</vt:lpwstr>
  </property>
</Properties>
</file>