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snapToGrid="0" snapToObjects="1">
      <p:cViewPr varScale="1">
        <p:scale>
          <a:sx n="29" d="100"/>
          <a:sy n="29" d="100"/>
        </p:scale>
        <p:origin x="888"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7/13/2021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doi.org/10.1097/MD.0000000000003763"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3"/>
          </p:nvPr>
        </p:nvSpPr>
        <p:spPr>
          <a:xfrm>
            <a:off x="2238349" y="2957269"/>
            <a:ext cx="8993676" cy="1492133"/>
          </a:xfrm>
        </p:spPr>
        <p:txBody>
          <a:bodyPr>
            <a:normAutofit/>
          </a:bodyPr>
          <a:lstStyle/>
          <a:p>
            <a:pPr algn="ctr"/>
            <a:r>
              <a:rPr lang="en-US" sz="6600" dirty="0">
                <a:latin typeface="Times New Roman" panose="02020603050405020304" pitchFamily="18" charset="0"/>
                <a:cs typeface="Times New Roman" panose="02020603050405020304" pitchFamily="18" charset="0"/>
              </a:rPr>
              <a:t>Introduction</a:t>
            </a:r>
          </a:p>
        </p:txBody>
      </p:sp>
      <p:sp>
        <p:nvSpPr>
          <p:cNvPr id="12" name="TextBox 11">
            <a:extLst>
              <a:ext uri="{FF2B5EF4-FFF2-40B4-BE49-F238E27FC236}">
                <a16:creationId xmlns:a16="http://schemas.microsoft.com/office/drawing/2014/main" id="{34E26E59-C2AF-D246-A995-2372345489F1}"/>
              </a:ext>
            </a:extLst>
          </p:cNvPr>
          <p:cNvSpPr txBox="1"/>
          <p:nvPr/>
        </p:nvSpPr>
        <p:spPr>
          <a:xfrm>
            <a:off x="605607" y="4883260"/>
            <a:ext cx="12571243" cy="6494085"/>
          </a:xfrm>
          <a:prstGeom prst="rect">
            <a:avLst/>
          </a:prstGeom>
          <a:noFill/>
        </p:spPr>
        <p:txBody>
          <a:bodyPr wrap="square">
            <a:spAutoFit/>
          </a:bodyPr>
          <a:lstStyle/>
          <a:p>
            <a:pPr algn="just"/>
            <a:r>
              <a:rPr lang="en-US" sz="3200" dirty="0">
                <a:latin typeface="Times New Roman" panose="02020603050405020304" pitchFamily="18" charset="0"/>
                <a:cs typeface="Times New Roman" panose="02020603050405020304" pitchFamily="18" charset="0"/>
              </a:rPr>
              <a:t>TNNT2 is a gene expressed in the left ventricle of the heart, that is responsible for producing a cardiac troponin T protein (cTNT). cTNT plays a key role in muscle contraction along with 2 other proteins. In order for muscle contraction to occur, actin and myosin in the sarcomere need to bind together. Through the binding of calcium, cTNT is able to move tropomyosin away from actin and allow myosin heads to attach. </a:t>
            </a:r>
            <a:r>
              <a:rPr lang="en-US" sz="3200" dirty="0" err="1">
                <a:latin typeface="Times New Roman" panose="02020603050405020304" pitchFamily="18" charset="0"/>
                <a:cs typeface="Times New Roman" panose="02020603050405020304" pitchFamily="18" charset="0"/>
              </a:rPr>
              <a:t>Calcum</a:t>
            </a:r>
            <a:r>
              <a:rPr lang="en-US" sz="3200" dirty="0">
                <a:latin typeface="Times New Roman" panose="02020603050405020304" pitchFamily="18" charset="0"/>
                <a:cs typeface="Times New Roman" panose="02020603050405020304" pitchFamily="18" charset="0"/>
              </a:rPr>
              <a:t> levels in the body must be above 8.8mg/dL in order for enough to be released out of the sarcoplasmic reticulum. Excessive alcohol consumption can play a role in lower calcium levels, and in turn, calcium binding cannot occur. This leads to the muscle being unable to contract and release the blood that has filled the heart. The purpose of this research is continued to determine if excessive alcohol consumption can trigger another mutation within the cTNT protein, leading to atrophy in the left ventricle of the heart.</a:t>
            </a:r>
            <a:endParaRPr lang="en-US" sz="3200" dirty="0"/>
          </a:p>
        </p:txBody>
      </p:sp>
      <p:sp>
        <p:nvSpPr>
          <p:cNvPr id="19" name="TextBox 18">
            <a:extLst>
              <a:ext uri="{FF2B5EF4-FFF2-40B4-BE49-F238E27FC236}">
                <a16:creationId xmlns:a16="http://schemas.microsoft.com/office/drawing/2014/main" id="{DDA7C374-8FB8-CC42-9FA1-A8CF705D26FA}"/>
              </a:ext>
            </a:extLst>
          </p:cNvPr>
          <p:cNvSpPr txBox="1"/>
          <p:nvPr/>
        </p:nvSpPr>
        <p:spPr>
          <a:xfrm>
            <a:off x="2267431" y="808849"/>
            <a:ext cx="28673036" cy="1837426"/>
          </a:xfrm>
          <a:prstGeom prst="rect">
            <a:avLst/>
          </a:prstGeom>
          <a:noFill/>
        </p:spPr>
        <p:txBody>
          <a:bodyPr wrap="square" rtlCol="0">
            <a:spAutoFit/>
          </a:bodyPr>
          <a:lstStyle/>
          <a:p>
            <a:pPr algn="ctr"/>
            <a:r>
              <a:rPr lang="en-US" sz="3780" b="1" dirty="0">
                <a:latin typeface="Times New Roman" panose="02020603050405020304" pitchFamily="18" charset="0"/>
                <a:cs typeface="Times New Roman" panose="02020603050405020304" pitchFamily="18" charset="0"/>
              </a:rPr>
              <a:t>The Effects of Alcohol Consumption on the TNNT2 Gene Expression in the Left Ventricle of the Cardiac Muscle. </a:t>
            </a:r>
            <a:r>
              <a:rPr lang="en-US" sz="3780" b="1" u="sng" dirty="0">
                <a:latin typeface="Times New Roman" panose="02020603050405020304" pitchFamily="18" charset="0"/>
                <a:cs typeface="Times New Roman" panose="02020603050405020304" pitchFamily="18" charset="0"/>
              </a:rPr>
              <a:t>Jennifer Kidane </a:t>
            </a:r>
            <a:r>
              <a:rPr lang="en-US" sz="3780" b="1" dirty="0">
                <a:latin typeface="Times New Roman" panose="02020603050405020304" pitchFamily="18" charset="0"/>
                <a:cs typeface="Times New Roman" panose="02020603050405020304" pitchFamily="18" charset="0"/>
              </a:rPr>
              <a:t>and Larry Lowe</a:t>
            </a:r>
          </a:p>
          <a:p>
            <a:pPr algn="ctr"/>
            <a:r>
              <a:rPr lang="en-US" sz="3780" b="1" dirty="0">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p>
        </p:txBody>
      </p:sp>
      <p:pic>
        <p:nvPicPr>
          <p:cNvPr id="20" name="Picture 2" descr="http://hbcubuzz.com/wp-content/uploads/2012/10/benedict-copy.jpg">
            <a:extLst>
              <a:ext uri="{FF2B5EF4-FFF2-40B4-BE49-F238E27FC236}">
                <a16:creationId xmlns:a16="http://schemas.microsoft.com/office/drawing/2014/main" id="{A1562142-D6A5-7448-8FF0-7BFABFD86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231" y="1069476"/>
            <a:ext cx="2118533" cy="214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8">
            <a:extLst>
              <a:ext uri="{FF2B5EF4-FFF2-40B4-BE49-F238E27FC236}">
                <a16:creationId xmlns:a16="http://schemas.microsoft.com/office/drawing/2014/main" id="{50BA9016-F8C0-354F-8B59-E60EBE83F37A}"/>
              </a:ext>
            </a:extLst>
          </p:cNvPr>
          <p:cNvCxnSpPr>
            <a:cxnSpLocks noChangeShapeType="1"/>
          </p:cNvCxnSpPr>
          <p:nvPr/>
        </p:nvCxnSpPr>
        <p:spPr bwMode="auto">
          <a:xfrm>
            <a:off x="2591868" y="2701558"/>
            <a:ext cx="28348599"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22" name="Text Placeholder 8">
            <a:extLst>
              <a:ext uri="{FF2B5EF4-FFF2-40B4-BE49-F238E27FC236}">
                <a16:creationId xmlns:a16="http://schemas.microsoft.com/office/drawing/2014/main" id="{CDCED392-A5DB-CD4C-8B4B-A0C5ADD24F75}"/>
              </a:ext>
            </a:extLst>
          </p:cNvPr>
          <p:cNvSpPr txBox="1">
            <a:spLocks/>
          </p:cNvSpPr>
          <p:nvPr/>
        </p:nvSpPr>
        <p:spPr>
          <a:xfrm>
            <a:off x="1806220" y="12151789"/>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Materials &amp; Methods</a:t>
            </a:r>
          </a:p>
        </p:txBody>
      </p:sp>
      <p:sp>
        <p:nvSpPr>
          <p:cNvPr id="25" name="Text Placeholder 8">
            <a:extLst>
              <a:ext uri="{FF2B5EF4-FFF2-40B4-BE49-F238E27FC236}">
                <a16:creationId xmlns:a16="http://schemas.microsoft.com/office/drawing/2014/main" id="{5BF20732-EDD5-D542-A30E-BD91F590041A}"/>
              </a:ext>
            </a:extLst>
          </p:cNvPr>
          <p:cNvSpPr txBox="1">
            <a:spLocks/>
          </p:cNvSpPr>
          <p:nvPr/>
        </p:nvSpPr>
        <p:spPr>
          <a:xfrm>
            <a:off x="13845143" y="2833852"/>
            <a:ext cx="622533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Results</a:t>
            </a:r>
          </a:p>
        </p:txBody>
      </p:sp>
      <p:sp>
        <p:nvSpPr>
          <p:cNvPr id="26" name="Text Placeholder 8">
            <a:extLst>
              <a:ext uri="{FF2B5EF4-FFF2-40B4-BE49-F238E27FC236}">
                <a16:creationId xmlns:a16="http://schemas.microsoft.com/office/drawing/2014/main" id="{FD2C6AB8-479A-1C41-A82F-FBF95E13A0AA}"/>
              </a:ext>
            </a:extLst>
          </p:cNvPr>
          <p:cNvSpPr txBox="1">
            <a:spLocks/>
          </p:cNvSpPr>
          <p:nvPr/>
        </p:nvSpPr>
        <p:spPr>
          <a:xfrm>
            <a:off x="23492595" y="2836198"/>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Conclusion</a:t>
            </a:r>
          </a:p>
        </p:txBody>
      </p:sp>
      <p:sp>
        <p:nvSpPr>
          <p:cNvPr id="27" name="Text Placeholder 8">
            <a:extLst>
              <a:ext uri="{FF2B5EF4-FFF2-40B4-BE49-F238E27FC236}">
                <a16:creationId xmlns:a16="http://schemas.microsoft.com/office/drawing/2014/main" id="{F7666DE1-0C49-2541-8145-F27EDCBE722B}"/>
              </a:ext>
            </a:extLst>
          </p:cNvPr>
          <p:cNvSpPr txBox="1">
            <a:spLocks/>
          </p:cNvSpPr>
          <p:nvPr/>
        </p:nvSpPr>
        <p:spPr>
          <a:xfrm>
            <a:off x="23255510" y="7927514"/>
            <a:ext cx="8896644"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Literature Cited</a:t>
            </a:r>
          </a:p>
        </p:txBody>
      </p:sp>
      <p:sp>
        <p:nvSpPr>
          <p:cNvPr id="28" name="Text Placeholder 8">
            <a:extLst>
              <a:ext uri="{FF2B5EF4-FFF2-40B4-BE49-F238E27FC236}">
                <a16:creationId xmlns:a16="http://schemas.microsoft.com/office/drawing/2014/main" id="{DA09A57A-BACC-594C-AA4F-50E78F8DF4FB}"/>
              </a:ext>
            </a:extLst>
          </p:cNvPr>
          <p:cNvSpPr txBox="1">
            <a:spLocks/>
          </p:cNvSpPr>
          <p:nvPr/>
        </p:nvSpPr>
        <p:spPr>
          <a:xfrm>
            <a:off x="22886989" y="15016465"/>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Acknowledgements</a:t>
            </a:r>
          </a:p>
        </p:txBody>
      </p:sp>
      <p:sp>
        <p:nvSpPr>
          <p:cNvPr id="30" name="TextBox 29">
            <a:extLst>
              <a:ext uri="{FF2B5EF4-FFF2-40B4-BE49-F238E27FC236}">
                <a16:creationId xmlns:a16="http://schemas.microsoft.com/office/drawing/2014/main" id="{8E08CC35-9933-3843-8433-1A4BC05953D5}"/>
              </a:ext>
            </a:extLst>
          </p:cNvPr>
          <p:cNvSpPr txBox="1"/>
          <p:nvPr/>
        </p:nvSpPr>
        <p:spPr>
          <a:xfrm>
            <a:off x="1034626" y="14258596"/>
            <a:ext cx="8991580" cy="3170099"/>
          </a:xfrm>
          <a:prstGeom prst="rect">
            <a:avLst/>
          </a:prstGeom>
          <a:noFill/>
        </p:spPr>
        <p:txBody>
          <a:bodyPr wrap="square" rtlCol="0">
            <a:spAutoFit/>
          </a:bodyPr>
          <a:lstStyle/>
          <a:p>
            <a:pPr marL="771525" indent="-771525">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Cloning &amp; Mutagenesis by PCR</a:t>
            </a:r>
          </a:p>
          <a:p>
            <a:pPr algn="l"/>
            <a:endParaRPr lang="en-US" sz="3200" dirty="0">
              <a:latin typeface="Times New Roman" panose="02020603050405020304" pitchFamily="18" charset="0"/>
              <a:cs typeface="Times New Roman" panose="02020603050405020304" pitchFamily="18" charset="0"/>
            </a:endParaRPr>
          </a:p>
          <a:p>
            <a:pPr marL="771525" indent="-771525">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Rabbit cardiac skinned muscle fibers</a:t>
            </a:r>
          </a:p>
          <a:p>
            <a:pPr algn="l"/>
            <a:endParaRPr lang="en-US" sz="3200" dirty="0">
              <a:latin typeface="Times New Roman" panose="02020603050405020304" pitchFamily="18" charset="0"/>
              <a:cs typeface="Times New Roman" panose="02020603050405020304" pitchFamily="18" charset="0"/>
            </a:endParaRPr>
          </a:p>
          <a:p>
            <a:pPr marL="771525" indent="-771525">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Polyacrylamide gel electrophoresis</a:t>
            </a:r>
          </a:p>
          <a:p>
            <a:pPr algn="l"/>
            <a:endParaRPr lang="en-US" sz="4000" dirty="0">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9EAD8099-CD93-0F43-B75F-9331845731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45" t="10671" r="19292" b="15995"/>
          <a:stretch/>
        </p:blipFill>
        <p:spPr bwMode="auto">
          <a:xfrm>
            <a:off x="14234289" y="4683037"/>
            <a:ext cx="5760720" cy="3984624"/>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4" descr="A screenshot of a computer&#10;&#10;Description automatically generated with medium confidence">
            <a:extLst>
              <a:ext uri="{FF2B5EF4-FFF2-40B4-BE49-F238E27FC236}">
                <a16:creationId xmlns:a16="http://schemas.microsoft.com/office/drawing/2014/main" id="{53784612-4D08-1842-843E-413E6F3BBBE7}"/>
              </a:ext>
            </a:extLst>
          </p:cNvPr>
          <p:cNvPicPr>
            <a:picLocks noChangeAspect="1"/>
          </p:cNvPicPr>
          <p:nvPr/>
        </p:nvPicPr>
        <p:blipFill rotWithShape="1">
          <a:blip r:embed="rId4"/>
          <a:srcRect l="20072" t="17186" r="23890" b="14721"/>
          <a:stretch/>
        </p:blipFill>
        <p:spPr>
          <a:xfrm>
            <a:off x="13845143" y="14875133"/>
            <a:ext cx="5721668" cy="4345797"/>
          </a:xfrm>
          <a:prstGeom prst="rect">
            <a:avLst/>
          </a:prstGeom>
        </p:spPr>
      </p:pic>
      <p:sp>
        <p:nvSpPr>
          <p:cNvPr id="4" name="TextBox 3">
            <a:extLst>
              <a:ext uri="{FF2B5EF4-FFF2-40B4-BE49-F238E27FC236}">
                <a16:creationId xmlns:a16="http://schemas.microsoft.com/office/drawing/2014/main" id="{912639E5-D67A-6745-BE06-F270910EEDD4}"/>
              </a:ext>
            </a:extLst>
          </p:cNvPr>
          <p:cNvSpPr txBox="1"/>
          <p:nvPr/>
        </p:nvSpPr>
        <p:spPr>
          <a:xfrm>
            <a:off x="14234289" y="8770078"/>
            <a:ext cx="3994746" cy="2631490"/>
          </a:xfrm>
          <a:prstGeom prst="rect">
            <a:avLst/>
          </a:prstGeom>
          <a:noFill/>
        </p:spPr>
        <p:txBody>
          <a:bodyPr wrap="square" rtlCol="0">
            <a:spAutoFit/>
          </a:bodyPr>
          <a:lstStyle/>
          <a:p>
            <a:r>
              <a:rPr lang="en-US" sz="3300" b="1" dirty="0">
                <a:latin typeface="Times New Roman" panose="02020603050405020304" pitchFamily="18" charset="0"/>
                <a:cs typeface="Times New Roman" panose="02020603050405020304" pitchFamily="18" charset="0"/>
              </a:rPr>
              <a:t>. </a:t>
            </a:r>
            <a:r>
              <a:rPr lang="en-US" sz="3200" b="1" dirty="0">
                <a:latin typeface="Times New Roman" panose="02020603050405020304" pitchFamily="18" charset="0"/>
                <a:cs typeface="Times New Roman" panose="02020603050405020304" pitchFamily="18" charset="0"/>
              </a:rPr>
              <a:t>SDS/PAGE </a:t>
            </a:r>
            <a:r>
              <a:rPr lang="en-US" sz="3200" b="1" dirty="0" err="1">
                <a:latin typeface="Times New Roman" panose="02020603050405020304" pitchFamily="18" charset="0"/>
                <a:cs typeface="Times New Roman" panose="02020603050405020304" pitchFamily="18" charset="0"/>
              </a:rPr>
              <a:t>AnalysisFigure</a:t>
            </a:r>
            <a:r>
              <a:rPr lang="en-US" sz="3200" b="1" dirty="0">
                <a:latin typeface="Times New Roman" panose="02020603050405020304" pitchFamily="18" charset="0"/>
                <a:cs typeface="Times New Roman" panose="02020603050405020304" pitchFamily="18" charset="0"/>
              </a:rPr>
              <a:t> 1: </a:t>
            </a:r>
            <a:r>
              <a:rPr lang="en-US" sz="3200" dirty="0">
                <a:latin typeface="Times New Roman" panose="02020603050405020304" pitchFamily="18" charset="0"/>
                <a:cs typeface="Times New Roman" panose="02020603050405020304" pitchFamily="18" charset="0"/>
              </a:rPr>
              <a:t>recombinant human </a:t>
            </a:r>
            <a:r>
              <a:rPr lang="en-US" sz="3200" dirty="0" err="1">
                <a:latin typeface="Times New Roman" panose="02020603050405020304" pitchFamily="18" charset="0"/>
                <a:cs typeface="Times New Roman" panose="02020603050405020304" pitchFamily="18" charset="0"/>
              </a:rPr>
              <a:t>cTnT</a:t>
            </a:r>
            <a:r>
              <a:rPr lang="en-US" sz="3200" dirty="0">
                <a:latin typeface="Times New Roman" panose="02020603050405020304" pitchFamily="18" charset="0"/>
                <a:cs typeface="Times New Roman" panose="02020603050405020304" pitchFamily="18" charset="0"/>
              </a:rPr>
              <a:t> and native rabbit cardiac </a:t>
            </a:r>
            <a:r>
              <a:rPr lang="en-US" sz="3200" dirty="0" err="1">
                <a:latin typeface="Times New Roman" panose="02020603050405020304" pitchFamily="18" charset="0"/>
                <a:cs typeface="Times New Roman" panose="02020603050405020304" pitchFamily="18" charset="0"/>
              </a:rPr>
              <a:t>cTnT</a:t>
            </a:r>
            <a:endParaRPr lang="en-US" sz="3200" b="1"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64DD2A9D-FB18-B64C-91CA-8727B7D890F5}"/>
              </a:ext>
            </a:extLst>
          </p:cNvPr>
          <p:cNvSpPr/>
          <p:nvPr/>
        </p:nvSpPr>
        <p:spPr>
          <a:xfrm>
            <a:off x="14175367" y="12328177"/>
            <a:ext cx="5181600" cy="2631490"/>
          </a:xfrm>
          <a:prstGeom prst="rect">
            <a:avLst/>
          </a:prstGeom>
        </p:spPr>
        <p:txBody>
          <a:bodyPr wrap="square">
            <a:spAutoFit/>
          </a:bodyPr>
          <a:lstStyle/>
          <a:p>
            <a:r>
              <a:rPr lang="en-US" sz="3300" b="1" dirty="0">
                <a:latin typeface="Times New Roman" panose="02020603050405020304" pitchFamily="18" charset="0"/>
                <a:cs typeface="Times New Roman" panose="02020603050405020304" pitchFamily="18" charset="0"/>
              </a:rPr>
              <a:t>Figure 2. SDS/PAGE </a:t>
            </a:r>
            <a:r>
              <a:rPr lang="en-US" sz="3200" b="1" dirty="0">
                <a:latin typeface="Times New Roman" panose="02020603050405020304" pitchFamily="18" charset="0"/>
                <a:cs typeface="Times New Roman" panose="02020603050405020304" pitchFamily="18" charset="0"/>
              </a:rPr>
              <a:t>Analysis: </a:t>
            </a:r>
            <a:r>
              <a:rPr lang="en-US" sz="3200" dirty="0">
                <a:latin typeface="Times New Roman" panose="02020603050405020304" pitchFamily="18" charset="0"/>
                <a:cs typeface="Times New Roman" panose="02020603050405020304" pitchFamily="18" charset="0"/>
              </a:rPr>
              <a:t>rabbit skinned cardiac muscle fibers before and after cTNT and </a:t>
            </a:r>
            <a:r>
              <a:rPr lang="el-GR" sz="3200" dirty="0">
                <a:latin typeface="Times New Roman" panose="02020603050405020304" pitchFamily="18" charset="0"/>
                <a:cs typeface="Times New Roman" panose="02020603050405020304" pitchFamily="18" charset="0"/>
              </a:rPr>
              <a:t>Δ</a:t>
            </a:r>
            <a:r>
              <a:rPr lang="en-US" sz="3200" dirty="0">
                <a:latin typeface="Times New Roman" panose="02020603050405020304" pitchFamily="18" charset="0"/>
                <a:cs typeface="Times New Roman" panose="02020603050405020304" pitchFamily="18" charset="0"/>
              </a:rPr>
              <a:t>K210 exchange</a:t>
            </a:r>
          </a:p>
        </p:txBody>
      </p:sp>
      <p:sp>
        <p:nvSpPr>
          <p:cNvPr id="31" name="TextBox 30">
            <a:extLst>
              <a:ext uri="{FF2B5EF4-FFF2-40B4-BE49-F238E27FC236}">
                <a16:creationId xmlns:a16="http://schemas.microsoft.com/office/drawing/2014/main" id="{8330D857-4D42-3441-AF47-A9425F13B64C}"/>
              </a:ext>
            </a:extLst>
          </p:cNvPr>
          <p:cNvSpPr txBox="1"/>
          <p:nvPr/>
        </p:nvSpPr>
        <p:spPr>
          <a:xfrm>
            <a:off x="21530680" y="4545737"/>
            <a:ext cx="10782114" cy="3539430"/>
          </a:xfrm>
          <a:prstGeom prst="rect">
            <a:avLst/>
          </a:prstGeom>
          <a:noFill/>
        </p:spPr>
        <p:txBody>
          <a:bodyPr wrap="square">
            <a:spAutoFit/>
          </a:bodyPr>
          <a:lstStyle/>
          <a:p>
            <a:pPr marL="771525" indent="-771525"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Left ventricular failure is linked to a cTNT missense mutation pE96K and a deletion mutation </a:t>
            </a:r>
            <a:r>
              <a:rPr lang="el-GR" sz="3200" dirty="0">
                <a:latin typeface="Times New Roman" panose="02020603050405020304" pitchFamily="18" charset="0"/>
                <a:cs typeface="Times New Roman" panose="02020603050405020304" pitchFamily="18" charset="0"/>
              </a:rPr>
              <a:t>Δ</a:t>
            </a:r>
            <a:r>
              <a:rPr lang="en-US" sz="3200" dirty="0">
                <a:latin typeface="Times New Roman" panose="02020603050405020304" pitchFamily="18" charset="0"/>
                <a:cs typeface="Times New Roman" panose="02020603050405020304" pitchFamily="18" charset="0"/>
              </a:rPr>
              <a:t>K210</a:t>
            </a:r>
          </a:p>
          <a:p>
            <a:pPr marL="771525" indent="-771525"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The deletion mutation </a:t>
            </a:r>
            <a:r>
              <a:rPr lang="el-GR" sz="3200" dirty="0">
                <a:latin typeface="Times New Roman" panose="02020603050405020304" pitchFamily="18" charset="0"/>
                <a:cs typeface="Times New Roman" panose="02020603050405020304" pitchFamily="18" charset="0"/>
              </a:rPr>
              <a:t>Δ</a:t>
            </a:r>
            <a:r>
              <a:rPr lang="en-US" sz="3200" dirty="0">
                <a:latin typeface="Times New Roman" panose="02020603050405020304" pitchFamily="18" charset="0"/>
                <a:cs typeface="Times New Roman" panose="02020603050405020304" pitchFamily="18" charset="0"/>
              </a:rPr>
              <a:t>K210 is linked to familial DCM</a:t>
            </a:r>
          </a:p>
          <a:p>
            <a:pPr marL="771525" indent="-771525" algn="just">
              <a:buFont typeface="Arial" panose="020B0604020202020204" pitchFamily="34" charset="0"/>
              <a:buChar char="•"/>
            </a:pPr>
            <a:r>
              <a:rPr lang="en-US" sz="3200" dirty="0">
                <a:latin typeface="Times New Roman" panose="02020603050405020304" pitchFamily="18" charset="0"/>
                <a:cs typeface="Times New Roman" panose="02020603050405020304" pitchFamily="18" charset="0"/>
              </a:rPr>
              <a:t>Through gel electrophoresis, researchers were able to find the mutation along the cTNT protein in rabbit cardiac skinned muscle fibers, recombinant human cTNT, and native rabbit cTNT</a:t>
            </a:r>
            <a:endParaRPr lang="en-US" sz="3200" dirty="0"/>
          </a:p>
        </p:txBody>
      </p:sp>
      <p:sp>
        <p:nvSpPr>
          <p:cNvPr id="6" name="Content Placeholder 2">
            <a:extLst>
              <a:ext uri="{FF2B5EF4-FFF2-40B4-BE49-F238E27FC236}">
                <a16:creationId xmlns:a16="http://schemas.microsoft.com/office/drawing/2014/main" id="{7F308D0C-1136-F044-9896-AC34CBC6C611}"/>
              </a:ext>
            </a:extLst>
          </p:cNvPr>
          <p:cNvSpPr txBox="1">
            <a:spLocks/>
          </p:cNvSpPr>
          <p:nvPr/>
        </p:nvSpPr>
        <p:spPr>
          <a:xfrm>
            <a:off x="22300309" y="9990671"/>
            <a:ext cx="9155950" cy="5415655"/>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3200" b="0" dirty="0">
                <a:latin typeface="Times New Roman" panose="02020603050405020304" pitchFamily="18" charset="0"/>
                <a:cs typeface="Times New Roman" panose="02020603050405020304" pitchFamily="18" charset="0"/>
              </a:rPr>
              <a:t>S. Morimoto, Q.-W. Lu, K. Harada, F. Takahashi-</a:t>
            </a:r>
            <a:r>
              <a:rPr lang="en-US" sz="3200" b="0" dirty="0" err="1">
                <a:latin typeface="Times New Roman" panose="02020603050405020304" pitchFamily="18" charset="0"/>
                <a:cs typeface="Times New Roman" panose="02020603050405020304" pitchFamily="18" charset="0"/>
              </a:rPr>
              <a:t>Yanaga</a:t>
            </a:r>
            <a:r>
              <a:rPr lang="en-US" sz="3200" b="0" dirty="0">
                <a:latin typeface="Times New Roman" panose="02020603050405020304" pitchFamily="18" charset="0"/>
                <a:cs typeface="Times New Roman" panose="02020603050405020304" pitchFamily="18" charset="0"/>
              </a:rPr>
              <a:t>, R. </a:t>
            </a:r>
            <a:r>
              <a:rPr lang="en-US" sz="3200" b="0" dirty="0" err="1">
                <a:latin typeface="Times New Roman" panose="02020603050405020304" pitchFamily="18" charset="0"/>
                <a:cs typeface="Times New Roman" panose="02020603050405020304" pitchFamily="18" charset="0"/>
              </a:rPr>
              <a:t>Minakami</a:t>
            </a:r>
            <a:r>
              <a:rPr lang="en-US" sz="3200" b="0" dirty="0">
                <a:latin typeface="Times New Roman" panose="02020603050405020304" pitchFamily="18" charset="0"/>
                <a:cs typeface="Times New Roman" panose="02020603050405020304" pitchFamily="18" charset="0"/>
              </a:rPr>
              <a:t>, M. </a:t>
            </a:r>
            <a:r>
              <a:rPr lang="en-US" sz="3200" b="0" dirty="0" err="1">
                <a:latin typeface="Times New Roman" panose="02020603050405020304" pitchFamily="18" charset="0"/>
                <a:cs typeface="Times New Roman" panose="02020603050405020304" pitchFamily="18" charset="0"/>
              </a:rPr>
              <a:t>Ohta</a:t>
            </a:r>
            <a:r>
              <a:rPr lang="en-US" sz="3200" b="0" dirty="0">
                <a:latin typeface="Times New Roman" panose="02020603050405020304" pitchFamily="18" charset="0"/>
                <a:cs typeface="Times New Roman" panose="02020603050405020304" pitchFamily="18" charset="0"/>
              </a:rPr>
              <a:t>, T. </a:t>
            </a:r>
            <a:r>
              <a:rPr lang="en-US" sz="3200" b="0" dirty="0" err="1">
                <a:latin typeface="Times New Roman" panose="02020603050405020304" pitchFamily="18" charset="0"/>
                <a:cs typeface="Times New Roman" panose="02020603050405020304" pitchFamily="18" charset="0"/>
              </a:rPr>
              <a:t>Sasaguri</a:t>
            </a:r>
            <a:r>
              <a:rPr lang="en-US" sz="3200" b="0" dirty="0">
                <a:latin typeface="Times New Roman" panose="02020603050405020304" pitchFamily="18" charset="0"/>
                <a:cs typeface="Times New Roman" panose="02020603050405020304" pitchFamily="18" charset="0"/>
              </a:rPr>
              <a:t>, and I. </a:t>
            </a:r>
            <a:r>
              <a:rPr lang="en-US" sz="3200" b="0" dirty="0" err="1">
                <a:latin typeface="Times New Roman" panose="02020603050405020304" pitchFamily="18" charset="0"/>
                <a:cs typeface="Times New Roman" panose="02020603050405020304" pitchFamily="18" charset="0"/>
              </a:rPr>
              <a:t>Ohtsuki</a:t>
            </a:r>
            <a:r>
              <a:rPr lang="en-US" sz="3200" b="0" dirty="0">
                <a:latin typeface="Times New Roman" panose="02020603050405020304" pitchFamily="18" charset="0"/>
                <a:cs typeface="Times New Roman" panose="02020603050405020304" pitchFamily="18" charset="0"/>
              </a:rPr>
              <a:t>. (2002). Ca</a:t>
            </a:r>
            <a:r>
              <a:rPr lang="en-US" sz="3200" b="0" baseline="30000" dirty="0">
                <a:latin typeface="Times New Roman" panose="02020603050405020304" pitchFamily="18" charset="0"/>
                <a:cs typeface="Times New Roman" panose="02020603050405020304" pitchFamily="18" charset="0"/>
              </a:rPr>
              <a:t>2+</a:t>
            </a:r>
            <a:r>
              <a:rPr lang="en-US" sz="3200" b="0" dirty="0">
                <a:latin typeface="Times New Roman" panose="02020603050405020304" pitchFamily="18" charset="0"/>
                <a:cs typeface="Times New Roman" panose="02020603050405020304" pitchFamily="18" charset="0"/>
              </a:rPr>
              <a:t>-desensitizing effect of a deletion mutation </a:t>
            </a:r>
            <a:r>
              <a:rPr lang="el-GR" sz="3200" b="0" dirty="0">
                <a:latin typeface="Times New Roman" panose="02020603050405020304" pitchFamily="18" charset="0"/>
                <a:cs typeface="Times New Roman" panose="02020603050405020304" pitchFamily="18" charset="0"/>
              </a:rPr>
              <a:t>Δ</a:t>
            </a:r>
            <a:r>
              <a:rPr lang="en-US" sz="3200" b="0" dirty="0">
                <a:latin typeface="Times New Roman" panose="02020603050405020304" pitchFamily="18" charset="0"/>
                <a:cs typeface="Times New Roman" panose="02020603050405020304" pitchFamily="18" charset="0"/>
              </a:rPr>
              <a:t>K210 in cardiac troponin T that causes familial dilated cardiomyopathy.</a:t>
            </a:r>
          </a:p>
          <a:p>
            <a:r>
              <a:rPr lang="en-US" sz="3200" b="0" dirty="0">
                <a:solidFill>
                  <a:srgbClr val="303030"/>
                </a:solidFill>
                <a:latin typeface="Times New Roman" panose="02020603050405020304" pitchFamily="18" charset="0"/>
                <a:cs typeface="Times New Roman" panose="02020603050405020304" pitchFamily="18" charset="0"/>
              </a:rPr>
              <a:t>Li, Z., Guo, X., Bai, Y., Sun, G., Guan, Y., Sun, Y., &amp; Roselle, A. M. (2016). The Association Between Alcohol Consumption and Left Ventricular Ejection Fraction: An Observational Study on a General Population. </a:t>
            </a:r>
            <a:r>
              <a:rPr lang="en-US" sz="3200" b="0" i="1" dirty="0">
                <a:solidFill>
                  <a:srgbClr val="303030"/>
                </a:solidFill>
                <a:latin typeface="Times New Roman" panose="02020603050405020304" pitchFamily="18" charset="0"/>
                <a:cs typeface="Times New Roman" panose="02020603050405020304" pitchFamily="18" charset="0"/>
              </a:rPr>
              <a:t>Medicine</a:t>
            </a:r>
            <a:r>
              <a:rPr lang="en-US" sz="3200" b="0" dirty="0">
                <a:solidFill>
                  <a:srgbClr val="303030"/>
                </a:solidFill>
                <a:latin typeface="Times New Roman" panose="02020603050405020304" pitchFamily="18" charset="0"/>
                <a:cs typeface="Times New Roman" panose="02020603050405020304" pitchFamily="18" charset="0"/>
              </a:rPr>
              <a:t>, </a:t>
            </a:r>
            <a:r>
              <a:rPr lang="en-US" sz="3200" b="0" i="1" dirty="0">
                <a:solidFill>
                  <a:srgbClr val="303030"/>
                </a:solidFill>
                <a:latin typeface="Times New Roman" panose="02020603050405020304" pitchFamily="18" charset="0"/>
                <a:cs typeface="Times New Roman" panose="02020603050405020304" pitchFamily="18" charset="0"/>
              </a:rPr>
              <a:t>95</a:t>
            </a:r>
            <a:r>
              <a:rPr lang="en-US" sz="3200" b="0" dirty="0">
                <a:solidFill>
                  <a:srgbClr val="303030"/>
                </a:solidFill>
                <a:latin typeface="Times New Roman" panose="02020603050405020304" pitchFamily="18" charset="0"/>
                <a:cs typeface="Times New Roman" panose="02020603050405020304" pitchFamily="18" charset="0"/>
              </a:rPr>
              <a:t>(21), e3763.</a:t>
            </a:r>
          </a:p>
          <a:p>
            <a:r>
              <a:rPr lang="en-US" sz="3200" b="0" dirty="0">
                <a:solidFill>
                  <a:srgbClr val="303030"/>
                </a:solidFill>
                <a:latin typeface="Times New Roman" panose="02020603050405020304" pitchFamily="18" charset="0"/>
                <a:cs typeface="Times New Roman" panose="02020603050405020304" pitchFamily="18" charset="0"/>
                <a:hlinkClick r:id="rId5"/>
              </a:rPr>
              <a:t>https://doi.org/10.1097/MD.0000000000003763</a:t>
            </a:r>
            <a:endParaRPr lang="en-US" sz="3200" b="0" dirty="0">
              <a:solidFill>
                <a:srgbClr val="303030"/>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F957937D-8FDD-1348-9EA3-D46A0A043989}"/>
              </a:ext>
            </a:extLst>
          </p:cNvPr>
          <p:cNvSpPr/>
          <p:nvPr/>
        </p:nvSpPr>
        <p:spPr>
          <a:xfrm>
            <a:off x="22300309" y="16847244"/>
            <a:ext cx="9785944" cy="4524315"/>
          </a:xfrm>
          <a:prstGeom prst="rect">
            <a:avLst/>
          </a:prstGeom>
        </p:spPr>
        <p:txBody>
          <a:bodyPr wrap="square">
            <a:spAutoFit/>
          </a:bodyPr>
          <a:lstStyle/>
          <a:p>
            <a:r>
              <a:rPr lang="en-US" sz="3200" dirty="0">
                <a:latin typeface="Times New Roman" panose="02020603050405020304" pitchFamily="18" charset="0"/>
                <a:cs typeface="Times New Roman" panose="02020603050405020304" pitchFamily="18" charset="0"/>
              </a:rPr>
              <a:t>Dr. Godwin </a:t>
            </a:r>
            <a:r>
              <a:rPr lang="en-US" sz="3200" dirty="0" err="1">
                <a:latin typeface="Times New Roman" panose="02020603050405020304" pitchFamily="18" charset="0"/>
                <a:cs typeface="Times New Roman" panose="02020603050405020304" pitchFamily="18" charset="0"/>
              </a:rPr>
              <a:t>Mbamalu</a:t>
            </a:r>
            <a:r>
              <a:rPr lang="en-US" sz="3200" dirty="0">
                <a:latin typeface="Times New Roman" panose="02020603050405020304" pitchFamily="18" charset="0"/>
                <a:cs typeface="Times New Roman" panose="02020603050405020304" pitchFamily="18" charset="0"/>
              </a:rPr>
              <a:t> – Associate Vice President for Research</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FY19 US Dept of Education MSEIP Grant Award P120A190061</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Benedict College</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Virtual Summer Research Institute – Summer 2021</a:t>
            </a:r>
            <a:endParaRPr lang="en-US" sz="3200" dirty="0"/>
          </a:p>
        </p:txBody>
      </p:sp>
      <p:pic>
        <p:nvPicPr>
          <p:cNvPr id="1026" name="Picture 2" descr="Cloning and mutagenesis: tinkering with the order of things | Nature Methods">
            <a:extLst>
              <a:ext uri="{FF2B5EF4-FFF2-40B4-BE49-F238E27FC236}">
                <a16:creationId xmlns:a16="http://schemas.microsoft.com/office/drawing/2014/main" id="{36D61E1F-6272-3740-82AB-FB70E703D7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3981" y="17237442"/>
            <a:ext cx="4445000" cy="40132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D2815F8-FA8B-3B44-BF77-39C6B8C82C39}"/>
              </a:ext>
            </a:extLst>
          </p:cNvPr>
          <p:cNvSpPr txBox="1"/>
          <p:nvPr/>
        </p:nvSpPr>
        <p:spPr>
          <a:xfrm>
            <a:off x="590084" y="17811389"/>
            <a:ext cx="7319102" cy="1615827"/>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Figure 3. Cloning &amp; mutagenesis</a:t>
            </a:r>
          </a:p>
          <a:p>
            <a:r>
              <a:rPr lang="en-US" sz="3200" dirty="0">
                <a:latin typeface="Times New Roman" panose="02020603050405020304" pitchFamily="18" charset="0"/>
                <a:cs typeface="Times New Roman" panose="02020603050405020304" pitchFamily="18" charset="0"/>
              </a:rPr>
              <a:t>Broad process of cloning and mutagenesis method through PCR</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TotalTime>
  <Words>510</Words>
  <Application>Microsoft Office PowerPoint</Application>
  <PresentationFormat>Custom</PresentationFormat>
  <Paragraphs>31</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Larry Lowe</cp:lastModifiedBy>
  <cp:revision>2</cp:revision>
  <dcterms:created xsi:type="dcterms:W3CDTF">2020-07-10T13:13:19Z</dcterms:created>
  <dcterms:modified xsi:type="dcterms:W3CDTF">2021-07-14T01:52:22Z</dcterms:modified>
</cp:coreProperties>
</file>