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32918400" cy="21945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8" autoAdjust="0"/>
    <p:restoredTop sz="94660"/>
  </p:normalViewPr>
  <p:slideViewPr>
    <p:cSldViewPr snapToGrid="0">
      <p:cViewPr varScale="1">
        <p:scale>
          <a:sx n="23" d="100"/>
          <a:sy n="23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9F064-FC20-4FB3-B68B-42E8C617B40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6C05-2DFE-4FD2-AE13-90744D2A9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25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9F064-FC20-4FB3-B68B-42E8C617B40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6C05-2DFE-4FD2-AE13-90744D2A9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089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9F064-FC20-4FB3-B68B-42E8C617B40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6C05-2DFE-4FD2-AE13-90744D2A9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620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9F064-FC20-4FB3-B68B-42E8C617B40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6C05-2DFE-4FD2-AE13-90744D2A9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16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9F064-FC20-4FB3-B68B-42E8C617B40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6C05-2DFE-4FD2-AE13-90744D2A9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276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9F064-FC20-4FB3-B68B-42E8C617B40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6C05-2DFE-4FD2-AE13-90744D2A9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652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9F064-FC20-4FB3-B68B-42E8C617B40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6C05-2DFE-4FD2-AE13-90744D2A9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094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9F064-FC20-4FB3-B68B-42E8C617B40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6C05-2DFE-4FD2-AE13-90744D2A9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23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9F064-FC20-4FB3-B68B-42E8C617B40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6C05-2DFE-4FD2-AE13-90744D2A9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97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9F064-FC20-4FB3-B68B-42E8C617B40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6C05-2DFE-4FD2-AE13-90744D2A9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9F064-FC20-4FB3-B68B-42E8C617B40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56C05-2DFE-4FD2-AE13-90744D2A9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7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9F064-FC20-4FB3-B68B-42E8C617B405}" type="datetimeFigureOut">
              <a:rPr lang="en-US" smtClean="0"/>
              <a:t>7/12/2021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56C05-2DFE-4FD2-AE13-90744D2A9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884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hyperlink" Target="https://www.sciencedirect.com/topics/biochemistry-genetics-and-molecular-biology/calpain" TargetMode="External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D1B329C2-3F2C-4CE4-8378-A4FB9D2171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76" y="1786780"/>
            <a:ext cx="6665064" cy="37546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C401AA4-FC1C-41C7-8304-12CA11B6D705}"/>
              </a:ext>
            </a:extLst>
          </p:cNvPr>
          <p:cNvSpPr txBox="1"/>
          <p:nvPr/>
        </p:nvSpPr>
        <p:spPr>
          <a:xfrm>
            <a:off x="7295346" y="370625"/>
            <a:ext cx="2227417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dirty="0"/>
              <a:t>Molecular Control of Flight Muscle Histolysis: </a:t>
            </a:r>
            <a:br>
              <a:rPr lang="en-US" sz="6600" b="1" dirty="0"/>
            </a:br>
            <a:r>
              <a:rPr lang="en-US" sz="6600" b="1" dirty="0"/>
              <a:t>Analysis of Na+/K+ ATPase and Calpain Anti-parallel Genes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7F35AF9-0A53-43C7-8E35-6CF244B9F365}"/>
              </a:ext>
            </a:extLst>
          </p:cNvPr>
          <p:cNvSpPr txBox="1"/>
          <p:nvPr/>
        </p:nvSpPr>
        <p:spPr>
          <a:xfrm>
            <a:off x="596348" y="5494943"/>
            <a:ext cx="5804452" cy="1661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&gt;</a:t>
            </a:r>
            <a:r>
              <a:rPr lang="en-US" sz="1100" dirty="0" smtClean="0"/>
              <a:t>Cluster-10373.14284 TTCTTAATGTTAAATAAAAACAAATATTTTACAAAACAAACTTTATTGTCTTATTTATAAGCAAAATATGAAGTAATAAAAAATGAGACTGTAATCAATACATGACACAAAGAAGCTTTCTGTAAAAATGTATTATGGATTATGTACAAGTGAAAAATATGTCTATGAAACACTGTAAGTCACTTTTATATAGTCCTTCAAAACAAGTTTCTATTGTAATACAGATTACCACTAGATTTTGAGGCAAAAATTGGCAGTCTGATTTTATTATTTCATGGACTGGAGAAAAAATGCATTATTCTGCAACATTATTTATCAACATTTTGGAAGGAAAATGACAACTTCCAGTAACTTTACACTTAAGTGAATTTGTTTTTGTTTGGCTATAGAGTAACAACACTTCATCTCAGGCACATAGTGTTGGAAATTATGTACAACATAGTCTCGTAAACCTTTCAAAACTTGCTAGACTGCAAAGCAAAAAGGATCAATAAATGAAAGTAAACATGATGCTGAATTCTTTCTCGTTAAGAGTGCAATTTTCTTCACTGAAAGAAGGAAAGAAAGGGATTTGTTTGTCATAAAAAAGTAGGTTTTGTTCATACTTCCACAGAGAGGAATAAGAAAATATGGGAAGTATTATTTATATTTCCATGGCTGGCTCTCTTGACATTTA</a:t>
            </a:r>
            <a:r>
              <a:rPr lang="en-US" sz="1100" b="1" dirty="0" smtClean="0">
                <a:solidFill>
                  <a:schemeClr val="accent5">
                    <a:lumMod val="75000"/>
                  </a:schemeClr>
                </a:solidFill>
              </a:rPr>
              <a:t>TGCATAGAGTGTTTTTTCCACCCATTCTTCCATGGTGAACTCAGCCCTGTTGCTGTTATCTGGATCTTTCTCCTTGAACATATCTATCATTGCCTTGAGTTTCACAGCACACATCATGAAATCATCGAAACTGATAGTTCCCGTCTTGGTTCCATAACGATGCACCAATATATTTAAGATGTGATTATTAAGACGGTAACCAGCTGAATTAAGTGCTTGGCGAAGTTCAAAAGCACTGAGATATCCAGACCCATCCTTATCGTACATCTTGAAAACATTCTTCCAGTGCCTCACATCTGTCCATAATGCTCTGAACTCTTCATATCCTAATTTTCCAGTTCTGTCAACATCCATTAAAGCCACCATACTGCGACACACATCTTTTGAAAATCCTTCTCGTTTAGTTTCAAACATTTGGCCGAGAGGAGTGTCACGACACACCACGCCACAGAAGAGGGAAAGCACGGTGGTGATGATAGAGTCCTGTTCAGAACTAGCCCTAGGCATCTCGTTTCTCATGGCATAGTCAAGAATGTCCTGCAACTCCTTCCAGTCTATTTCCAAATCTTCACCAGCAATCTTTAAGAAGAATTCTTTGGCTTTATCTTCAGTCTTCTGCTCTTCAGGTTCTGGTTCATTCTTGACGTATTTGGTTCCGCTATGGAAACCATCATGCTGATCCCGGTCATCAATTTCGCCTATGCCCACCTCTTCATCATTTTCTTCCATGTTATTTTTATTCTCAGAGAATACTCTTAGAATGAATTCTCCTTCTTCATTGGCTTCAAATGTAGATGGTACAATGCAGTAGGTGCCTGGTGGTAGTTTGAATCGACAACTTACTTCTCTTAGATTAATAAAGGAAGGTGATCTGGCCACTGATTGATTATACTTAAAGAAATCCAGAGGGAGAGGTTTTGGCAGATTATCTGGATCTGGTAAATGATACATTGCAAAACCAATGGTG</a:t>
            </a:r>
            <a:r>
              <a:rPr lang="en-US" sz="1100" dirty="0" smtClean="0">
                <a:solidFill>
                  <a:schemeClr val="accent5">
                    <a:lumMod val="75000"/>
                  </a:schemeClr>
                </a:solidFill>
              </a:rPr>
              <a:t>AGCACTTCAACACCCATTCTTCTTTGTGATCTTCTATTTTTTTGCATCAGGGCAACAATAACTGTACATTTGTTGTCTTCATCATCCTCATCAGGATCATTTAAAGTAATACGATACTGAGGATTGTGCCAAAATGTCTCTAAGAAATTCCTGCAACCACCAGCTGTTACTCCTCTAACCCACTCGCCCTCAAACATGCTCATTTCCCATTTTCTTTTGTCTGATCCCAAGATTTCTTCTGTAAGGGAATCTGGATTCAAGTTGCAGATTTCCAAACGGTGGAAATGCTGCTCAAAATCTTTGTAAGACATCCAGAACTCTCCATCATCATCAAAAGTCAGACCAATTTCTTCTTTTTCACTTTCTGGGATGAACCTCCATTCTGGTGATTTATCACTCCAGGGTCCATTCCACTCTGCTTCATTTCCCCATGGGTTTCTTAATCTAATGAGGGGAATCTTTCCTGTTCTTCCAGGTGTCTGAATGTCAACCAACTTCACTTTTGTTATACTGTATGCATGGCCTTTCACCAAACCTTGTGGAGTTTGTGCTTCAAGCACATTAGGATCAGGCTCTATAGAGCAGCCCATCAAAGATGATCTCTCATAACCTTTTAACATTATTTTAAAGAGATTAGGTGGGGCTTGACTCAGTTCGTACATTTCAGTAACTCCACCAGTGAAATCCTCCATGGCTTCACATGTTGTCCCTCCTTTAAGAGCTTCATAGGATCCATGCAATTTCGCATAAGCCTTTTCAAGCAAGGCACTCCAAAATTCATTGTGTTGGGAAGAATGAAGGAAAACAAGTTTGCCGTAGCAAGTTGGAAGTCTGTCATCAATGACAACATCAACCCAGCGACCATATTGCCAGAATCTGAAATGGAAGATGCCTGCATACTTGCTTCCAAATCCTTGATCATCAGGAACAATTTTATAAAATAGTGCACTATTGAGAGTGAGATTTGCTACTGCTGCCAGAAGCCAGCAGTCACCAAGTTCACCCTGTTGTACAT</a:t>
            </a:r>
            <a:r>
              <a:rPr lang="en-US" sz="1100" b="1" dirty="0" smtClean="0">
                <a:solidFill>
                  <a:schemeClr val="accent5">
                    <a:lumMod val="75000"/>
                  </a:schemeClr>
                </a:solidFill>
              </a:rPr>
              <a:t>CAAATCTGGAAGCTCCTTCCACAAAGAGTTGTGGATCTTCTACAATTTCCATAGGTCTCCTCCAT</a:t>
            </a:r>
            <a:r>
              <a:rPr lang="en-US" sz="1100" dirty="0" smtClean="0"/>
              <a:t>TCAAATGGCTTGTTAGGGCTTTTGCTGAAGAAAAGGGAGGAATCTTGAGCAGGGAATTCAGGGTCTTCAAAGAGTGTGCCCTCTGCCAGGCACTGGTCGCGAAGAGTATTGAAGTCTTGGACAGAACCTCTGGCTCTCAGCCCAGATCCACGCTCTCCCAGCCTGAAGGTGGCGAGCGCGGGGTGCAGCATGCCGGCAGCGCGCGACAACCCCAGGCTGTCTCCGCGCATCAGGCGCGACAGCAGGCGGTATTGGCCGCGCGGCAGGAAGCTGCTCAGGTCACTCCCTCCGCCGCCATCGTCGCCGCTGCTCCAGCCGCCGCCGCCGCCGCCACCGCCACCACCGCCTCCTCCTCGTCGCCTGTGGCAGCCAGTGCGACAGGATAACTCGCCCGCCGCGGTCGCCTAGACTCCCAGCGCCAGCACCAGCGCCGCCGCAGCCCCCCGCCGGCCGCCGCGCCAGCCGCCACC</a:t>
            </a:r>
            <a:r>
              <a:rPr lang="en-US" sz="1100" b="1" dirty="0" smtClean="0">
                <a:solidFill>
                  <a:srgbClr val="FF0000"/>
                </a:solidFill>
              </a:rPr>
              <a:t>ATGCCGGCTGACAAGTCTCGTCGAACCAATGTGAAAGCGAAACGGAAGGGAGACAACTTAGATGATCTGAAACAGGAGTTGGATATCGACTTCCACAAAATCACCCCTGAGGAACTCTACACACGTTTTGGAACTAATCCCGACACAGGTCTCACTCACGCCAAAGCAAAGGAGGTGCTGGAACGCGATGGCCCCAACGCCCTCACGCCGCCCAAGCAGACGCCCGAGTGGGTCAAGTTCTGCAAGAACCTCTTCGGAGGCTTCGCCCTGCTGCTGTGGATCGGCGCCATCCTCTGCTTCATCGCCTACTCCATCCAGGCCAGTACGGTGGAGGACCCGTCGGACGACAACTTGTACCTGGGCATAGTGCTGGCTGCTGTCGTCATCGTCACTGGTGTCTTCTCGTATTACCAAGAGAGCAAGAGCTCCAAAATTATGGAATCGTTCAAAAACATGGTGCCTCAGTTTGCAACAGTTCTTCGAGAAGGTGAAAAACTCACACTTCGAGCTGAAGACATTGTGCTGGGAGATGTTGTGGAAGTCAAATTTGGTGACCGCATCCCCGCTGATATCCGTATCATTGAATCTCGAGGCTTCAAGGTGGACAATTCCTCATTGACGGGAGAATCTGAACCTCAGAGCCGTGGACCGGAGTTCACTCATGAAAACCCTCTGGAAACAAAGAACTTGGCATTCTTCTCTACCAACGCTGTAGAAGGTACTGCAAGGGGTGTGGTCATCAGCTGTGGAGACAACACTGTAATGGGTCGTATTGCTGGTTTGGCATCAGGTTTGGACACTGGTGAGACACCTATTGCCAAGGAAATTCACCACTTCATCCACCTTATCACTGGTGTAGCTGTGTTTCTTGGTGTAACTTTCTTCGTCATTGCCTTCATTTTGGGATACCATTGGCTGGATGCTGTCATTTTCTTGATTGGTATCATTGTAGCAAATGTGCCTGAAGGTTTGCTAGCCACTGTAACTGTGTGTCTCACCCTGACTGCCAAACGCATGGCATCAAAGAATTGCTTGGTCAAGAACTTGGAAGCTGTAGAAACTCTGGGTTCTACATCAACAATCTGCTCAGATAAGACTGGTACCCTAACTCAAAACCGTATGACTGTTGCTCACATGTGGTTCGACAACCAAATTATTGAGGCGGATACCACTGAAGATCAGTCTGGTGTACAGTACGATAGGACAAGCCCTGGATTTAAAGCTTTGGCTCGTATTGCTACTCTTTGCAACCGTGCAGAATTCAAGCCAGGCCAGGATGGAGTACCTATTCTGAAGAAGGAAGTGAATGGTGATGCTTCTGAAGCTGCTTTGCTGAAGTGTATGGAACTTGCTCTTGGTGACGTCATGTCTATTCGAGCTCGCAACAAGAAAGTGTGTGAAATCCCCTTTAACTCCACCAACAAGTACCAGGTTTCCATTCATGAAACAGAAGATGCAAATGATCCTCGCCATCTGATGGTGATGAAGGGAGCTCCTGAGAGGATTTTGGATCGTTGCTCTAGCATTTTCATTGGTGGAAAGGAAAAGGTGTTGGATGAAGAAATGAAAGAAGCTTTCAACAATGCTTATCTTGAACTTGGTGGTCTTGGAGAGCGAGTGTTGGGTTTCTGTGACTTTATGCTGCCTTCTGACAAGTACCCTGTTGGCTTCAAGTTTGATTGTGACGATCCTAACTTCCCTCTGAAGGACCTTCGTTTTGTGGGACTCATGTCTATGATTGATCCTCCTCGTGCTGCTGTGCCTGATGCTGTTGCCAAATGTCGATCTGCTGGTATCAAGGTCATCATGGTTACTGGTGATCATCCTATCACTGCCAAAGCTATTGCTAAGTCTGTTGGTATCATCTCAGAAGGTAATGAGACTGTAGAAGATATTGCCCAGCGTTTGAACATCCCTGTCTCTGAAGTAAACCCTCGAGAAGCTAAGGCTGCTGTTGTACATGGAACTGAACTCAGGGATCTGAATTCTGACCAAATTGATGAAATTTTGAGGTACCACACTGAGATTGTGTTTGCCCGTACTTCTCCCCAACAGAAACTAATTATTGTAGAAGGTTGCCAGCGAATGGGTGCTATTGTAGCTGTGACTGGTGATGGTGTGAATGATTCCCCTGCCTTGAAGAAAGCAGATATTGGTGTTGCTATGGGTATTGCTGGCTCTGATGTATCTAAGCAAGCTGCTGACATGATTTTGCTGGATGACAACTTTGCTTCTATTGTAACTGGTGTAGAAGAAGGAAGATTGATCTTTGACAACCTGAAGAAATCCATTGCCTACACTCTGACGTCTAACATTCCTGAGATCTCCCCCTTCTTGGCTTTCATCCTCTGTGACATTCCCCTGCCCCTGGGCACTGTCACTATTTTGTGCATTGATTTGGGAACTGACATGGTGCCTGCCATCTCGCTGGCATACGAGAGCGCAGAGAGTGATATCATGAAGCGACCCCCAAGGGACCCTTTCTTAGATAAACTCGTAAATGAAAGGTTGATCTCGATGGCATATGGACAAATTGGCATGATCCAGGCAGCTGCTGGATTCTTTGTCTACTTTGTCATCATGGCAGAGAATGGTTTCTTGCCACTCTCGCTGTTTGGCATCCGAAAACATTGGGATTCCAAGGCTGTTAATGATCTAACTGATTCTTATGGCCAAGAATGGACCTACCGTGACCGGAAGAAGTTGGAGTACACTTGCCACACTGCTTTCTTTGTGACTATTGTTATTGTACAGTGGGCTGATTTGATCATTTGCAAAACTCGACGAAACTCCATCATCCACCAGGGAATGAGGAACTGGGCTCTGAATTTTGGTCTTGTGTTTGAAACTGCTCTTGCTGCATTTTTGTCCTACTGCCCAGGAATGGACAAAGGCCTTAGGATGTACCCTCTGAAGTTTGTGTGGTGGCTCCCTGGTCTGCCCTTCATGGTTTCCATCTTCATCTATGATGAAGTTCGACGCTTCTACCTTCGTCGAAACCCTGGAGGCTGGCTGGAGCAAGAAACATACTA</a:t>
            </a:r>
            <a:r>
              <a:rPr lang="en-US" sz="1100" dirty="0" smtClean="0"/>
              <a:t>TTAAGCGGCTGTGGGCTGCTGGGCAAACAAGCAGGCCAAGTGGGTGCACGCTGCGATGGGCAACGGGTCCCCAGACTCTAGTGATGGTTGTTCTGTGTCCATCTTCAAAGTCATAGCAACAGCAGCAACAGCAGCAGCAGCATTCTACTAGGAACTCTTGGGCACCGAAATCGTTATTTCTCAAAATTGAAAATAAAAATGAATAAAAAACGCTTCAAGGAGCCACGTTTTAGTAGGCAACCGCTAGGATGGAGTGGACAGACTGCCATGCCCATTCGCGGAAGACGGGCACCGGGCGGTGGAAGCCGCTGTAGGACCTTGTGTAGACAGCTAGTGCAAACCCAATGCTACTGGTACACCCATGAAGCATTTTTTGCTAGACTGTTTCATCATGAAGTATTTTATGAAATAAGAGTAAAAAAAATTGGTTGTTATAACTGCAAGATGTATATGATTCTGCTGTTAAATCTACACTTCTAACTTGTTTTAGTTTGTTTAGATCAGGGTTCTAACTACACTGTTGAGGTTGTCATGCAGGGCAGGGAGCAGTGCCTCCTGCGGG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DC10262-0221-4AC2-AACA-8B80D55B44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569"/>
          <a:stretch/>
        </p:blipFill>
        <p:spPr>
          <a:xfrm>
            <a:off x="6203606" y="4225152"/>
            <a:ext cx="18109053" cy="47559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D9AC716E-7B10-4A71-A4F3-F005342A41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336"/>
          <a:stretch/>
        </p:blipFill>
        <p:spPr>
          <a:xfrm>
            <a:off x="7978471" y="9079941"/>
            <a:ext cx="10453963" cy="39593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147862BB-E3ED-41A8-B8E7-2CBDCD9268F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8718"/>
          <a:stretch/>
        </p:blipFill>
        <p:spPr>
          <a:xfrm>
            <a:off x="6748066" y="13425175"/>
            <a:ext cx="17818815" cy="46678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FAC49348-F3EE-44AA-AE5A-E940729DA4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1687" y="11672339"/>
            <a:ext cx="11578591" cy="651945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33FF504D-0783-4A83-B1CA-BE7F991419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11687" y="5172361"/>
            <a:ext cx="11126751" cy="626807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799AE3F-0A66-4982-A150-5F91412FA745}"/>
              </a:ext>
            </a:extLst>
          </p:cNvPr>
          <p:cNvSpPr txBox="1"/>
          <p:nvPr/>
        </p:nvSpPr>
        <p:spPr>
          <a:xfrm>
            <a:off x="22037819" y="21031462"/>
            <a:ext cx="10284233" cy="461665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en-US" sz="2400" b="1" dirty="0"/>
              <a:t>ACKNOWLEDGEMENTS: </a:t>
            </a:r>
            <a:r>
              <a:rPr lang="en-US" sz="1800" b="1" dirty="0"/>
              <a:t> This work is supported by </a:t>
            </a:r>
            <a:r>
              <a:rPr lang="en-US" sz="1800" b="1" dirty="0">
                <a:latin typeface="Calibri" panose="020F0502020204030204" pitchFamily="34" charset="0"/>
                <a:ea typeface="Times New Roman" panose="02020603050405020304" pitchFamily="18" charset="0"/>
              </a:rPr>
              <a:t>INBRE </a:t>
            </a:r>
            <a:r>
              <a:rPr lang="en-US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Award #GM103499-20 </a:t>
            </a:r>
            <a:r>
              <a:rPr lang="en-US" sz="2400" b="1" dirty="0"/>
              <a:t> </a:t>
            </a:r>
            <a:endParaRPr lang="en-US" sz="18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DF99E1AD-9E23-41CF-99E0-D1860C0769DD}"/>
              </a:ext>
            </a:extLst>
          </p:cNvPr>
          <p:cNvSpPr txBox="1"/>
          <p:nvPr/>
        </p:nvSpPr>
        <p:spPr>
          <a:xfrm>
            <a:off x="9265920" y="2594293"/>
            <a:ext cx="16276320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en-US" sz="3200" dirty="0"/>
              <a:t>Plutney Alcime, Adam Pemberton and Rush Oliver</a:t>
            </a:r>
          </a:p>
          <a:p>
            <a:pPr lvl="0" algn="ctr">
              <a:spcAft>
                <a:spcPts val="600"/>
              </a:spcAft>
            </a:pPr>
            <a:r>
              <a:rPr lang="en-US" sz="1800" dirty="0"/>
              <a:t>Department of Biology, Chemistry and Environmental Health Science</a:t>
            </a:r>
          </a:p>
          <a:p>
            <a:pPr lvl="0" algn="ctr">
              <a:spcAft>
                <a:spcPts val="600"/>
              </a:spcAft>
            </a:pPr>
            <a:r>
              <a:rPr lang="en-US" sz="1800" dirty="0"/>
              <a:t>Benedict College, Columbia Sc 29204</a:t>
            </a:r>
          </a:p>
          <a:p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0C2CE1C-23F6-43B6-A156-36F31CF79F88}"/>
              </a:ext>
            </a:extLst>
          </p:cNvPr>
          <p:cNvSpPr txBox="1"/>
          <p:nvPr/>
        </p:nvSpPr>
        <p:spPr>
          <a:xfrm>
            <a:off x="3498574" y="292160"/>
            <a:ext cx="2705032" cy="646331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sz="3600" b="1" dirty="0"/>
              <a:t>Introduction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60CC509-0F92-44E8-9946-0F34E5C936E0}"/>
              </a:ext>
            </a:extLst>
          </p:cNvPr>
          <p:cNvSpPr txBox="1"/>
          <p:nvPr/>
        </p:nvSpPr>
        <p:spPr>
          <a:xfrm>
            <a:off x="8647781" y="3427002"/>
            <a:ext cx="1715419" cy="646331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Results</a:t>
            </a:r>
            <a:endParaRPr lang="en-US" sz="36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0A918493-747B-4CA4-852D-07F0A75F4918}"/>
              </a:ext>
            </a:extLst>
          </p:cNvPr>
          <p:cNvSpPr txBox="1"/>
          <p:nvPr/>
        </p:nvSpPr>
        <p:spPr>
          <a:xfrm>
            <a:off x="25206023" y="3525756"/>
            <a:ext cx="2705032" cy="646331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sz="3600" b="1" dirty="0"/>
              <a:t>Discussion: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25923922-5274-44D0-B7DF-3CFE18ACE22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969844" y="18419844"/>
            <a:ext cx="4572396" cy="257578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7ECC8049-C747-4854-8214-D7717DE2A69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78470" y="19351307"/>
            <a:ext cx="11333657" cy="245590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373ABE69-A3BC-491F-90B6-A91BDDBCF10B}"/>
              </a:ext>
            </a:extLst>
          </p:cNvPr>
          <p:cNvSpPr txBox="1"/>
          <p:nvPr/>
        </p:nvSpPr>
        <p:spPr>
          <a:xfrm>
            <a:off x="6421935" y="18267232"/>
            <a:ext cx="14089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i="0" dirty="0">
                <a:solidFill>
                  <a:srgbClr val="555555"/>
                </a:solidFill>
                <a:effectLst/>
                <a:latin typeface="Verdana" panose="020B0604030504040204" pitchFamily="34" charset="0"/>
              </a:rPr>
              <a:t>Calpain large subunit, domain III</a:t>
            </a:r>
          </a:p>
          <a:p>
            <a:r>
              <a:rPr lang="en-US" b="0" i="0" dirty="0">
                <a:solidFill>
                  <a:srgbClr val="666666"/>
                </a:solidFill>
                <a:effectLst/>
                <a:latin typeface="Verdana" panose="020B0604030504040204" pitchFamily="34" charset="0"/>
              </a:rPr>
              <a:t>The function of the domain III and I are currently unknown. Domain II is a cysteine protease and domain IV is a calcium binding domain. Calpains are believed to participate in intracellular signaling pathways mediated by calcium ions.</a:t>
            </a:r>
            <a:endParaRPr lang="en-US" dirty="0"/>
          </a:p>
        </p:txBody>
      </p:sp>
      <p:sp>
        <p:nvSpPr>
          <p:cNvPr id="33" name="Google Shape;234;p39">
            <a:extLst>
              <a:ext uri="{FF2B5EF4-FFF2-40B4-BE49-F238E27FC236}">
                <a16:creationId xmlns:a16="http://schemas.microsoft.com/office/drawing/2014/main" xmlns="" id="{77864F3B-F2C5-4EC4-8BF8-C66962763055}"/>
              </a:ext>
            </a:extLst>
          </p:cNvPr>
          <p:cNvSpPr txBox="1">
            <a:spLocks/>
          </p:cNvSpPr>
          <p:nvPr/>
        </p:nvSpPr>
        <p:spPr>
          <a:xfrm>
            <a:off x="26000397" y="18540185"/>
            <a:ext cx="5863942" cy="2142886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b="1" dirty="0"/>
              <a:t>References</a:t>
            </a:r>
            <a:endParaRPr lang="en-US" sz="3200" u="sng" dirty="0">
              <a:solidFill>
                <a:schemeClr val="hlink"/>
              </a:solidFill>
              <a:hlinkClick r:id="rId11"/>
            </a:endParaRPr>
          </a:p>
          <a:p>
            <a:pPr algn="just"/>
            <a:r>
              <a:rPr lang="en-US" dirty="0">
                <a:ea typeface="+mn-lt"/>
                <a:cs typeface="+mn-lt"/>
              </a:rPr>
              <a:t>Oliver RH, </a:t>
            </a:r>
            <a:r>
              <a:rPr lang="en-US" u="sng" dirty="0">
                <a:ea typeface="+mn-lt"/>
                <a:cs typeface="+mn-lt"/>
              </a:rPr>
              <a:t>Albury ANJ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Mousseau</a:t>
            </a:r>
            <a:r>
              <a:rPr lang="en-US" dirty="0">
                <a:ea typeface="+mn-lt"/>
                <a:cs typeface="+mn-lt"/>
              </a:rPr>
              <a:t> TA (2007) Programmed cell death in flight muscles of the house cricket, Acheta </a:t>
            </a:r>
            <a:r>
              <a:rPr lang="en-US" dirty="0" err="1">
                <a:ea typeface="+mn-lt"/>
                <a:cs typeface="+mn-lt"/>
              </a:rPr>
              <a:t>domesticus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i="1" dirty="0">
                <a:ea typeface="+mn-lt"/>
                <a:cs typeface="+mn-lt"/>
              </a:rPr>
              <a:t>Journal</a:t>
            </a:r>
            <a:r>
              <a:rPr lang="en-US" dirty="0">
                <a:ea typeface="+mn-lt"/>
                <a:cs typeface="+mn-lt"/>
              </a:rPr>
              <a:t> of </a:t>
            </a:r>
            <a:r>
              <a:rPr lang="en-US" i="1" dirty="0">
                <a:ea typeface="+mn-lt"/>
                <a:cs typeface="+mn-lt"/>
              </a:rPr>
              <a:t>Insect Physiology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b="1" dirty="0">
                <a:ea typeface="+mn-lt"/>
                <a:cs typeface="+mn-lt"/>
              </a:rPr>
              <a:t>53</a:t>
            </a:r>
            <a:r>
              <a:rPr lang="en-US" dirty="0">
                <a:ea typeface="+mn-lt"/>
                <a:cs typeface="+mn-lt"/>
              </a:rPr>
              <a:t>: 30-9</a:t>
            </a:r>
            <a:endParaRPr lang="en-US" dirty="0"/>
          </a:p>
          <a:p>
            <a:pPr marL="285750" indent="-285750"/>
            <a:r>
              <a:rPr lang="en-US" u="sng" dirty="0">
                <a:solidFill>
                  <a:schemeClr val="hlink"/>
                </a:solidFill>
              </a:rPr>
              <a:t>https://www.sciencedirect.com/topics/biochemistry-genetics-and-molecular-biology/calpain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4892772" y="12108714"/>
            <a:ext cx="3008166" cy="4293453"/>
          </a:xfrm>
          <a:prstGeom prst="straightConnector1">
            <a:avLst/>
          </a:prstGeom>
          <a:ln w="857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146818" y="8044786"/>
            <a:ext cx="2641601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3’5’  </a:t>
            </a:r>
            <a:r>
              <a:rPr lang="en-US" sz="2800" b="1" dirty="0" err="1" smtClean="0">
                <a:solidFill>
                  <a:srgbClr val="0070C0"/>
                </a:solidFill>
              </a:rPr>
              <a:t>Calpain</a:t>
            </a:r>
            <a:r>
              <a:rPr lang="en-US" sz="2800" b="1" dirty="0" smtClean="0">
                <a:solidFill>
                  <a:srgbClr val="0070C0"/>
                </a:solidFill>
              </a:rPr>
              <a:t> A</a:t>
            </a:r>
          </a:p>
          <a:p>
            <a:r>
              <a:rPr lang="en-US" sz="2800" b="1" dirty="0" smtClean="0">
                <a:solidFill>
                  <a:srgbClr val="0070C0"/>
                </a:solidFill>
              </a:rPr>
              <a:t>Gene sequence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04446" y="13990590"/>
            <a:ext cx="3280229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5’3’  Na+/K+ ATPase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Gene sequence</a:t>
            </a:r>
            <a:endParaRPr lang="en-US" sz="2800" b="1" dirty="0">
              <a:solidFill>
                <a:srgbClr val="FF000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H="1">
            <a:off x="3338820" y="7272302"/>
            <a:ext cx="3083115" cy="5945804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85751" y="907144"/>
            <a:ext cx="76151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We used our House cricket flight </a:t>
            </a:r>
            <a:r>
              <a:rPr lang="en-US" sz="2200" b="1" dirty="0"/>
              <a:t>muscle transcriptome </a:t>
            </a:r>
            <a:r>
              <a:rPr lang="en-US" sz="2200" b="1" dirty="0" smtClean="0"/>
              <a:t>to investigate </a:t>
            </a:r>
            <a:r>
              <a:rPr lang="en-US" sz="2200" b="1" dirty="0"/>
              <a:t>molecular control and gene expression </a:t>
            </a:r>
            <a:r>
              <a:rPr lang="en-US" sz="2200" b="1" dirty="0" smtClean="0"/>
              <a:t>in histolysis. </a:t>
            </a:r>
            <a:endParaRPr lang="en-US" sz="22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9017220" y="6646903"/>
            <a:ext cx="3841530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5’3’  Na+/K+ ATPase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Amino acid sequence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324497" y="16185420"/>
            <a:ext cx="4382353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3’5’  </a:t>
            </a:r>
            <a:r>
              <a:rPr lang="en-US" sz="2800" b="1" dirty="0" err="1" smtClean="0">
                <a:solidFill>
                  <a:srgbClr val="0070C0"/>
                </a:solidFill>
              </a:rPr>
              <a:t>Calpain</a:t>
            </a:r>
            <a:r>
              <a:rPr lang="en-US" sz="2800" b="1" dirty="0" smtClean="0">
                <a:solidFill>
                  <a:srgbClr val="0070C0"/>
                </a:solidFill>
              </a:rPr>
              <a:t> A</a:t>
            </a:r>
          </a:p>
          <a:p>
            <a:r>
              <a:rPr lang="en-US" sz="2800" b="1" dirty="0" smtClean="0">
                <a:solidFill>
                  <a:srgbClr val="0070C0"/>
                </a:solidFill>
              </a:rPr>
              <a:t>Amino acid  sequence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957" y="20661526"/>
            <a:ext cx="2776137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NCBI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BLASTP</a:t>
            </a:r>
            <a:r>
              <a:rPr lang="en-US" sz="3200" b="1" dirty="0" smtClean="0"/>
              <a:t> Results</a:t>
            </a:r>
            <a:endParaRPr lang="en-US" sz="32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17044365" y="12342765"/>
            <a:ext cx="2776137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NCBI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BLASTP</a:t>
            </a:r>
            <a:r>
              <a:rPr lang="en-US" sz="3200" b="1" dirty="0" smtClean="0"/>
              <a:t> Results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312698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3420</TotalTime>
  <Words>186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Rush Oliver</dc:creator>
  <cp:lastModifiedBy>Rush</cp:lastModifiedBy>
  <cp:revision>18</cp:revision>
  <dcterms:created xsi:type="dcterms:W3CDTF">2021-07-08T18:10:34Z</dcterms:created>
  <dcterms:modified xsi:type="dcterms:W3CDTF">2021-07-14T18:00:26Z</dcterms:modified>
</cp:coreProperties>
</file>