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0D6"/>
    <a:srgbClr val="FFC8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19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87645" y="612237"/>
            <a:ext cx="24766693" cy="2732446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>
                <a:solidFill>
                  <a:srgbClr val="7030A0"/>
                </a:solidFill>
                <a:effectLst/>
                <a:latin typeface="Times New Roman" panose="020F0502020204030204" pitchFamily="34" charset="0"/>
                <a:ea typeface="Times New Roman" panose="020F0502020204030204" pitchFamily="34" charset="0"/>
                <a:cs typeface="Times New Roman" panose="020F0502020204030204" pitchFamily="34" charset="0"/>
              </a:rPr>
              <a:t>Virtual Profile of COVID-19 Targeted Cellular Proteins using Gene Expression Analysis of Flight Muscle Histolysis as a Model System:</a:t>
            </a:r>
            <a:r>
              <a:rPr lang="en-US" sz="6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F0502020204030204" pitchFamily="34" charset="0"/>
                <a:cs typeface="Times New Roman" panose="020F0502020204030204" pitchFamily="34" charset="0"/>
              </a:rPr>
              <a:t/>
            </a:r>
            <a:br>
              <a:rPr lang="en-US" sz="6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F0502020204030204" pitchFamily="34" charset="0"/>
                <a:cs typeface="Times New Roman" panose="020F0502020204030204" pitchFamily="34" charset="0"/>
              </a:rPr>
            </a:br>
            <a:r>
              <a:rPr lang="en-US" sz="6000" b="1" dirty="0">
                <a:solidFill>
                  <a:srgbClr val="7030A0"/>
                </a:solidFill>
                <a:effectLst/>
                <a:latin typeface="Times New Roman" panose="020F0502020204030204" pitchFamily="34" charset="0"/>
                <a:ea typeface="Times New Roman" panose="020F0502020204030204" pitchFamily="34" charset="0"/>
                <a:cs typeface="Times New Roman" panose="020F0502020204030204" pitchFamily="34" charset="0"/>
              </a:rPr>
              <a:t>ACE2 and </a:t>
            </a:r>
            <a:r>
              <a:rPr lang="en-US" sz="6000" b="1" dirty="0" err="1">
                <a:solidFill>
                  <a:srgbClr val="7030A0"/>
                </a:solidFill>
                <a:effectLst/>
                <a:latin typeface="Times New Roman" panose="020F0502020204030204" pitchFamily="34" charset="0"/>
                <a:ea typeface="Times New Roman" panose="020F0502020204030204" pitchFamily="34" charset="0"/>
                <a:cs typeface="Times New Roman" panose="020F0502020204030204" pitchFamily="34" charset="0"/>
              </a:rPr>
              <a:t>Synaptotagmin</a:t>
            </a:r>
            <a:endParaRPr lang="en-US" sz="6000" b="1" dirty="0">
              <a:solidFill>
                <a:srgbClr val="7030A0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77480" y="2387157"/>
            <a:ext cx="6084893" cy="1492133"/>
          </a:xfrm>
        </p:spPr>
        <p:txBody>
          <a:bodyPr>
            <a:normAutofit/>
          </a:bodyPr>
          <a:lstStyle/>
          <a:p>
            <a:r>
              <a:rPr lang="en-US" sz="6600" dirty="0"/>
              <a:t>ACE2 PROTEIN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1830203" y="10982802"/>
            <a:ext cx="6825624" cy="1329133"/>
          </a:xfrm>
        </p:spPr>
        <p:txBody>
          <a:bodyPr>
            <a:normAutofit/>
          </a:bodyPr>
          <a:lstStyle/>
          <a:p>
            <a:r>
              <a:rPr lang="en-US" sz="6600" dirty="0" err="1"/>
              <a:t>SYNAPTOTAGMIN</a:t>
            </a:r>
            <a:endParaRPr lang="en-US" sz="6600" dirty="0"/>
          </a:p>
        </p:txBody>
      </p:sp>
      <p:sp>
        <p:nvSpPr>
          <p:cNvPr id="10" name="TextBox 9"/>
          <p:cNvSpPr txBox="1"/>
          <p:nvPr/>
        </p:nvSpPr>
        <p:spPr>
          <a:xfrm>
            <a:off x="8722669" y="3049998"/>
            <a:ext cx="181466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u="sng" dirty="0"/>
              <a:t>Diamond Williams</a:t>
            </a:r>
            <a:r>
              <a:rPr lang="en-US" sz="5400" b="1" dirty="0"/>
              <a:t>, </a:t>
            </a:r>
            <a:r>
              <a:rPr lang="en-US" sz="5400" b="1" u="sng" dirty="0"/>
              <a:t>Pauline </a:t>
            </a:r>
            <a:r>
              <a:rPr lang="en-US" sz="5400" b="1" u="sng" dirty="0" smtClean="0"/>
              <a:t>Cobb </a:t>
            </a:r>
            <a:r>
              <a:rPr lang="en-US" sz="5400" b="1" dirty="0" smtClean="0"/>
              <a:t>and Rush </a:t>
            </a:r>
            <a:r>
              <a:rPr lang="en-US" sz="5400" b="1" dirty="0"/>
              <a:t>Oliver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08113" y="6419085"/>
            <a:ext cx="6367374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29D74D89-BCEB-AB4E-AF8E-8E5C8F03F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65" y="12338441"/>
            <a:ext cx="9852926" cy="832229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802799B0-83F3-D442-AE84-02FA7D4E05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65" y="680948"/>
            <a:ext cx="4408785" cy="2071643"/>
          </a:xfrm>
          <a:prstGeom prst="ellipse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14898A4-5C64-2C43-988C-EA908D8AADD5}"/>
              </a:ext>
            </a:extLst>
          </p:cNvPr>
          <p:cNvSpPr txBox="1"/>
          <p:nvPr/>
        </p:nvSpPr>
        <p:spPr>
          <a:xfrm>
            <a:off x="10652033" y="11617960"/>
            <a:ext cx="20055986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Figure </a:t>
            </a:r>
            <a:r>
              <a:rPr lang="en-US" b="1" dirty="0"/>
              <a:t>1. </a:t>
            </a:r>
            <a:r>
              <a:rPr lang="en-US" b="1" dirty="0" smtClean="0"/>
              <a:t>ACE2 Homology to Human and other model genetic organisms.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463865" y="3879290"/>
            <a:ext cx="10221704" cy="6583290"/>
          </a:xfrm>
          <a:prstGeom prst="rect">
            <a:avLst/>
          </a:prstGeom>
          <a:solidFill>
            <a:srgbClr val="FEF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499289" y="3928733"/>
            <a:ext cx="9856132" cy="6471525"/>
            <a:chOff x="325900" y="-42892"/>
            <a:chExt cx="11606620" cy="6536941"/>
          </a:xfrm>
        </p:grpSpPr>
        <p:sp>
          <p:nvSpPr>
            <p:cNvPr id="15" name="TextBox 14"/>
            <p:cNvSpPr txBox="1"/>
            <p:nvPr/>
          </p:nvSpPr>
          <p:spPr>
            <a:xfrm>
              <a:off x="3733674" y="-42892"/>
              <a:ext cx="819884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rgbClr val="7030A0"/>
                  </a:solidFill>
                </a:rPr>
                <a:t>Host Cell Invasion</a:t>
              </a:r>
              <a:r>
                <a:rPr lang="en-US" sz="3600" b="1" dirty="0" smtClean="0">
                  <a:solidFill>
                    <a:srgbClr val="7030A0"/>
                  </a:solidFill>
                </a:rPr>
                <a:t>:  </a:t>
              </a:r>
              <a:r>
                <a:rPr lang="en-US" sz="2400" b="1" u="sng" dirty="0" smtClean="0">
                  <a:solidFill>
                    <a:srgbClr val="7030A0"/>
                  </a:solidFill>
                </a:rPr>
                <a:t>Membrane fusion </a:t>
              </a:r>
              <a:r>
                <a:rPr lang="en-US" sz="2400" b="1" dirty="0" smtClean="0">
                  <a:solidFill>
                    <a:srgbClr val="7030A0"/>
                  </a:solidFill>
                </a:rPr>
                <a:t>allows the virus </a:t>
              </a:r>
              <a:r>
                <a:rPr lang="en-US" sz="2400" b="1" u="sng" dirty="0" smtClean="0">
                  <a:solidFill>
                    <a:srgbClr val="7030A0"/>
                  </a:solidFill>
                </a:rPr>
                <a:t>to insert its RNA genome </a:t>
              </a:r>
              <a:r>
                <a:rPr lang="en-US" sz="2400" b="1" dirty="0" smtClean="0">
                  <a:solidFill>
                    <a:srgbClr val="7030A0"/>
                  </a:solidFill>
                </a:rPr>
                <a:t>into </a:t>
              </a:r>
              <a:r>
                <a:rPr lang="en-US" sz="2400" b="1" u="sng" dirty="0" smtClean="0">
                  <a:solidFill>
                    <a:srgbClr val="7030A0"/>
                  </a:solidFill>
                </a:rPr>
                <a:t>the host cell</a:t>
              </a:r>
              <a:r>
                <a:rPr lang="en-US" sz="2400" b="1" dirty="0" smtClean="0">
                  <a:solidFill>
                    <a:srgbClr val="7030A0"/>
                  </a:solidFill>
                </a:rPr>
                <a:t>.</a:t>
              </a:r>
              <a:endParaRPr lang="en-US" sz="2400" b="1" dirty="0">
                <a:solidFill>
                  <a:srgbClr val="7030A0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 rot="10968609">
              <a:off x="7384534" y="4603145"/>
              <a:ext cx="357282" cy="561582"/>
              <a:chOff x="6529137" y="2422358"/>
              <a:chExt cx="577515" cy="1003778"/>
            </a:xfrm>
          </p:grpSpPr>
          <p:sp>
            <p:nvSpPr>
              <p:cNvPr id="310" name="Oval 309"/>
              <p:cNvSpPr/>
              <p:nvPr/>
            </p:nvSpPr>
            <p:spPr>
              <a:xfrm>
                <a:off x="6529137" y="2422358"/>
                <a:ext cx="368968" cy="368968"/>
              </a:xfrm>
              <a:prstGeom prst="ellipse">
                <a:avLst/>
              </a:prstGeom>
              <a:solidFill>
                <a:srgbClr val="7030A0"/>
              </a:solidFill>
              <a:ln w="41275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1" name="Freeform 310"/>
              <p:cNvSpPr/>
              <p:nvPr/>
            </p:nvSpPr>
            <p:spPr>
              <a:xfrm>
                <a:off x="6785810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2" name="Freeform 311"/>
              <p:cNvSpPr/>
              <p:nvPr/>
            </p:nvSpPr>
            <p:spPr>
              <a:xfrm>
                <a:off x="6625389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7222129" y="3752542"/>
              <a:ext cx="236744" cy="646003"/>
              <a:chOff x="6529137" y="2422358"/>
              <a:chExt cx="577515" cy="1003778"/>
            </a:xfrm>
          </p:grpSpPr>
          <p:sp>
            <p:nvSpPr>
              <p:cNvPr id="307" name="Oval 306"/>
              <p:cNvSpPr/>
              <p:nvPr/>
            </p:nvSpPr>
            <p:spPr>
              <a:xfrm>
                <a:off x="6529137" y="2422358"/>
                <a:ext cx="368968" cy="368968"/>
              </a:xfrm>
              <a:prstGeom prst="ellipse">
                <a:avLst/>
              </a:prstGeom>
              <a:solidFill>
                <a:srgbClr val="7030A0"/>
              </a:solidFill>
              <a:ln w="41275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8" name="Freeform 307"/>
              <p:cNvSpPr/>
              <p:nvPr/>
            </p:nvSpPr>
            <p:spPr>
              <a:xfrm>
                <a:off x="6785810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9" name="Freeform 308"/>
              <p:cNvSpPr/>
              <p:nvPr/>
            </p:nvSpPr>
            <p:spPr>
              <a:xfrm>
                <a:off x="6625389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 rot="11662389">
              <a:off x="7929886" y="4547249"/>
              <a:ext cx="271665" cy="582671"/>
              <a:chOff x="6529137" y="2422358"/>
              <a:chExt cx="577515" cy="1003778"/>
            </a:xfrm>
          </p:grpSpPr>
          <p:sp>
            <p:nvSpPr>
              <p:cNvPr id="304" name="Oval 303"/>
              <p:cNvSpPr/>
              <p:nvPr/>
            </p:nvSpPr>
            <p:spPr>
              <a:xfrm>
                <a:off x="6529137" y="2422358"/>
                <a:ext cx="368968" cy="368968"/>
              </a:xfrm>
              <a:prstGeom prst="ellipse">
                <a:avLst/>
              </a:prstGeom>
              <a:solidFill>
                <a:srgbClr val="7030A0"/>
              </a:solidFill>
              <a:ln w="41275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5" name="Freeform 304"/>
              <p:cNvSpPr/>
              <p:nvPr/>
            </p:nvSpPr>
            <p:spPr>
              <a:xfrm>
                <a:off x="6785810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6" name="Freeform 305"/>
              <p:cNvSpPr/>
              <p:nvPr/>
            </p:nvSpPr>
            <p:spPr>
              <a:xfrm>
                <a:off x="6625389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 rot="11351134">
              <a:off x="7697064" y="4572530"/>
              <a:ext cx="271665" cy="582671"/>
              <a:chOff x="6529137" y="2422358"/>
              <a:chExt cx="577515" cy="1003778"/>
            </a:xfrm>
          </p:grpSpPr>
          <p:sp>
            <p:nvSpPr>
              <p:cNvPr id="301" name="Oval 300"/>
              <p:cNvSpPr/>
              <p:nvPr/>
            </p:nvSpPr>
            <p:spPr>
              <a:xfrm>
                <a:off x="6529137" y="2422358"/>
                <a:ext cx="368968" cy="368968"/>
              </a:xfrm>
              <a:prstGeom prst="ellipse">
                <a:avLst/>
              </a:prstGeom>
              <a:solidFill>
                <a:srgbClr val="7030A0"/>
              </a:solidFill>
              <a:ln w="41275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2" name="Freeform 301"/>
              <p:cNvSpPr/>
              <p:nvPr/>
            </p:nvSpPr>
            <p:spPr>
              <a:xfrm>
                <a:off x="6785810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3" name="Freeform 302"/>
              <p:cNvSpPr/>
              <p:nvPr/>
            </p:nvSpPr>
            <p:spPr>
              <a:xfrm>
                <a:off x="6625389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 rot="19935838" flipH="1">
              <a:off x="7438172" y="3741440"/>
              <a:ext cx="271665" cy="582671"/>
              <a:chOff x="6529137" y="2422358"/>
              <a:chExt cx="577515" cy="1003778"/>
            </a:xfrm>
          </p:grpSpPr>
          <p:sp>
            <p:nvSpPr>
              <p:cNvPr id="298" name="Oval 297"/>
              <p:cNvSpPr/>
              <p:nvPr/>
            </p:nvSpPr>
            <p:spPr>
              <a:xfrm>
                <a:off x="6529137" y="2422358"/>
                <a:ext cx="368968" cy="368968"/>
              </a:xfrm>
              <a:prstGeom prst="ellipse">
                <a:avLst/>
              </a:prstGeom>
              <a:solidFill>
                <a:srgbClr val="7030A0"/>
              </a:solidFill>
              <a:ln w="41275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" name="Freeform 298"/>
              <p:cNvSpPr/>
              <p:nvPr/>
            </p:nvSpPr>
            <p:spPr>
              <a:xfrm>
                <a:off x="6785810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0" name="Freeform 299"/>
              <p:cNvSpPr/>
              <p:nvPr/>
            </p:nvSpPr>
            <p:spPr>
              <a:xfrm>
                <a:off x="6625389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 rot="21220542" flipH="1">
              <a:off x="7861516" y="3699602"/>
              <a:ext cx="271665" cy="582671"/>
              <a:chOff x="6529137" y="2422358"/>
              <a:chExt cx="577515" cy="1003778"/>
            </a:xfrm>
          </p:grpSpPr>
          <p:sp>
            <p:nvSpPr>
              <p:cNvPr id="295" name="Oval 294"/>
              <p:cNvSpPr/>
              <p:nvPr/>
            </p:nvSpPr>
            <p:spPr>
              <a:xfrm>
                <a:off x="6529137" y="2422358"/>
                <a:ext cx="368968" cy="368968"/>
              </a:xfrm>
              <a:prstGeom prst="ellipse">
                <a:avLst/>
              </a:prstGeom>
              <a:solidFill>
                <a:srgbClr val="7030A0"/>
              </a:solidFill>
              <a:ln w="41275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6" name="Freeform 295"/>
              <p:cNvSpPr/>
              <p:nvPr/>
            </p:nvSpPr>
            <p:spPr>
              <a:xfrm>
                <a:off x="6785810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7" name="Freeform 296"/>
              <p:cNvSpPr/>
              <p:nvPr/>
            </p:nvSpPr>
            <p:spPr>
              <a:xfrm>
                <a:off x="6625389" y="2736326"/>
                <a:ext cx="320842" cy="689810"/>
              </a:xfrm>
              <a:custGeom>
                <a:avLst/>
                <a:gdLst>
                  <a:gd name="connsiteX0" fmla="*/ 0 w 320842"/>
                  <a:gd name="connsiteY0" fmla="*/ 0 h 689810"/>
                  <a:gd name="connsiteX1" fmla="*/ 128337 w 320842"/>
                  <a:gd name="connsiteY1" fmla="*/ 48126 h 689810"/>
                  <a:gd name="connsiteX2" fmla="*/ 192506 w 320842"/>
                  <a:gd name="connsiteY2" fmla="*/ 64168 h 689810"/>
                  <a:gd name="connsiteX3" fmla="*/ 176463 w 320842"/>
                  <a:gd name="connsiteY3" fmla="*/ 144379 h 689810"/>
                  <a:gd name="connsiteX4" fmla="*/ 112295 w 320842"/>
                  <a:gd name="connsiteY4" fmla="*/ 192505 h 689810"/>
                  <a:gd name="connsiteX5" fmla="*/ 64169 w 320842"/>
                  <a:gd name="connsiteY5" fmla="*/ 256673 h 689810"/>
                  <a:gd name="connsiteX6" fmla="*/ 144379 w 320842"/>
                  <a:gd name="connsiteY6" fmla="*/ 368968 h 689810"/>
                  <a:gd name="connsiteX7" fmla="*/ 192506 w 320842"/>
                  <a:gd name="connsiteY7" fmla="*/ 401052 h 689810"/>
                  <a:gd name="connsiteX8" fmla="*/ 208548 w 320842"/>
                  <a:gd name="connsiteY8" fmla="*/ 449179 h 689810"/>
                  <a:gd name="connsiteX9" fmla="*/ 160421 w 320842"/>
                  <a:gd name="connsiteY9" fmla="*/ 513347 h 689810"/>
                  <a:gd name="connsiteX10" fmla="*/ 128337 w 320842"/>
                  <a:gd name="connsiteY10" fmla="*/ 577515 h 689810"/>
                  <a:gd name="connsiteX11" fmla="*/ 144379 w 320842"/>
                  <a:gd name="connsiteY11" fmla="*/ 641684 h 689810"/>
                  <a:gd name="connsiteX12" fmla="*/ 320842 w 320842"/>
                  <a:gd name="connsiteY12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842" h="689810">
                    <a:moveTo>
                      <a:pt x="0" y="0"/>
                    </a:moveTo>
                    <a:cubicBezTo>
                      <a:pt x="42374" y="16950"/>
                      <a:pt x="84330" y="35553"/>
                      <a:pt x="128337" y="48126"/>
                    </a:cubicBezTo>
                    <a:cubicBezTo>
                      <a:pt x="149537" y="54183"/>
                      <a:pt x="171116" y="58821"/>
                      <a:pt x="192506" y="64168"/>
                    </a:cubicBezTo>
                    <a:cubicBezTo>
                      <a:pt x="187158" y="90905"/>
                      <a:pt x="190914" y="121257"/>
                      <a:pt x="176463" y="144379"/>
                    </a:cubicBezTo>
                    <a:cubicBezTo>
                      <a:pt x="162293" y="167052"/>
                      <a:pt x="131201" y="173599"/>
                      <a:pt x="112295" y="192505"/>
                    </a:cubicBezTo>
                    <a:cubicBezTo>
                      <a:pt x="93389" y="211411"/>
                      <a:pt x="80211" y="235284"/>
                      <a:pt x="64169" y="256673"/>
                    </a:cubicBezTo>
                    <a:cubicBezTo>
                      <a:pt x="35933" y="341381"/>
                      <a:pt x="34057" y="295420"/>
                      <a:pt x="144379" y="368968"/>
                    </a:cubicBezTo>
                    <a:lnTo>
                      <a:pt x="192506" y="401052"/>
                    </a:lnTo>
                    <a:cubicBezTo>
                      <a:pt x="197853" y="417094"/>
                      <a:pt x="213194" y="432920"/>
                      <a:pt x="208548" y="449179"/>
                    </a:cubicBezTo>
                    <a:cubicBezTo>
                      <a:pt x="201203" y="474887"/>
                      <a:pt x="174592" y="490674"/>
                      <a:pt x="160421" y="513347"/>
                    </a:cubicBezTo>
                    <a:cubicBezTo>
                      <a:pt x="147746" y="533626"/>
                      <a:pt x="139032" y="556126"/>
                      <a:pt x="128337" y="577515"/>
                    </a:cubicBezTo>
                    <a:cubicBezTo>
                      <a:pt x="133684" y="598905"/>
                      <a:pt x="124307" y="632560"/>
                      <a:pt x="144379" y="641684"/>
                    </a:cubicBezTo>
                    <a:cubicBezTo>
                      <a:pt x="356230" y="737981"/>
                      <a:pt x="271971" y="592068"/>
                      <a:pt x="320842" y="689810"/>
                    </a:cubicBezTo>
                  </a:path>
                </a:pathLst>
              </a:custGeom>
              <a:noFill/>
              <a:ln w="50800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 rot="305863">
              <a:off x="5305858" y="3708991"/>
              <a:ext cx="6485910" cy="2317021"/>
              <a:chOff x="5405806" y="1904240"/>
              <a:chExt cx="6485910" cy="2317021"/>
            </a:xfrm>
          </p:grpSpPr>
          <p:grpSp>
            <p:nvGrpSpPr>
              <p:cNvPr id="135" name="Group 134"/>
              <p:cNvGrpSpPr/>
              <p:nvPr/>
            </p:nvGrpSpPr>
            <p:grpSpPr>
              <a:xfrm rot="19139612">
                <a:off x="6366125" y="2568423"/>
                <a:ext cx="271665" cy="582671"/>
                <a:chOff x="6529137" y="2422358"/>
                <a:chExt cx="577515" cy="1003778"/>
              </a:xfrm>
            </p:grpSpPr>
            <p:sp>
              <p:nvSpPr>
                <p:cNvPr id="292" name="Oval 291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3" name="Freeform 292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4" name="Freeform 293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6" name="Group 135"/>
              <p:cNvGrpSpPr/>
              <p:nvPr/>
            </p:nvGrpSpPr>
            <p:grpSpPr>
              <a:xfrm rot="19139612">
                <a:off x="6184315" y="2736978"/>
                <a:ext cx="271665" cy="582671"/>
                <a:chOff x="6529137" y="2422358"/>
                <a:chExt cx="577515" cy="1003778"/>
              </a:xfrm>
            </p:grpSpPr>
            <p:sp>
              <p:nvSpPr>
                <p:cNvPr id="289" name="Oval 288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0" name="Freeform 289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1" name="Freeform 290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7" name="Group 136"/>
              <p:cNvGrpSpPr/>
              <p:nvPr/>
            </p:nvGrpSpPr>
            <p:grpSpPr>
              <a:xfrm rot="19139612">
                <a:off x="5852758" y="3065761"/>
                <a:ext cx="271665" cy="582671"/>
                <a:chOff x="6529137" y="2422358"/>
                <a:chExt cx="577515" cy="1003778"/>
              </a:xfrm>
            </p:grpSpPr>
            <p:sp>
              <p:nvSpPr>
                <p:cNvPr id="286" name="Oval 285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7" name="Freeform 286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8" name="Freeform 287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8" name="Group 137"/>
              <p:cNvGrpSpPr/>
              <p:nvPr/>
            </p:nvGrpSpPr>
            <p:grpSpPr>
              <a:xfrm rot="19139612">
                <a:off x="5701220" y="3251126"/>
                <a:ext cx="271665" cy="582671"/>
                <a:chOff x="6529137" y="2422358"/>
                <a:chExt cx="577515" cy="1003778"/>
              </a:xfrm>
            </p:grpSpPr>
            <p:sp>
              <p:nvSpPr>
                <p:cNvPr id="283" name="Oval 282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4" name="Freeform 283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5" name="Freeform 284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9" name="Group 138"/>
              <p:cNvGrpSpPr/>
              <p:nvPr/>
            </p:nvGrpSpPr>
            <p:grpSpPr>
              <a:xfrm rot="458883">
                <a:off x="8238335" y="1911713"/>
                <a:ext cx="271665" cy="582671"/>
                <a:chOff x="6529137" y="2422358"/>
                <a:chExt cx="577515" cy="1003778"/>
              </a:xfrm>
            </p:grpSpPr>
            <p:sp>
              <p:nvSpPr>
                <p:cNvPr id="280" name="Oval 279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1" name="Freeform 280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2" name="Freeform 281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0" name="Group 139"/>
              <p:cNvGrpSpPr/>
              <p:nvPr/>
            </p:nvGrpSpPr>
            <p:grpSpPr>
              <a:xfrm rot="18660388" flipH="1">
                <a:off x="6618412" y="2360395"/>
                <a:ext cx="271665" cy="582671"/>
                <a:chOff x="6529137" y="2422358"/>
                <a:chExt cx="577515" cy="1003778"/>
              </a:xfrm>
            </p:grpSpPr>
            <p:sp>
              <p:nvSpPr>
                <p:cNvPr id="277" name="Oval 276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8" name="Freeform 277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9" name="Freeform 278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1" name="Group 140"/>
              <p:cNvGrpSpPr/>
              <p:nvPr/>
            </p:nvGrpSpPr>
            <p:grpSpPr>
              <a:xfrm rot="21178147" flipH="1">
                <a:off x="8431286" y="1904240"/>
                <a:ext cx="271665" cy="582671"/>
                <a:chOff x="6529137" y="2422358"/>
                <a:chExt cx="577515" cy="1003778"/>
              </a:xfrm>
            </p:grpSpPr>
            <p:sp>
              <p:nvSpPr>
                <p:cNvPr id="274" name="Oval 273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5" name="Freeform 274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6" name="Freeform 275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2" name="Group 141"/>
              <p:cNvGrpSpPr/>
              <p:nvPr/>
            </p:nvGrpSpPr>
            <p:grpSpPr>
              <a:xfrm rot="18660388" flipH="1">
                <a:off x="5561309" y="3468428"/>
                <a:ext cx="271665" cy="582671"/>
                <a:chOff x="6529137" y="2422358"/>
                <a:chExt cx="577515" cy="1003778"/>
              </a:xfrm>
            </p:grpSpPr>
            <p:sp>
              <p:nvSpPr>
                <p:cNvPr id="271" name="Oval 270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2" name="Freeform 271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3" name="Freeform 272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" name="Group 142"/>
              <p:cNvGrpSpPr/>
              <p:nvPr/>
            </p:nvGrpSpPr>
            <p:grpSpPr>
              <a:xfrm rot="1240521" flipH="1">
                <a:off x="9277169" y="1944830"/>
                <a:ext cx="271665" cy="582671"/>
                <a:chOff x="6529137" y="2422358"/>
                <a:chExt cx="577515" cy="1003778"/>
              </a:xfrm>
            </p:grpSpPr>
            <p:sp>
              <p:nvSpPr>
                <p:cNvPr id="268" name="Oval 267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9" name="Freeform 268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0" name="Freeform 269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" name="Group 143"/>
              <p:cNvGrpSpPr/>
              <p:nvPr/>
            </p:nvGrpSpPr>
            <p:grpSpPr>
              <a:xfrm rot="10800000" flipH="1">
                <a:off x="8603576" y="2734789"/>
                <a:ext cx="271665" cy="582671"/>
                <a:chOff x="6529137" y="2422358"/>
                <a:chExt cx="577515" cy="1003778"/>
              </a:xfrm>
            </p:grpSpPr>
            <p:sp>
              <p:nvSpPr>
                <p:cNvPr id="265" name="Oval 264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6" name="Freeform 265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7" name="Freeform 266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" name="Group 144"/>
              <p:cNvGrpSpPr/>
              <p:nvPr/>
            </p:nvGrpSpPr>
            <p:grpSpPr>
              <a:xfrm rot="417082" flipH="1">
                <a:off x="8987508" y="1953233"/>
                <a:ext cx="271665" cy="582671"/>
                <a:chOff x="6529137" y="2422358"/>
                <a:chExt cx="577515" cy="1003778"/>
              </a:xfrm>
            </p:grpSpPr>
            <p:sp>
              <p:nvSpPr>
                <p:cNvPr id="262" name="Oval 261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3" name="Freeform 262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4" name="Freeform 263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6" name="Group 145"/>
              <p:cNvGrpSpPr/>
              <p:nvPr/>
            </p:nvGrpSpPr>
            <p:grpSpPr>
              <a:xfrm flipH="1">
                <a:off x="8686430" y="1929024"/>
                <a:ext cx="271665" cy="582671"/>
                <a:chOff x="6529137" y="2422358"/>
                <a:chExt cx="577515" cy="1003778"/>
              </a:xfrm>
            </p:grpSpPr>
            <p:sp>
              <p:nvSpPr>
                <p:cNvPr id="259" name="Oval 258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0" name="Freeform 259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1" name="Freeform 260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7" name="Group 146"/>
              <p:cNvGrpSpPr/>
              <p:nvPr/>
            </p:nvGrpSpPr>
            <p:grpSpPr>
              <a:xfrm rot="18313246" flipH="1">
                <a:off x="5978640" y="2895644"/>
                <a:ext cx="319480" cy="633699"/>
                <a:chOff x="6529137" y="2422358"/>
                <a:chExt cx="577515" cy="1003778"/>
              </a:xfrm>
            </p:grpSpPr>
            <p:sp>
              <p:nvSpPr>
                <p:cNvPr id="256" name="Oval 255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7" name="Freeform 256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8" name="Freeform 257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8" name="Group 147"/>
              <p:cNvGrpSpPr/>
              <p:nvPr/>
            </p:nvGrpSpPr>
            <p:grpSpPr>
              <a:xfrm rot="268330" flipH="1">
                <a:off x="9776669" y="2001969"/>
                <a:ext cx="271665" cy="582671"/>
                <a:chOff x="6529137" y="2422358"/>
                <a:chExt cx="577515" cy="1003778"/>
              </a:xfrm>
            </p:grpSpPr>
            <p:sp>
              <p:nvSpPr>
                <p:cNvPr id="253" name="Oval 252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4" name="Freeform 253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5" name="Freeform 254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9" name="Group 148"/>
              <p:cNvGrpSpPr/>
              <p:nvPr/>
            </p:nvGrpSpPr>
            <p:grpSpPr>
              <a:xfrm rot="12125561">
                <a:off x="8863771" y="2744065"/>
                <a:ext cx="271665" cy="582671"/>
                <a:chOff x="6529137" y="2422358"/>
                <a:chExt cx="577515" cy="1003778"/>
              </a:xfrm>
            </p:grpSpPr>
            <p:sp>
              <p:nvSpPr>
                <p:cNvPr id="250" name="Oval 249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1" name="Freeform 250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2" name="Freeform 251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0" name="Group 149"/>
              <p:cNvGrpSpPr/>
              <p:nvPr/>
            </p:nvGrpSpPr>
            <p:grpSpPr>
              <a:xfrm rot="11658225">
                <a:off x="8396573" y="2730060"/>
                <a:ext cx="271665" cy="582671"/>
                <a:chOff x="6529137" y="2422358"/>
                <a:chExt cx="577515" cy="1003778"/>
              </a:xfrm>
            </p:grpSpPr>
            <p:sp>
              <p:nvSpPr>
                <p:cNvPr id="247" name="Oval 246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8" name="Freeform 247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9" name="Freeform 248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1" name="Group 150"/>
              <p:cNvGrpSpPr/>
              <p:nvPr/>
            </p:nvGrpSpPr>
            <p:grpSpPr>
              <a:xfrm rot="9603820">
                <a:off x="6956374" y="3130178"/>
                <a:ext cx="271665" cy="582671"/>
                <a:chOff x="6529137" y="2422358"/>
                <a:chExt cx="577515" cy="1003778"/>
              </a:xfrm>
            </p:grpSpPr>
            <p:sp>
              <p:nvSpPr>
                <p:cNvPr id="244" name="Oval 243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5" name="Freeform 244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6" name="Freeform 245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2" name="Group 151"/>
              <p:cNvGrpSpPr/>
              <p:nvPr/>
            </p:nvGrpSpPr>
            <p:grpSpPr>
              <a:xfrm rot="9361978">
                <a:off x="6775592" y="3295516"/>
                <a:ext cx="271665" cy="582671"/>
                <a:chOff x="6529137" y="2422358"/>
                <a:chExt cx="577515" cy="1003778"/>
              </a:xfrm>
            </p:grpSpPr>
            <p:sp>
              <p:nvSpPr>
                <p:cNvPr id="241" name="Oval 240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2" name="Freeform 241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3" name="Freeform 242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3" name="Group 152"/>
              <p:cNvGrpSpPr/>
              <p:nvPr/>
            </p:nvGrpSpPr>
            <p:grpSpPr>
              <a:xfrm rot="11404970" flipH="1">
                <a:off x="9146995" y="2785235"/>
                <a:ext cx="271665" cy="582671"/>
                <a:chOff x="6529137" y="2422358"/>
                <a:chExt cx="577515" cy="1003778"/>
              </a:xfrm>
            </p:grpSpPr>
            <p:sp>
              <p:nvSpPr>
                <p:cNvPr id="238" name="Oval 237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9" name="Freeform 238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0" name="Freeform 239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4" name="Group 153"/>
              <p:cNvGrpSpPr/>
              <p:nvPr/>
            </p:nvGrpSpPr>
            <p:grpSpPr>
              <a:xfrm rot="11309327" flipH="1">
                <a:off x="9968383" y="2848202"/>
                <a:ext cx="271665" cy="582671"/>
                <a:chOff x="6529137" y="2422358"/>
                <a:chExt cx="577515" cy="1003778"/>
              </a:xfrm>
            </p:grpSpPr>
            <p:sp>
              <p:nvSpPr>
                <p:cNvPr id="235" name="Oval 234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6" name="Freeform 235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7" name="Freeform 236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5" name="Group 154"/>
              <p:cNvGrpSpPr/>
              <p:nvPr/>
            </p:nvGrpSpPr>
            <p:grpSpPr>
              <a:xfrm rot="11044255" flipH="1">
                <a:off x="9444022" y="2812531"/>
                <a:ext cx="271665" cy="582671"/>
                <a:chOff x="6529137" y="2422358"/>
                <a:chExt cx="577515" cy="1003778"/>
              </a:xfrm>
            </p:grpSpPr>
            <p:sp>
              <p:nvSpPr>
                <p:cNvPr id="232" name="Oval 231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3" name="Freeform 232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4" name="Freeform 233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6" name="Group 155"/>
              <p:cNvGrpSpPr/>
              <p:nvPr/>
            </p:nvGrpSpPr>
            <p:grpSpPr>
              <a:xfrm rot="11262906" flipH="1">
                <a:off x="10231817" y="2908483"/>
                <a:ext cx="271665" cy="582671"/>
                <a:chOff x="6529137" y="2422358"/>
                <a:chExt cx="577515" cy="1003778"/>
              </a:xfrm>
            </p:grpSpPr>
            <p:sp>
              <p:nvSpPr>
                <p:cNvPr id="229" name="Oval 228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0" name="Freeform 229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1" name="Freeform 230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7" name="Group 156"/>
              <p:cNvGrpSpPr/>
              <p:nvPr/>
            </p:nvGrpSpPr>
            <p:grpSpPr>
              <a:xfrm rot="8283245" flipH="1">
                <a:off x="6564900" y="3450487"/>
                <a:ext cx="271665" cy="582671"/>
                <a:chOff x="6529137" y="2422358"/>
                <a:chExt cx="577515" cy="1003778"/>
              </a:xfrm>
            </p:grpSpPr>
            <p:sp>
              <p:nvSpPr>
                <p:cNvPr id="226" name="Oval 225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7" name="Freeform 226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8" name="Freeform 227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8" name="Group 157"/>
              <p:cNvGrpSpPr/>
              <p:nvPr/>
            </p:nvGrpSpPr>
            <p:grpSpPr>
              <a:xfrm rot="7860388" flipH="1">
                <a:off x="6375208" y="3622179"/>
                <a:ext cx="271665" cy="582671"/>
                <a:chOff x="6529137" y="2422358"/>
                <a:chExt cx="577515" cy="1003778"/>
              </a:xfrm>
            </p:grpSpPr>
            <p:sp>
              <p:nvSpPr>
                <p:cNvPr id="223" name="Oval 222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4" name="Freeform 223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5" name="Freeform 224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9" name="Group 158"/>
              <p:cNvGrpSpPr/>
              <p:nvPr/>
            </p:nvGrpSpPr>
            <p:grpSpPr>
              <a:xfrm rot="7860388" flipH="1">
                <a:off x="6212111" y="3794093"/>
                <a:ext cx="271665" cy="582671"/>
                <a:chOff x="6529137" y="2422358"/>
                <a:chExt cx="577515" cy="1003778"/>
              </a:xfrm>
            </p:grpSpPr>
            <p:sp>
              <p:nvSpPr>
                <p:cNvPr id="220" name="Oval 219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1" name="Freeform 220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2" name="Freeform 221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0" name="Group 159"/>
              <p:cNvGrpSpPr/>
              <p:nvPr/>
            </p:nvGrpSpPr>
            <p:grpSpPr>
              <a:xfrm rot="12760927">
                <a:off x="11314288" y="3262388"/>
                <a:ext cx="271665" cy="582671"/>
                <a:chOff x="6529137" y="2422358"/>
                <a:chExt cx="577515" cy="1003778"/>
              </a:xfrm>
            </p:grpSpPr>
            <p:sp>
              <p:nvSpPr>
                <p:cNvPr id="217" name="Oval 216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8" name="Freeform 217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9" name="Freeform 218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1" name="Group 160"/>
              <p:cNvGrpSpPr/>
              <p:nvPr/>
            </p:nvGrpSpPr>
            <p:grpSpPr>
              <a:xfrm rot="12423985">
                <a:off x="11101489" y="3156397"/>
                <a:ext cx="271665" cy="582671"/>
                <a:chOff x="6529137" y="2422358"/>
                <a:chExt cx="577515" cy="1003778"/>
              </a:xfrm>
            </p:grpSpPr>
            <p:sp>
              <p:nvSpPr>
                <p:cNvPr id="214" name="Oval 213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5" name="Freeform 214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6" name="Freeform 215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2" name="Group 161"/>
              <p:cNvGrpSpPr/>
              <p:nvPr/>
            </p:nvGrpSpPr>
            <p:grpSpPr>
              <a:xfrm rot="12451356">
                <a:off x="10842297" y="3036313"/>
                <a:ext cx="271665" cy="582671"/>
                <a:chOff x="6529137" y="2422358"/>
                <a:chExt cx="577515" cy="1003778"/>
              </a:xfrm>
            </p:grpSpPr>
            <p:sp>
              <p:nvSpPr>
                <p:cNvPr id="211" name="Oval 210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2" name="Freeform 211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3" name="Freeform 212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3" name="Group 162"/>
              <p:cNvGrpSpPr/>
              <p:nvPr/>
            </p:nvGrpSpPr>
            <p:grpSpPr>
              <a:xfrm rot="11949432">
                <a:off x="9712046" y="2850035"/>
                <a:ext cx="271665" cy="582671"/>
                <a:chOff x="6529137" y="2422358"/>
                <a:chExt cx="577515" cy="1003778"/>
              </a:xfrm>
            </p:grpSpPr>
            <p:sp>
              <p:nvSpPr>
                <p:cNvPr id="208" name="Oval 207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" name="Freeform 208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0" name="Freeform 209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" name="Group 163"/>
              <p:cNvGrpSpPr/>
              <p:nvPr/>
            </p:nvGrpSpPr>
            <p:grpSpPr>
              <a:xfrm rot="12289721">
                <a:off x="10469344" y="2977909"/>
                <a:ext cx="271665" cy="582671"/>
                <a:chOff x="6529137" y="2422358"/>
                <a:chExt cx="577515" cy="1003778"/>
              </a:xfrm>
            </p:grpSpPr>
            <p:sp>
              <p:nvSpPr>
                <p:cNvPr id="205" name="Oval 204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6" name="Freeform 205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" name="Freeform 206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" name="Group 164"/>
              <p:cNvGrpSpPr/>
              <p:nvPr/>
            </p:nvGrpSpPr>
            <p:grpSpPr>
              <a:xfrm rot="21410725" flipH="1">
                <a:off x="9978316" y="2029146"/>
                <a:ext cx="271665" cy="582671"/>
                <a:chOff x="6529137" y="2422358"/>
                <a:chExt cx="577515" cy="1003778"/>
              </a:xfrm>
            </p:grpSpPr>
            <p:sp>
              <p:nvSpPr>
                <p:cNvPr id="202" name="Oval 201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3" name="Freeform 202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" name="Freeform 203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" name="Group 165"/>
              <p:cNvGrpSpPr/>
              <p:nvPr/>
            </p:nvGrpSpPr>
            <p:grpSpPr>
              <a:xfrm rot="693707" flipH="1">
                <a:off x="10760180" y="2161567"/>
                <a:ext cx="271665" cy="582671"/>
                <a:chOff x="6529137" y="2422358"/>
                <a:chExt cx="577515" cy="1003778"/>
              </a:xfrm>
            </p:grpSpPr>
            <p:sp>
              <p:nvSpPr>
                <p:cNvPr id="199" name="Oval 198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0" name="Freeform 199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1" name="Freeform 200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7" name="Group 166"/>
              <p:cNvGrpSpPr/>
              <p:nvPr/>
            </p:nvGrpSpPr>
            <p:grpSpPr>
              <a:xfrm rot="1017403" flipH="1">
                <a:off x="11229769" y="2287239"/>
                <a:ext cx="271665" cy="582671"/>
                <a:chOff x="6529137" y="2422358"/>
                <a:chExt cx="577515" cy="1003778"/>
              </a:xfrm>
            </p:grpSpPr>
            <p:sp>
              <p:nvSpPr>
                <p:cNvPr id="196" name="Oval 195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7" name="Freeform 196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8" name="Freeform 197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8" name="Group 167"/>
              <p:cNvGrpSpPr/>
              <p:nvPr/>
            </p:nvGrpSpPr>
            <p:grpSpPr>
              <a:xfrm rot="3104189">
                <a:off x="11464548" y="2375180"/>
                <a:ext cx="271665" cy="582671"/>
                <a:chOff x="6529137" y="2422358"/>
                <a:chExt cx="577515" cy="1003778"/>
              </a:xfrm>
            </p:grpSpPr>
            <p:sp>
              <p:nvSpPr>
                <p:cNvPr id="193" name="Oval 192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4" name="Freeform 193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5" name="Freeform 194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9" name="Group 168"/>
              <p:cNvGrpSpPr/>
              <p:nvPr/>
            </p:nvGrpSpPr>
            <p:grpSpPr>
              <a:xfrm rot="2251151">
                <a:off x="10977977" y="2196424"/>
                <a:ext cx="271665" cy="582671"/>
                <a:chOff x="6529137" y="2422358"/>
                <a:chExt cx="577515" cy="1003778"/>
              </a:xfrm>
            </p:grpSpPr>
            <p:sp>
              <p:nvSpPr>
                <p:cNvPr id="190" name="Oval 189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1" name="Freeform 190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2" name="Freeform 191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0" name="Group 169"/>
              <p:cNvGrpSpPr/>
              <p:nvPr/>
            </p:nvGrpSpPr>
            <p:grpSpPr>
              <a:xfrm rot="2110218">
                <a:off x="10616196" y="2137381"/>
                <a:ext cx="271665" cy="582671"/>
                <a:chOff x="6529137" y="2422358"/>
                <a:chExt cx="577515" cy="1003778"/>
              </a:xfrm>
            </p:grpSpPr>
            <p:sp>
              <p:nvSpPr>
                <p:cNvPr id="187" name="Oval 186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8" name="Freeform 187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9" name="Freeform 188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1" name="Group 170"/>
              <p:cNvGrpSpPr/>
              <p:nvPr/>
            </p:nvGrpSpPr>
            <p:grpSpPr>
              <a:xfrm rot="1929276">
                <a:off x="10399709" y="2073116"/>
                <a:ext cx="271665" cy="582671"/>
                <a:chOff x="6529137" y="2422358"/>
                <a:chExt cx="577515" cy="1003778"/>
              </a:xfrm>
            </p:grpSpPr>
            <p:sp>
              <p:nvSpPr>
                <p:cNvPr id="184" name="Oval 183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5" name="Freeform 184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Freeform 185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2" name="Group 171"/>
              <p:cNvGrpSpPr/>
              <p:nvPr/>
            </p:nvGrpSpPr>
            <p:grpSpPr>
              <a:xfrm rot="1728274">
                <a:off x="9541749" y="2002863"/>
                <a:ext cx="271665" cy="582671"/>
                <a:chOff x="6529137" y="2422358"/>
                <a:chExt cx="577515" cy="1003778"/>
              </a:xfrm>
            </p:grpSpPr>
            <p:sp>
              <p:nvSpPr>
                <p:cNvPr id="181" name="Oval 180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" name="Freeform 181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" name="Freeform 182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3" name="Group 172"/>
              <p:cNvGrpSpPr/>
              <p:nvPr/>
            </p:nvGrpSpPr>
            <p:grpSpPr>
              <a:xfrm rot="11417184" flipH="1">
                <a:off x="10646120" y="3023169"/>
                <a:ext cx="271665" cy="582671"/>
                <a:chOff x="6529137" y="2422358"/>
                <a:chExt cx="577515" cy="1003778"/>
              </a:xfrm>
            </p:grpSpPr>
            <p:sp>
              <p:nvSpPr>
                <p:cNvPr id="178" name="Oval 177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" name="Freeform 178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" name="Freeform 179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4" name="Group 173"/>
              <p:cNvGrpSpPr/>
              <p:nvPr/>
            </p:nvGrpSpPr>
            <p:grpSpPr>
              <a:xfrm rot="11965992" flipH="1">
                <a:off x="11482712" y="3335887"/>
                <a:ext cx="271665" cy="582671"/>
                <a:chOff x="6529137" y="2422358"/>
                <a:chExt cx="577515" cy="1003778"/>
              </a:xfrm>
            </p:grpSpPr>
            <p:sp>
              <p:nvSpPr>
                <p:cNvPr id="175" name="Oval 174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solidFill>
                  <a:srgbClr val="7030A0"/>
                </a:solidFill>
                <a:ln w="41275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6" name="Freeform 175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" name="Freeform 176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noFill/>
                <a:ln w="50800">
                  <a:solidFill>
                    <a:srgbClr val="F0C30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7" name="Group 26"/>
            <p:cNvGrpSpPr/>
            <p:nvPr/>
          </p:nvGrpSpPr>
          <p:grpSpPr>
            <a:xfrm rot="184074">
              <a:off x="6519244" y="3543931"/>
              <a:ext cx="728239" cy="1817153"/>
              <a:chOff x="6353443" y="1424428"/>
              <a:chExt cx="728239" cy="1817153"/>
            </a:xfrm>
          </p:grpSpPr>
          <p:sp>
            <p:nvSpPr>
              <p:cNvPr id="133" name="Pie 132"/>
              <p:cNvSpPr/>
              <p:nvPr/>
            </p:nvSpPr>
            <p:spPr>
              <a:xfrm rot="17147721">
                <a:off x="6321644" y="1456227"/>
                <a:ext cx="597116" cy="533518"/>
              </a:xfrm>
              <a:prstGeom prst="pie">
                <a:avLst/>
              </a:prstGeom>
              <a:solidFill>
                <a:srgbClr val="FF0000"/>
              </a:solidFill>
              <a:ln w="66675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ounded Rectangle 133"/>
              <p:cNvSpPr/>
              <p:nvPr/>
            </p:nvSpPr>
            <p:spPr>
              <a:xfrm rot="20257233">
                <a:off x="6852149" y="1873578"/>
                <a:ext cx="229533" cy="1368003"/>
              </a:xfrm>
              <a:prstGeom prst="roundRect">
                <a:avLst/>
              </a:prstGeom>
              <a:solidFill>
                <a:srgbClr val="FF0000"/>
              </a:solidFill>
              <a:ln w="66675">
                <a:solidFill>
                  <a:srgbClr val="F0C3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5015669" y="1636901"/>
              <a:ext cx="3265263" cy="1968148"/>
              <a:chOff x="5793990" y="1410911"/>
              <a:chExt cx="3265263" cy="1968148"/>
            </a:xfrm>
          </p:grpSpPr>
          <p:grpSp>
            <p:nvGrpSpPr>
              <p:cNvPr id="49" name="Group 48"/>
              <p:cNvGrpSpPr/>
              <p:nvPr/>
            </p:nvGrpSpPr>
            <p:grpSpPr>
              <a:xfrm rot="11059454" flipH="1">
                <a:off x="6693074" y="2324581"/>
                <a:ext cx="271665" cy="582671"/>
                <a:chOff x="6529137" y="2422358"/>
                <a:chExt cx="577515" cy="1003778"/>
              </a:xfrm>
              <a:gradFill>
                <a:gsLst>
                  <a:gs pos="20674">
                    <a:srgbClr val="002060"/>
                  </a:gs>
                  <a:gs pos="6526">
                    <a:srgbClr val="7030A0"/>
                  </a:gs>
                  <a:gs pos="13050">
                    <a:schemeClr val="tx1"/>
                  </a:gs>
                  <a:gs pos="0">
                    <a:schemeClr val="tx1"/>
                  </a:gs>
                  <a:gs pos="100000">
                    <a:schemeClr val="bg1"/>
                  </a:gs>
                  <a:gs pos="93000">
                    <a:srgbClr val="FF0000"/>
                  </a:gs>
                  <a:gs pos="100000">
                    <a:schemeClr val="bg1"/>
                  </a:gs>
                </a:gsLst>
                <a:path path="circle">
                  <a:fillToRect l="50000" t="50000" r="50000" b="50000"/>
                </a:path>
              </a:gradFill>
            </p:grpSpPr>
            <p:sp>
              <p:nvSpPr>
                <p:cNvPr id="130" name="Oval 129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grpFill/>
                <a:ln w="41275">
                  <a:solidFill>
                    <a:srgbClr val="9E1A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Freeform 130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grpFill/>
                <a:ln w="50800">
                  <a:solidFill>
                    <a:srgbClr val="9E1A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Freeform 131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grpFill/>
                <a:ln w="50800">
                  <a:solidFill>
                    <a:srgbClr val="9E1A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0" name="Group 49"/>
              <p:cNvGrpSpPr/>
              <p:nvPr/>
            </p:nvGrpSpPr>
            <p:grpSpPr>
              <a:xfrm rot="20674223" flipH="1">
                <a:off x="7091142" y="1678989"/>
                <a:ext cx="271665" cy="582671"/>
                <a:chOff x="6529137" y="2422358"/>
                <a:chExt cx="577515" cy="1003778"/>
              </a:xfrm>
              <a:gradFill>
                <a:gsLst>
                  <a:gs pos="20674">
                    <a:srgbClr val="002060"/>
                  </a:gs>
                  <a:gs pos="6526">
                    <a:srgbClr val="7030A0"/>
                  </a:gs>
                  <a:gs pos="13050">
                    <a:schemeClr val="tx1"/>
                  </a:gs>
                  <a:gs pos="0">
                    <a:schemeClr val="tx1"/>
                  </a:gs>
                  <a:gs pos="100000">
                    <a:schemeClr val="bg1"/>
                  </a:gs>
                  <a:gs pos="93000">
                    <a:srgbClr val="FF0000"/>
                  </a:gs>
                  <a:gs pos="100000">
                    <a:schemeClr val="bg1"/>
                  </a:gs>
                </a:gsLst>
                <a:path path="circle">
                  <a:fillToRect l="50000" t="50000" r="50000" b="50000"/>
                </a:path>
              </a:gradFill>
            </p:grpSpPr>
            <p:sp>
              <p:nvSpPr>
                <p:cNvPr id="127" name="Oval 126"/>
                <p:cNvSpPr/>
                <p:nvPr/>
              </p:nvSpPr>
              <p:spPr>
                <a:xfrm>
                  <a:off x="6529137" y="2422358"/>
                  <a:ext cx="368968" cy="368968"/>
                </a:xfrm>
                <a:prstGeom prst="ellipse">
                  <a:avLst/>
                </a:prstGeom>
                <a:grpFill/>
                <a:ln w="41275">
                  <a:solidFill>
                    <a:srgbClr val="9E1A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Freeform 127"/>
                <p:cNvSpPr/>
                <p:nvPr/>
              </p:nvSpPr>
              <p:spPr>
                <a:xfrm>
                  <a:off x="6785810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grpFill/>
                <a:ln w="50800">
                  <a:solidFill>
                    <a:srgbClr val="9E1A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Freeform 128"/>
                <p:cNvSpPr/>
                <p:nvPr/>
              </p:nvSpPr>
              <p:spPr>
                <a:xfrm>
                  <a:off x="6625389" y="2736326"/>
                  <a:ext cx="320842" cy="689810"/>
                </a:xfrm>
                <a:custGeom>
                  <a:avLst/>
                  <a:gdLst>
                    <a:gd name="connsiteX0" fmla="*/ 0 w 320842"/>
                    <a:gd name="connsiteY0" fmla="*/ 0 h 689810"/>
                    <a:gd name="connsiteX1" fmla="*/ 128337 w 320842"/>
                    <a:gd name="connsiteY1" fmla="*/ 48126 h 689810"/>
                    <a:gd name="connsiteX2" fmla="*/ 192506 w 320842"/>
                    <a:gd name="connsiteY2" fmla="*/ 64168 h 689810"/>
                    <a:gd name="connsiteX3" fmla="*/ 176463 w 320842"/>
                    <a:gd name="connsiteY3" fmla="*/ 144379 h 689810"/>
                    <a:gd name="connsiteX4" fmla="*/ 112295 w 320842"/>
                    <a:gd name="connsiteY4" fmla="*/ 192505 h 689810"/>
                    <a:gd name="connsiteX5" fmla="*/ 64169 w 320842"/>
                    <a:gd name="connsiteY5" fmla="*/ 256673 h 689810"/>
                    <a:gd name="connsiteX6" fmla="*/ 144379 w 320842"/>
                    <a:gd name="connsiteY6" fmla="*/ 368968 h 689810"/>
                    <a:gd name="connsiteX7" fmla="*/ 192506 w 320842"/>
                    <a:gd name="connsiteY7" fmla="*/ 401052 h 689810"/>
                    <a:gd name="connsiteX8" fmla="*/ 208548 w 320842"/>
                    <a:gd name="connsiteY8" fmla="*/ 449179 h 689810"/>
                    <a:gd name="connsiteX9" fmla="*/ 160421 w 320842"/>
                    <a:gd name="connsiteY9" fmla="*/ 513347 h 689810"/>
                    <a:gd name="connsiteX10" fmla="*/ 128337 w 320842"/>
                    <a:gd name="connsiteY10" fmla="*/ 577515 h 689810"/>
                    <a:gd name="connsiteX11" fmla="*/ 144379 w 320842"/>
                    <a:gd name="connsiteY11" fmla="*/ 641684 h 689810"/>
                    <a:gd name="connsiteX12" fmla="*/ 320842 w 320842"/>
                    <a:gd name="connsiteY12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0842" h="689810">
                      <a:moveTo>
                        <a:pt x="0" y="0"/>
                      </a:moveTo>
                      <a:cubicBezTo>
                        <a:pt x="42374" y="16950"/>
                        <a:pt x="84330" y="35553"/>
                        <a:pt x="128337" y="48126"/>
                      </a:cubicBezTo>
                      <a:cubicBezTo>
                        <a:pt x="149537" y="54183"/>
                        <a:pt x="171116" y="58821"/>
                        <a:pt x="192506" y="64168"/>
                      </a:cubicBezTo>
                      <a:cubicBezTo>
                        <a:pt x="187158" y="90905"/>
                        <a:pt x="190914" y="121257"/>
                        <a:pt x="176463" y="144379"/>
                      </a:cubicBezTo>
                      <a:cubicBezTo>
                        <a:pt x="162293" y="167052"/>
                        <a:pt x="131201" y="173599"/>
                        <a:pt x="112295" y="192505"/>
                      </a:cubicBezTo>
                      <a:cubicBezTo>
                        <a:pt x="93389" y="211411"/>
                        <a:pt x="80211" y="235284"/>
                        <a:pt x="64169" y="256673"/>
                      </a:cubicBezTo>
                      <a:cubicBezTo>
                        <a:pt x="35933" y="341381"/>
                        <a:pt x="34057" y="295420"/>
                        <a:pt x="144379" y="368968"/>
                      </a:cubicBezTo>
                      <a:lnTo>
                        <a:pt x="192506" y="401052"/>
                      </a:lnTo>
                      <a:cubicBezTo>
                        <a:pt x="197853" y="417094"/>
                        <a:pt x="213194" y="432920"/>
                        <a:pt x="208548" y="449179"/>
                      </a:cubicBezTo>
                      <a:cubicBezTo>
                        <a:pt x="201203" y="474887"/>
                        <a:pt x="174592" y="490674"/>
                        <a:pt x="160421" y="513347"/>
                      </a:cubicBezTo>
                      <a:cubicBezTo>
                        <a:pt x="147746" y="533626"/>
                        <a:pt x="139032" y="556126"/>
                        <a:pt x="128337" y="577515"/>
                      </a:cubicBezTo>
                      <a:cubicBezTo>
                        <a:pt x="133684" y="598905"/>
                        <a:pt x="124307" y="632560"/>
                        <a:pt x="144379" y="641684"/>
                      </a:cubicBezTo>
                      <a:cubicBezTo>
                        <a:pt x="356230" y="737981"/>
                        <a:pt x="271971" y="592068"/>
                        <a:pt x="320842" y="689810"/>
                      </a:cubicBezTo>
                    </a:path>
                  </a:pathLst>
                </a:custGeom>
                <a:grpFill/>
                <a:ln w="50800">
                  <a:solidFill>
                    <a:srgbClr val="9E1A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1" name="Group 50"/>
              <p:cNvGrpSpPr/>
              <p:nvPr/>
            </p:nvGrpSpPr>
            <p:grpSpPr>
              <a:xfrm>
                <a:off x="5793990" y="1410911"/>
                <a:ext cx="3265263" cy="1968148"/>
                <a:chOff x="5858065" y="1439401"/>
                <a:chExt cx="3265263" cy="1968148"/>
              </a:xfrm>
            </p:grpSpPr>
            <p:grpSp>
              <p:nvGrpSpPr>
                <p:cNvPr id="52" name="Group 51"/>
                <p:cNvGrpSpPr/>
                <p:nvPr/>
              </p:nvGrpSpPr>
              <p:grpSpPr>
                <a:xfrm rot="447785">
                  <a:off x="7321171" y="1610206"/>
                  <a:ext cx="514188" cy="1709074"/>
                  <a:chOff x="5752387" y="908371"/>
                  <a:chExt cx="514188" cy="1709074"/>
                </a:xfrm>
              </p:grpSpPr>
              <p:sp>
                <p:nvSpPr>
                  <p:cNvPr id="122" name="Rounded Rectangle 121"/>
                  <p:cNvSpPr/>
                  <p:nvPr/>
                </p:nvSpPr>
                <p:spPr>
                  <a:xfrm rot="20652861">
                    <a:off x="5752387" y="908371"/>
                    <a:ext cx="151810" cy="1295134"/>
                  </a:xfrm>
                  <a:prstGeom prst="roundRect">
                    <a:avLst/>
                  </a:prstGeom>
                  <a:gradFill>
                    <a:gsLst>
                      <a:gs pos="20674">
                        <a:srgbClr val="002060"/>
                      </a:gs>
                      <a:gs pos="6526">
                        <a:srgbClr val="7030A0"/>
                      </a:gs>
                      <a:gs pos="13050">
                        <a:schemeClr val="tx1"/>
                      </a:gs>
                      <a:gs pos="0">
                        <a:schemeClr val="tx1"/>
                      </a:gs>
                      <a:gs pos="100000">
                        <a:schemeClr val="bg1"/>
                      </a:gs>
                      <a:gs pos="93000">
                        <a:srgbClr val="00B0F0"/>
                      </a:gs>
                      <a:gs pos="100000">
                        <a:schemeClr val="bg1"/>
                      </a:gs>
                    </a:gsLst>
                    <a:path path="circle">
                      <a:fillToRect l="50000" t="50000" r="50000" b="50000"/>
                    </a:path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23" name="Group 122"/>
                  <p:cNvGrpSpPr/>
                  <p:nvPr/>
                </p:nvGrpSpPr>
                <p:grpSpPr>
                  <a:xfrm>
                    <a:off x="5846801" y="2006977"/>
                    <a:ext cx="419774" cy="610468"/>
                    <a:chOff x="5448428" y="2006977"/>
                    <a:chExt cx="818147" cy="888278"/>
                  </a:xfrm>
                </p:grpSpPr>
                <p:sp>
                  <p:nvSpPr>
                    <p:cNvPr id="124" name="Freeform 123"/>
                    <p:cNvSpPr/>
                    <p:nvPr/>
                  </p:nvSpPr>
                  <p:spPr>
                    <a:xfrm rot="18678599" flipH="1">
                      <a:off x="5681835" y="1928895"/>
                      <a:ext cx="351333" cy="818147"/>
                    </a:xfrm>
                    <a:custGeom>
                      <a:avLst/>
                      <a:gdLst>
                        <a:gd name="connsiteX0" fmla="*/ 3088 w 351333"/>
                        <a:gd name="connsiteY0" fmla="*/ 112294 h 818147"/>
                        <a:gd name="connsiteX1" fmla="*/ 19130 w 351333"/>
                        <a:gd name="connsiteY1" fmla="*/ 336884 h 818147"/>
                        <a:gd name="connsiteX2" fmla="*/ 35172 w 351333"/>
                        <a:gd name="connsiteY2" fmla="*/ 385010 h 818147"/>
                        <a:gd name="connsiteX3" fmla="*/ 51214 w 351333"/>
                        <a:gd name="connsiteY3" fmla="*/ 465221 h 818147"/>
                        <a:gd name="connsiteX4" fmla="*/ 83298 w 351333"/>
                        <a:gd name="connsiteY4" fmla="*/ 561473 h 818147"/>
                        <a:gd name="connsiteX5" fmla="*/ 131425 w 351333"/>
                        <a:gd name="connsiteY5" fmla="*/ 673768 h 818147"/>
                        <a:gd name="connsiteX6" fmla="*/ 195593 w 351333"/>
                        <a:gd name="connsiteY6" fmla="*/ 770021 h 818147"/>
                        <a:gd name="connsiteX7" fmla="*/ 307888 w 351333"/>
                        <a:gd name="connsiteY7" fmla="*/ 818147 h 818147"/>
                        <a:gd name="connsiteX8" fmla="*/ 323930 w 351333"/>
                        <a:gd name="connsiteY8" fmla="*/ 481263 h 818147"/>
                        <a:gd name="connsiteX9" fmla="*/ 307888 w 351333"/>
                        <a:gd name="connsiteY9" fmla="*/ 336884 h 818147"/>
                        <a:gd name="connsiteX10" fmla="*/ 243719 w 351333"/>
                        <a:gd name="connsiteY10" fmla="*/ 256673 h 818147"/>
                        <a:gd name="connsiteX11" fmla="*/ 195593 w 351333"/>
                        <a:gd name="connsiteY11" fmla="*/ 192505 h 818147"/>
                        <a:gd name="connsiteX12" fmla="*/ 67256 w 351333"/>
                        <a:gd name="connsiteY12" fmla="*/ 96252 h 818147"/>
                        <a:gd name="connsiteX13" fmla="*/ 35172 w 351333"/>
                        <a:gd name="connsiteY13" fmla="*/ 48126 h 818147"/>
                        <a:gd name="connsiteX14" fmla="*/ 19130 w 351333"/>
                        <a:gd name="connsiteY14" fmla="*/ 0 h 818147"/>
                        <a:gd name="connsiteX15" fmla="*/ 3088 w 351333"/>
                        <a:gd name="connsiteY15" fmla="*/ 176463 h 818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51333" h="818147">
                          <a:moveTo>
                            <a:pt x="3088" y="112294"/>
                          </a:moveTo>
                          <a:cubicBezTo>
                            <a:pt x="8435" y="187157"/>
                            <a:pt x="10361" y="262344"/>
                            <a:pt x="19130" y="336884"/>
                          </a:cubicBezTo>
                          <a:cubicBezTo>
                            <a:pt x="21106" y="353678"/>
                            <a:pt x="31071" y="368605"/>
                            <a:pt x="35172" y="385010"/>
                          </a:cubicBezTo>
                          <a:cubicBezTo>
                            <a:pt x="41785" y="411462"/>
                            <a:pt x="44040" y="438915"/>
                            <a:pt x="51214" y="465221"/>
                          </a:cubicBezTo>
                          <a:cubicBezTo>
                            <a:pt x="60112" y="497849"/>
                            <a:pt x="72603" y="529389"/>
                            <a:pt x="83298" y="561473"/>
                          </a:cubicBezTo>
                          <a:cubicBezTo>
                            <a:pt x="99895" y="611265"/>
                            <a:pt x="101686" y="624204"/>
                            <a:pt x="131425" y="673768"/>
                          </a:cubicBezTo>
                          <a:cubicBezTo>
                            <a:pt x="151264" y="706833"/>
                            <a:pt x="163509" y="748632"/>
                            <a:pt x="195593" y="770021"/>
                          </a:cubicBezTo>
                          <a:cubicBezTo>
                            <a:pt x="262064" y="814335"/>
                            <a:pt x="225015" y="797429"/>
                            <a:pt x="307888" y="818147"/>
                          </a:cubicBezTo>
                          <a:cubicBezTo>
                            <a:pt x="379475" y="674974"/>
                            <a:pt x="346029" y="768547"/>
                            <a:pt x="323930" y="481263"/>
                          </a:cubicBezTo>
                          <a:cubicBezTo>
                            <a:pt x="320216" y="432983"/>
                            <a:pt x="319632" y="383861"/>
                            <a:pt x="307888" y="336884"/>
                          </a:cubicBezTo>
                          <a:cubicBezTo>
                            <a:pt x="299389" y="302888"/>
                            <a:pt x="264353" y="281434"/>
                            <a:pt x="243719" y="256673"/>
                          </a:cubicBezTo>
                          <a:cubicBezTo>
                            <a:pt x="226603" y="236133"/>
                            <a:pt x="215576" y="210268"/>
                            <a:pt x="195593" y="192505"/>
                          </a:cubicBezTo>
                          <a:cubicBezTo>
                            <a:pt x="124524" y="129333"/>
                            <a:pt x="111792" y="151922"/>
                            <a:pt x="67256" y="96252"/>
                          </a:cubicBezTo>
                          <a:cubicBezTo>
                            <a:pt x="55212" y="81197"/>
                            <a:pt x="43794" y="65371"/>
                            <a:pt x="35172" y="48126"/>
                          </a:cubicBezTo>
                          <a:cubicBezTo>
                            <a:pt x="27610" y="33001"/>
                            <a:pt x="24477" y="16042"/>
                            <a:pt x="19130" y="0"/>
                          </a:cubicBezTo>
                          <a:cubicBezTo>
                            <a:pt x="-10440" y="88710"/>
                            <a:pt x="3088" y="31216"/>
                            <a:pt x="3088" y="176463"/>
                          </a:cubicBezTo>
                        </a:path>
                      </a:pathLst>
                    </a:custGeom>
                    <a:gradFill>
                      <a:gsLst>
                        <a:gs pos="20674">
                          <a:srgbClr val="002060"/>
                        </a:gs>
                        <a:gs pos="6526">
                          <a:srgbClr val="7030A0"/>
                        </a:gs>
                        <a:gs pos="13050">
                          <a:schemeClr val="tx1"/>
                        </a:gs>
                        <a:gs pos="0">
                          <a:schemeClr val="tx1"/>
                        </a:gs>
                        <a:gs pos="100000">
                          <a:schemeClr val="bg1"/>
                        </a:gs>
                        <a:gs pos="93000">
                          <a:srgbClr val="FF0000"/>
                        </a:gs>
                        <a:gs pos="100000">
                          <a:schemeClr val="bg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5" name="Freeform 124"/>
                    <p:cNvSpPr/>
                    <p:nvPr/>
                  </p:nvSpPr>
                  <p:spPr>
                    <a:xfrm>
                      <a:off x="5681837" y="2077108"/>
                      <a:ext cx="351333" cy="818147"/>
                    </a:xfrm>
                    <a:custGeom>
                      <a:avLst/>
                      <a:gdLst>
                        <a:gd name="connsiteX0" fmla="*/ 3088 w 351333"/>
                        <a:gd name="connsiteY0" fmla="*/ 112294 h 818147"/>
                        <a:gd name="connsiteX1" fmla="*/ 19130 w 351333"/>
                        <a:gd name="connsiteY1" fmla="*/ 336884 h 818147"/>
                        <a:gd name="connsiteX2" fmla="*/ 35172 w 351333"/>
                        <a:gd name="connsiteY2" fmla="*/ 385010 h 818147"/>
                        <a:gd name="connsiteX3" fmla="*/ 51214 w 351333"/>
                        <a:gd name="connsiteY3" fmla="*/ 465221 h 818147"/>
                        <a:gd name="connsiteX4" fmla="*/ 83298 w 351333"/>
                        <a:gd name="connsiteY4" fmla="*/ 561473 h 818147"/>
                        <a:gd name="connsiteX5" fmla="*/ 131425 w 351333"/>
                        <a:gd name="connsiteY5" fmla="*/ 673768 h 818147"/>
                        <a:gd name="connsiteX6" fmla="*/ 195593 w 351333"/>
                        <a:gd name="connsiteY6" fmla="*/ 770021 h 818147"/>
                        <a:gd name="connsiteX7" fmla="*/ 307888 w 351333"/>
                        <a:gd name="connsiteY7" fmla="*/ 818147 h 818147"/>
                        <a:gd name="connsiteX8" fmla="*/ 323930 w 351333"/>
                        <a:gd name="connsiteY8" fmla="*/ 481263 h 818147"/>
                        <a:gd name="connsiteX9" fmla="*/ 307888 w 351333"/>
                        <a:gd name="connsiteY9" fmla="*/ 336884 h 818147"/>
                        <a:gd name="connsiteX10" fmla="*/ 243719 w 351333"/>
                        <a:gd name="connsiteY10" fmla="*/ 256673 h 818147"/>
                        <a:gd name="connsiteX11" fmla="*/ 195593 w 351333"/>
                        <a:gd name="connsiteY11" fmla="*/ 192505 h 818147"/>
                        <a:gd name="connsiteX12" fmla="*/ 67256 w 351333"/>
                        <a:gd name="connsiteY12" fmla="*/ 96252 h 818147"/>
                        <a:gd name="connsiteX13" fmla="*/ 35172 w 351333"/>
                        <a:gd name="connsiteY13" fmla="*/ 48126 h 818147"/>
                        <a:gd name="connsiteX14" fmla="*/ 19130 w 351333"/>
                        <a:gd name="connsiteY14" fmla="*/ 0 h 818147"/>
                        <a:gd name="connsiteX15" fmla="*/ 3088 w 351333"/>
                        <a:gd name="connsiteY15" fmla="*/ 176463 h 818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51333" h="818147">
                          <a:moveTo>
                            <a:pt x="3088" y="112294"/>
                          </a:moveTo>
                          <a:cubicBezTo>
                            <a:pt x="8435" y="187157"/>
                            <a:pt x="10361" y="262344"/>
                            <a:pt x="19130" y="336884"/>
                          </a:cubicBezTo>
                          <a:cubicBezTo>
                            <a:pt x="21106" y="353678"/>
                            <a:pt x="31071" y="368605"/>
                            <a:pt x="35172" y="385010"/>
                          </a:cubicBezTo>
                          <a:cubicBezTo>
                            <a:pt x="41785" y="411462"/>
                            <a:pt x="44040" y="438915"/>
                            <a:pt x="51214" y="465221"/>
                          </a:cubicBezTo>
                          <a:cubicBezTo>
                            <a:pt x="60112" y="497849"/>
                            <a:pt x="72603" y="529389"/>
                            <a:pt x="83298" y="561473"/>
                          </a:cubicBezTo>
                          <a:cubicBezTo>
                            <a:pt x="99895" y="611265"/>
                            <a:pt x="101686" y="624204"/>
                            <a:pt x="131425" y="673768"/>
                          </a:cubicBezTo>
                          <a:cubicBezTo>
                            <a:pt x="151264" y="706833"/>
                            <a:pt x="163509" y="748632"/>
                            <a:pt x="195593" y="770021"/>
                          </a:cubicBezTo>
                          <a:cubicBezTo>
                            <a:pt x="262064" y="814335"/>
                            <a:pt x="225015" y="797429"/>
                            <a:pt x="307888" y="818147"/>
                          </a:cubicBezTo>
                          <a:cubicBezTo>
                            <a:pt x="379475" y="674974"/>
                            <a:pt x="346029" y="768547"/>
                            <a:pt x="323930" y="481263"/>
                          </a:cubicBezTo>
                          <a:cubicBezTo>
                            <a:pt x="320216" y="432983"/>
                            <a:pt x="319632" y="383861"/>
                            <a:pt x="307888" y="336884"/>
                          </a:cubicBezTo>
                          <a:cubicBezTo>
                            <a:pt x="299389" y="302888"/>
                            <a:pt x="264353" y="281434"/>
                            <a:pt x="243719" y="256673"/>
                          </a:cubicBezTo>
                          <a:cubicBezTo>
                            <a:pt x="226603" y="236133"/>
                            <a:pt x="215576" y="210268"/>
                            <a:pt x="195593" y="192505"/>
                          </a:cubicBezTo>
                          <a:cubicBezTo>
                            <a:pt x="124524" y="129333"/>
                            <a:pt x="111792" y="151922"/>
                            <a:pt x="67256" y="96252"/>
                          </a:cubicBezTo>
                          <a:cubicBezTo>
                            <a:pt x="55212" y="81197"/>
                            <a:pt x="43794" y="65371"/>
                            <a:pt x="35172" y="48126"/>
                          </a:cubicBezTo>
                          <a:cubicBezTo>
                            <a:pt x="27610" y="33001"/>
                            <a:pt x="24477" y="16042"/>
                            <a:pt x="19130" y="0"/>
                          </a:cubicBezTo>
                          <a:cubicBezTo>
                            <a:pt x="-10440" y="88710"/>
                            <a:pt x="3088" y="31216"/>
                            <a:pt x="3088" y="176463"/>
                          </a:cubicBezTo>
                        </a:path>
                      </a:pathLst>
                    </a:custGeom>
                    <a:gradFill>
                      <a:gsLst>
                        <a:gs pos="20674">
                          <a:srgbClr val="002060"/>
                        </a:gs>
                        <a:gs pos="6526">
                          <a:srgbClr val="7030A0"/>
                        </a:gs>
                        <a:gs pos="13050">
                          <a:schemeClr val="tx1"/>
                        </a:gs>
                        <a:gs pos="0">
                          <a:schemeClr val="tx1"/>
                        </a:gs>
                        <a:gs pos="100000">
                          <a:schemeClr val="bg1"/>
                        </a:gs>
                        <a:gs pos="93000">
                          <a:srgbClr val="00B0F0"/>
                        </a:gs>
                        <a:gs pos="100000">
                          <a:schemeClr val="bg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26" name="Freeform 125"/>
                    <p:cNvSpPr/>
                    <p:nvPr/>
                  </p:nvSpPr>
                  <p:spPr>
                    <a:xfrm>
                      <a:off x="5516267" y="2006977"/>
                      <a:ext cx="351333" cy="818147"/>
                    </a:xfrm>
                    <a:custGeom>
                      <a:avLst/>
                      <a:gdLst>
                        <a:gd name="connsiteX0" fmla="*/ 3088 w 351333"/>
                        <a:gd name="connsiteY0" fmla="*/ 112294 h 818147"/>
                        <a:gd name="connsiteX1" fmla="*/ 19130 w 351333"/>
                        <a:gd name="connsiteY1" fmla="*/ 336884 h 818147"/>
                        <a:gd name="connsiteX2" fmla="*/ 35172 w 351333"/>
                        <a:gd name="connsiteY2" fmla="*/ 385010 h 818147"/>
                        <a:gd name="connsiteX3" fmla="*/ 51214 w 351333"/>
                        <a:gd name="connsiteY3" fmla="*/ 465221 h 818147"/>
                        <a:gd name="connsiteX4" fmla="*/ 83298 w 351333"/>
                        <a:gd name="connsiteY4" fmla="*/ 561473 h 818147"/>
                        <a:gd name="connsiteX5" fmla="*/ 131425 w 351333"/>
                        <a:gd name="connsiteY5" fmla="*/ 673768 h 818147"/>
                        <a:gd name="connsiteX6" fmla="*/ 195593 w 351333"/>
                        <a:gd name="connsiteY6" fmla="*/ 770021 h 818147"/>
                        <a:gd name="connsiteX7" fmla="*/ 307888 w 351333"/>
                        <a:gd name="connsiteY7" fmla="*/ 818147 h 818147"/>
                        <a:gd name="connsiteX8" fmla="*/ 323930 w 351333"/>
                        <a:gd name="connsiteY8" fmla="*/ 481263 h 818147"/>
                        <a:gd name="connsiteX9" fmla="*/ 307888 w 351333"/>
                        <a:gd name="connsiteY9" fmla="*/ 336884 h 818147"/>
                        <a:gd name="connsiteX10" fmla="*/ 243719 w 351333"/>
                        <a:gd name="connsiteY10" fmla="*/ 256673 h 818147"/>
                        <a:gd name="connsiteX11" fmla="*/ 195593 w 351333"/>
                        <a:gd name="connsiteY11" fmla="*/ 192505 h 818147"/>
                        <a:gd name="connsiteX12" fmla="*/ 67256 w 351333"/>
                        <a:gd name="connsiteY12" fmla="*/ 96252 h 818147"/>
                        <a:gd name="connsiteX13" fmla="*/ 35172 w 351333"/>
                        <a:gd name="connsiteY13" fmla="*/ 48126 h 818147"/>
                        <a:gd name="connsiteX14" fmla="*/ 19130 w 351333"/>
                        <a:gd name="connsiteY14" fmla="*/ 0 h 818147"/>
                        <a:gd name="connsiteX15" fmla="*/ 3088 w 351333"/>
                        <a:gd name="connsiteY15" fmla="*/ 176463 h 818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51333" h="818147">
                          <a:moveTo>
                            <a:pt x="3088" y="112294"/>
                          </a:moveTo>
                          <a:cubicBezTo>
                            <a:pt x="8435" y="187157"/>
                            <a:pt x="10361" y="262344"/>
                            <a:pt x="19130" y="336884"/>
                          </a:cubicBezTo>
                          <a:cubicBezTo>
                            <a:pt x="21106" y="353678"/>
                            <a:pt x="31071" y="368605"/>
                            <a:pt x="35172" y="385010"/>
                          </a:cubicBezTo>
                          <a:cubicBezTo>
                            <a:pt x="41785" y="411462"/>
                            <a:pt x="44040" y="438915"/>
                            <a:pt x="51214" y="465221"/>
                          </a:cubicBezTo>
                          <a:cubicBezTo>
                            <a:pt x="60112" y="497849"/>
                            <a:pt x="72603" y="529389"/>
                            <a:pt x="83298" y="561473"/>
                          </a:cubicBezTo>
                          <a:cubicBezTo>
                            <a:pt x="99895" y="611265"/>
                            <a:pt x="101686" y="624204"/>
                            <a:pt x="131425" y="673768"/>
                          </a:cubicBezTo>
                          <a:cubicBezTo>
                            <a:pt x="151264" y="706833"/>
                            <a:pt x="163509" y="748632"/>
                            <a:pt x="195593" y="770021"/>
                          </a:cubicBezTo>
                          <a:cubicBezTo>
                            <a:pt x="262064" y="814335"/>
                            <a:pt x="225015" y="797429"/>
                            <a:pt x="307888" y="818147"/>
                          </a:cubicBezTo>
                          <a:cubicBezTo>
                            <a:pt x="379475" y="674974"/>
                            <a:pt x="346029" y="768547"/>
                            <a:pt x="323930" y="481263"/>
                          </a:cubicBezTo>
                          <a:cubicBezTo>
                            <a:pt x="320216" y="432983"/>
                            <a:pt x="319632" y="383861"/>
                            <a:pt x="307888" y="336884"/>
                          </a:cubicBezTo>
                          <a:cubicBezTo>
                            <a:pt x="299389" y="302888"/>
                            <a:pt x="264353" y="281434"/>
                            <a:pt x="243719" y="256673"/>
                          </a:cubicBezTo>
                          <a:cubicBezTo>
                            <a:pt x="226603" y="236133"/>
                            <a:pt x="215576" y="210268"/>
                            <a:pt x="195593" y="192505"/>
                          </a:cubicBezTo>
                          <a:cubicBezTo>
                            <a:pt x="124524" y="129333"/>
                            <a:pt x="111792" y="151922"/>
                            <a:pt x="67256" y="96252"/>
                          </a:cubicBezTo>
                          <a:cubicBezTo>
                            <a:pt x="55212" y="81197"/>
                            <a:pt x="43794" y="65371"/>
                            <a:pt x="35172" y="48126"/>
                          </a:cubicBezTo>
                          <a:cubicBezTo>
                            <a:pt x="27610" y="33001"/>
                            <a:pt x="24477" y="16042"/>
                            <a:pt x="19130" y="0"/>
                          </a:cubicBezTo>
                          <a:cubicBezTo>
                            <a:pt x="-10440" y="88710"/>
                            <a:pt x="3088" y="31216"/>
                            <a:pt x="3088" y="176463"/>
                          </a:cubicBezTo>
                        </a:path>
                      </a:pathLst>
                    </a:custGeom>
                    <a:gradFill>
                      <a:gsLst>
                        <a:gs pos="20674">
                          <a:srgbClr val="002060"/>
                        </a:gs>
                        <a:gs pos="6526">
                          <a:srgbClr val="7030A0"/>
                        </a:gs>
                        <a:gs pos="13050">
                          <a:schemeClr val="tx1"/>
                        </a:gs>
                        <a:gs pos="0">
                          <a:schemeClr val="tx1"/>
                        </a:gs>
                        <a:gs pos="100000">
                          <a:schemeClr val="bg1"/>
                        </a:gs>
                        <a:gs pos="93000">
                          <a:srgbClr val="00B0F0"/>
                        </a:gs>
                        <a:gs pos="100000">
                          <a:schemeClr val="bg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53" name="Group 52"/>
                <p:cNvGrpSpPr/>
                <p:nvPr/>
              </p:nvGrpSpPr>
              <p:grpSpPr>
                <a:xfrm rot="1864219" flipH="1">
                  <a:off x="6300965" y="1439401"/>
                  <a:ext cx="271665" cy="582671"/>
                  <a:chOff x="6529137" y="2422358"/>
                  <a:chExt cx="577515" cy="1003778"/>
                </a:xfrm>
                <a:gradFill>
                  <a:gsLst>
                    <a:gs pos="20674">
                      <a:srgbClr val="002060"/>
                    </a:gs>
                    <a:gs pos="6526">
                      <a:srgbClr val="7030A0"/>
                    </a:gs>
                    <a:gs pos="13050">
                      <a:schemeClr val="tx1"/>
                    </a:gs>
                    <a:gs pos="0">
                      <a:schemeClr val="tx1"/>
                    </a:gs>
                    <a:gs pos="100000">
                      <a:schemeClr val="bg1"/>
                    </a:gs>
                    <a:gs pos="93000">
                      <a:srgbClr val="FF0000"/>
                    </a:gs>
                    <a:gs pos="100000">
                      <a:schemeClr val="bg1"/>
                    </a:gs>
                  </a:gsLst>
                  <a:path path="circle">
                    <a:fillToRect l="50000" t="50000" r="50000" b="50000"/>
                  </a:path>
                </a:gradFill>
              </p:grpSpPr>
              <p:sp>
                <p:nvSpPr>
                  <p:cNvPr id="119" name="Oval 118"/>
                  <p:cNvSpPr/>
                  <p:nvPr/>
                </p:nvSpPr>
                <p:spPr>
                  <a:xfrm>
                    <a:off x="6529137" y="2422358"/>
                    <a:ext cx="368968" cy="368968"/>
                  </a:xfrm>
                  <a:prstGeom prst="ellipse">
                    <a:avLst/>
                  </a:prstGeom>
                  <a:grpFill/>
                  <a:ln w="41275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0" name="Freeform 119"/>
                  <p:cNvSpPr/>
                  <p:nvPr/>
                </p:nvSpPr>
                <p:spPr>
                  <a:xfrm>
                    <a:off x="6785810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1" name="Freeform 120"/>
                  <p:cNvSpPr/>
                  <p:nvPr/>
                </p:nvSpPr>
                <p:spPr>
                  <a:xfrm>
                    <a:off x="6625389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54" name="Group 53"/>
                <p:cNvGrpSpPr/>
                <p:nvPr/>
              </p:nvGrpSpPr>
              <p:grpSpPr>
                <a:xfrm>
                  <a:off x="5858065" y="1593948"/>
                  <a:ext cx="3265263" cy="1813601"/>
                  <a:chOff x="5024580" y="807816"/>
                  <a:chExt cx="3265263" cy="1813601"/>
                </a:xfrm>
              </p:grpSpPr>
              <p:grpSp>
                <p:nvGrpSpPr>
                  <p:cNvPr id="79" name="Group 78"/>
                  <p:cNvGrpSpPr/>
                  <p:nvPr/>
                </p:nvGrpSpPr>
                <p:grpSpPr>
                  <a:xfrm rot="2637130">
                    <a:off x="5617879" y="875437"/>
                    <a:ext cx="603195" cy="1745980"/>
                    <a:chOff x="5767193" y="957248"/>
                    <a:chExt cx="499382" cy="1660197"/>
                  </a:xfrm>
                </p:grpSpPr>
                <p:sp>
                  <p:nvSpPr>
                    <p:cNvPr id="114" name="Rounded Rectangle 113"/>
                    <p:cNvSpPr/>
                    <p:nvPr/>
                  </p:nvSpPr>
                  <p:spPr>
                    <a:xfrm rot="20652861">
                      <a:off x="5767193" y="957248"/>
                      <a:ext cx="140256" cy="1246517"/>
                    </a:xfrm>
                    <a:prstGeom prst="roundRect">
                      <a:avLst/>
                    </a:prstGeom>
                    <a:gradFill>
                      <a:gsLst>
                        <a:gs pos="20674">
                          <a:srgbClr val="002060"/>
                        </a:gs>
                        <a:gs pos="6526">
                          <a:srgbClr val="7030A0"/>
                        </a:gs>
                        <a:gs pos="13050">
                          <a:schemeClr val="tx1"/>
                        </a:gs>
                        <a:gs pos="0">
                          <a:schemeClr val="tx1"/>
                        </a:gs>
                        <a:gs pos="100000">
                          <a:schemeClr val="bg1"/>
                        </a:gs>
                        <a:gs pos="93000">
                          <a:srgbClr val="00B0F0"/>
                        </a:gs>
                        <a:gs pos="100000">
                          <a:schemeClr val="bg1"/>
                        </a:gs>
                      </a:gsLst>
                      <a:path path="circle">
                        <a:fillToRect l="50000" t="50000" r="50000" b="50000"/>
                      </a:path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15" name="Group 114"/>
                    <p:cNvGrpSpPr/>
                    <p:nvPr/>
                  </p:nvGrpSpPr>
                  <p:grpSpPr>
                    <a:xfrm>
                      <a:off x="5846801" y="2006977"/>
                      <a:ext cx="419774" cy="610468"/>
                      <a:chOff x="5448428" y="2006977"/>
                      <a:chExt cx="818147" cy="888278"/>
                    </a:xfrm>
                  </p:grpSpPr>
                  <p:sp>
                    <p:nvSpPr>
                      <p:cNvPr id="116" name="Freeform 115"/>
                      <p:cNvSpPr/>
                      <p:nvPr/>
                    </p:nvSpPr>
                    <p:spPr>
                      <a:xfrm rot="18678599" flipH="1">
                        <a:off x="5681835" y="1928895"/>
                        <a:ext cx="351333" cy="818147"/>
                      </a:xfrm>
                      <a:custGeom>
                        <a:avLst/>
                        <a:gdLst>
                          <a:gd name="connsiteX0" fmla="*/ 3088 w 351333"/>
                          <a:gd name="connsiteY0" fmla="*/ 112294 h 818147"/>
                          <a:gd name="connsiteX1" fmla="*/ 19130 w 351333"/>
                          <a:gd name="connsiteY1" fmla="*/ 336884 h 818147"/>
                          <a:gd name="connsiteX2" fmla="*/ 35172 w 351333"/>
                          <a:gd name="connsiteY2" fmla="*/ 385010 h 818147"/>
                          <a:gd name="connsiteX3" fmla="*/ 51214 w 351333"/>
                          <a:gd name="connsiteY3" fmla="*/ 465221 h 818147"/>
                          <a:gd name="connsiteX4" fmla="*/ 83298 w 351333"/>
                          <a:gd name="connsiteY4" fmla="*/ 561473 h 818147"/>
                          <a:gd name="connsiteX5" fmla="*/ 131425 w 351333"/>
                          <a:gd name="connsiteY5" fmla="*/ 673768 h 818147"/>
                          <a:gd name="connsiteX6" fmla="*/ 195593 w 351333"/>
                          <a:gd name="connsiteY6" fmla="*/ 770021 h 818147"/>
                          <a:gd name="connsiteX7" fmla="*/ 307888 w 351333"/>
                          <a:gd name="connsiteY7" fmla="*/ 818147 h 818147"/>
                          <a:gd name="connsiteX8" fmla="*/ 323930 w 351333"/>
                          <a:gd name="connsiteY8" fmla="*/ 481263 h 818147"/>
                          <a:gd name="connsiteX9" fmla="*/ 307888 w 351333"/>
                          <a:gd name="connsiteY9" fmla="*/ 336884 h 818147"/>
                          <a:gd name="connsiteX10" fmla="*/ 243719 w 351333"/>
                          <a:gd name="connsiteY10" fmla="*/ 256673 h 818147"/>
                          <a:gd name="connsiteX11" fmla="*/ 195593 w 351333"/>
                          <a:gd name="connsiteY11" fmla="*/ 192505 h 818147"/>
                          <a:gd name="connsiteX12" fmla="*/ 67256 w 351333"/>
                          <a:gd name="connsiteY12" fmla="*/ 96252 h 818147"/>
                          <a:gd name="connsiteX13" fmla="*/ 35172 w 351333"/>
                          <a:gd name="connsiteY13" fmla="*/ 48126 h 818147"/>
                          <a:gd name="connsiteX14" fmla="*/ 19130 w 351333"/>
                          <a:gd name="connsiteY14" fmla="*/ 0 h 818147"/>
                          <a:gd name="connsiteX15" fmla="*/ 3088 w 351333"/>
                          <a:gd name="connsiteY15" fmla="*/ 176463 h 8181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351333" h="818147">
                            <a:moveTo>
                              <a:pt x="3088" y="112294"/>
                            </a:moveTo>
                            <a:cubicBezTo>
                              <a:pt x="8435" y="187157"/>
                              <a:pt x="10361" y="262344"/>
                              <a:pt x="19130" y="336884"/>
                            </a:cubicBezTo>
                            <a:cubicBezTo>
                              <a:pt x="21106" y="353678"/>
                              <a:pt x="31071" y="368605"/>
                              <a:pt x="35172" y="385010"/>
                            </a:cubicBezTo>
                            <a:cubicBezTo>
                              <a:pt x="41785" y="411462"/>
                              <a:pt x="44040" y="438915"/>
                              <a:pt x="51214" y="465221"/>
                            </a:cubicBezTo>
                            <a:cubicBezTo>
                              <a:pt x="60112" y="497849"/>
                              <a:pt x="72603" y="529389"/>
                              <a:pt x="83298" y="561473"/>
                            </a:cubicBezTo>
                            <a:cubicBezTo>
                              <a:pt x="99895" y="611265"/>
                              <a:pt x="101686" y="624204"/>
                              <a:pt x="131425" y="673768"/>
                            </a:cubicBezTo>
                            <a:cubicBezTo>
                              <a:pt x="151264" y="706833"/>
                              <a:pt x="163509" y="748632"/>
                              <a:pt x="195593" y="770021"/>
                            </a:cubicBezTo>
                            <a:cubicBezTo>
                              <a:pt x="262064" y="814335"/>
                              <a:pt x="225015" y="797429"/>
                              <a:pt x="307888" y="818147"/>
                            </a:cubicBezTo>
                            <a:cubicBezTo>
                              <a:pt x="379475" y="674974"/>
                              <a:pt x="346029" y="768547"/>
                              <a:pt x="323930" y="481263"/>
                            </a:cubicBezTo>
                            <a:cubicBezTo>
                              <a:pt x="320216" y="432983"/>
                              <a:pt x="319632" y="383861"/>
                              <a:pt x="307888" y="336884"/>
                            </a:cubicBezTo>
                            <a:cubicBezTo>
                              <a:pt x="299389" y="302888"/>
                              <a:pt x="264353" y="281434"/>
                              <a:pt x="243719" y="256673"/>
                            </a:cubicBezTo>
                            <a:cubicBezTo>
                              <a:pt x="226603" y="236133"/>
                              <a:pt x="215576" y="210268"/>
                              <a:pt x="195593" y="192505"/>
                            </a:cubicBezTo>
                            <a:cubicBezTo>
                              <a:pt x="124524" y="129333"/>
                              <a:pt x="111792" y="151922"/>
                              <a:pt x="67256" y="96252"/>
                            </a:cubicBezTo>
                            <a:cubicBezTo>
                              <a:pt x="55212" y="81197"/>
                              <a:pt x="43794" y="65371"/>
                              <a:pt x="35172" y="48126"/>
                            </a:cubicBezTo>
                            <a:cubicBezTo>
                              <a:pt x="27610" y="33001"/>
                              <a:pt x="24477" y="16042"/>
                              <a:pt x="19130" y="0"/>
                            </a:cubicBezTo>
                            <a:cubicBezTo>
                              <a:pt x="-10440" y="88710"/>
                              <a:pt x="3088" y="31216"/>
                              <a:pt x="3088" y="176463"/>
                            </a:cubicBezTo>
                          </a:path>
                        </a:pathLst>
                      </a:custGeom>
                      <a:gradFill>
                        <a:gsLst>
                          <a:gs pos="20674">
                            <a:srgbClr val="002060"/>
                          </a:gs>
                          <a:gs pos="6526">
                            <a:srgbClr val="7030A0"/>
                          </a:gs>
                          <a:gs pos="13050">
                            <a:schemeClr val="tx1"/>
                          </a:gs>
                          <a:gs pos="0">
                            <a:schemeClr val="tx1"/>
                          </a:gs>
                          <a:gs pos="100000">
                            <a:schemeClr val="bg1"/>
                          </a:gs>
                          <a:gs pos="93000">
                            <a:srgbClr val="00B0F0"/>
                          </a:gs>
                          <a:gs pos="100000">
                            <a:schemeClr val="bg1"/>
                          </a:gs>
                        </a:gsLst>
                        <a:path path="circle">
                          <a:fillToRect l="50000" t="50000" r="50000" b="50000"/>
                        </a:path>
                      </a:gra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7" name="Freeform 116"/>
                      <p:cNvSpPr/>
                      <p:nvPr/>
                    </p:nvSpPr>
                    <p:spPr>
                      <a:xfrm>
                        <a:off x="5681837" y="2077108"/>
                        <a:ext cx="351333" cy="818147"/>
                      </a:xfrm>
                      <a:custGeom>
                        <a:avLst/>
                        <a:gdLst>
                          <a:gd name="connsiteX0" fmla="*/ 3088 w 351333"/>
                          <a:gd name="connsiteY0" fmla="*/ 112294 h 818147"/>
                          <a:gd name="connsiteX1" fmla="*/ 19130 w 351333"/>
                          <a:gd name="connsiteY1" fmla="*/ 336884 h 818147"/>
                          <a:gd name="connsiteX2" fmla="*/ 35172 w 351333"/>
                          <a:gd name="connsiteY2" fmla="*/ 385010 h 818147"/>
                          <a:gd name="connsiteX3" fmla="*/ 51214 w 351333"/>
                          <a:gd name="connsiteY3" fmla="*/ 465221 h 818147"/>
                          <a:gd name="connsiteX4" fmla="*/ 83298 w 351333"/>
                          <a:gd name="connsiteY4" fmla="*/ 561473 h 818147"/>
                          <a:gd name="connsiteX5" fmla="*/ 131425 w 351333"/>
                          <a:gd name="connsiteY5" fmla="*/ 673768 h 818147"/>
                          <a:gd name="connsiteX6" fmla="*/ 195593 w 351333"/>
                          <a:gd name="connsiteY6" fmla="*/ 770021 h 818147"/>
                          <a:gd name="connsiteX7" fmla="*/ 307888 w 351333"/>
                          <a:gd name="connsiteY7" fmla="*/ 818147 h 818147"/>
                          <a:gd name="connsiteX8" fmla="*/ 323930 w 351333"/>
                          <a:gd name="connsiteY8" fmla="*/ 481263 h 818147"/>
                          <a:gd name="connsiteX9" fmla="*/ 307888 w 351333"/>
                          <a:gd name="connsiteY9" fmla="*/ 336884 h 818147"/>
                          <a:gd name="connsiteX10" fmla="*/ 243719 w 351333"/>
                          <a:gd name="connsiteY10" fmla="*/ 256673 h 818147"/>
                          <a:gd name="connsiteX11" fmla="*/ 195593 w 351333"/>
                          <a:gd name="connsiteY11" fmla="*/ 192505 h 818147"/>
                          <a:gd name="connsiteX12" fmla="*/ 67256 w 351333"/>
                          <a:gd name="connsiteY12" fmla="*/ 96252 h 818147"/>
                          <a:gd name="connsiteX13" fmla="*/ 35172 w 351333"/>
                          <a:gd name="connsiteY13" fmla="*/ 48126 h 818147"/>
                          <a:gd name="connsiteX14" fmla="*/ 19130 w 351333"/>
                          <a:gd name="connsiteY14" fmla="*/ 0 h 818147"/>
                          <a:gd name="connsiteX15" fmla="*/ 3088 w 351333"/>
                          <a:gd name="connsiteY15" fmla="*/ 176463 h 8181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351333" h="818147">
                            <a:moveTo>
                              <a:pt x="3088" y="112294"/>
                            </a:moveTo>
                            <a:cubicBezTo>
                              <a:pt x="8435" y="187157"/>
                              <a:pt x="10361" y="262344"/>
                              <a:pt x="19130" y="336884"/>
                            </a:cubicBezTo>
                            <a:cubicBezTo>
                              <a:pt x="21106" y="353678"/>
                              <a:pt x="31071" y="368605"/>
                              <a:pt x="35172" y="385010"/>
                            </a:cubicBezTo>
                            <a:cubicBezTo>
                              <a:pt x="41785" y="411462"/>
                              <a:pt x="44040" y="438915"/>
                              <a:pt x="51214" y="465221"/>
                            </a:cubicBezTo>
                            <a:cubicBezTo>
                              <a:pt x="60112" y="497849"/>
                              <a:pt x="72603" y="529389"/>
                              <a:pt x="83298" y="561473"/>
                            </a:cubicBezTo>
                            <a:cubicBezTo>
                              <a:pt x="99895" y="611265"/>
                              <a:pt x="101686" y="624204"/>
                              <a:pt x="131425" y="673768"/>
                            </a:cubicBezTo>
                            <a:cubicBezTo>
                              <a:pt x="151264" y="706833"/>
                              <a:pt x="163509" y="748632"/>
                              <a:pt x="195593" y="770021"/>
                            </a:cubicBezTo>
                            <a:cubicBezTo>
                              <a:pt x="262064" y="814335"/>
                              <a:pt x="225015" y="797429"/>
                              <a:pt x="307888" y="818147"/>
                            </a:cubicBezTo>
                            <a:cubicBezTo>
                              <a:pt x="379475" y="674974"/>
                              <a:pt x="346029" y="768547"/>
                              <a:pt x="323930" y="481263"/>
                            </a:cubicBezTo>
                            <a:cubicBezTo>
                              <a:pt x="320216" y="432983"/>
                              <a:pt x="319632" y="383861"/>
                              <a:pt x="307888" y="336884"/>
                            </a:cubicBezTo>
                            <a:cubicBezTo>
                              <a:pt x="299389" y="302888"/>
                              <a:pt x="264353" y="281434"/>
                              <a:pt x="243719" y="256673"/>
                            </a:cubicBezTo>
                            <a:cubicBezTo>
                              <a:pt x="226603" y="236133"/>
                              <a:pt x="215576" y="210268"/>
                              <a:pt x="195593" y="192505"/>
                            </a:cubicBezTo>
                            <a:cubicBezTo>
                              <a:pt x="124524" y="129333"/>
                              <a:pt x="111792" y="151922"/>
                              <a:pt x="67256" y="96252"/>
                            </a:cubicBezTo>
                            <a:cubicBezTo>
                              <a:pt x="55212" y="81197"/>
                              <a:pt x="43794" y="65371"/>
                              <a:pt x="35172" y="48126"/>
                            </a:cubicBezTo>
                            <a:cubicBezTo>
                              <a:pt x="27610" y="33001"/>
                              <a:pt x="24477" y="16042"/>
                              <a:pt x="19130" y="0"/>
                            </a:cubicBezTo>
                            <a:cubicBezTo>
                              <a:pt x="-10440" y="88710"/>
                              <a:pt x="3088" y="31216"/>
                              <a:pt x="3088" y="176463"/>
                            </a:cubicBezTo>
                          </a:path>
                        </a:pathLst>
                      </a:custGeom>
                      <a:gradFill>
                        <a:gsLst>
                          <a:gs pos="20674">
                            <a:srgbClr val="002060"/>
                          </a:gs>
                          <a:gs pos="6526">
                            <a:srgbClr val="7030A0"/>
                          </a:gs>
                          <a:gs pos="13050">
                            <a:schemeClr val="tx1"/>
                          </a:gs>
                          <a:gs pos="0">
                            <a:schemeClr val="tx1"/>
                          </a:gs>
                          <a:gs pos="100000">
                            <a:schemeClr val="bg1"/>
                          </a:gs>
                          <a:gs pos="93000">
                            <a:srgbClr val="00B0F0"/>
                          </a:gs>
                          <a:gs pos="100000">
                            <a:schemeClr val="bg1"/>
                          </a:gs>
                        </a:gsLst>
                        <a:path path="circle">
                          <a:fillToRect l="50000" t="50000" r="50000" b="50000"/>
                        </a:path>
                      </a:gra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8" name="Freeform 117"/>
                      <p:cNvSpPr/>
                      <p:nvPr/>
                    </p:nvSpPr>
                    <p:spPr>
                      <a:xfrm>
                        <a:off x="5516267" y="2006977"/>
                        <a:ext cx="351333" cy="818147"/>
                      </a:xfrm>
                      <a:custGeom>
                        <a:avLst/>
                        <a:gdLst>
                          <a:gd name="connsiteX0" fmla="*/ 3088 w 351333"/>
                          <a:gd name="connsiteY0" fmla="*/ 112294 h 818147"/>
                          <a:gd name="connsiteX1" fmla="*/ 19130 w 351333"/>
                          <a:gd name="connsiteY1" fmla="*/ 336884 h 818147"/>
                          <a:gd name="connsiteX2" fmla="*/ 35172 w 351333"/>
                          <a:gd name="connsiteY2" fmla="*/ 385010 h 818147"/>
                          <a:gd name="connsiteX3" fmla="*/ 51214 w 351333"/>
                          <a:gd name="connsiteY3" fmla="*/ 465221 h 818147"/>
                          <a:gd name="connsiteX4" fmla="*/ 83298 w 351333"/>
                          <a:gd name="connsiteY4" fmla="*/ 561473 h 818147"/>
                          <a:gd name="connsiteX5" fmla="*/ 131425 w 351333"/>
                          <a:gd name="connsiteY5" fmla="*/ 673768 h 818147"/>
                          <a:gd name="connsiteX6" fmla="*/ 195593 w 351333"/>
                          <a:gd name="connsiteY6" fmla="*/ 770021 h 818147"/>
                          <a:gd name="connsiteX7" fmla="*/ 307888 w 351333"/>
                          <a:gd name="connsiteY7" fmla="*/ 818147 h 818147"/>
                          <a:gd name="connsiteX8" fmla="*/ 323930 w 351333"/>
                          <a:gd name="connsiteY8" fmla="*/ 481263 h 818147"/>
                          <a:gd name="connsiteX9" fmla="*/ 307888 w 351333"/>
                          <a:gd name="connsiteY9" fmla="*/ 336884 h 818147"/>
                          <a:gd name="connsiteX10" fmla="*/ 243719 w 351333"/>
                          <a:gd name="connsiteY10" fmla="*/ 256673 h 818147"/>
                          <a:gd name="connsiteX11" fmla="*/ 195593 w 351333"/>
                          <a:gd name="connsiteY11" fmla="*/ 192505 h 818147"/>
                          <a:gd name="connsiteX12" fmla="*/ 67256 w 351333"/>
                          <a:gd name="connsiteY12" fmla="*/ 96252 h 818147"/>
                          <a:gd name="connsiteX13" fmla="*/ 35172 w 351333"/>
                          <a:gd name="connsiteY13" fmla="*/ 48126 h 818147"/>
                          <a:gd name="connsiteX14" fmla="*/ 19130 w 351333"/>
                          <a:gd name="connsiteY14" fmla="*/ 0 h 818147"/>
                          <a:gd name="connsiteX15" fmla="*/ 3088 w 351333"/>
                          <a:gd name="connsiteY15" fmla="*/ 176463 h 8181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351333" h="818147">
                            <a:moveTo>
                              <a:pt x="3088" y="112294"/>
                            </a:moveTo>
                            <a:cubicBezTo>
                              <a:pt x="8435" y="187157"/>
                              <a:pt x="10361" y="262344"/>
                              <a:pt x="19130" y="336884"/>
                            </a:cubicBezTo>
                            <a:cubicBezTo>
                              <a:pt x="21106" y="353678"/>
                              <a:pt x="31071" y="368605"/>
                              <a:pt x="35172" y="385010"/>
                            </a:cubicBezTo>
                            <a:cubicBezTo>
                              <a:pt x="41785" y="411462"/>
                              <a:pt x="44040" y="438915"/>
                              <a:pt x="51214" y="465221"/>
                            </a:cubicBezTo>
                            <a:cubicBezTo>
                              <a:pt x="60112" y="497849"/>
                              <a:pt x="72603" y="529389"/>
                              <a:pt x="83298" y="561473"/>
                            </a:cubicBezTo>
                            <a:cubicBezTo>
                              <a:pt x="99895" y="611265"/>
                              <a:pt x="101686" y="624204"/>
                              <a:pt x="131425" y="673768"/>
                            </a:cubicBezTo>
                            <a:cubicBezTo>
                              <a:pt x="151264" y="706833"/>
                              <a:pt x="163509" y="748632"/>
                              <a:pt x="195593" y="770021"/>
                            </a:cubicBezTo>
                            <a:cubicBezTo>
                              <a:pt x="262064" y="814335"/>
                              <a:pt x="225015" y="797429"/>
                              <a:pt x="307888" y="818147"/>
                            </a:cubicBezTo>
                            <a:cubicBezTo>
                              <a:pt x="379475" y="674974"/>
                              <a:pt x="346029" y="768547"/>
                              <a:pt x="323930" y="481263"/>
                            </a:cubicBezTo>
                            <a:cubicBezTo>
                              <a:pt x="320216" y="432983"/>
                              <a:pt x="319632" y="383861"/>
                              <a:pt x="307888" y="336884"/>
                            </a:cubicBezTo>
                            <a:cubicBezTo>
                              <a:pt x="299389" y="302888"/>
                              <a:pt x="264353" y="281434"/>
                              <a:pt x="243719" y="256673"/>
                            </a:cubicBezTo>
                            <a:cubicBezTo>
                              <a:pt x="226603" y="236133"/>
                              <a:pt x="215576" y="210268"/>
                              <a:pt x="195593" y="192505"/>
                            </a:cubicBezTo>
                            <a:cubicBezTo>
                              <a:pt x="124524" y="129333"/>
                              <a:pt x="111792" y="151922"/>
                              <a:pt x="67256" y="96252"/>
                            </a:cubicBezTo>
                            <a:cubicBezTo>
                              <a:pt x="55212" y="81197"/>
                              <a:pt x="43794" y="65371"/>
                              <a:pt x="35172" y="48126"/>
                            </a:cubicBezTo>
                            <a:cubicBezTo>
                              <a:pt x="27610" y="33001"/>
                              <a:pt x="24477" y="16042"/>
                              <a:pt x="19130" y="0"/>
                            </a:cubicBezTo>
                            <a:cubicBezTo>
                              <a:pt x="-10440" y="88710"/>
                              <a:pt x="3088" y="31216"/>
                              <a:pt x="3088" y="176463"/>
                            </a:cubicBezTo>
                          </a:path>
                        </a:pathLst>
                      </a:custGeom>
                      <a:gradFill>
                        <a:gsLst>
                          <a:gs pos="20674">
                            <a:srgbClr val="002060"/>
                          </a:gs>
                          <a:gs pos="6526">
                            <a:srgbClr val="7030A0"/>
                          </a:gs>
                          <a:gs pos="13050">
                            <a:schemeClr val="tx1"/>
                          </a:gs>
                          <a:gs pos="0">
                            <a:schemeClr val="tx1"/>
                          </a:gs>
                          <a:gs pos="100000">
                            <a:schemeClr val="bg1"/>
                          </a:gs>
                          <a:gs pos="93000">
                            <a:srgbClr val="00B0F0"/>
                          </a:gs>
                          <a:gs pos="100000">
                            <a:schemeClr val="bg1"/>
                          </a:gs>
                        </a:gsLst>
                        <a:path path="circle">
                          <a:fillToRect l="50000" t="50000" r="50000" b="50000"/>
                        </a:path>
                      </a:gra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</p:grpSp>
              <p:grpSp>
                <p:nvGrpSpPr>
                  <p:cNvPr id="80" name="Group 79"/>
                  <p:cNvGrpSpPr/>
                  <p:nvPr/>
                </p:nvGrpSpPr>
                <p:grpSpPr>
                  <a:xfrm rot="21059750">
                    <a:off x="7402539" y="807816"/>
                    <a:ext cx="510672" cy="1683697"/>
                    <a:chOff x="5755903" y="933748"/>
                    <a:chExt cx="510672" cy="1683697"/>
                  </a:xfrm>
                </p:grpSpPr>
                <p:sp>
                  <p:nvSpPr>
                    <p:cNvPr id="109" name="Rounded Rectangle 108"/>
                    <p:cNvSpPr/>
                    <p:nvPr/>
                  </p:nvSpPr>
                  <p:spPr>
                    <a:xfrm rot="20652861">
                      <a:off x="5755903" y="933748"/>
                      <a:ext cx="176841" cy="1265799"/>
                    </a:xfrm>
                    <a:prstGeom prst="roundRect">
                      <a:avLst/>
                    </a:prstGeom>
                    <a:gradFill>
                      <a:gsLst>
                        <a:gs pos="20674">
                          <a:srgbClr val="002060"/>
                        </a:gs>
                        <a:gs pos="6526">
                          <a:srgbClr val="7030A0"/>
                        </a:gs>
                        <a:gs pos="13050">
                          <a:schemeClr val="tx1"/>
                        </a:gs>
                        <a:gs pos="0">
                          <a:schemeClr val="tx1"/>
                        </a:gs>
                        <a:gs pos="100000">
                          <a:schemeClr val="bg1"/>
                        </a:gs>
                        <a:gs pos="93000">
                          <a:srgbClr val="00B0F0"/>
                        </a:gs>
                        <a:gs pos="100000">
                          <a:schemeClr val="bg1"/>
                        </a:gs>
                      </a:gsLst>
                      <a:path path="circle">
                        <a:fillToRect l="50000" t="50000" r="50000" b="50000"/>
                      </a:path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10" name="Group 109"/>
                    <p:cNvGrpSpPr/>
                    <p:nvPr/>
                  </p:nvGrpSpPr>
                  <p:grpSpPr>
                    <a:xfrm>
                      <a:off x="5846801" y="2006977"/>
                      <a:ext cx="419774" cy="610468"/>
                      <a:chOff x="5448428" y="2006977"/>
                      <a:chExt cx="818147" cy="888278"/>
                    </a:xfrm>
                  </p:grpSpPr>
                  <p:sp>
                    <p:nvSpPr>
                      <p:cNvPr id="111" name="Freeform 110"/>
                      <p:cNvSpPr/>
                      <p:nvPr/>
                    </p:nvSpPr>
                    <p:spPr>
                      <a:xfrm rot="18678599" flipH="1">
                        <a:off x="5681835" y="1928895"/>
                        <a:ext cx="351333" cy="818147"/>
                      </a:xfrm>
                      <a:custGeom>
                        <a:avLst/>
                        <a:gdLst>
                          <a:gd name="connsiteX0" fmla="*/ 3088 w 351333"/>
                          <a:gd name="connsiteY0" fmla="*/ 112294 h 818147"/>
                          <a:gd name="connsiteX1" fmla="*/ 19130 w 351333"/>
                          <a:gd name="connsiteY1" fmla="*/ 336884 h 818147"/>
                          <a:gd name="connsiteX2" fmla="*/ 35172 w 351333"/>
                          <a:gd name="connsiteY2" fmla="*/ 385010 h 818147"/>
                          <a:gd name="connsiteX3" fmla="*/ 51214 w 351333"/>
                          <a:gd name="connsiteY3" fmla="*/ 465221 h 818147"/>
                          <a:gd name="connsiteX4" fmla="*/ 83298 w 351333"/>
                          <a:gd name="connsiteY4" fmla="*/ 561473 h 818147"/>
                          <a:gd name="connsiteX5" fmla="*/ 131425 w 351333"/>
                          <a:gd name="connsiteY5" fmla="*/ 673768 h 818147"/>
                          <a:gd name="connsiteX6" fmla="*/ 195593 w 351333"/>
                          <a:gd name="connsiteY6" fmla="*/ 770021 h 818147"/>
                          <a:gd name="connsiteX7" fmla="*/ 307888 w 351333"/>
                          <a:gd name="connsiteY7" fmla="*/ 818147 h 818147"/>
                          <a:gd name="connsiteX8" fmla="*/ 323930 w 351333"/>
                          <a:gd name="connsiteY8" fmla="*/ 481263 h 818147"/>
                          <a:gd name="connsiteX9" fmla="*/ 307888 w 351333"/>
                          <a:gd name="connsiteY9" fmla="*/ 336884 h 818147"/>
                          <a:gd name="connsiteX10" fmla="*/ 243719 w 351333"/>
                          <a:gd name="connsiteY10" fmla="*/ 256673 h 818147"/>
                          <a:gd name="connsiteX11" fmla="*/ 195593 w 351333"/>
                          <a:gd name="connsiteY11" fmla="*/ 192505 h 818147"/>
                          <a:gd name="connsiteX12" fmla="*/ 67256 w 351333"/>
                          <a:gd name="connsiteY12" fmla="*/ 96252 h 818147"/>
                          <a:gd name="connsiteX13" fmla="*/ 35172 w 351333"/>
                          <a:gd name="connsiteY13" fmla="*/ 48126 h 818147"/>
                          <a:gd name="connsiteX14" fmla="*/ 19130 w 351333"/>
                          <a:gd name="connsiteY14" fmla="*/ 0 h 818147"/>
                          <a:gd name="connsiteX15" fmla="*/ 3088 w 351333"/>
                          <a:gd name="connsiteY15" fmla="*/ 176463 h 8181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351333" h="818147">
                            <a:moveTo>
                              <a:pt x="3088" y="112294"/>
                            </a:moveTo>
                            <a:cubicBezTo>
                              <a:pt x="8435" y="187157"/>
                              <a:pt x="10361" y="262344"/>
                              <a:pt x="19130" y="336884"/>
                            </a:cubicBezTo>
                            <a:cubicBezTo>
                              <a:pt x="21106" y="353678"/>
                              <a:pt x="31071" y="368605"/>
                              <a:pt x="35172" y="385010"/>
                            </a:cubicBezTo>
                            <a:cubicBezTo>
                              <a:pt x="41785" y="411462"/>
                              <a:pt x="44040" y="438915"/>
                              <a:pt x="51214" y="465221"/>
                            </a:cubicBezTo>
                            <a:cubicBezTo>
                              <a:pt x="60112" y="497849"/>
                              <a:pt x="72603" y="529389"/>
                              <a:pt x="83298" y="561473"/>
                            </a:cubicBezTo>
                            <a:cubicBezTo>
                              <a:pt x="99895" y="611265"/>
                              <a:pt x="101686" y="624204"/>
                              <a:pt x="131425" y="673768"/>
                            </a:cubicBezTo>
                            <a:cubicBezTo>
                              <a:pt x="151264" y="706833"/>
                              <a:pt x="163509" y="748632"/>
                              <a:pt x="195593" y="770021"/>
                            </a:cubicBezTo>
                            <a:cubicBezTo>
                              <a:pt x="262064" y="814335"/>
                              <a:pt x="225015" y="797429"/>
                              <a:pt x="307888" y="818147"/>
                            </a:cubicBezTo>
                            <a:cubicBezTo>
                              <a:pt x="379475" y="674974"/>
                              <a:pt x="346029" y="768547"/>
                              <a:pt x="323930" y="481263"/>
                            </a:cubicBezTo>
                            <a:cubicBezTo>
                              <a:pt x="320216" y="432983"/>
                              <a:pt x="319632" y="383861"/>
                              <a:pt x="307888" y="336884"/>
                            </a:cubicBezTo>
                            <a:cubicBezTo>
                              <a:pt x="299389" y="302888"/>
                              <a:pt x="264353" y="281434"/>
                              <a:pt x="243719" y="256673"/>
                            </a:cubicBezTo>
                            <a:cubicBezTo>
                              <a:pt x="226603" y="236133"/>
                              <a:pt x="215576" y="210268"/>
                              <a:pt x="195593" y="192505"/>
                            </a:cubicBezTo>
                            <a:cubicBezTo>
                              <a:pt x="124524" y="129333"/>
                              <a:pt x="111792" y="151922"/>
                              <a:pt x="67256" y="96252"/>
                            </a:cubicBezTo>
                            <a:cubicBezTo>
                              <a:pt x="55212" y="81197"/>
                              <a:pt x="43794" y="65371"/>
                              <a:pt x="35172" y="48126"/>
                            </a:cubicBezTo>
                            <a:cubicBezTo>
                              <a:pt x="27610" y="33001"/>
                              <a:pt x="24477" y="16042"/>
                              <a:pt x="19130" y="0"/>
                            </a:cubicBezTo>
                            <a:cubicBezTo>
                              <a:pt x="-10440" y="88710"/>
                              <a:pt x="3088" y="31216"/>
                              <a:pt x="3088" y="176463"/>
                            </a:cubicBezTo>
                          </a:path>
                        </a:pathLst>
                      </a:custGeom>
                      <a:gradFill>
                        <a:gsLst>
                          <a:gs pos="20674">
                            <a:srgbClr val="00B0F0"/>
                          </a:gs>
                          <a:gs pos="6526">
                            <a:srgbClr val="7030A0"/>
                          </a:gs>
                          <a:gs pos="13050">
                            <a:schemeClr val="tx1"/>
                          </a:gs>
                          <a:gs pos="0">
                            <a:schemeClr val="tx1"/>
                          </a:gs>
                          <a:gs pos="100000">
                            <a:schemeClr val="bg1"/>
                          </a:gs>
                          <a:gs pos="93000">
                            <a:srgbClr val="FF0000"/>
                          </a:gs>
                          <a:gs pos="100000">
                            <a:schemeClr val="bg1"/>
                          </a:gs>
                        </a:gsLst>
                        <a:path path="circle">
                          <a:fillToRect l="50000" t="50000" r="50000" b="50000"/>
                        </a:path>
                      </a:gra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2" name="Freeform 111"/>
                      <p:cNvSpPr/>
                      <p:nvPr/>
                    </p:nvSpPr>
                    <p:spPr>
                      <a:xfrm>
                        <a:off x="5681837" y="2077108"/>
                        <a:ext cx="351333" cy="818147"/>
                      </a:xfrm>
                      <a:custGeom>
                        <a:avLst/>
                        <a:gdLst>
                          <a:gd name="connsiteX0" fmla="*/ 3088 w 351333"/>
                          <a:gd name="connsiteY0" fmla="*/ 112294 h 818147"/>
                          <a:gd name="connsiteX1" fmla="*/ 19130 w 351333"/>
                          <a:gd name="connsiteY1" fmla="*/ 336884 h 818147"/>
                          <a:gd name="connsiteX2" fmla="*/ 35172 w 351333"/>
                          <a:gd name="connsiteY2" fmla="*/ 385010 h 818147"/>
                          <a:gd name="connsiteX3" fmla="*/ 51214 w 351333"/>
                          <a:gd name="connsiteY3" fmla="*/ 465221 h 818147"/>
                          <a:gd name="connsiteX4" fmla="*/ 83298 w 351333"/>
                          <a:gd name="connsiteY4" fmla="*/ 561473 h 818147"/>
                          <a:gd name="connsiteX5" fmla="*/ 131425 w 351333"/>
                          <a:gd name="connsiteY5" fmla="*/ 673768 h 818147"/>
                          <a:gd name="connsiteX6" fmla="*/ 195593 w 351333"/>
                          <a:gd name="connsiteY6" fmla="*/ 770021 h 818147"/>
                          <a:gd name="connsiteX7" fmla="*/ 307888 w 351333"/>
                          <a:gd name="connsiteY7" fmla="*/ 818147 h 818147"/>
                          <a:gd name="connsiteX8" fmla="*/ 323930 w 351333"/>
                          <a:gd name="connsiteY8" fmla="*/ 481263 h 818147"/>
                          <a:gd name="connsiteX9" fmla="*/ 307888 w 351333"/>
                          <a:gd name="connsiteY9" fmla="*/ 336884 h 818147"/>
                          <a:gd name="connsiteX10" fmla="*/ 243719 w 351333"/>
                          <a:gd name="connsiteY10" fmla="*/ 256673 h 818147"/>
                          <a:gd name="connsiteX11" fmla="*/ 195593 w 351333"/>
                          <a:gd name="connsiteY11" fmla="*/ 192505 h 818147"/>
                          <a:gd name="connsiteX12" fmla="*/ 67256 w 351333"/>
                          <a:gd name="connsiteY12" fmla="*/ 96252 h 818147"/>
                          <a:gd name="connsiteX13" fmla="*/ 35172 w 351333"/>
                          <a:gd name="connsiteY13" fmla="*/ 48126 h 818147"/>
                          <a:gd name="connsiteX14" fmla="*/ 19130 w 351333"/>
                          <a:gd name="connsiteY14" fmla="*/ 0 h 818147"/>
                          <a:gd name="connsiteX15" fmla="*/ 3088 w 351333"/>
                          <a:gd name="connsiteY15" fmla="*/ 176463 h 8181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351333" h="818147">
                            <a:moveTo>
                              <a:pt x="3088" y="112294"/>
                            </a:moveTo>
                            <a:cubicBezTo>
                              <a:pt x="8435" y="187157"/>
                              <a:pt x="10361" y="262344"/>
                              <a:pt x="19130" y="336884"/>
                            </a:cubicBezTo>
                            <a:cubicBezTo>
                              <a:pt x="21106" y="353678"/>
                              <a:pt x="31071" y="368605"/>
                              <a:pt x="35172" y="385010"/>
                            </a:cubicBezTo>
                            <a:cubicBezTo>
                              <a:pt x="41785" y="411462"/>
                              <a:pt x="44040" y="438915"/>
                              <a:pt x="51214" y="465221"/>
                            </a:cubicBezTo>
                            <a:cubicBezTo>
                              <a:pt x="60112" y="497849"/>
                              <a:pt x="72603" y="529389"/>
                              <a:pt x="83298" y="561473"/>
                            </a:cubicBezTo>
                            <a:cubicBezTo>
                              <a:pt x="99895" y="611265"/>
                              <a:pt x="101686" y="624204"/>
                              <a:pt x="131425" y="673768"/>
                            </a:cubicBezTo>
                            <a:cubicBezTo>
                              <a:pt x="151264" y="706833"/>
                              <a:pt x="163509" y="748632"/>
                              <a:pt x="195593" y="770021"/>
                            </a:cubicBezTo>
                            <a:cubicBezTo>
                              <a:pt x="262064" y="814335"/>
                              <a:pt x="225015" y="797429"/>
                              <a:pt x="307888" y="818147"/>
                            </a:cubicBezTo>
                            <a:cubicBezTo>
                              <a:pt x="379475" y="674974"/>
                              <a:pt x="346029" y="768547"/>
                              <a:pt x="323930" y="481263"/>
                            </a:cubicBezTo>
                            <a:cubicBezTo>
                              <a:pt x="320216" y="432983"/>
                              <a:pt x="319632" y="383861"/>
                              <a:pt x="307888" y="336884"/>
                            </a:cubicBezTo>
                            <a:cubicBezTo>
                              <a:pt x="299389" y="302888"/>
                              <a:pt x="264353" y="281434"/>
                              <a:pt x="243719" y="256673"/>
                            </a:cubicBezTo>
                            <a:cubicBezTo>
                              <a:pt x="226603" y="236133"/>
                              <a:pt x="215576" y="210268"/>
                              <a:pt x="195593" y="192505"/>
                            </a:cubicBezTo>
                            <a:cubicBezTo>
                              <a:pt x="124524" y="129333"/>
                              <a:pt x="111792" y="151922"/>
                              <a:pt x="67256" y="96252"/>
                            </a:cubicBezTo>
                            <a:cubicBezTo>
                              <a:pt x="55212" y="81197"/>
                              <a:pt x="43794" y="65371"/>
                              <a:pt x="35172" y="48126"/>
                            </a:cubicBezTo>
                            <a:cubicBezTo>
                              <a:pt x="27610" y="33001"/>
                              <a:pt x="24477" y="16042"/>
                              <a:pt x="19130" y="0"/>
                            </a:cubicBezTo>
                            <a:cubicBezTo>
                              <a:pt x="-10440" y="88710"/>
                              <a:pt x="3088" y="31216"/>
                              <a:pt x="3088" y="176463"/>
                            </a:cubicBezTo>
                          </a:path>
                        </a:pathLst>
                      </a:custGeom>
                      <a:gradFill>
                        <a:gsLst>
                          <a:gs pos="20674">
                            <a:srgbClr val="002060"/>
                          </a:gs>
                          <a:gs pos="6526">
                            <a:srgbClr val="7030A0"/>
                          </a:gs>
                          <a:gs pos="13050">
                            <a:schemeClr val="tx1"/>
                          </a:gs>
                          <a:gs pos="0">
                            <a:schemeClr val="tx1"/>
                          </a:gs>
                          <a:gs pos="100000">
                            <a:schemeClr val="bg1"/>
                          </a:gs>
                          <a:gs pos="93000">
                            <a:srgbClr val="00B0F0"/>
                          </a:gs>
                          <a:gs pos="100000">
                            <a:schemeClr val="bg1"/>
                          </a:gs>
                        </a:gsLst>
                        <a:path path="circle">
                          <a:fillToRect l="50000" t="50000" r="50000" b="50000"/>
                        </a:path>
                      </a:gra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3" name="Freeform 112"/>
                      <p:cNvSpPr/>
                      <p:nvPr/>
                    </p:nvSpPr>
                    <p:spPr>
                      <a:xfrm>
                        <a:off x="5516267" y="2006977"/>
                        <a:ext cx="351333" cy="818147"/>
                      </a:xfrm>
                      <a:custGeom>
                        <a:avLst/>
                        <a:gdLst>
                          <a:gd name="connsiteX0" fmla="*/ 3088 w 351333"/>
                          <a:gd name="connsiteY0" fmla="*/ 112294 h 818147"/>
                          <a:gd name="connsiteX1" fmla="*/ 19130 w 351333"/>
                          <a:gd name="connsiteY1" fmla="*/ 336884 h 818147"/>
                          <a:gd name="connsiteX2" fmla="*/ 35172 w 351333"/>
                          <a:gd name="connsiteY2" fmla="*/ 385010 h 818147"/>
                          <a:gd name="connsiteX3" fmla="*/ 51214 w 351333"/>
                          <a:gd name="connsiteY3" fmla="*/ 465221 h 818147"/>
                          <a:gd name="connsiteX4" fmla="*/ 83298 w 351333"/>
                          <a:gd name="connsiteY4" fmla="*/ 561473 h 818147"/>
                          <a:gd name="connsiteX5" fmla="*/ 131425 w 351333"/>
                          <a:gd name="connsiteY5" fmla="*/ 673768 h 818147"/>
                          <a:gd name="connsiteX6" fmla="*/ 195593 w 351333"/>
                          <a:gd name="connsiteY6" fmla="*/ 770021 h 818147"/>
                          <a:gd name="connsiteX7" fmla="*/ 307888 w 351333"/>
                          <a:gd name="connsiteY7" fmla="*/ 818147 h 818147"/>
                          <a:gd name="connsiteX8" fmla="*/ 323930 w 351333"/>
                          <a:gd name="connsiteY8" fmla="*/ 481263 h 818147"/>
                          <a:gd name="connsiteX9" fmla="*/ 307888 w 351333"/>
                          <a:gd name="connsiteY9" fmla="*/ 336884 h 818147"/>
                          <a:gd name="connsiteX10" fmla="*/ 243719 w 351333"/>
                          <a:gd name="connsiteY10" fmla="*/ 256673 h 818147"/>
                          <a:gd name="connsiteX11" fmla="*/ 195593 w 351333"/>
                          <a:gd name="connsiteY11" fmla="*/ 192505 h 818147"/>
                          <a:gd name="connsiteX12" fmla="*/ 67256 w 351333"/>
                          <a:gd name="connsiteY12" fmla="*/ 96252 h 818147"/>
                          <a:gd name="connsiteX13" fmla="*/ 35172 w 351333"/>
                          <a:gd name="connsiteY13" fmla="*/ 48126 h 818147"/>
                          <a:gd name="connsiteX14" fmla="*/ 19130 w 351333"/>
                          <a:gd name="connsiteY14" fmla="*/ 0 h 818147"/>
                          <a:gd name="connsiteX15" fmla="*/ 3088 w 351333"/>
                          <a:gd name="connsiteY15" fmla="*/ 176463 h 8181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351333" h="818147">
                            <a:moveTo>
                              <a:pt x="3088" y="112294"/>
                            </a:moveTo>
                            <a:cubicBezTo>
                              <a:pt x="8435" y="187157"/>
                              <a:pt x="10361" y="262344"/>
                              <a:pt x="19130" y="336884"/>
                            </a:cubicBezTo>
                            <a:cubicBezTo>
                              <a:pt x="21106" y="353678"/>
                              <a:pt x="31071" y="368605"/>
                              <a:pt x="35172" y="385010"/>
                            </a:cubicBezTo>
                            <a:cubicBezTo>
                              <a:pt x="41785" y="411462"/>
                              <a:pt x="44040" y="438915"/>
                              <a:pt x="51214" y="465221"/>
                            </a:cubicBezTo>
                            <a:cubicBezTo>
                              <a:pt x="60112" y="497849"/>
                              <a:pt x="72603" y="529389"/>
                              <a:pt x="83298" y="561473"/>
                            </a:cubicBezTo>
                            <a:cubicBezTo>
                              <a:pt x="99895" y="611265"/>
                              <a:pt x="101686" y="624204"/>
                              <a:pt x="131425" y="673768"/>
                            </a:cubicBezTo>
                            <a:cubicBezTo>
                              <a:pt x="151264" y="706833"/>
                              <a:pt x="163509" y="748632"/>
                              <a:pt x="195593" y="770021"/>
                            </a:cubicBezTo>
                            <a:cubicBezTo>
                              <a:pt x="262064" y="814335"/>
                              <a:pt x="225015" y="797429"/>
                              <a:pt x="307888" y="818147"/>
                            </a:cubicBezTo>
                            <a:cubicBezTo>
                              <a:pt x="379475" y="674974"/>
                              <a:pt x="346029" y="768547"/>
                              <a:pt x="323930" y="481263"/>
                            </a:cubicBezTo>
                            <a:cubicBezTo>
                              <a:pt x="320216" y="432983"/>
                              <a:pt x="319632" y="383861"/>
                              <a:pt x="307888" y="336884"/>
                            </a:cubicBezTo>
                            <a:cubicBezTo>
                              <a:pt x="299389" y="302888"/>
                              <a:pt x="264353" y="281434"/>
                              <a:pt x="243719" y="256673"/>
                            </a:cubicBezTo>
                            <a:cubicBezTo>
                              <a:pt x="226603" y="236133"/>
                              <a:pt x="215576" y="210268"/>
                              <a:pt x="195593" y="192505"/>
                            </a:cubicBezTo>
                            <a:cubicBezTo>
                              <a:pt x="124524" y="129333"/>
                              <a:pt x="111792" y="151922"/>
                              <a:pt x="67256" y="96252"/>
                            </a:cubicBezTo>
                            <a:cubicBezTo>
                              <a:pt x="55212" y="81197"/>
                              <a:pt x="43794" y="65371"/>
                              <a:pt x="35172" y="48126"/>
                            </a:cubicBezTo>
                            <a:cubicBezTo>
                              <a:pt x="27610" y="33001"/>
                              <a:pt x="24477" y="16042"/>
                              <a:pt x="19130" y="0"/>
                            </a:cubicBezTo>
                            <a:cubicBezTo>
                              <a:pt x="-10440" y="88710"/>
                              <a:pt x="3088" y="31216"/>
                              <a:pt x="3088" y="176463"/>
                            </a:cubicBezTo>
                          </a:path>
                        </a:pathLst>
                      </a:custGeom>
                      <a:gradFill>
                        <a:gsLst>
                          <a:gs pos="20674">
                            <a:srgbClr val="00B0F0"/>
                          </a:gs>
                          <a:gs pos="6526">
                            <a:srgbClr val="7030A0"/>
                          </a:gs>
                          <a:gs pos="13050">
                            <a:schemeClr val="tx1"/>
                          </a:gs>
                          <a:gs pos="0">
                            <a:schemeClr val="tx1"/>
                          </a:gs>
                          <a:gs pos="100000">
                            <a:schemeClr val="bg1"/>
                          </a:gs>
                          <a:gs pos="93000">
                            <a:srgbClr val="FF0000"/>
                          </a:gs>
                          <a:gs pos="100000">
                            <a:schemeClr val="bg1"/>
                          </a:gs>
                        </a:gsLst>
                        <a:path path="circle">
                          <a:fillToRect l="50000" t="50000" r="50000" b="50000"/>
                        </a:path>
                      </a:gra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</p:grpSp>
              <p:grpSp>
                <p:nvGrpSpPr>
                  <p:cNvPr id="81" name="Group 80"/>
                  <p:cNvGrpSpPr/>
                  <p:nvPr/>
                </p:nvGrpSpPr>
                <p:grpSpPr>
                  <a:xfrm rot="9170819" flipH="1">
                    <a:off x="7073409" y="1521469"/>
                    <a:ext cx="271665" cy="582671"/>
                    <a:chOff x="6529137" y="2422358"/>
                    <a:chExt cx="577515" cy="1003778"/>
                  </a:xfrm>
                  <a:gradFill>
                    <a:gsLst>
                      <a:gs pos="20674">
                        <a:srgbClr val="002060"/>
                      </a:gs>
                      <a:gs pos="6526">
                        <a:srgbClr val="7030A0"/>
                      </a:gs>
                      <a:gs pos="13050">
                        <a:schemeClr val="tx1"/>
                      </a:gs>
                      <a:gs pos="0">
                        <a:schemeClr val="tx1"/>
                      </a:gs>
                      <a:gs pos="100000">
                        <a:schemeClr val="bg1"/>
                      </a:gs>
                      <a:gs pos="93000">
                        <a:srgbClr val="FF0000"/>
                      </a:gs>
                      <a:gs pos="100000">
                        <a:schemeClr val="bg1"/>
                      </a:gs>
                    </a:gsLst>
                    <a:path path="circle">
                      <a:fillToRect l="50000" t="50000" r="50000" b="50000"/>
                    </a:path>
                  </a:gradFill>
                </p:grpSpPr>
                <p:sp>
                  <p:nvSpPr>
                    <p:cNvPr id="106" name="Oval 105"/>
                    <p:cNvSpPr/>
                    <p:nvPr/>
                  </p:nvSpPr>
                  <p:spPr>
                    <a:xfrm>
                      <a:off x="6529137" y="2422358"/>
                      <a:ext cx="368968" cy="368968"/>
                    </a:xfrm>
                    <a:prstGeom prst="ellipse">
                      <a:avLst/>
                    </a:prstGeom>
                    <a:grpFill/>
                    <a:ln w="41275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07" name="Freeform 106"/>
                    <p:cNvSpPr/>
                    <p:nvPr/>
                  </p:nvSpPr>
                  <p:spPr>
                    <a:xfrm>
                      <a:off x="6785810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08" name="Freeform 107"/>
                    <p:cNvSpPr/>
                    <p:nvPr/>
                  </p:nvSpPr>
                  <p:spPr>
                    <a:xfrm>
                      <a:off x="6625389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82" name="Group 81"/>
                  <p:cNvGrpSpPr/>
                  <p:nvPr/>
                </p:nvGrpSpPr>
                <p:grpSpPr>
                  <a:xfrm rot="9444092" flipH="1">
                    <a:off x="6782518" y="1619492"/>
                    <a:ext cx="271665" cy="582671"/>
                    <a:chOff x="6529137" y="2422358"/>
                    <a:chExt cx="577515" cy="1003778"/>
                  </a:xfrm>
                  <a:gradFill>
                    <a:gsLst>
                      <a:gs pos="20674">
                        <a:srgbClr val="002060"/>
                      </a:gs>
                      <a:gs pos="6526">
                        <a:srgbClr val="7030A0"/>
                      </a:gs>
                      <a:gs pos="13050">
                        <a:schemeClr val="tx1"/>
                      </a:gs>
                      <a:gs pos="0">
                        <a:schemeClr val="tx1"/>
                      </a:gs>
                      <a:gs pos="100000">
                        <a:schemeClr val="bg1"/>
                      </a:gs>
                      <a:gs pos="93000">
                        <a:srgbClr val="FF0000"/>
                      </a:gs>
                      <a:gs pos="100000">
                        <a:schemeClr val="bg1"/>
                      </a:gs>
                    </a:gsLst>
                    <a:path path="circle">
                      <a:fillToRect l="50000" t="50000" r="50000" b="50000"/>
                    </a:path>
                  </a:gradFill>
                </p:grpSpPr>
                <p:sp>
                  <p:nvSpPr>
                    <p:cNvPr id="103" name="Oval 102"/>
                    <p:cNvSpPr/>
                    <p:nvPr/>
                  </p:nvSpPr>
                  <p:spPr>
                    <a:xfrm>
                      <a:off x="6529137" y="2422358"/>
                      <a:ext cx="368968" cy="368968"/>
                    </a:xfrm>
                    <a:prstGeom prst="ellipse">
                      <a:avLst/>
                    </a:prstGeom>
                    <a:grpFill/>
                    <a:ln w="41275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6785810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05" name="Freeform 104"/>
                    <p:cNvSpPr/>
                    <p:nvPr/>
                  </p:nvSpPr>
                  <p:spPr>
                    <a:xfrm>
                      <a:off x="6625389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83" name="Group 82"/>
                  <p:cNvGrpSpPr/>
                  <p:nvPr/>
                </p:nvGrpSpPr>
                <p:grpSpPr>
                  <a:xfrm rot="10264864" flipH="1">
                    <a:off x="6189745" y="1608449"/>
                    <a:ext cx="271665" cy="582671"/>
                    <a:chOff x="6529137" y="2422358"/>
                    <a:chExt cx="577515" cy="1003778"/>
                  </a:xfrm>
                  <a:gradFill>
                    <a:gsLst>
                      <a:gs pos="20674">
                        <a:srgbClr val="002060"/>
                      </a:gs>
                      <a:gs pos="6526">
                        <a:srgbClr val="7030A0"/>
                      </a:gs>
                      <a:gs pos="13050">
                        <a:schemeClr val="tx1"/>
                      </a:gs>
                      <a:gs pos="0">
                        <a:schemeClr val="tx1"/>
                      </a:gs>
                      <a:gs pos="100000">
                        <a:schemeClr val="bg1"/>
                      </a:gs>
                      <a:gs pos="93000">
                        <a:srgbClr val="FF0000"/>
                      </a:gs>
                      <a:gs pos="100000">
                        <a:schemeClr val="bg1"/>
                      </a:gs>
                    </a:gsLst>
                    <a:path path="circle">
                      <a:fillToRect l="50000" t="50000" r="50000" b="50000"/>
                    </a:path>
                  </a:gradFill>
                </p:grpSpPr>
                <p:sp>
                  <p:nvSpPr>
                    <p:cNvPr id="100" name="Oval 99"/>
                    <p:cNvSpPr/>
                    <p:nvPr/>
                  </p:nvSpPr>
                  <p:spPr>
                    <a:xfrm>
                      <a:off x="6529137" y="2422358"/>
                      <a:ext cx="368968" cy="368968"/>
                    </a:xfrm>
                    <a:prstGeom prst="ellipse">
                      <a:avLst/>
                    </a:prstGeom>
                    <a:grpFill/>
                    <a:ln w="41275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01" name="Freeform 100"/>
                    <p:cNvSpPr/>
                    <p:nvPr/>
                  </p:nvSpPr>
                  <p:spPr>
                    <a:xfrm>
                      <a:off x="6785810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02" name="Freeform 101"/>
                    <p:cNvSpPr/>
                    <p:nvPr/>
                  </p:nvSpPr>
                  <p:spPr>
                    <a:xfrm>
                      <a:off x="6625389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84" name="Group 83"/>
                  <p:cNvGrpSpPr/>
                  <p:nvPr/>
                </p:nvGrpSpPr>
                <p:grpSpPr>
                  <a:xfrm rot="12276440" flipH="1">
                    <a:off x="5024580" y="1170981"/>
                    <a:ext cx="271665" cy="582671"/>
                    <a:chOff x="6529137" y="2422358"/>
                    <a:chExt cx="577515" cy="1003778"/>
                  </a:xfrm>
                  <a:gradFill>
                    <a:gsLst>
                      <a:gs pos="20674">
                        <a:srgbClr val="002060"/>
                      </a:gs>
                      <a:gs pos="6526">
                        <a:srgbClr val="7030A0"/>
                      </a:gs>
                      <a:gs pos="13050">
                        <a:schemeClr val="tx1"/>
                      </a:gs>
                      <a:gs pos="0">
                        <a:schemeClr val="tx1"/>
                      </a:gs>
                      <a:gs pos="100000">
                        <a:schemeClr val="bg1"/>
                      </a:gs>
                      <a:gs pos="93000">
                        <a:srgbClr val="FF0000"/>
                      </a:gs>
                      <a:gs pos="100000">
                        <a:schemeClr val="bg1"/>
                      </a:gs>
                    </a:gsLst>
                    <a:path path="circle">
                      <a:fillToRect l="50000" t="50000" r="50000" b="50000"/>
                    </a:path>
                  </a:gradFill>
                </p:grpSpPr>
                <p:sp>
                  <p:nvSpPr>
                    <p:cNvPr id="97" name="Oval 96"/>
                    <p:cNvSpPr/>
                    <p:nvPr/>
                  </p:nvSpPr>
                  <p:spPr>
                    <a:xfrm>
                      <a:off x="6529137" y="2422358"/>
                      <a:ext cx="368968" cy="368968"/>
                    </a:xfrm>
                    <a:prstGeom prst="ellipse">
                      <a:avLst/>
                    </a:prstGeom>
                    <a:grpFill/>
                    <a:ln w="41275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8" name="Freeform 97"/>
                    <p:cNvSpPr/>
                    <p:nvPr/>
                  </p:nvSpPr>
                  <p:spPr>
                    <a:xfrm>
                      <a:off x="6785810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6625389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85" name="Group 84"/>
                  <p:cNvGrpSpPr/>
                  <p:nvPr/>
                </p:nvGrpSpPr>
                <p:grpSpPr>
                  <a:xfrm rot="12172088" flipH="1">
                    <a:off x="5331040" y="1290910"/>
                    <a:ext cx="271665" cy="582671"/>
                    <a:chOff x="6529137" y="2422358"/>
                    <a:chExt cx="577515" cy="1003778"/>
                  </a:xfrm>
                  <a:gradFill>
                    <a:gsLst>
                      <a:gs pos="20674">
                        <a:srgbClr val="002060"/>
                      </a:gs>
                      <a:gs pos="6526">
                        <a:srgbClr val="7030A0"/>
                      </a:gs>
                      <a:gs pos="13050">
                        <a:schemeClr val="tx1"/>
                      </a:gs>
                      <a:gs pos="0">
                        <a:schemeClr val="tx1"/>
                      </a:gs>
                      <a:gs pos="100000">
                        <a:schemeClr val="bg1"/>
                      </a:gs>
                      <a:gs pos="93000">
                        <a:srgbClr val="FF0000"/>
                      </a:gs>
                      <a:gs pos="100000">
                        <a:schemeClr val="bg1"/>
                      </a:gs>
                    </a:gsLst>
                    <a:path path="circle">
                      <a:fillToRect l="50000" t="50000" r="50000" b="50000"/>
                    </a:path>
                  </a:gradFill>
                </p:grpSpPr>
                <p:sp>
                  <p:nvSpPr>
                    <p:cNvPr id="94" name="Oval 93"/>
                    <p:cNvSpPr/>
                    <p:nvPr/>
                  </p:nvSpPr>
                  <p:spPr>
                    <a:xfrm>
                      <a:off x="6529137" y="2422358"/>
                      <a:ext cx="368968" cy="368968"/>
                    </a:xfrm>
                    <a:prstGeom prst="ellipse">
                      <a:avLst/>
                    </a:prstGeom>
                    <a:grpFill/>
                    <a:ln w="41275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5" name="Freeform 94"/>
                    <p:cNvSpPr/>
                    <p:nvPr/>
                  </p:nvSpPr>
                  <p:spPr>
                    <a:xfrm>
                      <a:off x="6785810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6" name="Freeform 95"/>
                    <p:cNvSpPr/>
                    <p:nvPr/>
                  </p:nvSpPr>
                  <p:spPr>
                    <a:xfrm>
                      <a:off x="6625389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86" name="Group 85"/>
                  <p:cNvGrpSpPr/>
                  <p:nvPr/>
                </p:nvGrpSpPr>
                <p:grpSpPr>
                  <a:xfrm rot="8642682" flipH="1">
                    <a:off x="8018178" y="1212548"/>
                    <a:ext cx="271665" cy="582671"/>
                    <a:chOff x="6529137" y="2422358"/>
                    <a:chExt cx="577515" cy="1003778"/>
                  </a:xfrm>
                  <a:gradFill>
                    <a:gsLst>
                      <a:gs pos="20674">
                        <a:srgbClr val="002060"/>
                      </a:gs>
                      <a:gs pos="6526">
                        <a:srgbClr val="7030A0"/>
                      </a:gs>
                      <a:gs pos="13050">
                        <a:schemeClr val="tx1"/>
                      </a:gs>
                      <a:gs pos="0">
                        <a:schemeClr val="tx1"/>
                      </a:gs>
                      <a:gs pos="100000">
                        <a:schemeClr val="bg1"/>
                      </a:gs>
                      <a:gs pos="93000">
                        <a:srgbClr val="FF0000"/>
                      </a:gs>
                      <a:gs pos="100000">
                        <a:schemeClr val="bg1"/>
                      </a:gs>
                    </a:gsLst>
                    <a:path path="circle">
                      <a:fillToRect l="50000" t="50000" r="50000" b="50000"/>
                    </a:path>
                  </a:gradFill>
                </p:grpSpPr>
                <p:sp>
                  <p:nvSpPr>
                    <p:cNvPr id="91" name="Oval 90"/>
                    <p:cNvSpPr/>
                    <p:nvPr/>
                  </p:nvSpPr>
                  <p:spPr>
                    <a:xfrm>
                      <a:off x="6529137" y="2422358"/>
                      <a:ext cx="368968" cy="368968"/>
                    </a:xfrm>
                    <a:prstGeom prst="ellipse">
                      <a:avLst/>
                    </a:prstGeom>
                    <a:grpFill/>
                    <a:ln w="41275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2" name="Freeform 91"/>
                    <p:cNvSpPr/>
                    <p:nvPr/>
                  </p:nvSpPr>
                  <p:spPr>
                    <a:xfrm>
                      <a:off x="6785810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3" name="Freeform 92"/>
                    <p:cNvSpPr/>
                    <p:nvPr/>
                  </p:nvSpPr>
                  <p:spPr>
                    <a:xfrm>
                      <a:off x="6625389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87" name="Group 86"/>
                  <p:cNvGrpSpPr/>
                  <p:nvPr/>
                </p:nvGrpSpPr>
                <p:grpSpPr>
                  <a:xfrm rot="8582270" flipH="1">
                    <a:off x="7712731" y="1340488"/>
                    <a:ext cx="271665" cy="582671"/>
                    <a:chOff x="6529137" y="2422358"/>
                    <a:chExt cx="577515" cy="1003778"/>
                  </a:xfrm>
                  <a:gradFill>
                    <a:gsLst>
                      <a:gs pos="20674">
                        <a:srgbClr val="002060"/>
                      </a:gs>
                      <a:gs pos="6526">
                        <a:srgbClr val="7030A0"/>
                      </a:gs>
                      <a:gs pos="13050">
                        <a:schemeClr val="tx1"/>
                      </a:gs>
                      <a:gs pos="0">
                        <a:schemeClr val="tx1"/>
                      </a:gs>
                      <a:gs pos="100000">
                        <a:schemeClr val="bg1"/>
                      </a:gs>
                      <a:gs pos="93000">
                        <a:srgbClr val="FF0000"/>
                      </a:gs>
                      <a:gs pos="100000">
                        <a:schemeClr val="bg1"/>
                      </a:gs>
                    </a:gsLst>
                    <a:path path="circle">
                      <a:fillToRect l="50000" t="50000" r="50000" b="50000"/>
                    </a:path>
                  </a:gradFill>
                </p:grpSpPr>
                <p:sp>
                  <p:nvSpPr>
                    <p:cNvPr id="88" name="Oval 87"/>
                    <p:cNvSpPr/>
                    <p:nvPr/>
                  </p:nvSpPr>
                  <p:spPr>
                    <a:xfrm>
                      <a:off x="6529137" y="2422358"/>
                      <a:ext cx="368968" cy="368968"/>
                    </a:xfrm>
                    <a:prstGeom prst="ellipse">
                      <a:avLst/>
                    </a:prstGeom>
                    <a:grpFill/>
                    <a:ln w="41275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89" name="Freeform 88"/>
                    <p:cNvSpPr/>
                    <p:nvPr/>
                  </p:nvSpPr>
                  <p:spPr>
                    <a:xfrm>
                      <a:off x="6785810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0" name="Freeform 89"/>
                    <p:cNvSpPr/>
                    <p:nvPr/>
                  </p:nvSpPr>
                  <p:spPr>
                    <a:xfrm>
                      <a:off x="6625389" y="2736326"/>
                      <a:ext cx="320842" cy="689810"/>
                    </a:xfrm>
                    <a:custGeom>
                      <a:avLst/>
                      <a:gdLst>
                        <a:gd name="connsiteX0" fmla="*/ 0 w 320842"/>
                        <a:gd name="connsiteY0" fmla="*/ 0 h 689810"/>
                        <a:gd name="connsiteX1" fmla="*/ 128337 w 320842"/>
                        <a:gd name="connsiteY1" fmla="*/ 48126 h 689810"/>
                        <a:gd name="connsiteX2" fmla="*/ 192506 w 320842"/>
                        <a:gd name="connsiteY2" fmla="*/ 64168 h 689810"/>
                        <a:gd name="connsiteX3" fmla="*/ 176463 w 320842"/>
                        <a:gd name="connsiteY3" fmla="*/ 144379 h 689810"/>
                        <a:gd name="connsiteX4" fmla="*/ 112295 w 320842"/>
                        <a:gd name="connsiteY4" fmla="*/ 192505 h 689810"/>
                        <a:gd name="connsiteX5" fmla="*/ 64169 w 320842"/>
                        <a:gd name="connsiteY5" fmla="*/ 256673 h 689810"/>
                        <a:gd name="connsiteX6" fmla="*/ 144379 w 320842"/>
                        <a:gd name="connsiteY6" fmla="*/ 368968 h 689810"/>
                        <a:gd name="connsiteX7" fmla="*/ 192506 w 320842"/>
                        <a:gd name="connsiteY7" fmla="*/ 401052 h 689810"/>
                        <a:gd name="connsiteX8" fmla="*/ 208548 w 320842"/>
                        <a:gd name="connsiteY8" fmla="*/ 449179 h 689810"/>
                        <a:gd name="connsiteX9" fmla="*/ 160421 w 320842"/>
                        <a:gd name="connsiteY9" fmla="*/ 513347 h 689810"/>
                        <a:gd name="connsiteX10" fmla="*/ 128337 w 320842"/>
                        <a:gd name="connsiteY10" fmla="*/ 577515 h 689810"/>
                        <a:gd name="connsiteX11" fmla="*/ 144379 w 320842"/>
                        <a:gd name="connsiteY11" fmla="*/ 641684 h 689810"/>
                        <a:gd name="connsiteX12" fmla="*/ 320842 w 320842"/>
                        <a:gd name="connsiteY12" fmla="*/ 689810 h 68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20842" h="689810">
                          <a:moveTo>
                            <a:pt x="0" y="0"/>
                          </a:moveTo>
                          <a:cubicBezTo>
                            <a:pt x="42374" y="16950"/>
                            <a:pt x="84330" y="35553"/>
                            <a:pt x="128337" y="48126"/>
                          </a:cubicBezTo>
                          <a:cubicBezTo>
                            <a:pt x="149537" y="54183"/>
                            <a:pt x="171116" y="58821"/>
                            <a:pt x="192506" y="64168"/>
                          </a:cubicBezTo>
                          <a:cubicBezTo>
                            <a:pt x="187158" y="90905"/>
                            <a:pt x="190914" y="121257"/>
                            <a:pt x="176463" y="144379"/>
                          </a:cubicBezTo>
                          <a:cubicBezTo>
                            <a:pt x="162293" y="167052"/>
                            <a:pt x="131201" y="173599"/>
                            <a:pt x="112295" y="192505"/>
                          </a:cubicBezTo>
                          <a:cubicBezTo>
                            <a:pt x="93389" y="211411"/>
                            <a:pt x="80211" y="235284"/>
                            <a:pt x="64169" y="256673"/>
                          </a:cubicBezTo>
                          <a:cubicBezTo>
                            <a:pt x="35933" y="341381"/>
                            <a:pt x="34057" y="295420"/>
                            <a:pt x="144379" y="368968"/>
                          </a:cubicBezTo>
                          <a:lnTo>
                            <a:pt x="192506" y="401052"/>
                          </a:lnTo>
                          <a:cubicBezTo>
                            <a:pt x="197853" y="417094"/>
                            <a:pt x="213194" y="432920"/>
                            <a:pt x="208548" y="449179"/>
                          </a:cubicBezTo>
                          <a:cubicBezTo>
                            <a:pt x="201203" y="474887"/>
                            <a:pt x="174592" y="490674"/>
                            <a:pt x="160421" y="513347"/>
                          </a:cubicBezTo>
                          <a:cubicBezTo>
                            <a:pt x="147746" y="533626"/>
                            <a:pt x="139032" y="556126"/>
                            <a:pt x="128337" y="577515"/>
                          </a:cubicBezTo>
                          <a:cubicBezTo>
                            <a:pt x="133684" y="598905"/>
                            <a:pt x="124307" y="632560"/>
                            <a:pt x="144379" y="641684"/>
                          </a:cubicBezTo>
                          <a:cubicBezTo>
                            <a:pt x="356230" y="737981"/>
                            <a:pt x="271971" y="592068"/>
                            <a:pt x="320842" y="689810"/>
                          </a:cubicBezTo>
                        </a:path>
                      </a:pathLst>
                    </a:custGeom>
                    <a:grpFill/>
                    <a:ln w="50800">
                      <a:solidFill>
                        <a:srgbClr val="9E1A3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55" name="Group 54"/>
                <p:cNvGrpSpPr/>
                <p:nvPr/>
              </p:nvGrpSpPr>
              <p:grpSpPr>
                <a:xfrm rot="432042" flipH="1">
                  <a:off x="6473726" y="1477806"/>
                  <a:ext cx="271665" cy="582671"/>
                  <a:chOff x="6529137" y="2422358"/>
                  <a:chExt cx="577515" cy="1003778"/>
                </a:xfrm>
                <a:gradFill>
                  <a:gsLst>
                    <a:gs pos="20674">
                      <a:srgbClr val="002060"/>
                    </a:gs>
                    <a:gs pos="6526">
                      <a:srgbClr val="7030A0"/>
                    </a:gs>
                    <a:gs pos="13050">
                      <a:schemeClr val="tx1"/>
                    </a:gs>
                    <a:gs pos="0">
                      <a:schemeClr val="tx1"/>
                    </a:gs>
                    <a:gs pos="100000">
                      <a:schemeClr val="bg1"/>
                    </a:gs>
                    <a:gs pos="93000">
                      <a:srgbClr val="FF0000"/>
                    </a:gs>
                    <a:gs pos="100000">
                      <a:schemeClr val="bg1"/>
                    </a:gs>
                  </a:gsLst>
                  <a:path path="circle">
                    <a:fillToRect l="50000" t="50000" r="50000" b="50000"/>
                  </a:path>
                </a:gradFill>
              </p:grpSpPr>
              <p:sp>
                <p:nvSpPr>
                  <p:cNvPr id="76" name="Oval 75"/>
                  <p:cNvSpPr/>
                  <p:nvPr/>
                </p:nvSpPr>
                <p:spPr>
                  <a:xfrm>
                    <a:off x="6529137" y="2422358"/>
                    <a:ext cx="368968" cy="368968"/>
                  </a:xfrm>
                  <a:prstGeom prst="ellipse">
                    <a:avLst/>
                  </a:prstGeom>
                  <a:grpFill/>
                  <a:ln w="41275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" name="Freeform 76"/>
                  <p:cNvSpPr/>
                  <p:nvPr/>
                </p:nvSpPr>
                <p:spPr>
                  <a:xfrm>
                    <a:off x="6785810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" name="Freeform 77"/>
                  <p:cNvSpPr/>
                  <p:nvPr/>
                </p:nvSpPr>
                <p:spPr>
                  <a:xfrm>
                    <a:off x="6625389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56" name="Group 55"/>
                <p:cNvGrpSpPr/>
                <p:nvPr/>
              </p:nvGrpSpPr>
              <p:grpSpPr>
                <a:xfrm rot="664450" flipH="1">
                  <a:off x="6940068" y="1659816"/>
                  <a:ext cx="271665" cy="582671"/>
                  <a:chOff x="6529137" y="2422358"/>
                  <a:chExt cx="577515" cy="1003778"/>
                </a:xfrm>
                <a:gradFill>
                  <a:gsLst>
                    <a:gs pos="20674">
                      <a:srgbClr val="002060"/>
                    </a:gs>
                    <a:gs pos="6526">
                      <a:srgbClr val="7030A0"/>
                    </a:gs>
                    <a:gs pos="13050">
                      <a:schemeClr val="tx1"/>
                    </a:gs>
                    <a:gs pos="0">
                      <a:schemeClr val="tx1"/>
                    </a:gs>
                    <a:gs pos="100000">
                      <a:schemeClr val="bg1"/>
                    </a:gs>
                    <a:gs pos="93000">
                      <a:srgbClr val="FF0000"/>
                    </a:gs>
                    <a:gs pos="100000">
                      <a:schemeClr val="bg1"/>
                    </a:gs>
                  </a:gsLst>
                  <a:path path="circle">
                    <a:fillToRect l="50000" t="50000" r="50000" b="50000"/>
                  </a:path>
                </a:gradFill>
              </p:grpSpPr>
              <p:sp>
                <p:nvSpPr>
                  <p:cNvPr id="73" name="Oval 72"/>
                  <p:cNvSpPr/>
                  <p:nvPr/>
                </p:nvSpPr>
                <p:spPr>
                  <a:xfrm>
                    <a:off x="6529137" y="2422358"/>
                    <a:ext cx="368968" cy="368968"/>
                  </a:xfrm>
                  <a:prstGeom prst="ellipse">
                    <a:avLst/>
                  </a:prstGeom>
                  <a:grpFill/>
                  <a:ln w="41275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" name="Freeform 73"/>
                  <p:cNvSpPr/>
                  <p:nvPr/>
                </p:nvSpPr>
                <p:spPr>
                  <a:xfrm>
                    <a:off x="6785810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" name="Freeform 74"/>
                  <p:cNvSpPr/>
                  <p:nvPr/>
                </p:nvSpPr>
                <p:spPr>
                  <a:xfrm>
                    <a:off x="6625389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57" name="Group 56"/>
                <p:cNvGrpSpPr/>
                <p:nvPr/>
              </p:nvGrpSpPr>
              <p:grpSpPr>
                <a:xfrm rot="21290744" flipH="1">
                  <a:off x="7513949" y="1733216"/>
                  <a:ext cx="271665" cy="582671"/>
                  <a:chOff x="6529137" y="2422358"/>
                  <a:chExt cx="577515" cy="1003778"/>
                </a:xfrm>
                <a:gradFill>
                  <a:gsLst>
                    <a:gs pos="20674">
                      <a:srgbClr val="002060"/>
                    </a:gs>
                    <a:gs pos="6526">
                      <a:srgbClr val="7030A0"/>
                    </a:gs>
                    <a:gs pos="13050">
                      <a:schemeClr val="tx1"/>
                    </a:gs>
                    <a:gs pos="0">
                      <a:schemeClr val="tx1"/>
                    </a:gs>
                    <a:gs pos="100000">
                      <a:schemeClr val="bg1"/>
                    </a:gs>
                    <a:gs pos="93000">
                      <a:srgbClr val="FF0000"/>
                    </a:gs>
                    <a:gs pos="100000">
                      <a:schemeClr val="bg1"/>
                    </a:gs>
                  </a:gsLst>
                  <a:path path="circle">
                    <a:fillToRect l="50000" t="50000" r="50000" b="50000"/>
                  </a:path>
                </a:gradFill>
              </p:grpSpPr>
              <p:sp>
                <p:nvSpPr>
                  <p:cNvPr id="70" name="Oval 69"/>
                  <p:cNvSpPr/>
                  <p:nvPr/>
                </p:nvSpPr>
                <p:spPr>
                  <a:xfrm>
                    <a:off x="6529137" y="2422358"/>
                    <a:ext cx="368968" cy="368968"/>
                  </a:xfrm>
                  <a:prstGeom prst="ellipse">
                    <a:avLst/>
                  </a:prstGeom>
                  <a:grpFill/>
                  <a:ln w="41275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" name="Freeform 70"/>
                  <p:cNvSpPr/>
                  <p:nvPr/>
                </p:nvSpPr>
                <p:spPr>
                  <a:xfrm>
                    <a:off x="6785810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" name="Freeform 71"/>
                  <p:cNvSpPr/>
                  <p:nvPr/>
                </p:nvSpPr>
                <p:spPr>
                  <a:xfrm>
                    <a:off x="6625389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58" name="Group 57"/>
                <p:cNvGrpSpPr/>
                <p:nvPr/>
              </p:nvGrpSpPr>
              <p:grpSpPr>
                <a:xfrm rot="20346704" flipH="1">
                  <a:off x="7702125" y="1675952"/>
                  <a:ext cx="271665" cy="582671"/>
                  <a:chOff x="6529137" y="2422358"/>
                  <a:chExt cx="577515" cy="1003778"/>
                </a:xfrm>
                <a:gradFill>
                  <a:gsLst>
                    <a:gs pos="20674">
                      <a:srgbClr val="002060"/>
                    </a:gs>
                    <a:gs pos="6526">
                      <a:srgbClr val="7030A0"/>
                    </a:gs>
                    <a:gs pos="13050">
                      <a:schemeClr val="tx1"/>
                    </a:gs>
                    <a:gs pos="0">
                      <a:schemeClr val="tx1"/>
                    </a:gs>
                    <a:gs pos="100000">
                      <a:schemeClr val="bg1"/>
                    </a:gs>
                    <a:gs pos="93000">
                      <a:srgbClr val="FF0000"/>
                    </a:gs>
                    <a:gs pos="100000">
                      <a:schemeClr val="bg1"/>
                    </a:gs>
                  </a:gsLst>
                  <a:path path="circle">
                    <a:fillToRect l="50000" t="50000" r="50000" b="50000"/>
                  </a:path>
                </a:gradFill>
              </p:grpSpPr>
              <p:sp>
                <p:nvSpPr>
                  <p:cNvPr id="67" name="Oval 66"/>
                  <p:cNvSpPr/>
                  <p:nvPr/>
                </p:nvSpPr>
                <p:spPr>
                  <a:xfrm>
                    <a:off x="6529137" y="2422358"/>
                    <a:ext cx="368968" cy="368968"/>
                  </a:xfrm>
                  <a:prstGeom prst="ellipse">
                    <a:avLst/>
                  </a:prstGeom>
                  <a:grpFill/>
                  <a:ln w="41275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" name="Freeform 67"/>
                  <p:cNvSpPr/>
                  <p:nvPr/>
                </p:nvSpPr>
                <p:spPr>
                  <a:xfrm>
                    <a:off x="6785810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" name="Freeform 68"/>
                  <p:cNvSpPr/>
                  <p:nvPr/>
                </p:nvSpPr>
                <p:spPr>
                  <a:xfrm>
                    <a:off x="6625389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59" name="Group 58"/>
                <p:cNvGrpSpPr/>
                <p:nvPr/>
              </p:nvGrpSpPr>
              <p:grpSpPr>
                <a:xfrm rot="19489189" flipH="1">
                  <a:off x="8271852" y="1526629"/>
                  <a:ext cx="271665" cy="582671"/>
                  <a:chOff x="6529137" y="2422358"/>
                  <a:chExt cx="577515" cy="1003778"/>
                </a:xfrm>
                <a:gradFill>
                  <a:gsLst>
                    <a:gs pos="20674">
                      <a:srgbClr val="002060"/>
                    </a:gs>
                    <a:gs pos="6526">
                      <a:srgbClr val="7030A0"/>
                    </a:gs>
                    <a:gs pos="13050">
                      <a:schemeClr val="tx1"/>
                    </a:gs>
                    <a:gs pos="0">
                      <a:schemeClr val="tx1"/>
                    </a:gs>
                    <a:gs pos="100000">
                      <a:schemeClr val="bg1"/>
                    </a:gs>
                    <a:gs pos="93000">
                      <a:srgbClr val="FF0000"/>
                    </a:gs>
                    <a:gs pos="100000">
                      <a:schemeClr val="bg1"/>
                    </a:gs>
                  </a:gsLst>
                  <a:path path="circle">
                    <a:fillToRect l="50000" t="50000" r="50000" b="50000"/>
                  </a:path>
                </a:gradFill>
              </p:grpSpPr>
              <p:sp>
                <p:nvSpPr>
                  <p:cNvPr id="64" name="Oval 63"/>
                  <p:cNvSpPr/>
                  <p:nvPr/>
                </p:nvSpPr>
                <p:spPr>
                  <a:xfrm>
                    <a:off x="6529137" y="2422358"/>
                    <a:ext cx="368968" cy="368968"/>
                  </a:xfrm>
                  <a:prstGeom prst="ellipse">
                    <a:avLst/>
                  </a:prstGeom>
                  <a:grpFill/>
                  <a:ln w="41275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5" name="Freeform 64"/>
                  <p:cNvSpPr/>
                  <p:nvPr/>
                </p:nvSpPr>
                <p:spPr>
                  <a:xfrm>
                    <a:off x="6785810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6" name="Freeform 65"/>
                  <p:cNvSpPr/>
                  <p:nvPr/>
                </p:nvSpPr>
                <p:spPr>
                  <a:xfrm>
                    <a:off x="6625389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0" name="Group 59"/>
                <p:cNvGrpSpPr/>
                <p:nvPr/>
              </p:nvGrpSpPr>
              <p:grpSpPr>
                <a:xfrm rot="19489189" flipH="1">
                  <a:off x="8513125" y="1459761"/>
                  <a:ext cx="271665" cy="582671"/>
                  <a:chOff x="6529137" y="2422358"/>
                  <a:chExt cx="577515" cy="1003778"/>
                </a:xfrm>
                <a:gradFill>
                  <a:gsLst>
                    <a:gs pos="20674">
                      <a:srgbClr val="002060"/>
                    </a:gs>
                    <a:gs pos="6526">
                      <a:srgbClr val="7030A0"/>
                    </a:gs>
                    <a:gs pos="13050">
                      <a:schemeClr val="tx1"/>
                    </a:gs>
                    <a:gs pos="0">
                      <a:schemeClr val="tx1"/>
                    </a:gs>
                    <a:gs pos="100000">
                      <a:schemeClr val="bg1"/>
                    </a:gs>
                    <a:gs pos="93000">
                      <a:srgbClr val="FF0000"/>
                    </a:gs>
                    <a:gs pos="100000">
                      <a:schemeClr val="bg1"/>
                    </a:gs>
                  </a:gsLst>
                  <a:path path="circle">
                    <a:fillToRect l="50000" t="50000" r="50000" b="50000"/>
                  </a:path>
                </a:gradFill>
              </p:grpSpPr>
              <p:sp>
                <p:nvSpPr>
                  <p:cNvPr id="61" name="Oval 60"/>
                  <p:cNvSpPr/>
                  <p:nvPr/>
                </p:nvSpPr>
                <p:spPr>
                  <a:xfrm>
                    <a:off x="6529137" y="2422358"/>
                    <a:ext cx="368968" cy="368968"/>
                  </a:xfrm>
                  <a:prstGeom prst="ellipse">
                    <a:avLst/>
                  </a:prstGeom>
                  <a:grpFill/>
                  <a:ln w="41275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2" name="Freeform 61"/>
                  <p:cNvSpPr/>
                  <p:nvPr/>
                </p:nvSpPr>
                <p:spPr>
                  <a:xfrm>
                    <a:off x="6785810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3" name="Freeform 62"/>
                  <p:cNvSpPr/>
                  <p:nvPr/>
                </p:nvSpPr>
                <p:spPr>
                  <a:xfrm>
                    <a:off x="6625389" y="2736326"/>
                    <a:ext cx="320842" cy="689810"/>
                  </a:xfrm>
                  <a:custGeom>
                    <a:avLst/>
                    <a:gdLst>
                      <a:gd name="connsiteX0" fmla="*/ 0 w 320842"/>
                      <a:gd name="connsiteY0" fmla="*/ 0 h 689810"/>
                      <a:gd name="connsiteX1" fmla="*/ 128337 w 320842"/>
                      <a:gd name="connsiteY1" fmla="*/ 48126 h 689810"/>
                      <a:gd name="connsiteX2" fmla="*/ 192506 w 320842"/>
                      <a:gd name="connsiteY2" fmla="*/ 64168 h 689810"/>
                      <a:gd name="connsiteX3" fmla="*/ 176463 w 320842"/>
                      <a:gd name="connsiteY3" fmla="*/ 144379 h 689810"/>
                      <a:gd name="connsiteX4" fmla="*/ 112295 w 320842"/>
                      <a:gd name="connsiteY4" fmla="*/ 192505 h 689810"/>
                      <a:gd name="connsiteX5" fmla="*/ 64169 w 320842"/>
                      <a:gd name="connsiteY5" fmla="*/ 256673 h 689810"/>
                      <a:gd name="connsiteX6" fmla="*/ 144379 w 320842"/>
                      <a:gd name="connsiteY6" fmla="*/ 368968 h 689810"/>
                      <a:gd name="connsiteX7" fmla="*/ 192506 w 320842"/>
                      <a:gd name="connsiteY7" fmla="*/ 401052 h 689810"/>
                      <a:gd name="connsiteX8" fmla="*/ 208548 w 320842"/>
                      <a:gd name="connsiteY8" fmla="*/ 449179 h 689810"/>
                      <a:gd name="connsiteX9" fmla="*/ 160421 w 320842"/>
                      <a:gd name="connsiteY9" fmla="*/ 513347 h 689810"/>
                      <a:gd name="connsiteX10" fmla="*/ 128337 w 320842"/>
                      <a:gd name="connsiteY10" fmla="*/ 577515 h 689810"/>
                      <a:gd name="connsiteX11" fmla="*/ 144379 w 320842"/>
                      <a:gd name="connsiteY11" fmla="*/ 641684 h 689810"/>
                      <a:gd name="connsiteX12" fmla="*/ 320842 w 320842"/>
                      <a:gd name="connsiteY12" fmla="*/ 689810 h 689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20842" h="689810">
                        <a:moveTo>
                          <a:pt x="0" y="0"/>
                        </a:moveTo>
                        <a:cubicBezTo>
                          <a:pt x="42374" y="16950"/>
                          <a:pt x="84330" y="35553"/>
                          <a:pt x="128337" y="48126"/>
                        </a:cubicBezTo>
                        <a:cubicBezTo>
                          <a:pt x="149537" y="54183"/>
                          <a:pt x="171116" y="58821"/>
                          <a:pt x="192506" y="64168"/>
                        </a:cubicBezTo>
                        <a:cubicBezTo>
                          <a:pt x="187158" y="90905"/>
                          <a:pt x="190914" y="121257"/>
                          <a:pt x="176463" y="144379"/>
                        </a:cubicBezTo>
                        <a:cubicBezTo>
                          <a:pt x="162293" y="167052"/>
                          <a:pt x="131201" y="173599"/>
                          <a:pt x="112295" y="192505"/>
                        </a:cubicBezTo>
                        <a:cubicBezTo>
                          <a:pt x="93389" y="211411"/>
                          <a:pt x="80211" y="235284"/>
                          <a:pt x="64169" y="256673"/>
                        </a:cubicBezTo>
                        <a:cubicBezTo>
                          <a:pt x="35933" y="341381"/>
                          <a:pt x="34057" y="295420"/>
                          <a:pt x="144379" y="368968"/>
                        </a:cubicBezTo>
                        <a:lnTo>
                          <a:pt x="192506" y="401052"/>
                        </a:lnTo>
                        <a:cubicBezTo>
                          <a:pt x="197853" y="417094"/>
                          <a:pt x="213194" y="432920"/>
                          <a:pt x="208548" y="449179"/>
                        </a:cubicBezTo>
                        <a:cubicBezTo>
                          <a:pt x="201203" y="474887"/>
                          <a:pt x="174592" y="490674"/>
                          <a:pt x="160421" y="513347"/>
                        </a:cubicBezTo>
                        <a:cubicBezTo>
                          <a:pt x="147746" y="533626"/>
                          <a:pt x="139032" y="556126"/>
                          <a:pt x="128337" y="577515"/>
                        </a:cubicBezTo>
                        <a:cubicBezTo>
                          <a:pt x="133684" y="598905"/>
                          <a:pt x="124307" y="632560"/>
                          <a:pt x="144379" y="641684"/>
                        </a:cubicBezTo>
                        <a:cubicBezTo>
                          <a:pt x="356230" y="737981"/>
                          <a:pt x="271971" y="592068"/>
                          <a:pt x="320842" y="689810"/>
                        </a:cubicBezTo>
                      </a:path>
                    </a:pathLst>
                  </a:custGeom>
                  <a:grpFill/>
                  <a:ln w="50800">
                    <a:solidFill>
                      <a:srgbClr val="9E1A3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grpSp>
          <p:nvGrpSpPr>
            <p:cNvPr id="29" name="Group 28"/>
            <p:cNvGrpSpPr/>
            <p:nvPr/>
          </p:nvGrpSpPr>
          <p:grpSpPr>
            <a:xfrm>
              <a:off x="8103248" y="1167148"/>
              <a:ext cx="3556372" cy="759128"/>
              <a:chOff x="8103248" y="1167148"/>
              <a:chExt cx="3556372" cy="759128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8343414" y="1167148"/>
                <a:ext cx="3316206" cy="466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9E1A36"/>
                    </a:solidFill>
                  </a:rPr>
                  <a:t>Viral envelope </a:t>
                </a:r>
                <a:r>
                  <a:rPr lang="en-US" sz="2400" b="1" u="sng" dirty="0" smtClean="0">
                    <a:solidFill>
                      <a:srgbClr val="9E1A36"/>
                    </a:solidFill>
                  </a:rPr>
                  <a:t>lipids</a:t>
                </a:r>
                <a:endParaRPr lang="en-US" sz="2400" b="1" u="sng" dirty="0">
                  <a:solidFill>
                    <a:srgbClr val="9E1A36"/>
                  </a:solidFill>
                </a:endParaRPr>
              </a:p>
            </p:txBody>
          </p:sp>
          <p:cxnSp>
            <p:nvCxnSpPr>
              <p:cNvPr id="48" name="Straight Arrow Connector 47"/>
              <p:cNvCxnSpPr/>
              <p:nvPr/>
            </p:nvCxnSpPr>
            <p:spPr>
              <a:xfrm flipH="1">
                <a:off x="8103248" y="1625010"/>
                <a:ext cx="662792" cy="301266"/>
              </a:xfrm>
              <a:prstGeom prst="straightConnector1">
                <a:avLst/>
              </a:prstGeom>
              <a:ln w="50800">
                <a:solidFill>
                  <a:srgbClr val="9E1A3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/>
            <p:cNvGrpSpPr/>
            <p:nvPr/>
          </p:nvGrpSpPr>
          <p:grpSpPr>
            <a:xfrm>
              <a:off x="7557142" y="1863632"/>
              <a:ext cx="4186674" cy="926507"/>
              <a:chOff x="7450674" y="1309813"/>
              <a:chExt cx="4186674" cy="926507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8466519" y="1309813"/>
                <a:ext cx="31708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0070C0"/>
                    </a:solidFill>
                  </a:rPr>
                  <a:t>Spike (S) Protein</a:t>
                </a:r>
                <a:endParaRPr lang="en-US" sz="2400" b="1" u="sng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46" name="Straight Arrow Connector 45"/>
              <p:cNvCxnSpPr/>
              <p:nvPr/>
            </p:nvCxnSpPr>
            <p:spPr>
              <a:xfrm flipH="1">
                <a:off x="7450674" y="1625010"/>
                <a:ext cx="1315366" cy="611310"/>
              </a:xfrm>
              <a:prstGeom prst="straightConnector1">
                <a:avLst/>
              </a:prstGeom>
              <a:ln w="50800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30"/>
            <p:cNvGrpSpPr/>
            <p:nvPr/>
          </p:nvGrpSpPr>
          <p:grpSpPr>
            <a:xfrm>
              <a:off x="3010733" y="3630710"/>
              <a:ext cx="3392314" cy="911581"/>
              <a:chOff x="8872872" y="1231528"/>
              <a:chExt cx="3392314" cy="911581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8872872" y="1231528"/>
                <a:ext cx="31708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7030A0"/>
                    </a:solidFill>
                  </a:rPr>
                  <a:t>Cell membrane lipids</a:t>
                </a:r>
                <a:endParaRPr lang="en-US" sz="2400" b="1" u="sng" dirty="0">
                  <a:solidFill>
                    <a:srgbClr val="7030A0"/>
                  </a:solidFill>
                </a:endParaRPr>
              </a:p>
            </p:txBody>
          </p:sp>
          <p:cxnSp>
            <p:nvCxnSpPr>
              <p:cNvPr id="44" name="Straight Arrow Connector 43"/>
              <p:cNvCxnSpPr>
                <a:endCxn id="294" idx="5"/>
              </p:cNvCxnSpPr>
              <p:nvPr/>
            </p:nvCxnSpPr>
            <p:spPr>
              <a:xfrm>
                <a:off x="9918480" y="1591142"/>
                <a:ext cx="2346706" cy="551967"/>
              </a:xfrm>
              <a:prstGeom prst="straightConnector1">
                <a:avLst/>
              </a:prstGeom>
              <a:ln w="508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/>
            <p:cNvGrpSpPr/>
            <p:nvPr/>
          </p:nvGrpSpPr>
          <p:grpSpPr>
            <a:xfrm>
              <a:off x="2942593" y="4165550"/>
              <a:ext cx="4049181" cy="830997"/>
              <a:chOff x="9485490" y="669910"/>
              <a:chExt cx="4049181" cy="830997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9485490" y="669910"/>
                <a:ext cx="289756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u="sng" dirty="0" smtClean="0">
                    <a:solidFill>
                      <a:srgbClr val="FF0000"/>
                    </a:solidFill>
                  </a:rPr>
                  <a:t>ACE2</a:t>
                </a:r>
                <a:r>
                  <a:rPr lang="en-US" sz="2400" b="1" dirty="0" smtClean="0">
                    <a:solidFill>
                      <a:srgbClr val="FF0000"/>
                    </a:solidFill>
                  </a:rPr>
                  <a:t> cellular membrane protein</a:t>
                </a:r>
                <a:endParaRPr lang="en-US" sz="2400" b="1" u="sng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2" name="Straight Arrow Connector 41"/>
              <p:cNvCxnSpPr/>
              <p:nvPr/>
            </p:nvCxnSpPr>
            <p:spPr>
              <a:xfrm>
                <a:off x="12005641" y="1304914"/>
                <a:ext cx="1529030" cy="36830"/>
              </a:xfrm>
              <a:prstGeom prst="straightConnector1">
                <a:avLst/>
              </a:prstGeom>
              <a:ln w="508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oup 32"/>
            <p:cNvGrpSpPr/>
            <p:nvPr/>
          </p:nvGrpSpPr>
          <p:grpSpPr>
            <a:xfrm>
              <a:off x="5905398" y="995613"/>
              <a:ext cx="2413940" cy="603420"/>
              <a:chOff x="4865395" y="1046069"/>
              <a:chExt cx="2413940" cy="603420"/>
            </a:xfrm>
          </p:grpSpPr>
          <p:sp>
            <p:nvSpPr>
              <p:cNvPr id="39" name="Freeform 38"/>
              <p:cNvSpPr/>
              <p:nvPr/>
            </p:nvSpPr>
            <p:spPr>
              <a:xfrm>
                <a:off x="6117654" y="1169430"/>
                <a:ext cx="1161681" cy="480059"/>
              </a:xfrm>
              <a:custGeom>
                <a:avLst/>
                <a:gdLst>
                  <a:gd name="connsiteX0" fmla="*/ 538 w 1161681"/>
                  <a:gd name="connsiteY0" fmla="*/ 262344 h 480059"/>
                  <a:gd name="connsiteX1" fmla="*/ 73109 w 1161681"/>
                  <a:gd name="connsiteY1" fmla="*/ 73659 h 480059"/>
                  <a:gd name="connsiteX2" fmla="*/ 116652 w 1161681"/>
                  <a:gd name="connsiteY2" fmla="*/ 59144 h 480059"/>
                  <a:gd name="connsiteX3" fmla="*/ 290824 w 1161681"/>
                  <a:gd name="connsiteY3" fmla="*/ 88173 h 480059"/>
                  <a:gd name="connsiteX4" fmla="*/ 377909 w 1161681"/>
                  <a:gd name="connsiteY4" fmla="*/ 146230 h 480059"/>
                  <a:gd name="connsiteX5" fmla="*/ 406938 w 1161681"/>
                  <a:gd name="connsiteY5" fmla="*/ 189773 h 480059"/>
                  <a:gd name="connsiteX6" fmla="*/ 406938 w 1161681"/>
                  <a:gd name="connsiteY6" fmla="*/ 334916 h 480059"/>
                  <a:gd name="connsiteX7" fmla="*/ 319852 w 1161681"/>
                  <a:gd name="connsiteY7" fmla="*/ 363944 h 480059"/>
                  <a:gd name="connsiteX8" fmla="*/ 232766 w 1161681"/>
                  <a:gd name="connsiteY8" fmla="*/ 407487 h 480059"/>
                  <a:gd name="connsiteX9" fmla="*/ 189224 w 1161681"/>
                  <a:gd name="connsiteY9" fmla="*/ 392973 h 480059"/>
                  <a:gd name="connsiteX10" fmla="*/ 160195 w 1161681"/>
                  <a:gd name="connsiteY10" fmla="*/ 218801 h 480059"/>
                  <a:gd name="connsiteX11" fmla="*/ 174709 w 1161681"/>
                  <a:gd name="connsiteY11" fmla="*/ 102687 h 480059"/>
                  <a:gd name="connsiteX12" fmla="*/ 377909 w 1161681"/>
                  <a:gd name="connsiteY12" fmla="*/ 117201 h 480059"/>
                  <a:gd name="connsiteX13" fmla="*/ 421452 w 1161681"/>
                  <a:gd name="connsiteY13" fmla="*/ 131716 h 480059"/>
                  <a:gd name="connsiteX14" fmla="*/ 494024 w 1161681"/>
                  <a:gd name="connsiteY14" fmla="*/ 146230 h 480059"/>
                  <a:gd name="connsiteX15" fmla="*/ 537566 w 1161681"/>
                  <a:gd name="connsiteY15" fmla="*/ 175259 h 480059"/>
                  <a:gd name="connsiteX16" fmla="*/ 581109 w 1161681"/>
                  <a:gd name="connsiteY16" fmla="*/ 189773 h 480059"/>
                  <a:gd name="connsiteX17" fmla="*/ 639166 w 1161681"/>
                  <a:gd name="connsiteY17" fmla="*/ 247830 h 480059"/>
                  <a:gd name="connsiteX18" fmla="*/ 798824 w 1161681"/>
                  <a:gd name="connsiteY18" fmla="*/ 276859 h 480059"/>
                  <a:gd name="connsiteX19" fmla="*/ 784309 w 1161681"/>
                  <a:gd name="connsiteY19" fmla="*/ 102687 h 480059"/>
                  <a:gd name="connsiteX20" fmla="*/ 697224 w 1161681"/>
                  <a:gd name="connsiteY20" fmla="*/ 15601 h 480059"/>
                  <a:gd name="connsiteX21" fmla="*/ 639166 w 1161681"/>
                  <a:gd name="connsiteY21" fmla="*/ 1087 h 480059"/>
                  <a:gd name="connsiteX22" fmla="*/ 334366 w 1161681"/>
                  <a:gd name="connsiteY22" fmla="*/ 30116 h 480059"/>
                  <a:gd name="connsiteX23" fmla="*/ 290824 w 1161681"/>
                  <a:gd name="connsiteY23" fmla="*/ 59144 h 480059"/>
                  <a:gd name="connsiteX24" fmla="*/ 290824 w 1161681"/>
                  <a:gd name="connsiteY24" fmla="*/ 363944 h 480059"/>
                  <a:gd name="connsiteX25" fmla="*/ 319852 w 1161681"/>
                  <a:gd name="connsiteY25" fmla="*/ 451030 h 480059"/>
                  <a:gd name="connsiteX26" fmla="*/ 406938 w 1161681"/>
                  <a:gd name="connsiteY26" fmla="*/ 480059 h 480059"/>
                  <a:gd name="connsiteX27" fmla="*/ 581109 w 1161681"/>
                  <a:gd name="connsiteY27" fmla="*/ 451030 h 480059"/>
                  <a:gd name="connsiteX28" fmla="*/ 610138 w 1161681"/>
                  <a:gd name="connsiteY28" fmla="*/ 407487 h 480059"/>
                  <a:gd name="connsiteX29" fmla="*/ 639166 w 1161681"/>
                  <a:gd name="connsiteY29" fmla="*/ 320401 h 480059"/>
                  <a:gd name="connsiteX30" fmla="*/ 697224 w 1161681"/>
                  <a:gd name="connsiteY30" fmla="*/ 233316 h 480059"/>
                  <a:gd name="connsiteX31" fmla="*/ 1002024 w 1161681"/>
                  <a:gd name="connsiteY31" fmla="*/ 262344 h 480059"/>
                  <a:gd name="connsiteX32" fmla="*/ 1103624 w 1161681"/>
                  <a:gd name="connsiteY32" fmla="*/ 349430 h 480059"/>
                  <a:gd name="connsiteX33" fmla="*/ 1161681 w 1161681"/>
                  <a:gd name="connsiteY33" fmla="*/ 363944 h 48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161681" h="480059">
                    <a:moveTo>
                      <a:pt x="538" y="262344"/>
                    </a:moveTo>
                    <a:cubicBezTo>
                      <a:pt x="17729" y="56049"/>
                      <a:pt x="-41816" y="106495"/>
                      <a:pt x="73109" y="73659"/>
                    </a:cubicBezTo>
                    <a:cubicBezTo>
                      <a:pt x="87820" y="69456"/>
                      <a:pt x="102138" y="63982"/>
                      <a:pt x="116652" y="59144"/>
                    </a:cubicBezTo>
                    <a:cubicBezTo>
                      <a:pt x="140628" y="61808"/>
                      <a:pt x="248273" y="64534"/>
                      <a:pt x="290824" y="88173"/>
                    </a:cubicBezTo>
                    <a:cubicBezTo>
                      <a:pt x="321321" y="105116"/>
                      <a:pt x="377909" y="146230"/>
                      <a:pt x="377909" y="146230"/>
                    </a:cubicBezTo>
                    <a:cubicBezTo>
                      <a:pt x="387585" y="160744"/>
                      <a:pt x="399137" y="174171"/>
                      <a:pt x="406938" y="189773"/>
                    </a:cubicBezTo>
                    <a:cubicBezTo>
                      <a:pt x="427009" y="229915"/>
                      <a:pt x="435380" y="298348"/>
                      <a:pt x="406938" y="334916"/>
                    </a:cubicBezTo>
                    <a:cubicBezTo>
                      <a:pt x="388152" y="359069"/>
                      <a:pt x="319852" y="363944"/>
                      <a:pt x="319852" y="363944"/>
                    </a:cubicBezTo>
                    <a:cubicBezTo>
                      <a:pt x="297836" y="378622"/>
                      <a:pt x="262813" y="407487"/>
                      <a:pt x="232766" y="407487"/>
                    </a:cubicBezTo>
                    <a:cubicBezTo>
                      <a:pt x="217467" y="407487"/>
                      <a:pt x="203738" y="397811"/>
                      <a:pt x="189224" y="392973"/>
                    </a:cubicBezTo>
                    <a:cubicBezTo>
                      <a:pt x="173936" y="331824"/>
                      <a:pt x="160195" y="286761"/>
                      <a:pt x="160195" y="218801"/>
                    </a:cubicBezTo>
                    <a:cubicBezTo>
                      <a:pt x="160195" y="179795"/>
                      <a:pt x="169871" y="141392"/>
                      <a:pt x="174709" y="102687"/>
                    </a:cubicBezTo>
                    <a:cubicBezTo>
                      <a:pt x="242442" y="107525"/>
                      <a:pt x="310468" y="109267"/>
                      <a:pt x="377909" y="117201"/>
                    </a:cubicBezTo>
                    <a:cubicBezTo>
                      <a:pt x="393104" y="118989"/>
                      <a:pt x="406609" y="128005"/>
                      <a:pt x="421452" y="131716"/>
                    </a:cubicBezTo>
                    <a:cubicBezTo>
                      <a:pt x="445385" y="137699"/>
                      <a:pt x="469833" y="141392"/>
                      <a:pt x="494024" y="146230"/>
                    </a:cubicBezTo>
                    <a:cubicBezTo>
                      <a:pt x="508538" y="155906"/>
                      <a:pt x="521964" y="167458"/>
                      <a:pt x="537566" y="175259"/>
                    </a:cubicBezTo>
                    <a:cubicBezTo>
                      <a:pt x="551250" y="182101"/>
                      <a:pt x="570291" y="178955"/>
                      <a:pt x="581109" y="189773"/>
                    </a:cubicBezTo>
                    <a:cubicBezTo>
                      <a:pt x="658520" y="267182"/>
                      <a:pt x="523054" y="209126"/>
                      <a:pt x="639166" y="247830"/>
                    </a:cubicBezTo>
                    <a:cubicBezTo>
                      <a:pt x="666748" y="275412"/>
                      <a:pt x="745084" y="376662"/>
                      <a:pt x="798824" y="276859"/>
                    </a:cubicBezTo>
                    <a:cubicBezTo>
                      <a:pt x="826444" y="225564"/>
                      <a:pt x="798439" y="159206"/>
                      <a:pt x="784309" y="102687"/>
                    </a:cubicBezTo>
                    <a:cubicBezTo>
                      <a:pt x="776513" y="71505"/>
                      <a:pt x="727568" y="28606"/>
                      <a:pt x="697224" y="15601"/>
                    </a:cubicBezTo>
                    <a:cubicBezTo>
                      <a:pt x="678889" y="7743"/>
                      <a:pt x="658519" y="5925"/>
                      <a:pt x="639166" y="1087"/>
                    </a:cubicBezTo>
                    <a:cubicBezTo>
                      <a:pt x="632591" y="1452"/>
                      <a:pt x="413299" y="-9351"/>
                      <a:pt x="334366" y="30116"/>
                    </a:cubicBezTo>
                    <a:cubicBezTo>
                      <a:pt x="318764" y="37917"/>
                      <a:pt x="305338" y="49468"/>
                      <a:pt x="290824" y="59144"/>
                    </a:cubicBezTo>
                    <a:cubicBezTo>
                      <a:pt x="251176" y="178082"/>
                      <a:pt x="261494" y="129307"/>
                      <a:pt x="290824" y="363944"/>
                    </a:cubicBezTo>
                    <a:cubicBezTo>
                      <a:pt x="294619" y="394307"/>
                      <a:pt x="290823" y="441354"/>
                      <a:pt x="319852" y="451030"/>
                    </a:cubicBezTo>
                    <a:lnTo>
                      <a:pt x="406938" y="480059"/>
                    </a:lnTo>
                    <a:cubicBezTo>
                      <a:pt x="464995" y="470383"/>
                      <a:pt x="525680" y="470826"/>
                      <a:pt x="581109" y="451030"/>
                    </a:cubicBezTo>
                    <a:cubicBezTo>
                      <a:pt x="597537" y="445163"/>
                      <a:pt x="603053" y="423428"/>
                      <a:pt x="610138" y="407487"/>
                    </a:cubicBezTo>
                    <a:cubicBezTo>
                      <a:pt x="622565" y="379525"/>
                      <a:pt x="622193" y="345861"/>
                      <a:pt x="639166" y="320401"/>
                    </a:cubicBezTo>
                    <a:lnTo>
                      <a:pt x="697224" y="233316"/>
                    </a:lnTo>
                    <a:cubicBezTo>
                      <a:pt x="703759" y="233679"/>
                      <a:pt x="923098" y="222880"/>
                      <a:pt x="1002024" y="262344"/>
                    </a:cubicBezTo>
                    <a:cubicBezTo>
                      <a:pt x="1076574" y="299620"/>
                      <a:pt x="1020309" y="289919"/>
                      <a:pt x="1103624" y="349430"/>
                    </a:cubicBezTo>
                    <a:cubicBezTo>
                      <a:pt x="1126086" y="365474"/>
                      <a:pt x="1139985" y="363944"/>
                      <a:pt x="1161681" y="363944"/>
                    </a:cubicBezTo>
                  </a:path>
                </a:pathLst>
              </a:custGeom>
              <a:noFill/>
              <a:ln w="63500" cmpd="thinThick">
                <a:solidFill>
                  <a:srgbClr val="CD11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865395" y="1046069"/>
                <a:ext cx="15484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err="1" smtClean="0">
                    <a:solidFill>
                      <a:srgbClr val="CD118A"/>
                    </a:solidFill>
                    <a:latin typeface="MV Boli" panose="02000500030200090000" pitchFamily="2" charset="0"/>
                    <a:cs typeface="MV Boli" panose="02000500030200090000" pitchFamily="2" charset="0"/>
                  </a:rPr>
                  <a:t>vRNA</a:t>
                </a:r>
                <a:endParaRPr lang="en-US" sz="3200" b="1" dirty="0">
                  <a:solidFill>
                    <a:srgbClr val="CD118A"/>
                  </a:solidFill>
                  <a:latin typeface="MV Boli" panose="02000500030200090000" pitchFamily="2" charset="0"/>
                  <a:cs typeface="MV Boli" panose="02000500030200090000" pitchFamily="2" charset="0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878932" y="5530298"/>
              <a:ext cx="10763682" cy="963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rgbClr val="7030A0"/>
                  </a:solidFill>
                </a:rPr>
                <a:t>Once in the host cell, the </a:t>
              </a:r>
              <a:r>
                <a:rPr lang="en-US" sz="2800" b="1" u="sng" dirty="0" err="1" smtClean="0">
                  <a:solidFill>
                    <a:srgbClr val="7030A0"/>
                  </a:solidFill>
                </a:rPr>
                <a:t>vRNA</a:t>
              </a:r>
              <a:r>
                <a:rPr lang="en-US" sz="2800" b="1" dirty="0" smtClean="0">
                  <a:solidFill>
                    <a:srgbClr val="7030A0"/>
                  </a:solidFill>
                </a:rPr>
                <a:t> 		</a:t>
              </a:r>
              <a:r>
                <a:rPr lang="en-US" sz="2800" b="1" dirty="0" smtClean="0">
                  <a:solidFill>
                    <a:srgbClr val="7030A0"/>
                  </a:solidFill>
                </a:rPr>
                <a:t>         </a:t>
              </a:r>
              <a:r>
                <a:rPr lang="en-US" sz="2800" b="1" dirty="0" smtClean="0">
                  <a:solidFill>
                    <a:srgbClr val="7030A0"/>
                  </a:solidFill>
                </a:rPr>
                <a:t>is translated by cellular ribosomes and </a:t>
              </a:r>
              <a:r>
                <a:rPr lang="en-US" sz="2800" b="1" u="sng" dirty="0" smtClean="0">
                  <a:solidFill>
                    <a:srgbClr val="7030A0"/>
                  </a:solidFill>
                </a:rPr>
                <a:t>makes viral proteins</a:t>
              </a:r>
              <a:r>
                <a:rPr lang="en-US" sz="2800" b="1" dirty="0" smtClean="0">
                  <a:solidFill>
                    <a:srgbClr val="7030A0"/>
                  </a:solidFill>
                </a:rPr>
                <a:t>.</a:t>
              </a:r>
              <a:endParaRPr lang="en-US" sz="2800" b="1" dirty="0">
                <a:solidFill>
                  <a:srgbClr val="7030A0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206517" y="1135983"/>
              <a:ext cx="2594881" cy="461665"/>
            </a:xfrm>
            <a:prstGeom prst="rect">
              <a:avLst/>
            </a:prstGeom>
            <a:noFill/>
            <a:ln w="38100">
              <a:solidFill>
                <a:srgbClr val="9E1A36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7030A0"/>
                  </a:solidFill>
                </a:rPr>
                <a:t>COVID-19 Virus</a:t>
              </a:r>
              <a:endParaRPr lang="en-US" sz="2400" b="1" dirty="0">
                <a:solidFill>
                  <a:srgbClr val="7030A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055021" y="3062627"/>
              <a:ext cx="1687560" cy="461665"/>
            </a:xfrm>
            <a:prstGeom prst="rect">
              <a:avLst/>
            </a:prstGeom>
            <a:noFill/>
            <a:ln w="76200">
              <a:solidFill>
                <a:srgbClr val="F0C306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7030A0"/>
                  </a:solidFill>
                </a:rPr>
                <a:t>Host cell</a:t>
              </a:r>
              <a:endParaRPr lang="en-US" sz="2400" b="1" dirty="0">
                <a:solidFill>
                  <a:srgbClr val="7030A0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88949" y="343757"/>
              <a:ext cx="2384169" cy="2677656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u="sng" dirty="0">
                  <a:solidFill>
                    <a:schemeClr val="bg1"/>
                  </a:solidFill>
                </a:rPr>
                <a:t>Spike</a:t>
              </a:r>
              <a:r>
                <a:rPr lang="en-US" sz="2800" b="1" dirty="0">
                  <a:solidFill>
                    <a:schemeClr val="bg1"/>
                  </a:solidFill>
                </a:rPr>
                <a:t> protein of the COVID-19 virus uses </a:t>
              </a:r>
              <a:r>
                <a:rPr lang="en-US" sz="2800" b="1" u="sng" dirty="0">
                  <a:solidFill>
                    <a:schemeClr val="bg1"/>
                  </a:solidFill>
                </a:rPr>
                <a:t>ACE2</a:t>
              </a:r>
              <a:r>
                <a:rPr lang="en-US" sz="2800" b="1" dirty="0">
                  <a:solidFill>
                    <a:schemeClr val="bg1"/>
                  </a:solidFill>
                </a:rPr>
                <a:t> </a:t>
              </a:r>
              <a:r>
                <a:rPr lang="en-US" sz="2800" b="1" dirty="0" smtClean="0">
                  <a:solidFill>
                    <a:schemeClr val="bg1"/>
                  </a:solidFill>
                </a:rPr>
                <a:t>to </a:t>
              </a:r>
              <a:r>
                <a:rPr lang="en-US" sz="2800" b="1" dirty="0">
                  <a:solidFill>
                    <a:schemeClr val="bg1"/>
                  </a:solidFill>
                </a:rPr>
                <a:t>gain access to the cell.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25900" y="3221784"/>
              <a:ext cx="2666704" cy="1938992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This </a:t>
              </a:r>
              <a:r>
                <a:rPr lang="en-US" sz="2400" b="1" dirty="0">
                  <a:solidFill>
                    <a:schemeClr val="bg1"/>
                  </a:solidFill>
                </a:rPr>
                <a:t>is how ACE2 acts as a cellular doorway,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for </a:t>
              </a:r>
              <a:r>
                <a:rPr lang="en-US" sz="2400" b="1" dirty="0">
                  <a:solidFill>
                    <a:schemeClr val="bg1"/>
                  </a:solidFill>
                </a:rPr>
                <a:t>the virus that causes COVID-19. 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1709241" y="4222420"/>
            <a:ext cx="19032314" cy="7557042"/>
            <a:chOff x="11709241" y="4222420"/>
            <a:chExt cx="19032314" cy="7557042"/>
          </a:xfrm>
        </p:grpSpPr>
        <p:grpSp>
          <p:nvGrpSpPr>
            <p:cNvPr id="313" name="Group 312"/>
            <p:cNvGrpSpPr/>
            <p:nvPr/>
          </p:nvGrpSpPr>
          <p:grpSpPr>
            <a:xfrm>
              <a:off x="11709241" y="4222420"/>
              <a:ext cx="19032314" cy="7557042"/>
              <a:chOff x="360547" y="584791"/>
              <a:chExt cx="12029493" cy="3030828"/>
            </a:xfrm>
          </p:grpSpPr>
          <p:pic>
            <p:nvPicPr>
              <p:cNvPr id="314" name="Picture 313"/>
              <p:cNvPicPr>
                <a:picLocks noChangeAspect="1"/>
              </p:cNvPicPr>
              <p:nvPr/>
            </p:nvPicPr>
            <p:blipFill rotWithShape="1">
              <a:blip r:embed="rId4"/>
              <a:srcRect l="31362" t="26990" r="1586"/>
              <a:stretch/>
            </p:blipFill>
            <p:spPr>
              <a:xfrm>
                <a:off x="3753292" y="584791"/>
                <a:ext cx="8636748" cy="3030827"/>
              </a:xfrm>
              <a:prstGeom prst="rect">
                <a:avLst/>
              </a:prstGeom>
            </p:spPr>
          </p:pic>
          <p:pic>
            <p:nvPicPr>
              <p:cNvPr id="315" name="Picture 314"/>
              <p:cNvPicPr>
                <a:picLocks noChangeAspect="1"/>
              </p:cNvPicPr>
              <p:nvPr/>
            </p:nvPicPr>
            <p:blipFill rotWithShape="1">
              <a:blip r:embed="rId4"/>
              <a:srcRect r="68921"/>
              <a:stretch/>
            </p:blipFill>
            <p:spPr>
              <a:xfrm>
                <a:off x="360547" y="634294"/>
                <a:ext cx="3499072" cy="2981325"/>
              </a:xfrm>
              <a:prstGeom prst="rect">
                <a:avLst/>
              </a:prstGeom>
            </p:spPr>
          </p:pic>
        </p:grpSp>
        <p:sp>
          <p:nvSpPr>
            <p:cNvPr id="8" name="TextBox 7"/>
            <p:cNvSpPr txBox="1"/>
            <p:nvPr/>
          </p:nvSpPr>
          <p:spPr>
            <a:xfrm>
              <a:off x="13193674" y="6430373"/>
              <a:ext cx="2461847" cy="890115"/>
            </a:xfrm>
            <a:prstGeom prst="rect">
              <a:avLst/>
            </a:prstGeom>
            <a:solidFill>
              <a:srgbClr val="FFC857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Cricket</a:t>
              </a:r>
              <a:endParaRPr lang="en-US" b="1" dirty="0"/>
            </a:p>
          </p:txBody>
        </p:sp>
        <p:sp>
          <p:nvSpPr>
            <p:cNvPr id="316" name="TextBox 315"/>
            <p:cNvSpPr txBox="1"/>
            <p:nvPr/>
          </p:nvSpPr>
          <p:spPr>
            <a:xfrm>
              <a:off x="14843049" y="10400258"/>
              <a:ext cx="2461847" cy="89011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Human</a:t>
              </a:r>
              <a:endParaRPr lang="en-US" b="1" dirty="0"/>
            </a:p>
          </p:txBody>
        </p:sp>
      </p:grpSp>
      <p:grpSp>
        <p:nvGrpSpPr>
          <p:cNvPr id="319" name="Group 318"/>
          <p:cNvGrpSpPr/>
          <p:nvPr/>
        </p:nvGrpSpPr>
        <p:grpSpPr>
          <a:xfrm>
            <a:off x="10685569" y="13167264"/>
            <a:ext cx="21079241" cy="6973250"/>
            <a:chOff x="10685569" y="13167264"/>
            <a:chExt cx="21079241" cy="697325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1144D249-66E9-D84C-9C92-DB43A9269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85569" y="13167264"/>
              <a:ext cx="21079241" cy="6973250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</p:spPr>
        </p:pic>
        <p:sp>
          <p:nvSpPr>
            <p:cNvPr id="317" name="TextBox 316"/>
            <p:cNvSpPr txBox="1"/>
            <p:nvPr/>
          </p:nvSpPr>
          <p:spPr>
            <a:xfrm>
              <a:off x="14424597" y="17833870"/>
              <a:ext cx="2461847" cy="890115"/>
            </a:xfrm>
            <a:prstGeom prst="rect">
              <a:avLst/>
            </a:prstGeom>
            <a:solidFill>
              <a:srgbClr val="FFC857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Cricket</a:t>
              </a:r>
              <a:endParaRPr lang="en-US" b="1" dirty="0"/>
            </a:p>
          </p:txBody>
        </p:sp>
        <p:sp>
          <p:nvSpPr>
            <p:cNvPr id="318" name="TextBox 317"/>
            <p:cNvSpPr txBox="1"/>
            <p:nvPr/>
          </p:nvSpPr>
          <p:spPr>
            <a:xfrm>
              <a:off x="15846107" y="16558617"/>
              <a:ext cx="2461847" cy="89011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Human</a:t>
              </a:r>
              <a:endParaRPr lang="en-US" b="1" dirty="0"/>
            </a:p>
          </p:txBody>
        </p:sp>
      </p:grpSp>
      <p:pic>
        <p:nvPicPr>
          <p:cNvPr id="320" name="Google Shape;92;p13" descr="http://hbcubuzz.com/wp-content/uploads/2012/10/benedict-copy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454338" y="403844"/>
            <a:ext cx="2916616" cy="3089961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TextBox 320">
            <a:extLst>
              <a:ext uri="{FF2B5EF4-FFF2-40B4-BE49-F238E27FC236}">
                <a16:creationId xmlns:a16="http://schemas.microsoft.com/office/drawing/2014/main" xmlns="" id="{A14898A4-5C64-2C43-988C-EA908D8AADD5}"/>
              </a:ext>
            </a:extLst>
          </p:cNvPr>
          <p:cNvSpPr txBox="1"/>
          <p:nvPr/>
        </p:nvSpPr>
        <p:spPr>
          <a:xfrm>
            <a:off x="10685569" y="20080594"/>
            <a:ext cx="200559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Figure </a:t>
            </a:r>
            <a:r>
              <a:rPr lang="en-US" sz="4400" b="1" dirty="0"/>
              <a:t>2</a:t>
            </a:r>
            <a:r>
              <a:rPr lang="en-US" sz="4400" b="1" dirty="0" smtClean="0"/>
              <a:t>. </a:t>
            </a:r>
            <a:r>
              <a:rPr lang="en-US" sz="4400" b="1" dirty="0" err="1" smtClean="0"/>
              <a:t>Synaptotagmin</a:t>
            </a:r>
            <a:r>
              <a:rPr lang="en-US" sz="4400" b="1" dirty="0" smtClean="0"/>
              <a:t> Homology to Human and other model genetic organisms.</a:t>
            </a:r>
            <a:endParaRPr lang="en-US" sz="4400" b="1" dirty="0"/>
          </a:p>
        </p:txBody>
      </p:sp>
      <p:sp>
        <p:nvSpPr>
          <p:cNvPr id="322" name="Text Placeholder 3"/>
          <p:cNvSpPr txBox="1">
            <a:spLocks/>
          </p:cNvSpPr>
          <p:nvPr/>
        </p:nvSpPr>
        <p:spPr>
          <a:xfrm>
            <a:off x="10902479" y="21129753"/>
            <a:ext cx="16775706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err="1" smtClean="0">
                <a:solidFill>
                  <a:srgbClr val="7030A0"/>
                </a:solidFill>
              </a:rPr>
              <a:t>Ackowledgement</a:t>
            </a:r>
            <a:r>
              <a:rPr lang="en-US" sz="4000" b="1" dirty="0" smtClean="0">
                <a:solidFill>
                  <a:srgbClr val="7030A0"/>
                </a:solidFill>
              </a:rPr>
              <a:t>: </a:t>
            </a:r>
            <a:r>
              <a:rPr lang="en-US" sz="4000" b="1" dirty="0" err="1" smtClean="0">
                <a:solidFill>
                  <a:srgbClr val="7030A0"/>
                </a:solidFill>
              </a:rPr>
              <a:t>HBCU</a:t>
            </a:r>
            <a:r>
              <a:rPr lang="en-US" sz="4000" b="1" dirty="0" smtClean="0">
                <a:solidFill>
                  <a:srgbClr val="7030A0"/>
                </a:solidFill>
              </a:rPr>
              <a:t>-UP Implementation Project # HRD-1436222</a:t>
            </a:r>
            <a:endParaRPr lang="en-US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652</TotalTime>
  <Words>148</Words>
  <Application>Microsoft Office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MV Boli</vt:lpstr>
      <vt:lpstr>Times New Roman</vt:lpstr>
      <vt:lpstr>Office Theme</vt:lpstr>
      <vt:lpstr>Virtual Profile of COVID-19 Targeted Cellular Proteins using Gene Expression Analysis of Flight Muscle Histolysis as a Model System: ACE2 and Synaptotagmin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Rush</cp:lastModifiedBy>
  <cp:revision>13</cp:revision>
  <dcterms:created xsi:type="dcterms:W3CDTF">2020-07-10T13:13:19Z</dcterms:created>
  <dcterms:modified xsi:type="dcterms:W3CDTF">2020-07-17T09:49:58Z</dcterms:modified>
</cp:coreProperties>
</file>