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219456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2267428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2267431" y="5379722"/>
            <a:ext cx="13926023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4" name="Google Shape;14;p2"/>
          <p:cNvSpPr txBox="1"/>
          <p:nvPr>
            <p:ph idx="2" type="body"/>
          </p:nvPr>
        </p:nvSpPr>
        <p:spPr>
          <a:xfrm>
            <a:off x="2267431" y="8016240"/>
            <a:ext cx="13926023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3" type="body"/>
          </p:nvPr>
        </p:nvSpPr>
        <p:spPr>
          <a:xfrm>
            <a:off x="16664942" y="5379722"/>
            <a:ext cx="13994608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6" name="Google Shape;16;p2"/>
          <p:cNvSpPr txBox="1"/>
          <p:nvPr>
            <p:ph idx="4" type="body"/>
          </p:nvPr>
        </p:nvSpPr>
        <p:spPr>
          <a:xfrm>
            <a:off x="16664942" y="8016240"/>
            <a:ext cx="13994608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9497058" y="-1391918"/>
            <a:ext cx="13924283" cy="28392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17807306" y="6918326"/>
            <a:ext cx="18597882" cy="7098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3405506" y="26036"/>
            <a:ext cx="18597882" cy="208826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ctrTitle"/>
          </p:nvPr>
        </p:nvSpPr>
        <p:spPr>
          <a:xfrm>
            <a:off x="2468880" y="3591562"/>
            <a:ext cx="27980641" cy="7640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subTitle"/>
          </p:nvPr>
        </p:nvSpPr>
        <p:spPr>
          <a:xfrm>
            <a:off x="4114800" y="11526522"/>
            <a:ext cx="24688800" cy="5298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lvl="1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/>
            </a:lvl2pPr>
            <a:lvl3pPr lvl="2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4pPr>
            <a:lvl5pPr lvl="4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5pPr>
            <a:lvl6pPr lvl="5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6pPr>
            <a:lvl7pPr lvl="6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7pPr>
            <a:lvl8pPr lvl="7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8pPr>
            <a:lvl9pPr lvl="8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2245997" y="5471167"/>
            <a:ext cx="28392119" cy="91287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2245997" y="14686288"/>
            <a:ext cx="28392119" cy="48005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 sz="64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760"/>
              <a:buNone/>
              <a:defRPr sz="576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2263140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664941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878839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Char char="•"/>
              <a:defRPr sz="10240"/>
            </a:lvl1pPr>
            <a:lvl2pPr indent="-79756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Char char="•"/>
              <a:defRPr sz="8960"/>
            </a:lvl2pPr>
            <a:lvl3pPr indent="-71628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Char char="•"/>
              <a:defRPr sz="7680"/>
            </a:lvl3pPr>
            <a:lvl4pPr indent="-6350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4pPr>
            <a:lvl5pPr indent="-6350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5pPr>
            <a:lvl6pPr indent="-6350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6pPr>
            <a:lvl7pPr indent="-6350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7pPr>
            <a:lvl8pPr indent="-6350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8pPr>
            <a:lvl9pPr indent="-6350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Arial"/>
              <a:buNone/>
              <a:defRPr b="0" i="0" sz="10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None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None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80"/>
              <a:buFont typeface="Calibri"/>
              <a:buNone/>
              <a:defRPr b="0" i="0" sz="140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797560" lvl="0" marL="45720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Char char="•"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1628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6350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59436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59436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59436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59436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59436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594359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6AA84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title"/>
          </p:nvPr>
        </p:nvSpPr>
        <p:spPr>
          <a:xfrm>
            <a:off x="2267431" y="669642"/>
            <a:ext cx="28392119" cy="23229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Calibri"/>
              <a:buNone/>
            </a:pPr>
            <a:r>
              <a:rPr b="1" lang="en-US" sz="9600">
                <a:solidFill>
                  <a:srgbClr val="FFFFFF"/>
                </a:solidFill>
              </a:rPr>
              <a:t>Using Genetic Engineered Mice To Study Breast Cancer Recurrence from Dormancy</a:t>
            </a:r>
            <a:endParaRPr b="1" sz="9600">
              <a:solidFill>
                <a:srgbClr val="FFFFFF"/>
              </a:solidFill>
            </a:endParaRPr>
          </a:p>
        </p:txBody>
      </p:sp>
      <p:sp>
        <p:nvSpPr>
          <p:cNvPr id="85" name="Google Shape;85;p13"/>
          <p:cNvSpPr txBox="1"/>
          <p:nvPr>
            <p:ph idx="1" type="body"/>
          </p:nvPr>
        </p:nvSpPr>
        <p:spPr>
          <a:xfrm>
            <a:off x="2267431" y="5379722"/>
            <a:ext cx="9425805" cy="14921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lang="en-US" sz="6600"/>
              <a:t>Heading 1 </a:t>
            </a:r>
            <a:endParaRPr sz="6600"/>
          </a:p>
        </p:txBody>
      </p:sp>
      <p:sp>
        <p:nvSpPr>
          <p:cNvPr id="86" name="Google Shape;86;p13"/>
          <p:cNvSpPr txBox="1"/>
          <p:nvPr>
            <p:ph idx="2" type="body"/>
          </p:nvPr>
        </p:nvSpPr>
        <p:spPr>
          <a:xfrm>
            <a:off x="2267431" y="8016240"/>
            <a:ext cx="13926023" cy="417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31520" lvl="0" marL="7315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</a:pPr>
            <a:r>
              <a:rPr lang="en-US" sz="4400"/>
              <a:t>sdfjjksdfkjs</a:t>
            </a:r>
            <a:endParaRPr sz="4400"/>
          </a:p>
        </p:txBody>
      </p:sp>
      <p:sp>
        <p:nvSpPr>
          <p:cNvPr id="87" name="Google Shape;87;p13"/>
          <p:cNvSpPr txBox="1"/>
          <p:nvPr>
            <p:ph idx="3" type="body"/>
          </p:nvPr>
        </p:nvSpPr>
        <p:spPr>
          <a:xfrm>
            <a:off x="13611267" y="5067997"/>
            <a:ext cx="8993700" cy="14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b="0" lang="en-US" sz="8000">
                <a:solidFill>
                  <a:srgbClr val="FFD966"/>
                </a:solidFill>
              </a:rPr>
              <a:t>CRISPR/Cas 9</a:t>
            </a:r>
            <a:endParaRPr b="0" sz="8000">
              <a:solidFill>
                <a:srgbClr val="FFD966"/>
              </a:solidFill>
            </a:endParaRPr>
          </a:p>
        </p:txBody>
      </p:sp>
      <p:sp>
        <p:nvSpPr>
          <p:cNvPr id="88" name="Google Shape;88;p13"/>
          <p:cNvSpPr txBox="1"/>
          <p:nvPr>
            <p:ph idx="4" type="body"/>
          </p:nvPr>
        </p:nvSpPr>
        <p:spPr>
          <a:xfrm>
            <a:off x="12267701" y="6871842"/>
            <a:ext cx="15082200" cy="23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7315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solidFill>
                  <a:srgbClr val="FFFFFF"/>
                </a:solidFill>
              </a:rPr>
              <a:t>New Genetic Model </a:t>
            </a:r>
            <a:endParaRPr sz="8400">
              <a:solidFill>
                <a:srgbClr val="FFFFFF"/>
              </a:solidFill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2267431" y="3214256"/>
            <a:ext cx="2839211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Joshua Garbutt</a:t>
            </a:r>
            <a:r>
              <a:rPr b="0" i="0" lang="en-US" sz="5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, Arianna Sanders,</a:t>
            </a:r>
            <a:r>
              <a:rPr lang="en-US" sz="5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Dr. Walden Ai, Benedict College Suri Program 2020</a:t>
            </a:r>
            <a:endParaRPr b="0" i="0" sz="5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4270181" y="13577455"/>
            <a:ext cx="7204363" cy="890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518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3850" y="5379725"/>
            <a:ext cx="10889374" cy="610066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1048900" y="12288900"/>
            <a:ext cx="14576100" cy="18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Classic Model of </a:t>
            </a:r>
            <a:r>
              <a:rPr lang="en-US" sz="8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Genetic</a:t>
            </a:r>
            <a:r>
              <a:rPr lang="en-US" sz="8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Engineering</a:t>
            </a:r>
            <a:endParaRPr sz="8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967475" y="3575800"/>
            <a:ext cx="8061600" cy="14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FFD966"/>
                </a:solidFill>
                <a:latin typeface="Calibri"/>
                <a:ea typeface="Calibri"/>
                <a:cs typeface="Calibri"/>
                <a:sym typeface="Calibri"/>
              </a:rPr>
              <a:t>Cre- Loxp </a:t>
            </a:r>
            <a:endParaRPr sz="8000">
              <a:solidFill>
                <a:srgbClr val="FFD9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1374625" y="15749700"/>
            <a:ext cx="11115300" cy="48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73100" lvl="0" marL="457200" rtl="0" algn="l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7000"/>
              <a:buFont typeface="Calibri"/>
              <a:buChar char="●"/>
            </a:pPr>
            <a:r>
              <a:rPr lang="en-US" sz="7000">
                <a:solidFill>
                  <a:srgbClr val="EFEFEF"/>
                </a:solidFill>
                <a:latin typeface="Calibri"/>
                <a:ea typeface="Calibri"/>
                <a:cs typeface="Calibri"/>
                <a:sym typeface="Calibri"/>
              </a:rPr>
              <a:t>Conditional Knockout</a:t>
            </a:r>
            <a:endParaRPr sz="7000">
              <a:solidFill>
                <a:srgbClr val="EFEFE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73100" lvl="0" marL="457200" rtl="0" algn="l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7000"/>
              <a:buFont typeface="Calibri"/>
              <a:buChar char="●"/>
            </a:pPr>
            <a:r>
              <a:rPr lang="en-US" sz="7000">
                <a:solidFill>
                  <a:srgbClr val="EFEFEF"/>
                </a:solidFill>
                <a:latin typeface="Calibri"/>
                <a:ea typeface="Calibri"/>
                <a:cs typeface="Calibri"/>
                <a:sym typeface="Calibri"/>
              </a:rPr>
              <a:t>Inducible Knockout</a:t>
            </a:r>
            <a:endParaRPr sz="7000">
              <a:solidFill>
                <a:srgbClr val="EFEFE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73100" lvl="0" marL="457200" rtl="0" algn="l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7000"/>
              <a:buFont typeface="Calibri"/>
              <a:buChar char="●"/>
            </a:pPr>
            <a:r>
              <a:rPr lang="en-US" sz="7000">
                <a:solidFill>
                  <a:srgbClr val="EFEFEF"/>
                </a:solidFill>
                <a:latin typeface="Calibri"/>
                <a:ea typeface="Calibri"/>
                <a:cs typeface="Calibri"/>
                <a:sym typeface="Calibri"/>
              </a:rPr>
              <a:t>Full Knockout</a:t>
            </a:r>
            <a:endParaRPr sz="7000">
              <a:solidFill>
                <a:srgbClr val="EFEFE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67700" y="8339500"/>
            <a:ext cx="10889375" cy="769262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12386150" y="17061650"/>
            <a:ext cx="11368800" cy="35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Uses helicases to unwind DNA and nucleases to cut DNA while inserting new DNA</a:t>
            </a:r>
            <a:endParaRPr sz="7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23754950" y="3957700"/>
            <a:ext cx="8061600" cy="14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FFD966"/>
                </a:solidFill>
                <a:latin typeface="Calibri"/>
                <a:ea typeface="Calibri"/>
                <a:cs typeface="Calibri"/>
                <a:sym typeface="Calibri"/>
              </a:rPr>
              <a:t>Results</a:t>
            </a:r>
            <a:endParaRPr sz="8000">
              <a:solidFill>
                <a:srgbClr val="FFD9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23731550" y="5449888"/>
            <a:ext cx="8667600" cy="115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•Full knockout mice die shortly after birth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•Conditional Knockout(FSP1-Cre/KLF4(flox) mice), LysM-Cre/KLF4(flox) mice)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•Inducible Knockout (Rosa-Cre</a:t>
            </a:r>
            <a:r>
              <a:rPr baseline="30000"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TM</a:t>
            </a: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/KLF4(flox) mice)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•Generate CRISPR/Cas 9 Mice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KLF4 expression in fibrocytes regulates (EMT), a process critical to tumor development. 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1130325" y="19373375"/>
            <a:ext cx="10382400" cy="20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5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Acknowledgments</a:t>
            </a:r>
            <a:endParaRPr b="1" i="1" sz="5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HBCU-UP Implementation Project # HRD-1436222</a:t>
            </a:r>
            <a:endParaRPr sz="5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