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Lst>
  <p:sldSz cx="32918400" cy="219456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0783"/>
    <p:restoredTop sz="94650"/>
  </p:normalViewPr>
  <p:slideViewPr>
    <p:cSldViewPr snapToGrid="0" snapToObjects="1">
      <p:cViewPr>
        <p:scale>
          <a:sx n="38" d="100"/>
          <a:sy n="38" d="100"/>
        </p:scale>
        <p:origin x="1848"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8880" y="3591562"/>
            <a:ext cx="27980640" cy="7640320"/>
          </a:xfrm>
        </p:spPr>
        <p:txBody>
          <a:bodyPr anchor="b"/>
          <a:lstStyle>
            <a:lvl1pPr algn="ctr">
              <a:defRPr sz="19200"/>
            </a:lvl1pPr>
          </a:lstStyle>
          <a:p>
            <a:r>
              <a:rPr lang="en-US"/>
              <a:t>Click to edit Master title style</a:t>
            </a:r>
            <a:endParaRPr lang="en-US" dirty="0"/>
          </a:p>
        </p:txBody>
      </p:sp>
      <p:sp>
        <p:nvSpPr>
          <p:cNvPr id="3" name="Subtitle 2"/>
          <p:cNvSpPr>
            <a:spLocks noGrp="1"/>
          </p:cNvSpPr>
          <p:nvPr>
            <p:ph type="subTitle" idx="1"/>
          </p:nvPr>
        </p:nvSpPr>
        <p:spPr>
          <a:xfrm>
            <a:off x="4114800" y="11526522"/>
            <a:ext cx="24688800" cy="5298438"/>
          </a:xfrm>
        </p:spPr>
        <p:txBody>
          <a:bodyPr/>
          <a:lstStyle>
            <a:lvl1pPr marL="0" indent="0" algn="ctr">
              <a:buNone/>
              <a:defRPr sz="7680"/>
            </a:lvl1pPr>
            <a:lvl2pPr marL="1463040" indent="0" algn="ctr">
              <a:buNone/>
              <a:defRPr sz="6400"/>
            </a:lvl2pPr>
            <a:lvl3pPr marL="2926080" indent="0" algn="ctr">
              <a:buNone/>
              <a:defRPr sz="5760"/>
            </a:lvl3pPr>
            <a:lvl4pPr marL="4389120" indent="0" algn="ctr">
              <a:buNone/>
              <a:defRPr sz="5120"/>
            </a:lvl4pPr>
            <a:lvl5pPr marL="5852160" indent="0" algn="ctr">
              <a:buNone/>
              <a:defRPr sz="5120"/>
            </a:lvl5pPr>
            <a:lvl6pPr marL="7315200" indent="0" algn="ctr">
              <a:buNone/>
              <a:defRPr sz="5120"/>
            </a:lvl6pPr>
            <a:lvl7pPr marL="8778240" indent="0" algn="ctr">
              <a:buNone/>
              <a:defRPr sz="5120"/>
            </a:lvl7pPr>
            <a:lvl8pPr marL="10241280" indent="0" algn="ctr">
              <a:buNone/>
              <a:defRPr sz="5120"/>
            </a:lvl8pPr>
            <a:lvl9pPr marL="11704320" indent="0" algn="ctr">
              <a:buNone/>
              <a:defRPr sz="512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A78A10E-B4B1-4143-895F-C8D2BED366B1}" type="datetimeFigureOut">
              <a:rPr lang="en-US" smtClean="0"/>
              <a:t>7/16/20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6B4AC5-5447-8E49-B312-F69197B1FAC0}" type="slidenum">
              <a:rPr lang="en-US" smtClean="0"/>
              <a:t>‹#›</a:t>
            </a:fld>
            <a:endParaRPr lang="en-US"/>
          </a:p>
        </p:txBody>
      </p:sp>
    </p:spTree>
    <p:extLst>
      <p:ext uri="{BB962C8B-B14F-4D97-AF65-F5344CB8AC3E}">
        <p14:creationId xmlns:p14="http://schemas.microsoft.com/office/powerpoint/2010/main" val="20927000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A78A10E-B4B1-4143-895F-C8D2BED366B1}" type="datetimeFigureOut">
              <a:rPr lang="en-US" smtClean="0"/>
              <a:t>7/16/20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6B4AC5-5447-8E49-B312-F69197B1FAC0}" type="slidenum">
              <a:rPr lang="en-US" smtClean="0"/>
              <a:t>‹#›</a:t>
            </a:fld>
            <a:endParaRPr lang="en-US"/>
          </a:p>
        </p:txBody>
      </p:sp>
    </p:spTree>
    <p:extLst>
      <p:ext uri="{BB962C8B-B14F-4D97-AF65-F5344CB8AC3E}">
        <p14:creationId xmlns:p14="http://schemas.microsoft.com/office/powerpoint/2010/main" val="15115230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557232" y="1168400"/>
            <a:ext cx="7098030" cy="1859788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263142" y="1168400"/>
            <a:ext cx="20882610" cy="1859788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A78A10E-B4B1-4143-895F-C8D2BED366B1}" type="datetimeFigureOut">
              <a:rPr lang="en-US" smtClean="0"/>
              <a:t>7/16/20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6B4AC5-5447-8E49-B312-F69197B1FAC0}" type="slidenum">
              <a:rPr lang="en-US" smtClean="0"/>
              <a:t>‹#›</a:t>
            </a:fld>
            <a:endParaRPr lang="en-US"/>
          </a:p>
        </p:txBody>
      </p:sp>
    </p:spTree>
    <p:extLst>
      <p:ext uri="{BB962C8B-B14F-4D97-AF65-F5344CB8AC3E}">
        <p14:creationId xmlns:p14="http://schemas.microsoft.com/office/powerpoint/2010/main" val="2487694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A78A10E-B4B1-4143-895F-C8D2BED366B1}" type="datetimeFigureOut">
              <a:rPr lang="en-US" smtClean="0"/>
              <a:t>7/16/20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6B4AC5-5447-8E49-B312-F69197B1FAC0}" type="slidenum">
              <a:rPr lang="en-US" smtClean="0"/>
              <a:t>‹#›</a:t>
            </a:fld>
            <a:endParaRPr lang="en-US"/>
          </a:p>
        </p:txBody>
      </p:sp>
    </p:spTree>
    <p:extLst>
      <p:ext uri="{BB962C8B-B14F-4D97-AF65-F5344CB8AC3E}">
        <p14:creationId xmlns:p14="http://schemas.microsoft.com/office/powerpoint/2010/main" val="8116362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245997" y="5471167"/>
            <a:ext cx="28392120" cy="9128758"/>
          </a:xfrm>
        </p:spPr>
        <p:txBody>
          <a:bodyPr anchor="b"/>
          <a:lstStyle>
            <a:lvl1pPr>
              <a:defRPr sz="19200"/>
            </a:lvl1pPr>
          </a:lstStyle>
          <a:p>
            <a:r>
              <a:rPr lang="en-US"/>
              <a:t>Click to edit Master title style</a:t>
            </a:r>
            <a:endParaRPr lang="en-US" dirty="0"/>
          </a:p>
        </p:txBody>
      </p:sp>
      <p:sp>
        <p:nvSpPr>
          <p:cNvPr id="3" name="Text Placeholder 2"/>
          <p:cNvSpPr>
            <a:spLocks noGrp="1"/>
          </p:cNvSpPr>
          <p:nvPr>
            <p:ph type="body" idx="1"/>
          </p:nvPr>
        </p:nvSpPr>
        <p:spPr>
          <a:xfrm>
            <a:off x="2245997" y="14686287"/>
            <a:ext cx="28392120" cy="4800598"/>
          </a:xfrm>
        </p:spPr>
        <p:txBody>
          <a:bodyPr/>
          <a:lstStyle>
            <a:lvl1pPr marL="0" indent="0">
              <a:buNone/>
              <a:defRPr sz="7680">
                <a:solidFill>
                  <a:schemeClr val="tx1"/>
                </a:solidFill>
              </a:defRPr>
            </a:lvl1pPr>
            <a:lvl2pPr marL="1463040" indent="0">
              <a:buNone/>
              <a:defRPr sz="6400">
                <a:solidFill>
                  <a:schemeClr val="tx1">
                    <a:tint val="75000"/>
                  </a:schemeClr>
                </a:solidFill>
              </a:defRPr>
            </a:lvl2pPr>
            <a:lvl3pPr marL="2926080" indent="0">
              <a:buNone/>
              <a:defRPr sz="5760">
                <a:solidFill>
                  <a:schemeClr val="tx1">
                    <a:tint val="75000"/>
                  </a:schemeClr>
                </a:solidFill>
              </a:defRPr>
            </a:lvl3pPr>
            <a:lvl4pPr marL="4389120" indent="0">
              <a:buNone/>
              <a:defRPr sz="5120">
                <a:solidFill>
                  <a:schemeClr val="tx1">
                    <a:tint val="75000"/>
                  </a:schemeClr>
                </a:solidFill>
              </a:defRPr>
            </a:lvl4pPr>
            <a:lvl5pPr marL="5852160" indent="0">
              <a:buNone/>
              <a:defRPr sz="5120">
                <a:solidFill>
                  <a:schemeClr val="tx1">
                    <a:tint val="75000"/>
                  </a:schemeClr>
                </a:solidFill>
              </a:defRPr>
            </a:lvl5pPr>
            <a:lvl6pPr marL="7315200" indent="0">
              <a:buNone/>
              <a:defRPr sz="5120">
                <a:solidFill>
                  <a:schemeClr val="tx1">
                    <a:tint val="75000"/>
                  </a:schemeClr>
                </a:solidFill>
              </a:defRPr>
            </a:lvl6pPr>
            <a:lvl7pPr marL="8778240" indent="0">
              <a:buNone/>
              <a:defRPr sz="5120">
                <a:solidFill>
                  <a:schemeClr val="tx1">
                    <a:tint val="75000"/>
                  </a:schemeClr>
                </a:solidFill>
              </a:defRPr>
            </a:lvl7pPr>
            <a:lvl8pPr marL="10241280" indent="0">
              <a:buNone/>
              <a:defRPr sz="5120">
                <a:solidFill>
                  <a:schemeClr val="tx1">
                    <a:tint val="75000"/>
                  </a:schemeClr>
                </a:solidFill>
              </a:defRPr>
            </a:lvl8pPr>
            <a:lvl9pPr marL="11704320" indent="0">
              <a:buNone/>
              <a:defRPr sz="512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A78A10E-B4B1-4143-895F-C8D2BED366B1}" type="datetimeFigureOut">
              <a:rPr lang="en-US" smtClean="0"/>
              <a:t>7/16/20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6B4AC5-5447-8E49-B312-F69197B1FAC0}" type="slidenum">
              <a:rPr lang="en-US" smtClean="0"/>
              <a:t>‹#›</a:t>
            </a:fld>
            <a:endParaRPr lang="en-US"/>
          </a:p>
        </p:txBody>
      </p:sp>
    </p:spTree>
    <p:extLst>
      <p:ext uri="{BB962C8B-B14F-4D97-AF65-F5344CB8AC3E}">
        <p14:creationId xmlns:p14="http://schemas.microsoft.com/office/powerpoint/2010/main" val="18970026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263140" y="5842000"/>
            <a:ext cx="13990320" cy="139242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16664940" y="5842000"/>
            <a:ext cx="13990320" cy="139242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A78A10E-B4B1-4143-895F-C8D2BED366B1}" type="datetimeFigureOut">
              <a:rPr lang="en-US" smtClean="0"/>
              <a:t>7/16/20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A6B4AC5-5447-8E49-B312-F69197B1FAC0}" type="slidenum">
              <a:rPr lang="en-US" smtClean="0"/>
              <a:t>‹#›</a:t>
            </a:fld>
            <a:endParaRPr lang="en-US"/>
          </a:p>
        </p:txBody>
      </p:sp>
    </p:spTree>
    <p:extLst>
      <p:ext uri="{BB962C8B-B14F-4D97-AF65-F5344CB8AC3E}">
        <p14:creationId xmlns:p14="http://schemas.microsoft.com/office/powerpoint/2010/main" val="30282337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168405"/>
            <a:ext cx="28392120" cy="4241802"/>
          </a:xfrm>
        </p:spPr>
        <p:txBody>
          <a:bodyPr/>
          <a:lstStyle/>
          <a:p>
            <a:r>
              <a:rPr lang="en-US"/>
              <a:t>Click to edit Master title style</a:t>
            </a:r>
            <a:endParaRPr lang="en-US" dirty="0"/>
          </a:p>
        </p:txBody>
      </p:sp>
      <p:sp>
        <p:nvSpPr>
          <p:cNvPr id="3" name="Text Placeholder 2"/>
          <p:cNvSpPr>
            <a:spLocks noGrp="1"/>
          </p:cNvSpPr>
          <p:nvPr>
            <p:ph type="body" idx="1"/>
          </p:nvPr>
        </p:nvSpPr>
        <p:spPr>
          <a:xfrm>
            <a:off x="2267431" y="5379722"/>
            <a:ext cx="13926024" cy="2636518"/>
          </a:xfrm>
        </p:spPr>
        <p:txBody>
          <a:bodyPr anchor="b"/>
          <a:lstStyle>
            <a:lvl1pPr marL="0" indent="0">
              <a:buNone/>
              <a:defRPr sz="7680" b="1"/>
            </a:lvl1pPr>
            <a:lvl2pPr marL="1463040" indent="0">
              <a:buNone/>
              <a:defRPr sz="6400" b="1"/>
            </a:lvl2pPr>
            <a:lvl3pPr marL="2926080" indent="0">
              <a:buNone/>
              <a:defRPr sz="5760" b="1"/>
            </a:lvl3pPr>
            <a:lvl4pPr marL="4389120" indent="0">
              <a:buNone/>
              <a:defRPr sz="5120" b="1"/>
            </a:lvl4pPr>
            <a:lvl5pPr marL="5852160" indent="0">
              <a:buNone/>
              <a:defRPr sz="5120" b="1"/>
            </a:lvl5pPr>
            <a:lvl6pPr marL="7315200" indent="0">
              <a:buNone/>
              <a:defRPr sz="5120" b="1"/>
            </a:lvl6pPr>
            <a:lvl7pPr marL="8778240" indent="0">
              <a:buNone/>
              <a:defRPr sz="5120" b="1"/>
            </a:lvl7pPr>
            <a:lvl8pPr marL="10241280" indent="0">
              <a:buNone/>
              <a:defRPr sz="5120" b="1"/>
            </a:lvl8pPr>
            <a:lvl9pPr marL="11704320" indent="0">
              <a:buNone/>
              <a:defRPr sz="5120" b="1"/>
            </a:lvl9pPr>
          </a:lstStyle>
          <a:p>
            <a:pPr lvl="0"/>
            <a:r>
              <a:rPr lang="en-US"/>
              <a:t>Click to edit Master text styles</a:t>
            </a:r>
          </a:p>
        </p:txBody>
      </p:sp>
      <p:sp>
        <p:nvSpPr>
          <p:cNvPr id="4" name="Content Placeholder 3"/>
          <p:cNvSpPr>
            <a:spLocks noGrp="1"/>
          </p:cNvSpPr>
          <p:nvPr>
            <p:ph sz="half" idx="2"/>
          </p:nvPr>
        </p:nvSpPr>
        <p:spPr>
          <a:xfrm>
            <a:off x="2267431" y="8016240"/>
            <a:ext cx="13926024" cy="117906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16664942" y="5379722"/>
            <a:ext cx="13994608" cy="2636518"/>
          </a:xfrm>
        </p:spPr>
        <p:txBody>
          <a:bodyPr anchor="b"/>
          <a:lstStyle>
            <a:lvl1pPr marL="0" indent="0">
              <a:buNone/>
              <a:defRPr sz="7680" b="1"/>
            </a:lvl1pPr>
            <a:lvl2pPr marL="1463040" indent="0">
              <a:buNone/>
              <a:defRPr sz="6400" b="1"/>
            </a:lvl2pPr>
            <a:lvl3pPr marL="2926080" indent="0">
              <a:buNone/>
              <a:defRPr sz="5760" b="1"/>
            </a:lvl3pPr>
            <a:lvl4pPr marL="4389120" indent="0">
              <a:buNone/>
              <a:defRPr sz="5120" b="1"/>
            </a:lvl4pPr>
            <a:lvl5pPr marL="5852160" indent="0">
              <a:buNone/>
              <a:defRPr sz="5120" b="1"/>
            </a:lvl5pPr>
            <a:lvl6pPr marL="7315200" indent="0">
              <a:buNone/>
              <a:defRPr sz="5120" b="1"/>
            </a:lvl6pPr>
            <a:lvl7pPr marL="8778240" indent="0">
              <a:buNone/>
              <a:defRPr sz="5120" b="1"/>
            </a:lvl7pPr>
            <a:lvl8pPr marL="10241280" indent="0">
              <a:buNone/>
              <a:defRPr sz="5120" b="1"/>
            </a:lvl8pPr>
            <a:lvl9pPr marL="11704320" indent="0">
              <a:buNone/>
              <a:defRPr sz="5120" b="1"/>
            </a:lvl9pPr>
          </a:lstStyle>
          <a:p>
            <a:pPr lvl="0"/>
            <a:r>
              <a:rPr lang="en-US"/>
              <a:t>Click to edit Master text styles</a:t>
            </a:r>
          </a:p>
        </p:txBody>
      </p:sp>
      <p:sp>
        <p:nvSpPr>
          <p:cNvPr id="6" name="Content Placeholder 5"/>
          <p:cNvSpPr>
            <a:spLocks noGrp="1"/>
          </p:cNvSpPr>
          <p:nvPr>
            <p:ph sz="quarter" idx="4"/>
          </p:nvPr>
        </p:nvSpPr>
        <p:spPr>
          <a:xfrm>
            <a:off x="16664942" y="8016240"/>
            <a:ext cx="13994608" cy="117906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A78A10E-B4B1-4143-895F-C8D2BED366B1}" type="datetimeFigureOut">
              <a:rPr lang="en-US" smtClean="0"/>
              <a:t>7/16/20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A6B4AC5-5447-8E49-B312-F69197B1FAC0}" type="slidenum">
              <a:rPr lang="en-US" smtClean="0"/>
              <a:t>‹#›</a:t>
            </a:fld>
            <a:endParaRPr lang="en-US"/>
          </a:p>
        </p:txBody>
      </p:sp>
    </p:spTree>
    <p:extLst>
      <p:ext uri="{BB962C8B-B14F-4D97-AF65-F5344CB8AC3E}">
        <p14:creationId xmlns:p14="http://schemas.microsoft.com/office/powerpoint/2010/main" val="8806100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A78A10E-B4B1-4143-895F-C8D2BED366B1}" type="datetimeFigureOut">
              <a:rPr lang="en-US" smtClean="0"/>
              <a:t>7/16/20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A6B4AC5-5447-8E49-B312-F69197B1FAC0}" type="slidenum">
              <a:rPr lang="en-US" smtClean="0"/>
              <a:t>‹#›</a:t>
            </a:fld>
            <a:endParaRPr lang="en-US"/>
          </a:p>
        </p:txBody>
      </p:sp>
    </p:spTree>
    <p:extLst>
      <p:ext uri="{BB962C8B-B14F-4D97-AF65-F5344CB8AC3E}">
        <p14:creationId xmlns:p14="http://schemas.microsoft.com/office/powerpoint/2010/main" val="16284998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A78A10E-B4B1-4143-895F-C8D2BED366B1}" type="datetimeFigureOut">
              <a:rPr lang="en-US" smtClean="0"/>
              <a:t>7/16/20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A6B4AC5-5447-8E49-B312-F69197B1FAC0}" type="slidenum">
              <a:rPr lang="en-US" smtClean="0"/>
              <a:t>‹#›</a:t>
            </a:fld>
            <a:endParaRPr lang="en-US"/>
          </a:p>
        </p:txBody>
      </p:sp>
    </p:spTree>
    <p:extLst>
      <p:ext uri="{BB962C8B-B14F-4D97-AF65-F5344CB8AC3E}">
        <p14:creationId xmlns:p14="http://schemas.microsoft.com/office/powerpoint/2010/main" val="29546553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463040"/>
            <a:ext cx="10617041" cy="5120640"/>
          </a:xfrm>
        </p:spPr>
        <p:txBody>
          <a:bodyPr anchor="b"/>
          <a:lstStyle>
            <a:lvl1pPr>
              <a:defRPr sz="10240"/>
            </a:lvl1pPr>
          </a:lstStyle>
          <a:p>
            <a:r>
              <a:rPr lang="en-US"/>
              <a:t>Click to edit Master title style</a:t>
            </a:r>
            <a:endParaRPr lang="en-US" dirty="0"/>
          </a:p>
        </p:txBody>
      </p:sp>
      <p:sp>
        <p:nvSpPr>
          <p:cNvPr id="3" name="Content Placeholder 2"/>
          <p:cNvSpPr>
            <a:spLocks noGrp="1"/>
          </p:cNvSpPr>
          <p:nvPr>
            <p:ph idx="1"/>
          </p:nvPr>
        </p:nvSpPr>
        <p:spPr>
          <a:xfrm>
            <a:off x="13994608" y="3159765"/>
            <a:ext cx="16664940" cy="15595600"/>
          </a:xfrm>
        </p:spPr>
        <p:txBody>
          <a:bodyPr/>
          <a:lstStyle>
            <a:lvl1pPr>
              <a:defRPr sz="10240"/>
            </a:lvl1pPr>
            <a:lvl2pPr>
              <a:defRPr sz="8960"/>
            </a:lvl2pPr>
            <a:lvl3pPr>
              <a:defRPr sz="7680"/>
            </a:lvl3pPr>
            <a:lvl4pPr>
              <a:defRPr sz="6400"/>
            </a:lvl4pPr>
            <a:lvl5pPr>
              <a:defRPr sz="6400"/>
            </a:lvl5pPr>
            <a:lvl6pPr>
              <a:defRPr sz="6400"/>
            </a:lvl6pPr>
            <a:lvl7pPr>
              <a:defRPr sz="6400"/>
            </a:lvl7pPr>
            <a:lvl8pPr>
              <a:defRPr sz="6400"/>
            </a:lvl8pPr>
            <a:lvl9pPr>
              <a:defRPr sz="6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267428" y="6583680"/>
            <a:ext cx="10617041" cy="12197082"/>
          </a:xfrm>
        </p:spPr>
        <p:txBody>
          <a:bodyPr/>
          <a:lstStyle>
            <a:lvl1pPr marL="0" indent="0">
              <a:buNone/>
              <a:defRPr sz="5120"/>
            </a:lvl1pPr>
            <a:lvl2pPr marL="1463040" indent="0">
              <a:buNone/>
              <a:defRPr sz="4480"/>
            </a:lvl2pPr>
            <a:lvl3pPr marL="2926080" indent="0">
              <a:buNone/>
              <a:defRPr sz="3840"/>
            </a:lvl3pPr>
            <a:lvl4pPr marL="4389120" indent="0">
              <a:buNone/>
              <a:defRPr sz="3200"/>
            </a:lvl4pPr>
            <a:lvl5pPr marL="5852160" indent="0">
              <a:buNone/>
              <a:defRPr sz="3200"/>
            </a:lvl5pPr>
            <a:lvl6pPr marL="7315200" indent="0">
              <a:buNone/>
              <a:defRPr sz="3200"/>
            </a:lvl6pPr>
            <a:lvl7pPr marL="8778240" indent="0">
              <a:buNone/>
              <a:defRPr sz="3200"/>
            </a:lvl7pPr>
            <a:lvl8pPr marL="10241280" indent="0">
              <a:buNone/>
              <a:defRPr sz="3200"/>
            </a:lvl8pPr>
            <a:lvl9pPr marL="11704320" indent="0">
              <a:buNone/>
              <a:defRPr sz="3200"/>
            </a:lvl9pPr>
          </a:lstStyle>
          <a:p>
            <a:pPr lvl="0"/>
            <a:r>
              <a:rPr lang="en-US"/>
              <a:t>Click to edit Master text styles</a:t>
            </a:r>
          </a:p>
        </p:txBody>
      </p:sp>
      <p:sp>
        <p:nvSpPr>
          <p:cNvPr id="5" name="Date Placeholder 4"/>
          <p:cNvSpPr>
            <a:spLocks noGrp="1"/>
          </p:cNvSpPr>
          <p:nvPr>
            <p:ph type="dt" sz="half" idx="10"/>
          </p:nvPr>
        </p:nvSpPr>
        <p:spPr/>
        <p:txBody>
          <a:bodyPr/>
          <a:lstStyle/>
          <a:p>
            <a:fld id="{EA78A10E-B4B1-4143-895F-C8D2BED366B1}" type="datetimeFigureOut">
              <a:rPr lang="en-US" smtClean="0"/>
              <a:t>7/16/20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A6B4AC5-5447-8E49-B312-F69197B1FAC0}" type="slidenum">
              <a:rPr lang="en-US" smtClean="0"/>
              <a:t>‹#›</a:t>
            </a:fld>
            <a:endParaRPr lang="en-US"/>
          </a:p>
        </p:txBody>
      </p:sp>
    </p:spTree>
    <p:extLst>
      <p:ext uri="{BB962C8B-B14F-4D97-AF65-F5344CB8AC3E}">
        <p14:creationId xmlns:p14="http://schemas.microsoft.com/office/powerpoint/2010/main" val="31959433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463040"/>
            <a:ext cx="10617041" cy="5120640"/>
          </a:xfrm>
        </p:spPr>
        <p:txBody>
          <a:bodyPr anchor="b"/>
          <a:lstStyle>
            <a:lvl1pPr>
              <a:defRPr sz="10240"/>
            </a:lvl1pPr>
          </a:lstStyle>
          <a:p>
            <a:r>
              <a:rPr lang="en-US"/>
              <a:t>Click to edit Master title style</a:t>
            </a:r>
            <a:endParaRPr lang="en-US" dirty="0"/>
          </a:p>
        </p:txBody>
      </p:sp>
      <p:sp>
        <p:nvSpPr>
          <p:cNvPr id="3" name="Picture Placeholder 2"/>
          <p:cNvSpPr>
            <a:spLocks noGrp="1" noChangeAspect="1"/>
          </p:cNvSpPr>
          <p:nvPr>
            <p:ph type="pic" idx="1"/>
          </p:nvPr>
        </p:nvSpPr>
        <p:spPr>
          <a:xfrm>
            <a:off x="13994608" y="3159765"/>
            <a:ext cx="16664940" cy="15595600"/>
          </a:xfrm>
        </p:spPr>
        <p:txBody>
          <a:bodyPr anchor="t"/>
          <a:lstStyle>
            <a:lvl1pPr marL="0" indent="0">
              <a:buNone/>
              <a:defRPr sz="10240"/>
            </a:lvl1pPr>
            <a:lvl2pPr marL="1463040" indent="0">
              <a:buNone/>
              <a:defRPr sz="8960"/>
            </a:lvl2pPr>
            <a:lvl3pPr marL="2926080" indent="0">
              <a:buNone/>
              <a:defRPr sz="7680"/>
            </a:lvl3pPr>
            <a:lvl4pPr marL="4389120" indent="0">
              <a:buNone/>
              <a:defRPr sz="6400"/>
            </a:lvl4pPr>
            <a:lvl5pPr marL="5852160" indent="0">
              <a:buNone/>
              <a:defRPr sz="6400"/>
            </a:lvl5pPr>
            <a:lvl6pPr marL="7315200" indent="0">
              <a:buNone/>
              <a:defRPr sz="6400"/>
            </a:lvl6pPr>
            <a:lvl7pPr marL="8778240" indent="0">
              <a:buNone/>
              <a:defRPr sz="6400"/>
            </a:lvl7pPr>
            <a:lvl8pPr marL="10241280" indent="0">
              <a:buNone/>
              <a:defRPr sz="6400"/>
            </a:lvl8pPr>
            <a:lvl9pPr marL="11704320" indent="0">
              <a:buNone/>
              <a:defRPr sz="6400"/>
            </a:lvl9pPr>
          </a:lstStyle>
          <a:p>
            <a:r>
              <a:rPr lang="en-US"/>
              <a:t>Click icon to add picture</a:t>
            </a:r>
            <a:endParaRPr lang="en-US" dirty="0"/>
          </a:p>
        </p:txBody>
      </p:sp>
      <p:sp>
        <p:nvSpPr>
          <p:cNvPr id="4" name="Text Placeholder 3"/>
          <p:cNvSpPr>
            <a:spLocks noGrp="1"/>
          </p:cNvSpPr>
          <p:nvPr>
            <p:ph type="body" sz="half" idx="2"/>
          </p:nvPr>
        </p:nvSpPr>
        <p:spPr>
          <a:xfrm>
            <a:off x="2267428" y="6583680"/>
            <a:ext cx="10617041" cy="12197082"/>
          </a:xfrm>
        </p:spPr>
        <p:txBody>
          <a:bodyPr/>
          <a:lstStyle>
            <a:lvl1pPr marL="0" indent="0">
              <a:buNone/>
              <a:defRPr sz="5120"/>
            </a:lvl1pPr>
            <a:lvl2pPr marL="1463040" indent="0">
              <a:buNone/>
              <a:defRPr sz="4480"/>
            </a:lvl2pPr>
            <a:lvl3pPr marL="2926080" indent="0">
              <a:buNone/>
              <a:defRPr sz="3840"/>
            </a:lvl3pPr>
            <a:lvl4pPr marL="4389120" indent="0">
              <a:buNone/>
              <a:defRPr sz="3200"/>
            </a:lvl4pPr>
            <a:lvl5pPr marL="5852160" indent="0">
              <a:buNone/>
              <a:defRPr sz="3200"/>
            </a:lvl5pPr>
            <a:lvl6pPr marL="7315200" indent="0">
              <a:buNone/>
              <a:defRPr sz="3200"/>
            </a:lvl6pPr>
            <a:lvl7pPr marL="8778240" indent="0">
              <a:buNone/>
              <a:defRPr sz="3200"/>
            </a:lvl7pPr>
            <a:lvl8pPr marL="10241280" indent="0">
              <a:buNone/>
              <a:defRPr sz="3200"/>
            </a:lvl8pPr>
            <a:lvl9pPr marL="11704320" indent="0">
              <a:buNone/>
              <a:defRPr sz="3200"/>
            </a:lvl9pPr>
          </a:lstStyle>
          <a:p>
            <a:pPr lvl="0"/>
            <a:r>
              <a:rPr lang="en-US"/>
              <a:t>Click to edit Master text styles</a:t>
            </a:r>
          </a:p>
        </p:txBody>
      </p:sp>
      <p:sp>
        <p:nvSpPr>
          <p:cNvPr id="5" name="Date Placeholder 4"/>
          <p:cNvSpPr>
            <a:spLocks noGrp="1"/>
          </p:cNvSpPr>
          <p:nvPr>
            <p:ph type="dt" sz="half" idx="10"/>
          </p:nvPr>
        </p:nvSpPr>
        <p:spPr/>
        <p:txBody>
          <a:bodyPr/>
          <a:lstStyle/>
          <a:p>
            <a:fld id="{EA78A10E-B4B1-4143-895F-C8D2BED366B1}" type="datetimeFigureOut">
              <a:rPr lang="en-US" smtClean="0"/>
              <a:t>7/16/20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A6B4AC5-5447-8E49-B312-F69197B1FAC0}" type="slidenum">
              <a:rPr lang="en-US" smtClean="0"/>
              <a:t>‹#›</a:t>
            </a:fld>
            <a:endParaRPr lang="en-US"/>
          </a:p>
        </p:txBody>
      </p:sp>
    </p:spTree>
    <p:extLst>
      <p:ext uri="{BB962C8B-B14F-4D97-AF65-F5344CB8AC3E}">
        <p14:creationId xmlns:p14="http://schemas.microsoft.com/office/powerpoint/2010/main" val="15216214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63140" y="1168405"/>
            <a:ext cx="28392120" cy="42418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263140" y="5842000"/>
            <a:ext cx="28392120" cy="1392428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2263140" y="20340325"/>
            <a:ext cx="7406640" cy="1168400"/>
          </a:xfrm>
          <a:prstGeom prst="rect">
            <a:avLst/>
          </a:prstGeom>
        </p:spPr>
        <p:txBody>
          <a:bodyPr vert="horz" lIns="91440" tIns="45720" rIns="91440" bIns="45720" rtlCol="0" anchor="ctr"/>
          <a:lstStyle>
            <a:lvl1pPr algn="l">
              <a:defRPr sz="3840">
                <a:solidFill>
                  <a:schemeClr val="tx1">
                    <a:tint val="75000"/>
                  </a:schemeClr>
                </a:solidFill>
              </a:defRPr>
            </a:lvl1pPr>
          </a:lstStyle>
          <a:p>
            <a:fld id="{EA78A10E-B4B1-4143-895F-C8D2BED366B1}" type="datetimeFigureOut">
              <a:rPr lang="en-US" smtClean="0"/>
              <a:t>7/16/20</a:t>
            </a:fld>
            <a:endParaRPr lang="en-US"/>
          </a:p>
        </p:txBody>
      </p:sp>
      <p:sp>
        <p:nvSpPr>
          <p:cNvPr id="5" name="Footer Placeholder 4"/>
          <p:cNvSpPr>
            <a:spLocks noGrp="1"/>
          </p:cNvSpPr>
          <p:nvPr>
            <p:ph type="ftr" sz="quarter" idx="3"/>
          </p:nvPr>
        </p:nvSpPr>
        <p:spPr>
          <a:xfrm>
            <a:off x="10904220" y="20340325"/>
            <a:ext cx="11109960" cy="1168400"/>
          </a:xfrm>
          <a:prstGeom prst="rect">
            <a:avLst/>
          </a:prstGeom>
        </p:spPr>
        <p:txBody>
          <a:bodyPr vert="horz" lIns="91440" tIns="45720" rIns="91440" bIns="45720" rtlCol="0" anchor="ctr"/>
          <a:lstStyle>
            <a:lvl1pPr algn="ctr">
              <a:defRPr sz="384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23248620" y="20340325"/>
            <a:ext cx="7406640" cy="1168400"/>
          </a:xfrm>
          <a:prstGeom prst="rect">
            <a:avLst/>
          </a:prstGeom>
        </p:spPr>
        <p:txBody>
          <a:bodyPr vert="horz" lIns="91440" tIns="45720" rIns="91440" bIns="45720" rtlCol="0" anchor="ctr"/>
          <a:lstStyle>
            <a:lvl1pPr algn="r">
              <a:defRPr sz="3840">
                <a:solidFill>
                  <a:schemeClr val="tx1">
                    <a:tint val="75000"/>
                  </a:schemeClr>
                </a:solidFill>
              </a:defRPr>
            </a:lvl1pPr>
          </a:lstStyle>
          <a:p>
            <a:fld id="{4A6B4AC5-5447-8E49-B312-F69197B1FAC0}" type="slidenum">
              <a:rPr lang="en-US" smtClean="0"/>
              <a:t>‹#›</a:t>
            </a:fld>
            <a:endParaRPr lang="en-US"/>
          </a:p>
        </p:txBody>
      </p:sp>
    </p:spTree>
    <p:extLst>
      <p:ext uri="{BB962C8B-B14F-4D97-AF65-F5344CB8AC3E}">
        <p14:creationId xmlns:p14="http://schemas.microsoft.com/office/powerpoint/2010/main" val="142861387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2926080" rtl="0" eaLnBrk="1" latinLnBrk="0" hangingPunct="1">
        <a:lnSpc>
          <a:spcPct val="90000"/>
        </a:lnSpc>
        <a:spcBef>
          <a:spcPct val="0"/>
        </a:spcBef>
        <a:buNone/>
        <a:defRPr sz="14080" kern="1200">
          <a:solidFill>
            <a:schemeClr val="tx1"/>
          </a:solidFill>
          <a:latin typeface="+mj-lt"/>
          <a:ea typeface="+mj-ea"/>
          <a:cs typeface="+mj-cs"/>
        </a:defRPr>
      </a:lvl1pPr>
    </p:titleStyle>
    <p:bodyStyle>
      <a:lvl1pPr marL="731520" indent="-731520" algn="l" defTabSz="2926080" rtl="0" eaLnBrk="1" latinLnBrk="0" hangingPunct="1">
        <a:lnSpc>
          <a:spcPct val="90000"/>
        </a:lnSpc>
        <a:spcBef>
          <a:spcPts val="3200"/>
        </a:spcBef>
        <a:buFont typeface="Arial" panose="020B0604020202020204" pitchFamily="34" charset="0"/>
        <a:buChar char="•"/>
        <a:defRPr sz="8960" kern="1200">
          <a:solidFill>
            <a:schemeClr val="tx1"/>
          </a:solidFill>
          <a:latin typeface="+mn-lt"/>
          <a:ea typeface="+mn-ea"/>
          <a:cs typeface="+mn-cs"/>
        </a:defRPr>
      </a:lvl1pPr>
      <a:lvl2pPr marL="2194560" indent="-731520" algn="l" defTabSz="2926080" rtl="0" eaLnBrk="1" latinLnBrk="0" hangingPunct="1">
        <a:lnSpc>
          <a:spcPct val="90000"/>
        </a:lnSpc>
        <a:spcBef>
          <a:spcPts val="1600"/>
        </a:spcBef>
        <a:buFont typeface="Arial" panose="020B0604020202020204" pitchFamily="34" charset="0"/>
        <a:buChar char="•"/>
        <a:defRPr sz="7680" kern="1200">
          <a:solidFill>
            <a:schemeClr val="tx1"/>
          </a:solidFill>
          <a:latin typeface="+mn-lt"/>
          <a:ea typeface="+mn-ea"/>
          <a:cs typeface="+mn-cs"/>
        </a:defRPr>
      </a:lvl2pPr>
      <a:lvl3pPr marL="3657600" indent="-731520" algn="l" defTabSz="2926080" rtl="0" eaLnBrk="1" latinLnBrk="0" hangingPunct="1">
        <a:lnSpc>
          <a:spcPct val="90000"/>
        </a:lnSpc>
        <a:spcBef>
          <a:spcPts val="1600"/>
        </a:spcBef>
        <a:buFont typeface="Arial" panose="020B0604020202020204" pitchFamily="34" charset="0"/>
        <a:buChar char="•"/>
        <a:defRPr sz="6400" kern="1200">
          <a:solidFill>
            <a:schemeClr val="tx1"/>
          </a:solidFill>
          <a:latin typeface="+mn-lt"/>
          <a:ea typeface="+mn-ea"/>
          <a:cs typeface="+mn-cs"/>
        </a:defRPr>
      </a:lvl3pPr>
      <a:lvl4pPr marL="51206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4pPr>
      <a:lvl5pPr marL="658368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5pPr>
      <a:lvl6pPr marL="804672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6pPr>
      <a:lvl7pPr marL="950976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7pPr>
      <a:lvl8pPr marL="1097280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8pPr>
      <a:lvl9pPr marL="124358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9pPr>
    </p:bodyStyle>
    <p:otherStyle>
      <a:defPPr>
        <a:defRPr lang="en-US"/>
      </a:defPPr>
      <a:lvl1pPr marL="0" algn="l" defTabSz="2926080" rtl="0" eaLnBrk="1" latinLnBrk="0" hangingPunct="1">
        <a:defRPr sz="5760" kern="1200">
          <a:solidFill>
            <a:schemeClr val="tx1"/>
          </a:solidFill>
          <a:latin typeface="+mn-lt"/>
          <a:ea typeface="+mn-ea"/>
          <a:cs typeface="+mn-cs"/>
        </a:defRPr>
      </a:lvl1pPr>
      <a:lvl2pPr marL="1463040" algn="l" defTabSz="2926080" rtl="0" eaLnBrk="1" latinLnBrk="0" hangingPunct="1">
        <a:defRPr sz="5760" kern="1200">
          <a:solidFill>
            <a:schemeClr val="tx1"/>
          </a:solidFill>
          <a:latin typeface="+mn-lt"/>
          <a:ea typeface="+mn-ea"/>
          <a:cs typeface="+mn-cs"/>
        </a:defRPr>
      </a:lvl2pPr>
      <a:lvl3pPr marL="2926080" algn="l" defTabSz="2926080" rtl="0" eaLnBrk="1" latinLnBrk="0" hangingPunct="1">
        <a:defRPr sz="5760" kern="1200">
          <a:solidFill>
            <a:schemeClr val="tx1"/>
          </a:solidFill>
          <a:latin typeface="+mn-lt"/>
          <a:ea typeface="+mn-ea"/>
          <a:cs typeface="+mn-cs"/>
        </a:defRPr>
      </a:lvl3pPr>
      <a:lvl4pPr marL="4389120" algn="l" defTabSz="2926080" rtl="0" eaLnBrk="1" latinLnBrk="0" hangingPunct="1">
        <a:defRPr sz="5760" kern="1200">
          <a:solidFill>
            <a:schemeClr val="tx1"/>
          </a:solidFill>
          <a:latin typeface="+mn-lt"/>
          <a:ea typeface="+mn-ea"/>
          <a:cs typeface="+mn-cs"/>
        </a:defRPr>
      </a:lvl4pPr>
      <a:lvl5pPr marL="5852160" algn="l" defTabSz="2926080" rtl="0" eaLnBrk="1" latinLnBrk="0" hangingPunct="1">
        <a:defRPr sz="5760" kern="1200">
          <a:solidFill>
            <a:schemeClr val="tx1"/>
          </a:solidFill>
          <a:latin typeface="+mn-lt"/>
          <a:ea typeface="+mn-ea"/>
          <a:cs typeface="+mn-cs"/>
        </a:defRPr>
      </a:lvl5pPr>
      <a:lvl6pPr marL="7315200" algn="l" defTabSz="2926080" rtl="0" eaLnBrk="1" latinLnBrk="0" hangingPunct="1">
        <a:defRPr sz="5760" kern="1200">
          <a:solidFill>
            <a:schemeClr val="tx1"/>
          </a:solidFill>
          <a:latin typeface="+mn-lt"/>
          <a:ea typeface="+mn-ea"/>
          <a:cs typeface="+mn-cs"/>
        </a:defRPr>
      </a:lvl6pPr>
      <a:lvl7pPr marL="8778240" algn="l" defTabSz="2926080" rtl="0" eaLnBrk="1" latinLnBrk="0" hangingPunct="1">
        <a:defRPr sz="5760" kern="1200">
          <a:solidFill>
            <a:schemeClr val="tx1"/>
          </a:solidFill>
          <a:latin typeface="+mn-lt"/>
          <a:ea typeface="+mn-ea"/>
          <a:cs typeface="+mn-cs"/>
        </a:defRPr>
      </a:lvl7pPr>
      <a:lvl8pPr marL="10241280" algn="l" defTabSz="2926080" rtl="0" eaLnBrk="1" latinLnBrk="0" hangingPunct="1">
        <a:defRPr sz="5760" kern="1200">
          <a:solidFill>
            <a:schemeClr val="tx1"/>
          </a:solidFill>
          <a:latin typeface="+mn-lt"/>
          <a:ea typeface="+mn-ea"/>
          <a:cs typeface="+mn-cs"/>
        </a:defRPr>
      </a:lvl8pPr>
      <a:lvl9pPr marL="11704320" algn="l" defTabSz="2926080" rtl="0" eaLnBrk="1" latinLnBrk="0" hangingPunct="1">
        <a:defRPr sz="57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18" Type="http://schemas.openxmlformats.org/officeDocument/2006/relationships/image" Target="../media/image16.png"/><Relationship Id="rId3" Type="http://schemas.openxmlformats.org/officeDocument/2006/relationships/image" Target="../media/image2.png"/><Relationship Id="rId21" Type="http://schemas.openxmlformats.org/officeDocument/2006/relationships/image" Target="../media/image19.png"/><Relationship Id="rId7" Type="http://schemas.openxmlformats.org/officeDocument/2006/relationships/image" Target="../media/image3.png"/><Relationship Id="rId12" Type="http://schemas.openxmlformats.org/officeDocument/2006/relationships/image" Target="../media/image10.png"/><Relationship Id="rId17" Type="http://schemas.openxmlformats.org/officeDocument/2006/relationships/image" Target="../media/image15.png"/><Relationship Id="rId2" Type="http://schemas.openxmlformats.org/officeDocument/2006/relationships/image" Target="../media/image1.png"/><Relationship Id="rId16" Type="http://schemas.openxmlformats.org/officeDocument/2006/relationships/image" Target="../media/image14.png"/><Relationship Id="rId20"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9.png"/><Relationship Id="rId5" Type="http://schemas.openxmlformats.org/officeDocument/2006/relationships/image" Target="../media/image4.png"/><Relationship Id="rId15" Type="http://schemas.openxmlformats.org/officeDocument/2006/relationships/image" Target="../media/image13.png"/><Relationship Id="rId10" Type="http://schemas.openxmlformats.org/officeDocument/2006/relationships/image" Target="../media/image8.png"/><Relationship Id="rId19" Type="http://schemas.openxmlformats.org/officeDocument/2006/relationships/image" Target="../media/image17.png"/><Relationship Id="rId4" Type="http://schemas.openxmlformats.org/officeDocument/2006/relationships/image" Target="../media/image2.jpeg"/><Relationship Id="rId9" Type="http://schemas.openxmlformats.org/officeDocument/2006/relationships/image" Target="../media/image7.png"/><Relationship Id="rId1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5E8E1A9-A1FD-0747-AED5-CFDB6E9E4E16}"/>
              </a:ext>
            </a:extLst>
          </p:cNvPr>
          <p:cNvSpPr txBox="1"/>
          <p:nvPr/>
        </p:nvSpPr>
        <p:spPr>
          <a:xfrm>
            <a:off x="-29392" y="-16293"/>
            <a:ext cx="32947792" cy="2169825"/>
          </a:xfrm>
          <a:prstGeom prst="rect">
            <a:avLst/>
          </a:prstGeom>
          <a:solidFill>
            <a:srgbClr val="FFFF00"/>
          </a:solidFill>
        </p:spPr>
        <p:txBody>
          <a:bodyPr wrap="square" rtlCol="0">
            <a:spAutoFit/>
          </a:bodyPr>
          <a:lstStyle/>
          <a:p>
            <a:pPr algn="ctr"/>
            <a:r>
              <a:rPr lang="en-US" sz="5400" dirty="0">
                <a:latin typeface="Times New Roman" panose="02020603050405020304" pitchFamily="18" charset="0"/>
                <a:cs typeface="Times New Roman" panose="02020603050405020304" pitchFamily="18" charset="0"/>
              </a:rPr>
              <a:t>Improving Queue Length Estimation Using Particle and Kalman Filters on Low Level Parameters</a:t>
            </a:r>
          </a:p>
          <a:p>
            <a:pPr algn="ctr"/>
            <a:r>
              <a:rPr lang="en-US" sz="2700" dirty="0">
                <a:latin typeface="Times New Roman" panose="02020603050405020304" pitchFamily="18" charset="0"/>
                <a:cs typeface="Times New Roman" panose="02020603050405020304" pitchFamily="18" charset="0"/>
              </a:rPr>
              <a:t>Dr. </a:t>
            </a:r>
            <a:r>
              <a:rPr lang="en-US" sz="2700" dirty="0" err="1">
                <a:latin typeface="Times New Roman" panose="02020603050405020304" pitchFamily="18" charset="0"/>
                <a:cs typeface="Times New Roman" panose="02020603050405020304" pitchFamily="18" charset="0"/>
              </a:rPr>
              <a:t>Gurcan</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Comert</a:t>
            </a:r>
            <a:r>
              <a:rPr lang="en-US" sz="2700" dirty="0">
                <a:latin typeface="Times New Roman" panose="02020603050405020304" pitchFamily="18" charset="0"/>
                <a:cs typeface="Times New Roman" panose="02020603050405020304" pitchFamily="18" charset="0"/>
              </a:rPr>
              <a:t>, Jerodi Hill, Jayla Livingston-Miller</a:t>
            </a:r>
          </a:p>
          <a:p>
            <a:pPr algn="ctr"/>
            <a:r>
              <a:rPr lang="en-US" sz="2700" dirty="0">
                <a:latin typeface="Times New Roman" panose="02020603050405020304" pitchFamily="18" charset="0"/>
                <a:cs typeface="Times New Roman" panose="02020603050405020304" pitchFamily="18" charset="0"/>
              </a:rPr>
              <a:t>Department of Computer Science, Physics, and Engineering</a:t>
            </a:r>
          </a:p>
          <a:p>
            <a:pPr algn="ctr"/>
            <a:r>
              <a:rPr lang="en-US" sz="2700" dirty="0">
                <a:latin typeface="Times New Roman" panose="02020603050405020304" pitchFamily="18" charset="0"/>
                <a:cs typeface="Times New Roman" panose="02020603050405020304" pitchFamily="18" charset="0"/>
              </a:rPr>
              <a:t>Benedict College, 1600 Harden St., Columbia, SC 29223</a:t>
            </a:r>
          </a:p>
        </p:txBody>
      </p:sp>
      <p:pic>
        <p:nvPicPr>
          <p:cNvPr id="6" name="Picture 5">
            <a:extLst>
              <a:ext uri="{FF2B5EF4-FFF2-40B4-BE49-F238E27FC236}">
                <a16:creationId xmlns:a16="http://schemas.microsoft.com/office/drawing/2014/main" id="{D7F77ED4-1CA0-9740-A1A5-5E334C2DF332}"/>
              </a:ext>
            </a:extLst>
          </p:cNvPr>
          <p:cNvPicPr>
            <a:picLocks noChangeAspect="1"/>
          </p:cNvPicPr>
          <p:nvPr/>
        </p:nvPicPr>
        <p:blipFill>
          <a:blip r:embed="rId2"/>
          <a:stretch>
            <a:fillRect/>
          </a:stretch>
        </p:blipFill>
        <p:spPr>
          <a:xfrm>
            <a:off x="264534" y="7245"/>
            <a:ext cx="1633338" cy="1633338"/>
          </a:xfrm>
          <a:prstGeom prst="rect">
            <a:avLst/>
          </a:prstGeom>
        </p:spPr>
      </p:pic>
      <p:pic>
        <p:nvPicPr>
          <p:cNvPr id="7" name="Picture 6">
            <a:extLst>
              <a:ext uri="{FF2B5EF4-FFF2-40B4-BE49-F238E27FC236}">
                <a16:creationId xmlns:a16="http://schemas.microsoft.com/office/drawing/2014/main" id="{31362236-2D32-0145-ADFE-D3730ADCF385}"/>
              </a:ext>
            </a:extLst>
          </p:cNvPr>
          <p:cNvPicPr>
            <a:picLocks noChangeAspect="1"/>
          </p:cNvPicPr>
          <p:nvPr/>
        </p:nvPicPr>
        <p:blipFill>
          <a:blip r:embed="rId2"/>
          <a:stretch>
            <a:fillRect/>
          </a:stretch>
        </p:blipFill>
        <p:spPr>
          <a:xfrm>
            <a:off x="31154914" y="7245"/>
            <a:ext cx="1633338" cy="1633338"/>
          </a:xfrm>
          <a:prstGeom prst="rect">
            <a:avLst/>
          </a:prstGeom>
        </p:spPr>
      </p:pic>
      <p:sp>
        <p:nvSpPr>
          <p:cNvPr id="14" name="TextBox 13">
            <a:extLst>
              <a:ext uri="{FF2B5EF4-FFF2-40B4-BE49-F238E27FC236}">
                <a16:creationId xmlns:a16="http://schemas.microsoft.com/office/drawing/2014/main" id="{4FF473EA-B806-5B40-8527-61D6AA9E04EF}"/>
              </a:ext>
            </a:extLst>
          </p:cNvPr>
          <p:cNvSpPr txBox="1"/>
          <p:nvPr/>
        </p:nvSpPr>
        <p:spPr>
          <a:xfrm>
            <a:off x="264533" y="2452514"/>
            <a:ext cx="9890967" cy="5373779"/>
          </a:xfrm>
          <a:prstGeom prst="rect">
            <a:avLst/>
          </a:prstGeom>
          <a:noFill/>
        </p:spPr>
        <p:txBody>
          <a:bodyPr wrap="square" rtlCol="0">
            <a:spAutoFit/>
          </a:bodyPr>
          <a:lstStyle/>
          <a:p>
            <a:pPr algn="ctr"/>
            <a:r>
              <a:rPr lang="en-US" sz="2400" dirty="0">
                <a:latin typeface="Times New Roman" panose="02020603050405020304" pitchFamily="18" charset="0"/>
                <a:cs typeface="Times New Roman" panose="02020603050405020304" pitchFamily="18" charset="0"/>
              </a:rPr>
              <a:t>ABSTRACT</a:t>
            </a:r>
          </a:p>
          <a:p>
            <a:pPr algn="ctr"/>
            <a:endParaRPr lang="en-US" sz="1890" dirty="0">
              <a:latin typeface="Times New Roman" panose="02020603050405020304" pitchFamily="18" charset="0"/>
              <a:cs typeface="Times New Roman" panose="02020603050405020304" pitchFamily="18" charset="0"/>
            </a:endParaRPr>
          </a:p>
          <a:p>
            <a:pPr algn="just"/>
            <a:r>
              <a:rPr lang="en-US" sz="2000" dirty="0">
                <a:latin typeface="Times New Roman" panose="02020603050405020304" pitchFamily="18" charset="0"/>
                <a:cs typeface="Times New Roman" panose="02020603050405020304" pitchFamily="18" charset="0"/>
              </a:rPr>
              <a:t>With the development of autonomous and connected vehicles, this project develops a reinforcement learning models for estimating queue length at the intersection from these vehicles.  This model demonstrates the queue length improvements by develop a system where vehicle to vehicles (v2v) communication and vehicles to infrastructures (v2i) communication would monitor the system. This model also filters the low-level primary parameters (arrival rate and market penetration level) to increase system efficiency of transportation at the intersecting fields. Results provided by VISSIM-microscopic simulation replicates an intersectional scenario like real life by using random seeds.  Queue length estimation is one of the inherent key capabilities of connected and autonomous vehicles for operational applications that obtain the information from the connected vehicles from each cycle.  These vehicles would commute to the intersectional signal that would translates into information about their location, time, and the number of connected vehicles present for the each of the following queue length.  Applying the Kalman Filer benefits this unimodal form by improving the primary parameters to stand in a low level, thus, assuming Poisson distribution with this filter will develop a correlation that would implement a queue length that be coherent in an intersectional scenario.  </a:t>
            </a:r>
          </a:p>
        </p:txBody>
      </p:sp>
      <p:sp>
        <p:nvSpPr>
          <p:cNvPr id="15" name="TextBox 14">
            <a:extLst>
              <a:ext uri="{FF2B5EF4-FFF2-40B4-BE49-F238E27FC236}">
                <a16:creationId xmlns:a16="http://schemas.microsoft.com/office/drawing/2014/main" id="{5E2A0D8A-1428-5740-9400-18136145D363}"/>
              </a:ext>
            </a:extLst>
          </p:cNvPr>
          <p:cNvSpPr txBox="1"/>
          <p:nvPr/>
        </p:nvSpPr>
        <p:spPr>
          <a:xfrm>
            <a:off x="10569161" y="8379782"/>
            <a:ext cx="10037928" cy="5186035"/>
          </a:xfrm>
          <a:prstGeom prst="rect">
            <a:avLst/>
          </a:prstGeom>
          <a:noFill/>
        </p:spPr>
        <p:txBody>
          <a:bodyPr wrap="square" rtlCol="0">
            <a:spAutoFit/>
          </a:bodyPr>
          <a:lstStyle/>
          <a:p>
            <a:pPr algn="ctr"/>
            <a:r>
              <a:rPr lang="en-US" sz="2430" dirty="0">
                <a:latin typeface="Times New Roman" panose="02020603050405020304" pitchFamily="18" charset="0"/>
                <a:cs typeface="Times New Roman" panose="02020603050405020304" pitchFamily="18" charset="0"/>
              </a:rPr>
              <a:t>LAMBDA AND PROBE PROPORTION</a:t>
            </a:r>
            <a:endParaRPr lang="en-US" sz="2800" dirty="0">
              <a:latin typeface="Times New Roman" panose="02020603050405020304" pitchFamily="18" charset="0"/>
              <a:cs typeface="Times New Roman" panose="02020603050405020304" pitchFamily="18" charset="0"/>
            </a:endParaRPr>
          </a:p>
          <a:p>
            <a:pPr algn="just"/>
            <a:endParaRPr lang="en-US" sz="2000" dirty="0">
              <a:latin typeface="Times New Roman" panose="02020603050405020304" pitchFamily="18" charset="0"/>
              <a:cs typeface="Times New Roman" panose="02020603050405020304" pitchFamily="18" charset="0"/>
            </a:endParaRPr>
          </a:p>
          <a:p>
            <a:pPr algn="just"/>
            <a:r>
              <a:rPr lang="en-US" sz="2000" dirty="0">
                <a:latin typeface="Times New Roman" panose="02020603050405020304" pitchFamily="18" charset="0"/>
                <a:cs typeface="Times New Roman" panose="02020603050405020304" pitchFamily="18" charset="0"/>
              </a:rPr>
              <a:t>From the parameters that communicate from each cycles by the probe vehicles to the traffic signal, it used to assuming the Poisson arrival rate and market penetration level (probe proportion).</a:t>
            </a:r>
            <a:r>
              <a:rPr lang="en-US" sz="2800" dirty="0">
                <a:latin typeface="Times New Roman" panose="02020603050405020304" pitchFamily="18" charset="0"/>
                <a:cs typeface="Times New Roman" panose="02020603050405020304" pitchFamily="18" charset="0"/>
              </a:rPr>
              <a:t> </a:t>
            </a:r>
          </a:p>
          <a:p>
            <a:endParaRPr lang="en-US" sz="2430" dirty="0">
              <a:latin typeface="Times New Roman" panose="02020603050405020304" pitchFamily="18" charset="0"/>
              <a:cs typeface="Times New Roman" panose="02020603050405020304" pitchFamily="18" charset="0"/>
            </a:endParaRPr>
          </a:p>
          <a:p>
            <a:endParaRPr lang="en-US" sz="2430" dirty="0">
              <a:latin typeface="Times New Roman" panose="02020603050405020304" pitchFamily="18" charset="0"/>
              <a:cs typeface="Times New Roman" panose="02020603050405020304" pitchFamily="18" charset="0"/>
            </a:endParaRPr>
          </a:p>
          <a:p>
            <a:endParaRPr lang="en-US" sz="2430" dirty="0">
              <a:latin typeface="Times New Roman" panose="02020603050405020304" pitchFamily="18" charset="0"/>
              <a:cs typeface="Times New Roman" panose="02020603050405020304" pitchFamily="18" charset="0"/>
            </a:endParaRPr>
          </a:p>
          <a:p>
            <a:endParaRPr lang="en-US" sz="2430" dirty="0">
              <a:latin typeface="Times New Roman" panose="02020603050405020304" pitchFamily="18" charset="0"/>
              <a:cs typeface="Times New Roman" panose="02020603050405020304" pitchFamily="18" charset="0"/>
            </a:endParaRPr>
          </a:p>
          <a:p>
            <a:endParaRPr lang="en-US" sz="2430" dirty="0">
              <a:latin typeface="Times New Roman" panose="02020603050405020304" pitchFamily="18" charset="0"/>
              <a:cs typeface="Times New Roman" panose="02020603050405020304" pitchFamily="18" charset="0"/>
            </a:endParaRPr>
          </a:p>
          <a:p>
            <a:endParaRPr lang="en-US" sz="2430" dirty="0">
              <a:latin typeface="Times New Roman" panose="02020603050405020304" pitchFamily="18" charset="0"/>
              <a:cs typeface="Times New Roman" panose="02020603050405020304" pitchFamily="18" charset="0"/>
            </a:endParaRPr>
          </a:p>
          <a:p>
            <a:endParaRPr lang="en-US" sz="2430" dirty="0">
              <a:latin typeface="Times New Roman" panose="02020603050405020304" pitchFamily="18" charset="0"/>
              <a:cs typeface="Times New Roman" panose="02020603050405020304" pitchFamily="18" charset="0"/>
            </a:endParaRPr>
          </a:p>
          <a:p>
            <a:endParaRPr lang="en-US" sz="2430" dirty="0">
              <a:latin typeface="Times New Roman" panose="02020603050405020304" pitchFamily="18" charset="0"/>
              <a:ea typeface="Cambria Math" panose="02040503050406030204" pitchFamily="18" charset="0"/>
              <a:cs typeface="Times New Roman" panose="02020603050405020304" pitchFamily="18" charset="0"/>
            </a:endParaRPr>
          </a:p>
          <a:p>
            <a:endParaRPr lang="en-US" sz="2430" dirty="0">
              <a:latin typeface="Times New Roman" panose="02020603050405020304" pitchFamily="18" charset="0"/>
              <a:ea typeface="Cambria Math" panose="020405030504060302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61FAEB4F-ED0D-1545-8C0F-657229085310}"/>
                  </a:ext>
                </a:extLst>
              </p:cNvPr>
              <p:cNvSpPr txBox="1"/>
              <p:nvPr/>
            </p:nvSpPr>
            <p:spPr>
              <a:xfrm>
                <a:off x="10569161" y="2453192"/>
                <a:ext cx="10037928" cy="5546134"/>
              </a:xfrm>
              <a:prstGeom prst="rect">
                <a:avLst/>
              </a:prstGeom>
              <a:noFill/>
            </p:spPr>
            <p:txBody>
              <a:bodyPr wrap="square" rtlCol="0">
                <a:spAutoFit/>
              </a:bodyPr>
              <a:lstStyle/>
              <a:p>
                <a:pPr algn="ctr"/>
                <a:r>
                  <a:rPr lang="en-US" sz="2430" dirty="0">
                    <a:latin typeface="Times New Roman" panose="02020603050405020304" pitchFamily="18" charset="0"/>
                    <a:cs typeface="Times New Roman" panose="02020603050405020304" pitchFamily="18" charset="0"/>
                  </a:rPr>
                  <a:t>POISSON DISTRIBUTION</a:t>
                </a:r>
              </a:p>
              <a:p>
                <a:pPr algn="ctr"/>
                <a:endParaRPr lang="en-US" sz="1890" dirty="0">
                  <a:latin typeface="Times New Roman" panose="02020603050405020304" pitchFamily="18" charset="0"/>
                  <a:cs typeface="Times New Roman" panose="02020603050405020304" pitchFamily="18" charset="0"/>
                </a:endParaRPr>
              </a:p>
              <a:p>
                <a:pPr algn="ctr"/>
                <a:endParaRPr lang="en-US" sz="1890" dirty="0">
                  <a:latin typeface="Times New Roman" panose="02020603050405020304" pitchFamily="18" charset="0"/>
                  <a:cs typeface="Times New Roman" panose="02020603050405020304" pitchFamily="18" charset="0"/>
                </a:endParaRPr>
              </a:p>
              <a:p>
                <a:pPr algn="ctr"/>
                <a:endParaRPr lang="en-US" sz="1890" dirty="0">
                  <a:latin typeface="Times New Roman" panose="02020603050405020304" pitchFamily="18" charset="0"/>
                  <a:cs typeface="Times New Roman" panose="02020603050405020304" pitchFamily="18" charset="0"/>
                </a:endParaRPr>
              </a:p>
              <a:p>
                <a:pPr algn="ctr"/>
                <a:endParaRPr lang="en-US" sz="1890" dirty="0">
                  <a:latin typeface="Times New Roman" panose="02020603050405020304" pitchFamily="18" charset="0"/>
                  <a:cs typeface="Times New Roman" panose="02020603050405020304" pitchFamily="18" charset="0"/>
                </a:endParaRPr>
              </a:p>
              <a:p>
                <a:pPr algn="ctr"/>
                <a:endParaRPr lang="en-US" sz="1890" dirty="0">
                  <a:latin typeface="Times New Roman" panose="02020603050405020304" pitchFamily="18" charset="0"/>
                  <a:cs typeface="Times New Roman" panose="02020603050405020304" pitchFamily="18" charset="0"/>
                </a:endParaRPr>
              </a:p>
              <a:p>
                <a:pPr algn="ctr"/>
                <a:endParaRPr lang="en-US" sz="1890" dirty="0">
                  <a:latin typeface="Times New Roman" panose="02020603050405020304" pitchFamily="18" charset="0"/>
                  <a:cs typeface="Times New Roman" panose="02020603050405020304" pitchFamily="18" charset="0"/>
                </a:endParaRPr>
              </a:p>
              <a:p>
                <a:pPr algn="ctr"/>
                <a:endParaRPr lang="en-US" sz="1890" dirty="0">
                  <a:latin typeface="Times New Roman" panose="02020603050405020304" pitchFamily="18" charset="0"/>
                  <a:cs typeface="Times New Roman" panose="02020603050405020304" pitchFamily="18" charset="0"/>
                </a:endParaRPr>
              </a:p>
              <a:p>
                <a:pPr algn="ctr"/>
                <a:endParaRPr lang="en-US" sz="1890" dirty="0">
                  <a:latin typeface="Times New Roman" panose="02020603050405020304" pitchFamily="18" charset="0"/>
                  <a:cs typeface="Times New Roman" panose="02020603050405020304" pitchFamily="18" charset="0"/>
                </a:endParaRPr>
              </a:p>
              <a:p>
                <a:pPr algn="ctr"/>
                <a:endParaRPr lang="en-US" sz="1890" dirty="0">
                  <a:latin typeface="Times New Roman" panose="02020603050405020304" pitchFamily="18" charset="0"/>
                  <a:cs typeface="Times New Roman" panose="02020603050405020304" pitchFamily="18" charset="0"/>
                </a:endParaRPr>
              </a:p>
              <a:p>
                <a:pPr algn="ctr"/>
                <a:endParaRPr lang="en-US" sz="2000" dirty="0">
                  <a:latin typeface="Times New Roman" panose="02020603050405020304" pitchFamily="18" charset="0"/>
                  <a:cs typeface="Times New Roman" panose="02020603050405020304" pitchFamily="18" charset="0"/>
                </a:endParaRPr>
              </a:p>
              <a:p>
                <a:pPr algn="just"/>
                <a:endParaRPr lang="en-US" sz="2000" dirty="0">
                  <a:latin typeface="Times New Roman" panose="02020603050405020304" pitchFamily="18" charset="0"/>
                  <a:cs typeface="Times New Roman" panose="02020603050405020304" pitchFamily="18" charset="0"/>
                </a:endParaRPr>
              </a:p>
              <a:p>
                <a:pPr algn="just"/>
                <a:r>
                  <a:rPr lang="en-US" sz="2000" dirty="0">
                    <a:latin typeface="Times New Roman" panose="02020603050405020304" pitchFamily="18" charset="0"/>
                    <a:cs typeface="Times New Roman" panose="02020603050405020304" pitchFamily="18" charset="0"/>
                  </a:rPr>
                  <a:t>This study used the Poisson distribution in order to find the queue length estimation.  In the graph, it shows different mathematical concept compared to the true queue length. Initially, the rate of Poisson distribution is close to the true queue length. Later, the Poisson distribution follow the true queue length trend The Poisson distribution formula that we are going to use is:</a:t>
                </a:r>
              </a:p>
              <a:p>
                <a:endParaRPr lang="en-US" sz="2000" dirty="0"/>
              </a:p>
              <a:p>
                <a:pPr/>
                <a14:m>
                  <m:oMathPara xmlns:m="http://schemas.openxmlformats.org/officeDocument/2006/math">
                    <m:oMathParaPr>
                      <m:jc m:val="centerGroup"/>
                    </m:oMathParaPr>
                    <m:oMath xmlns:m="http://schemas.openxmlformats.org/officeDocument/2006/math">
                      <m:r>
                        <a:rPr lang="en-US" sz="2000" i="1">
                          <a:latin typeface="Cambria Math" panose="02040503050406030204" pitchFamily="18" charset="0"/>
                        </a:rPr>
                        <m:t>𝐸</m:t>
                      </m:r>
                      <m:d>
                        <m:dPr>
                          <m:endChr m:val="|"/>
                          <m:ctrlPr>
                            <a:rPr lang="en-US" sz="2000" i="1">
                              <a:latin typeface="Cambria Math" panose="02040503050406030204" pitchFamily="18" charset="0"/>
                            </a:rPr>
                          </m:ctrlPr>
                        </m:dPr>
                        <m:e>
                          <m:r>
                            <a:rPr lang="en-US" sz="2000" i="1">
                              <a:latin typeface="Cambria Math" panose="02040503050406030204" pitchFamily="18" charset="0"/>
                            </a:rPr>
                            <m:t>𝑁</m:t>
                          </m:r>
                        </m:e>
                      </m:d>
                      <m:r>
                        <a:rPr lang="en-US" sz="2000" i="1">
                          <a:latin typeface="Cambria Math" panose="02040503050406030204" pitchFamily="18" charset="0"/>
                        </a:rPr>
                        <m:t> </m:t>
                      </m:r>
                      <m:r>
                        <a:rPr lang="en-US" sz="2000" i="1">
                          <a:latin typeface="Cambria Math" panose="02040503050406030204" pitchFamily="18" charset="0"/>
                        </a:rPr>
                        <m:t>𝐿</m:t>
                      </m:r>
                      <m:r>
                        <a:rPr lang="en-US" sz="2000" i="1">
                          <a:latin typeface="Cambria Math" panose="02040503050406030204" pitchFamily="18" charset="0"/>
                        </a:rPr>
                        <m:t>=</m:t>
                      </m:r>
                      <m:r>
                        <a:rPr lang="en-US" sz="2000" i="1">
                          <a:latin typeface="Cambria Math" panose="02040503050406030204" pitchFamily="18" charset="0"/>
                        </a:rPr>
                        <m:t>𝑙</m:t>
                      </m:r>
                      <m:r>
                        <a:rPr lang="en-US" sz="2000" i="1">
                          <a:latin typeface="Cambria Math" panose="02040503050406030204" pitchFamily="18" charset="0"/>
                        </a:rPr>
                        <m:t>, </m:t>
                      </m:r>
                      <m:r>
                        <a:rPr lang="en-US" sz="2000" i="1">
                          <a:latin typeface="Cambria Math" panose="02040503050406030204" pitchFamily="18" charset="0"/>
                        </a:rPr>
                        <m:t>𝑇</m:t>
                      </m:r>
                      <m:r>
                        <a:rPr lang="en-US" sz="2000" i="1">
                          <a:latin typeface="Cambria Math" panose="02040503050406030204" pitchFamily="18" charset="0"/>
                        </a:rPr>
                        <m:t>=</m:t>
                      </m:r>
                      <m:r>
                        <a:rPr lang="en-US" sz="2000" i="1">
                          <a:latin typeface="Cambria Math" panose="02040503050406030204" pitchFamily="18" charset="0"/>
                        </a:rPr>
                        <m:t>𝑡</m:t>
                      </m:r>
                      <m:r>
                        <a:rPr lang="en-US" sz="2000" i="1">
                          <a:latin typeface="Cambria Math" panose="02040503050406030204" pitchFamily="18" charset="0"/>
                        </a:rPr>
                        <m:t>, </m:t>
                      </m:r>
                      <m:r>
                        <a:rPr lang="en-US" sz="2000" i="1">
                          <a:latin typeface="Cambria Math" panose="02040503050406030204" pitchFamily="18" charset="0"/>
                        </a:rPr>
                        <m:t>𝑀</m:t>
                      </m:r>
                      <m:r>
                        <a:rPr lang="en-US" sz="2000" i="1">
                          <a:latin typeface="Cambria Math" panose="02040503050406030204" pitchFamily="18" charset="0"/>
                        </a:rPr>
                        <m:t>=</m:t>
                      </m:r>
                      <m:r>
                        <a:rPr lang="en-US" sz="2000" i="1">
                          <a:latin typeface="Cambria Math" panose="02040503050406030204" pitchFamily="18" charset="0"/>
                        </a:rPr>
                        <m:t>𝑚</m:t>
                      </m:r>
                      <m:r>
                        <a:rPr lang="en-US" sz="2000" i="1">
                          <a:latin typeface="Cambria Math" panose="02040503050406030204" pitchFamily="18" charset="0"/>
                        </a:rPr>
                        <m:t>, </m:t>
                      </m:r>
                      <m:sSub>
                        <m:sSubPr>
                          <m:ctrlPr>
                            <a:rPr lang="en-US" sz="2000" i="1">
                              <a:latin typeface="Cambria Math" panose="02040503050406030204" pitchFamily="18" charset="0"/>
                            </a:rPr>
                          </m:ctrlPr>
                        </m:sSubPr>
                        <m:e>
                          <m:r>
                            <a:rPr lang="en-US" sz="2000" i="1">
                              <a:latin typeface="Cambria Math" panose="02040503050406030204" pitchFamily="18" charset="0"/>
                            </a:rPr>
                            <m:t>𝑄</m:t>
                          </m:r>
                        </m:e>
                        <m:sub>
                          <m:r>
                            <a:rPr lang="en-US" sz="2000" i="1">
                              <a:latin typeface="Cambria Math" panose="02040503050406030204" pitchFamily="18" charset="0"/>
                            </a:rPr>
                            <m:t>1</m:t>
                          </m:r>
                        </m:sub>
                      </m:sSub>
                      <m:r>
                        <a:rPr lang="en-US" sz="2000" i="1">
                          <a:latin typeface="Cambria Math" panose="02040503050406030204" pitchFamily="18" charset="0"/>
                        </a:rPr>
                        <m:t>=0)=</m:t>
                      </m:r>
                      <m:r>
                        <a:rPr lang="en-US" sz="2000" i="1">
                          <a:latin typeface="Cambria Math" panose="02040503050406030204" pitchFamily="18" charset="0"/>
                        </a:rPr>
                        <m:t>𝑙</m:t>
                      </m:r>
                      <m:r>
                        <a:rPr lang="en-US" sz="2000" i="1">
                          <a:latin typeface="Cambria Math" panose="02040503050406030204" pitchFamily="18" charset="0"/>
                        </a:rPr>
                        <m:t>+</m:t>
                      </m:r>
                      <m:d>
                        <m:dPr>
                          <m:ctrlPr>
                            <a:rPr lang="en-US" sz="2000" i="1">
                              <a:latin typeface="Cambria Math" panose="02040503050406030204" pitchFamily="18" charset="0"/>
                            </a:rPr>
                          </m:ctrlPr>
                        </m:dPr>
                        <m:e>
                          <m:r>
                            <a:rPr lang="en-US" sz="2000" i="1">
                              <a:latin typeface="Cambria Math" panose="02040503050406030204" pitchFamily="18" charset="0"/>
                            </a:rPr>
                            <m:t>1 −</m:t>
                          </m:r>
                          <m:r>
                            <a:rPr lang="en-US" sz="2000" i="1">
                              <a:latin typeface="Cambria Math" panose="02040503050406030204" pitchFamily="18" charset="0"/>
                            </a:rPr>
                            <m:t>𝑝</m:t>
                          </m:r>
                        </m:e>
                      </m:d>
                      <m:r>
                        <a:rPr lang="en-US" sz="2000" i="1">
                          <a:latin typeface="Cambria Math" panose="02040503050406030204" pitchFamily="18" charset="0"/>
                          <a:ea typeface="Cambria Math" panose="02040503050406030204" pitchFamily="18" charset="0"/>
                        </a:rPr>
                        <m:t>𝜆</m:t>
                      </m:r>
                      <m:d>
                        <m:dPr>
                          <m:ctrlPr>
                            <a:rPr lang="en-US" sz="2000" i="1">
                              <a:latin typeface="Cambria Math" panose="02040503050406030204" pitchFamily="18" charset="0"/>
                              <a:ea typeface="Cambria Math" panose="02040503050406030204" pitchFamily="18" charset="0"/>
                            </a:rPr>
                          </m:ctrlPr>
                        </m:dPr>
                        <m:e>
                          <m:r>
                            <a:rPr lang="en-US" sz="2000" i="1">
                              <a:latin typeface="Cambria Math" panose="02040503050406030204" pitchFamily="18" charset="0"/>
                              <a:ea typeface="Cambria Math" panose="02040503050406030204" pitchFamily="18" charset="0"/>
                            </a:rPr>
                            <m:t>𝑟</m:t>
                          </m:r>
                          <m:r>
                            <a:rPr lang="en-US" sz="2000" i="1">
                              <a:latin typeface="Cambria Math" panose="02040503050406030204" pitchFamily="18" charset="0"/>
                              <a:ea typeface="Cambria Math" panose="02040503050406030204" pitchFamily="18" charset="0"/>
                            </a:rPr>
                            <m:t> −</m:t>
                          </m:r>
                          <m:r>
                            <a:rPr lang="en-US" sz="2000" i="1">
                              <a:latin typeface="Cambria Math" panose="02040503050406030204" pitchFamily="18" charset="0"/>
                              <a:ea typeface="Cambria Math" panose="02040503050406030204" pitchFamily="18" charset="0"/>
                            </a:rPr>
                            <m:t>𝑡</m:t>
                          </m:r>
                        </m:e>
                      </m:d>
                    </m:oMath>
                  </m:oMathPara>
                </a14:m>
                <a:endParaRPr lang="en-US" sz="2000" dirty="0">
                  <a:ea typeface="Cambria Math" panose="02040503050406030204" pitchFamily="18" charset="0"/>
                </a:endParaRPr>
              </a:p>
            </p:txBody>
          </p:sp>
        </mc:Choice>
        <mc:Fallback xmlns="">
          <p:sp>
            <p:nvSpPr>
              <p:cNvPr id="17" name="TextBox 16">
                <a:extLst>
                  <a:ext uri="{FF2B5EF4-FFF2-40B4-BE49-F238E27FC236}">
                    <a16:creationId xmlns:a16="http://schemas.microsoft.com/office/drawing/2014/main" id="{61FAEB4F-ED0D-1545-8C0F-657229085310}"/>
                  </a:ext>
                </a:extLst>
              </p:cNvPr>
              <p:cNvSpPr txBox="1">
                <a:spLocks noRot="1" noChangeAspect="1" noMove="1" noResize="1" noEditPoints="1" noAdjustHandles="1" noChangeArrowheads="1" noChangeShapeType="1" noTextEdit="1"/>
              </p:cNvSpPr>
              <p:nvPr/>
            </p:nvSpPr>
            <p:spPr>
              <a:xfrm>
                <a:off x="10569161" y="2453192"/>
                <a:ext cx="10037928" cy="5546134"/>
              </a:xfrm>
              <a:prstGeom prst="rect">
                <a:avLst/>
              </a:prstGeom>
              <a:blipFill>
                <a:blip r:embed="rId3"/>
                <a:stretch>
                  <a:fillRect l="-505" t="-685" r="-505" b="-228"/>
                </a:stretch>
              </a:blipFill>
            </p:spPr>
            <p:txBody>
              <a:bodyPr/>
              <a:lstStyle/>
              <a:p>
                <a:r>
                  <a:rPr lang="en-US">
                    <a:noFill/>
                  </a:rPr>
                  <a:t> </a:t>
                </a:r>
              </a:p>
            </p:txBody>
          </p:sp>
        </mc:Fallback>
      </mc:AlternateContent>
      <p:pic>
        <p:nvPicPr>
          <p:cNvPr id="1028" name="Picture 4">
            <a:extLst>
              <a:ext uri="{FF2B5EF4-FFF2-40B4-BE49-F238E27FC236}">
                <a16:creationId xmlns:a16="http://schemas.microsoft.com/office/drawing/2014/main" id="{070F4C2C-6F1C-AB4C-9E93-6DD307ED2D7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611068" y="2937607"/>
            <a:ext cx="3852472" cy="3032586"/>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a:extLst>
              <a:ext uri="{FF2B5EF4-FFF2-40B4-BE49-F238E27FC236}">
                <a16:creationId xmlns:a16="http://schemas.microsoft.com/office/drawing/2014/main" id="{AE528CCC-C0A8-E44B-A88E-961E1A2B8F9F}"/>
              </a:ext>
            </a:extLst>
          </p:cNvPr>
          <p:cNvSpPr txBox="1"/>
          <p:nvPr/>
        </p:nvSpPr>
        <p:spPr>
          <a:xfrm>
            <a:off x="264532" y="8125275"/>
            <a:ext cx="10037930" cy="13531397"/>
          </a:xfrm>
          <a:prstGeom prst="rect">
            <a:avLst/>
          </a:prstGeom>
          <a:noFill/>
        </p:spPr>
        <p:txBody>
          <a:bodyPr wrap="square" rtlCol="0">
            <a:spAutoFit/>
          </a:bodyPr>
          <a:lstStyle/>
          <a:p>
            <a:pPr algn="ctr"/>
            <a:r>
              <a:rPr lang="en-US" sz="2400" dirty="0">
                <a:latin typeface="Times New Roman" panose="02020603050405020304" pitchFamily="18" charset="0"/>
                <a:cs typeface="Times New Roman" panose="02020603050405020304" pitchFamily="18" charset="0"/>
              </a:rPr>
              <a:t>PROBLEM DEFINITION</a:t>
            </a:r>
          </a:p>
          <a:p>
            <a:pPr algn="ctr"/>
            <a:endParaRPr lang="en-US" sz="2430" dirty="0">
              <a:latin typeface="Times New Roman" panose="02020603050405020304" pitchFamily="18" charset="0"/>
              <a:cs typeface="Times New Roman" panose="02020603050405020304" pitchFamily="18" charset="0"/>
            </a:endParaRPr>
          </a:p>
          <a:p>
            <a:pPr algn="just" fontAlgn="base"/>
            <a:r>
              <a:rPr lang="en-US" sz="2000" dirty="0">
                <a:latin typeface="Times New Roman" panose="02020603050405020304" pitchFamily="18" charset="0"/>
                <a:cs typeface="Times New Roman" panose="02020603050405020304" pitchFamily="18" charset="0"/>
              </a:rPr>
              <a:t>Queue length estimation (QLE) is one of the inherent key capabilities of connected and autonomous vehicles for operations control.  This study aim to estimate the queue lengths without knowing the true parameters as well as the true queue lengths.  The problem can summarize as:</a:t>
            </a:r>
          </a:p>
          <a:p>
            <a:pPr fontAlgn="base"/>
            <a:endParaRPr lang="en-US" sz="2000" dirty="0">
              <a:latin typeface="Times New Roman" panose="02020603050405020304" pitchFamily="18" charset="0"/>
              <a:cs typeface="Times New Roman" panose="02020603050405020304" pitchFamily="18" charset="0"/>
            </a:endParaRPr>
          </a:p>
          <a:p>
            <a:pPr marL="800100" lvl="1" indent="-342900" fontAlgn="base">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	queue lengths show nonlinear behavior with unknown distribution type</a:t>
            </a:r>
          </a:p>
          <a:p>
            <a:pPr marL="800100" lvl="1" indent="-342900" algn="just" fontAlgn="base">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	underlying process model is also very complex depending on arrival rate, changing 	signal timing, day of time, and roadway geometry, etc.</a:t>
            </a:r>
          </a:p>
          <a:p>
            <a:pPr fontAlgn="base"/>
            <a:endParaRPr lang="en-US" sz="2000" dirty="0">
              <a:latin typeface="Times New Roman" panose="02020603050405020304" pitchFamily="18" charset="0"/>
              <a:cs typeface="Times New Roman" panose="02020603050405020304" pitchFamily="18" charset="0"/>
            </a:endParaRPr>
          </a:p>
          <a:p>
            <a:pPr fontAlgn="base"/>
            <a:endParaRPr lang="en-US" sz="2000" dirty="0">
              <a:latin typeface="Times New Roman" panose="02020603050405020304" pitchFamily="18" charset="0"/>
              <a:cs typeface="Times New Roman" panose="02020603050405020304" pitchFamily="18" charset="0"/>
            </a:endParaRPr>
          </a:p>
          <a:p>
            <a:pPr fontAlgn="base"/>
            <a:endParaRPr lang="en-US" sz="2000" dirty="0">
              <a:latin typeface="Times New Roman" panose="02020603050405020304" pitchFamily="18" charset="0"/>
              <a:cs typeface="Times New Roman" panose="02020603050405020304" pitchFamily="18" charset="0"/>
            </a:endParaRPr>
          </a:p>
          <a:p>
            <a:pPr fontAlgn="base"/>
            <a:endParaRPr lang="en-US" sz="2000" dirty="0">
              <a:latin typeface="Times New Roman" panose="02020603050405020304" pitchFamily="18" charset="0"/>
              <a:cs typeface="Times New Roman" panose="02020603050405020304" pitchFamily="18" charset="0"/>
            </a:endParaRPr>
          </a:p>
          <a:p>
            <a:pPr fontAlgn="base"/>
            <a:endParaRPr lang="en-US" sz="2000" dirty="0">
              <a:latin typeface="Times New Roman" panose="02020603050405020304" pitchFamily="18" charset="0"/>
              <a:cs typeface="Times New Roman" panose="02020603050405020304" pitchFamily="18" charset="0"/>
            </a:endParaRPr>
          </a:p>
          <a:p>
            <a:pPr fontAlgn="base"/>
            <a:endParaRPr lang="en-US" sz="2000" dirty="0">
              <a:latin typeface="Times New Roman" panose="02020603050405020304" pitchFamily="18" charset="0"/>
              <a:cs typeface="Times New Roman" panose="02020603050405020304" pitchFamily="18" charset="0"/>
            </a:endParaRPr>
          </a:p>
          <a:p>
            <a:pPr fontAlgn="base"/>
            <a:endParaRPr lang="en-US" sz="2000" dirty="0">
              <a:latin typeface="Times New Roman" panose="02020603050405020304" pitchFamily="18" charset="0"/>
              <a:cs typeface="Times New Roman" panose="02020603050405020304" pitchFamily="18" charset="0"/>
            </a:endParaRPr>
          </a:p>
          <a:p>
            <a:pPr algn="just" fontAlgn="base"/>
            <a:r>
              <a:rPr lang="en-US" sz="2000" dirty="0">
                <a:latin typeface="Times New Roman" panose="02020603050405020304" pitchFamily="18" charset="0"/>
                <a:cs typeface="Times New Roman" panose="02020603050405020304" pitchFamily="18" charset="0"/>
              </a:rPr>
              <a:t>The traffic model on signalized intersections is measured by the queue length which can be used to estimate delays and travel times.  Based from a relationship between the incoming vehicles to the traffic signals, the model would be improved from the interaction of the user’s demands of conflict.  Analytical closed-form expressions were developed by specific traffic parameter based by a cycle to cycle interaction where the communication from connected and autonomous vehicles and traffic signals share specific data. These parameters are:</a:t>
            </a:r>
          </a:p>
          <a:p>
            <a:pPr fontAlgn="base"/>
            <a:endParaRPr lang="en-US" sz="2000" dirty="0">
              <a:latin typeface="Times New Roman" panose="02020603050405020304" pitchFamily="18" charset="0"/>
              <a:cs typeface="Times New Roman" panose="02020603050405020304" pitchFamily="18" charset="0"/>
            </a:endParaRPr>
          </a:p>
          <a:p>
            <a:pPr fontAlgn="base"/>
            <a:endParaRPr lang="en-US" sz="2000" dirty="0">
              <a:latin typeface="Times New Roman" panose="02020603050405020304" pitchFamily="18" charset="0"/>
              <a:cs typeface="Times New Roman" panose="02020603050405020304" pitchFamily="18" charset="0"/>
            </a:endParaRPr>
          </a:p>
          <a:p>
            <a:pPr fontAlgn="base"/>
            <a:endParaRPr lang="en-US" sz="2000" dirty="0">
              <a:latin typeface="Times New Roman" panose="02020603050405020304" pitchFamily="18" charset="0"/>
              <a:cs typeface="Times New Roman" panose="02020603050405020304" pitchFamily="18" charset="0"/>
            </a:endParaRPr>
          </a:p>
          <a:p>
            <a:pPr fontAlgn="base"/>
            <a:endParaRPr lang="en-US" sz="2000" dirty="0">
              <a:latin typeface="Times New Roman" panose="02020603050405020304" pitchFamily="18" charset="0"/>
              <a:cs typeface="Times New Roman" panose="02020603050405020304" pitchFamily="18" charset="0"/>
            </a:endParaRPr>
          </a:p>
          <a:p>
            <a:pPr fontAlgn="base"/>
            <a:endParaRPr lang="en-US" sz="2000" dirty="0">
              <a:latin typeface="Times New Roman" panose="02020603050405020304" pitchFamily="18" charset="0"/>
              <a:cs typeface="Times New Roman" panose="02020603050405020304" pitchFamily="18" charset="0"/>
            </a:endParaRPr>
          </a:p>
          <a:p>
            <a:pPr fontAlgn="base"/>
            <a:endParaRPr lang="en-US" sz="2000" dirty="0">
              <a:latin typeface="Times New Roman" panose="02020603050405020304" pitchFamily="18" charset="0"/>
              <a:cs typeface="Times New Roman" panose="02020603050405020304" pitchFamily="18" charset="0"/>
            </a:endParaRPr>
          </a:p>
          <a:p>
            <a:pPr fontAlgn="base"/>
            <a:endParaRPr lang="en-US" sz="2000" dirty="0">
              <a:latin typeface="Times New Roman" panose="02020603050405020304" pitchFamily="18" charset="0"/>
              <a:cs typeface="Times New Roman" panose="02020603050405020304" pitchFamily="18" charset="0"/>
            </a:endParaRPr>
          </a:p>
          <a:p>
            <a:pPr fontAlgn="base"/>
            <a:endParaRPr lang="en-US" sz="2000" dirty="0">
              <a:latin typeface="Times New Roman" panose="02020603050405020304" pitchFamily="18" charset="0"/>
              <a:cs typeface="Times New Roman" panose="02020603050405020304" pitchFamily="18" charset="0"/>
            </a:endParaRPr>
          </a:p>
          <a:p>
            <a:pPr fontAlgn="base"/>
            <a:endParaRPr lang="en-US" sz="2000" dirty="0">
              <a:latin typeface="Times New Roman" panose="02020603050405020304" pitchFamily="18" charset="0"/>
              <a:cs typeface="Times New Roman" panose="02020603050405020304" pitchFamily="18" charset="0"/>
            </a:endParaRPr>
          </a:p>
          <a:p>
            <a:pPr fontAlgn="base"/>
            <a:endParaRPr lang="en-US" sz="2000" dirty="0">
              <a:latin typeface="Times New Roman" panose="02020603050405020304" pitchFamily="18" charset="0"/>
              <a:cs typeface="Times New Roman" panose="02020603050405020304" pitchFamily="18" charset="0"/>
            </a:endParaRPr>
          </a:p>
          <a:p>
            <a:pPr fontAlgn="base"/>
            <a:endParaRPr lang="en-US" sz="2000" dirty="0">
              <a:latin typeface="Times New Roman" panose="02020603050405020304" pitchFamily="18" charset="0"/>
              <a:cs typeface="Times New Roman" panose="02020603050405020304" pitchFamily="18" charset="0"/>
            </a:endParaRPr>
          </a:p>
          <a:p>
            <a:pPr fontAlgn="base"/>
            <a:endParaRPr lang="en-US" sz="2000" dirty="0">
              <a:latin typeface="Times New Roman" panose="02020603050405020304" pitchFamily="18" charset="0"/>
              <a:cs typeface="Times New Roman" panose="02020603050405020304" pitchFamily="18" charset="0"/>
            </a:endParaRPr>
          </a:p>
          <a:p>
            <a:pPr fontAlgn="base"/>
            <a:endParaRPr lang="en-US" sz="2000" dirty="0">
              <a:latin typeface="Times New Roman" panose="02020603050405020304" pitchFamily="18" charset="0"/>
              <a:cs typeface="Times New Roman" panose="02020603050405020304" pitchFamily="18" charset="0"/>
            </a:endParaRPr>
          </a:p>
          <a:p>
            <a:pPr fontAlgn="base"/>
            <a:endParaRPr lang="en-US" sz="2000" dirty="0">
              <a:latin typeface="Times New Roman" panose="02020603050405020304" pitchFamily="18" charset="0"/>
              <a:cs typeface="Times New Roman" panose="02020603050405020304" pitchFamily="18" charset="0"/>
            </a:endParaRPr>
          </a:p>
          <a:p>
            <a:pPr fontAlgn="base"/>
            <a:endParaRPr lang="en-US" sz="2000" dirty="0">
              <a:latin typeface="Times New Roman" panose="02020603050405020304" pitchFamily="18" charset="0"/>
              <a:cs typeface="Times New Roman" panose="02020603050405020304" pitchFamily="18" charset="0"/>
            </a:endParaRPr>
          </a:p>
          <a:p>
            <a:pPr algn="just">
              <a:spcBef>
                <a:spcPts val="600"/>
              </a:spcBef>
              <a:spcAft>
                <a:spcPts val="450"/>
              </a:spcAft>
            </a:pPr>
            <a:r>
              <a:rPr lang="en-US" sz="2000" dirty="0">
                <a:latin typeface="Times New Roman" panose="02020603050405020304" pitchFamily="18" charset="0"/>
                <a:cs typeface="Times New Roman" panose="02020603050405020304" pitchFamily="18" charset="0"/>
              </a:rPr>
              <a:t>In VISSIM, 1000 cycles produced random numbers of probe vehicles that would communicate to the traffic signal. </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This study </a:t>
            </a:r>
            <a:r>
              <a:rPr lang="en-US" sz="2000" dirty="0">
                <a:solidFill>
                  <a:srgbClr val="212121"/>
                </a:solidFill>
                <a:latin typeface="Times New Roman" panose="02020603050405020304" pitchFamily="18" charset="0"/>
                <a:ea typeface="Times New Roman" panose="02020603050405020304" pitchFamily="18" charset="0"/>
                <a:cs typeface="Times New Roman" panose="02020603050405020304" pitchFamily="18" charset="0"/>
              </a:rPr>
              <a:t>aims to formulate and filter the low-level parameters for unimodal distribution case.</a:t>
            </a:r>
            <a:r>
              <a:rPr lang="en-US" sz="2000" dirty="0">
                <a:latin typeface="Times New Roman" panose="02020603050405020304" pitchFamily="18" charset="0"/>
                <a:cs typeface="Times New Roman" panose="02020603050405020304" pitchFamily="18" charset="0"/>
              </a:rPr>
              <a:t>  Using the data, we will formulate a low-level parameters from the traffic parameters from each cycle where we will filter this information to make an estimated queue length that will like the original queue length.</a:t>
            </a:r>
            <a:endParaRPr lang="en-US" sz="2000" dirty="0">
              <a:latin typeface="Times New Roman" panose="02020603050405020304" pitchFamily="18" charset="0"/>
              <a:ea typeface="Calibri" panose="020F0502020204030204" pitchFamily="34" charset="0"/>
              <a:cs typeface="Times New Roman" panose="02020603050405020304" pitchFamily="18" charset="0"/>
            </a:endParaRPr>
          </a:p>
        </p:txBody>
      </p:sp>
      <mc:AlternateContent xmlns:mc="http://schemas.openxmlformats.org/markup-compatibility/2006" xmlns:a14="http://schemas.microsoft.com/office/drawing/2010/main">
        <mc:Choice Requires="a14">
          <p:graphicFrame>
            <p:nvGraphicFramePr>
              <p:cNvPr id="19" name="Table 18">
                <a:extLst>
                  <a:ext uri="{FF2B5EF4-FFF2-40B4-BE49-F238E27FC236}">
                    <a16:creationId xmlns:a16="http://schemas.microsoft.com/office/drawing/2014/main" id="{694E9286-09EA-F449-B61C-3FAB8245CB23}"/>
                  </a:ext>
                </a:extLst>
              </p:cNvPr>
              <p:cNvGraphicFramePr>
                <a:graphicFrameLocks noGrp="1"/>
              </p:cNvGraphicFramePr>
              <p:nvPr>
                <p:extLst>
                  <p:ext uri="{D42A27DB-BD31-4B8C-83A1-F6EECF244321}">
                    <p14:modId xmlns:p14="http://schemas.microsoft.com/office/powerpoint/2010/main" val="2424812882"/>
                  </p:ext>
                </p:extLst>
              </p:nvPr>
            </p:nvGraphicFramePr>
            <p:xfrm>
              <a:off x="264533" y="15619860"/>
              <a:ext cx="10037927" cy="4105661"/>
            </p:xfrm>
            <a:graphic>
              <a:graphicData uri="http://schemas.openxmlformats.org/drawingml/2006/table">
                <a:tbl>
                  <a:tblPr firstRow="1" bandRow="1">
                    <a:tableStyleId>{5C22544A-7EE6-4342-B048-85BDC9FD1C3A}</a:tableStyleId>
                  </a:tblPr>
                  <a:tblGrid>
                    <a:gridCol w="912219">
                      <a:extLst>
                        <a:ext uri="{9D8B030D-6E8A-4147-A177-3AD203B41FA5}">
                          <a16:colId xmlns:a16="http://schemas.microsoft.com/office/drawing/2014/main" val="3229727927"/>
                        </a:ext>
                      </a:extLst>
                    </a:gridCol>
                    <a:gridCol w="574214">
                      <a:extLst>
                        <a:ext uri="{9D8B030D-6E8A-4147-A177-3AD203B41FA5}">
                          <a16:colId xmlns:a16="http://schemas.microsoft.com/office/drawing/2014/main" val="1477877495"/>
                        </a:ext>
                      </a:extLst>
                    </a:gridCol>
                    <a:gridCol w="8551494">
                      <a:extLst>
                        <a:ext uri="{9D8B030D-6E8A-4147-A177-3AD203B41FA5}">
                          <a16:colId xmlns:a16="http://schemas.microsoft.com/office/drawing/2014/main" val="393948200"/>
                        </a:ext>
                      </a:extLst>
                    </a:gridCol>
                  </a:tblGrid>
                  <a:tr h="841247">
                    <a:tc>
                      <a:txBody>
                        <a:bodyPr/>
                        <a:lstStyle/>
                        <a:p>
                          <a:pPr algn="l"/>
                          <a:r>
                            <a:rPr lang="en-US" sz="1900" b="0" dirty="0">
                              <a:solidFill>
                                <a:schemeClr val="tx1"/>
                              </a:solidFill>
                              <a:latin typeface="Times New Roman" panose="02020603050405020304" pitchFamily="18" charset="0"/>
                              <a:cs typeface="Times New Roman" panose="02020603050405020304" pitchFamily="18" charset="0"/>
                            </a:rPr>
                            <a:t>L</a:t>
                          </a:r>
                        </a:p>
                      </a:txBody>
                      <a:tcPr marL="246888" marR="246888" marT="123444" marB="123444">
                        <a:lnL w="12700" cap="flat" cmpd="sng" algn="ctr">
                          <a:noFill/>
                          <a:prstDash val="solid"/>
                          <a:round/>
                          <a:headEnd type="none" w="med" len="med"/>
                          <a:tailEnd type="none" w="med" len="med"/>
                        </a:lnL>
                        <a:lnR w="3175"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900" b="0" dirty="0">
                              <a:solidFill>
                                <a:schemeClr val="tx1"/>
                              </a:solidFill>
                              <a:latin typeface="Times New Roman" panose="02020603050405020304" pitchFamily="18" charset="0"/>
                              <a:cs typeface="Times New Roman" panose="02020603050405020304" pitchFamily="18" charset="0"/>
                            </a:rPr>
                            <a:t>:</a:t>
                          </a:r>
                        </a:p>
                      </a:txBody>
                      <a:tcPr marL="246888" marR="246888" marT="123444" marB="123444">
                        <a:lnL w="3175" cap="flat" cmpd="sng" algn="ctr">
                          <a:noFill/>
                          <a:prstDash val="solid"/>
                          <a:round/>
                          <a:headEnd type="none" w="med" len="med"/>
                          <a:tailEnd type="none" w="med" len="med"/>
                        </a:lnL>
                        <a:lnR w="3175"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900" b="0" dirty="0">
                              <a:solidFill>
                                <a:schemeClr val="tx1"/>
                              </a:solidFill>
                              <a:latin typeface="Times New Roman" panose="02020603050405020304" pitchFamily="18" charset="0"/>
                              <a:cs typeface="Times New Roman" panose="02020603050405020304" pitchFamily="18" charset="0"/>
                            </a:rPr>
                            <a:t>Location of the last probe vehicle (PV or CAVs or any sampled vehicles) in the  order of vehicles from the stop bar from the traffic light</a:t>
                          </a:r>
                        </a:p>
                      </a:txBody>
                      <a:tcPr marL="246888" marR="246888" marT="123444" marB="123444">
                        <a:lnL w="3175" cap="flat" cmpd="sng" algn="ctr">
                          <a:noFill/>
                          <a:prstDash val="solid"/>
                          <a:round/>
                          <a:headEnd type="none" w="med" len="med"/>
                          <a:tailEnd type="none" w="med" len="med"/>
                        </a:lnL>
                        <a:lnR w="3175"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23638358"/>
                      </a:ext>
                    </a:extLst>
                  </a:tr>
                  <a:tr h="544069">
                    <a:tc>
                      <a:txBody>
                        <a:bodyPr/>
                        <a:lstStyle/>
                        <a:p>
                          <a:pPr algn="l"/>
                          <a:r>
                            <a:rPr lang="en-US" sz="1900" b="0" dirty="0">
                              <a:solidFill>
                                <a:schemeClr val="tx1"/>
                              </a:solidFill>
                              <a:latin typeface="Times New Roman" panose="02020603050405020304" pitchFamily="18" charset="0"/>
                              <a:cs typeface="Times New Roman" panose="02020603050405020304" pitchFamily="18" charset="0"/>
                            </a:rPr>
                            <a:t>T</a:t>
                          </a:r>
                        </a:p>
                      </a:txBody>
                      <a:tcPr marL="246888" marR="246888" marT="123444" marB="123444">
                        <a:lnL w="12700"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900" b="0" dirty="0">
                              <a:solidFill>
                                <a:schemeClr val="tx1"/>
                              </a:solidFill>
                              <a:latin typeface="Times New Roman" panose="02020603050405020304" pitchFamily="18" charset="0"/>
                              <a:cs typeface="Times New Roman" panose="02020603050405020304" pitchFamily="18" charset="0"/>
                            </a:rPr>
                            <a:t>:</a:t>
                          </a:r>
                        </a:p>
                      </a:txBody>
                      <a:tcPr marL="246888" marR="246888" marT="123444" marB="123444">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a:r>
                            <a:rPr lang="en-US" sz="1900" b="0" dirty="0">
                              <a:latin typeface="Times New Roman" panose="02020603050405020304" pitchFamily="18" charset="0"/>
                              <a:cs typeface="Times New Roman" panose="02020603050405020304" pitchFamily="18" charset="0"/>
                            </a:rPr>
                            <a:t>Time instant of the last PV that joins the book of the queue from the traffic light</a:t>
                          </a:r>
                          <a:endParaRPr lang="en-US" sz="1900" b="0" dirty="0">
                            <a:solidFill>
                              <a:schemeClr val="tx1"/>
                            </a:solidFill>
                            <a:latin typeface="Times New Roman" panose="02020603050405020304" pitchFamily="18" charset="0"/>
                            <a:cs typeface="Times New Roman" panose="02020603050405020304" pitchFamily="18" charset="0"/>
                          </a:endParaRPr>
                        </a:p>
                      </a:txBody>
                      <a:tcPr marL="246888" marR="246888" marT="123444" marB="123444">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18717578"/>
                      </a:ext>
                    </a:extLst>
                  </a:tr>
                  <a:tr h="544069">
                    <a:tc>
                      <a:txBody>
                        <a:bodyPr/>
                        <a:lstStyle/>
                        <a:p>
                          <a:pPr algn="l"/>
                          <a:r>
                            <a:rPr lang="en-US" sz="1900" b="0" dirty="0">
                              <a:solidFill>
                                <a:schemeClr val="tx1"/>
                              </a:solidFill>
                              <a:latin typeface="Times New Roman" panose="02020603050405020304" pitchFamily="18" charset="0"/>
                              <a:cs typeface="Times New Roman" panose="02020603050405020304" pitchFamily="18" charset="0"/>
                            </a:rPr>
                            <a:t>M</a:t>
                          </a:r>
                        </a:p>
                      </a:txBody>
                      <a:tcPr marL="246888" marR="246888" marT="123444" marB="123444">
                        <a:lnL w="12700"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900" b="0" dirty="0">
                              <a:solidFill>
                                <a:schemeClr val="tx1"/>
                              </a:solidFill>
                              <a:latin typeface="Times New Roman" panose="02020603050405020304" pitchFamily="18" charset="0"/>
                              <a:cs typeface="Times New Roman" panose="02020603050405020304" pitchFamily="18" charset="0"/>
                            </a:rPr>
                            <a:t>:</a:t>
                          </a:r>
                        </a:p>
                      </a:txBody>
                      <a:tcPr marL="246888" marR="246888" marT="123444" marB="123444">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900" b="0" dirty="0">
                              <a:latin typeface="Times New Roman" panose="02020603050405020304" pitchFamily="18" charset="0"/>
                              <a:cs typeface="Times New Roman" panose="02020603050405020304" pitchFamily="18" charset="0"/>
                            </a:rPr>
                            <a:t>Number of PVs in the queue</a:t>
                          </a:r>
                        </a:p>
                      </a:txBody>
                      <a:tcPr marL="246888" marR="246888" marT="123444" marB="123444">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79265849"/>
                      </a:ext>
                    </a:extLst>
                  </a:tr>
                  <a:tr h="544069">
                    <a:tc>
                      <a:txBody>
                        <a:bodyPr/>
                        <a:lstStyle/>
                        <a:p>
                          <a:pPr algn="l"/>
                          <a:r>
                            <a:rPr lang="en-US" sz="1900" b="0" dirty="0">
                              <a:solidFill>
                                <a:schemeClr val="tx1"/>
                              </a:solidFill>
                              <a:latin typeface="Times New Roman" panose="02020603050405020304" pitchFamily="18" charset="0"/>
                              <a:cs typeface="Times New Roman" panose="02020603050405020304" pitchFamily="18" charset="0"/>
                            </a:rPr>
                            <a:t>R</a:t>
                          </a:r>
                        </a:p>
                      </a:txBody>
                      <a:tcPr marL="246888" marR="246888" marT="123444" marB="123444">
                        <a:lnL w="12700"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900" b="0" dirty="0">
                              <a:solidFill>
                                <a:schemeClr val="tx1"/>
                              </a:solidFill>
                              <a:latin typeface="Times New Roman" panose="02020603050405020304" pitchFamily="18" charset="0"/>
                              <a:cs typeface="Times New Roman" panose="02020603050405020304" pitchFamily="18" charset="0"/>
                            </a:rPr>
                            <a:t>:</a:t>
                          </a:r>
                        </a:p>
                      </a:txBody>
                      <a:tcPr marL="246888" marR="246888" marT="123444" marB="123444">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900" b="0" dirty="0">
                              <a:latin typeface="Times New Roman" panose="02020603050405020304" pitchFamily="18" charset="0"/>
                              <a:cs typeface="Times New Roman" panose="02020603050405020304" pitchFamily="18" charset="0"/>
                            </a:rPr>
                            <a:t>Duration of the signal (Fixed to 45 seconds)</a:t>
                          </a:r>
                        </a:p>
                      </a:txBody>
                      <a:tcPr marL="246888" marR="246888" marT="123444" marB="123444">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87929071"/>
                      </a:ext>
                    </a:extLst>
                  </a:tr>
                  <a:tr h="544069">
                    <a:tc>
                      <a:txBody>
                        <a:bodyPr/>
                        <a:lstStyle/>
                        <a:p>
                          <a:pPr algn="l"/>
                          <a:r>
                            <a:rPr lang="en-US" sz="1900" b="0" dirty="0">
                              <a:solidFill>
                                <a:schemeClr val="tx1"/>
                              </a:solidFill>
                              <a:latin typeface="Times New Roman" panose="02020603050405020304" pitchFamily="18" charset="0"/>
                              <a:cs typeface="Times New Roman" panose="02020603050405020304" pitchFamily="18" charset="0"/>
                            </a:rPr>
                            <a:t>QL</a:t>
                          </a:r>
                        </a:p>
                      </a:txBody>
                      <a:tcPr marL="246888" marR="246888" marT="123444" marB="123444">
                        <a:lnL w="12700"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900" b="0" dirty="0">
                              <a:solidFill>
                                <a:schemeClr val="tx1"/>
                              </a:solidFill>
                              <a:latin typeface="Times New Roman" panose="02020603050405020304" pitchFamily="18" charset="0"/>
                              <a:cs typeface="Times New Roman" panose="02020603050405020304" pitchFamily="18" charset="0"/>
                            </a:rPr>
                            <a:t>:</a:t>
                          </a:r>
                        </a:p>
                      </a:txBody>
                      <a:tcPr marL="246888" marR="246888" marT="123444" marB="123444">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a:r>
                            <a:rPr lang="en-US" sz="1900" b="0" dirty="0">
                              <a:latin typeface="Times New Roman" panose="02020603050405020304" pitchFamily="18" charset="0"/>
                              <a:cs typeface="Times New Roman" panose="02020603050405020304" pitchFamily="18" charset="0"/>
                            </a:rPr>
                            <a:t>The true queue length from each cycle</a:t>
                          </a:r>
                          <a:endParaRPr lang="en-US" sz="1900" b="0" dirty="0">
                            <a:solidFill>
                              <a:schemeClr val="tx1"/>
                            </a:solidFill>
                            <a:latin typeface="Times New Roman" panose="02020603050405020304" pitchFamily="18" charset="0"/>
                            <a:cs typeface="Times New Roman" panose="02020603050405020304" pitchFamily="18" charset="0"/>
                          </a:endParaRPr>
                        </a:p>
                      </a:txBody>
                      <a:tcPr marL="246888" marR="246888" marT="123444" marB="123444">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30022484"/>
                      </a:ext>
                    </a:extLst>
                  </a:tr>
                  <a:tr h="544069">
                    <a:tc>
                      <a:txBody>
                        <a:bodyPr/>
                        <a:lstStyle/>
                        <a:p>
                          <a:pPr algn="l"/>
                          <a14:m>
                            <m:oMathPara xmlns:m="http://schemas.openxmlformats.org/officeDocument/2006/math">
                              <m:oMathParaPr>
                                <m:jc m:val="left"/>
                              </m:oMathParaPr>
                              <m:oMath xmlns:m="http://schemas.openxmlformats.org/officeDocument/2006/math">
                                <m:r>
                                  <a:rPr lang="en-US" sz="1900" b="0" i="1" smtClean="0">
                                    <a:latin typeface="Cambria Math" panose="02040503050406030204" pitchFamily="18" charset="0"/>
                                    <a:ea typeface="Cambria Math" panose="02040503050406030204" pitchFamily="18" charset="0"/>
                                  </a:rPr>
                                  <m:t>𝜆</m:t>
                                </m:r>
                              </m:oMath>
                            </m:oMathPara>
                          </a14:m>
                          <a:endParaRPr lang="en-US" sz="1900" b="0" dirty="0">
                            <a:solidFill>
                              <a:schemeClr val="tx1"/>
                            </a:solidFill>
                            <a:latin typeface="Times New Roman" panose="02020603050405020304" pitchFamily="18" charset="0"/>
                            <a:cs typeface="Times New Roman" panose="02020603050405020304" pitchFamily="18" charset="0"/>
                          </a:endParaRPr>
                        </a:p>
                      </a:txBody>
                      <a:tcPr marL="246888" marR="246888" marT="123444" marB="123444">
                        <a:lnL w="12700"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900" b="0" dirty="0">
                              <a:solidFill>
                                <a:schemeClr val="tx1"/>
                              </a:solidFill>
                              <a:latin typeface="Times New Roman" panose="02020603050405020304" pitchFamily="18" charset="0"/>
                              <a:cs typeface="Times New Roman" panose="02020603050405020304" pitchFamily="18" charset="0"/>
                            </a:rPr>
                            <a:t>:</a:t>
                          </a:r>
                        </a:p>
                      </a:txBody>
                      <a:tcPr marL="246888" marR="246888" marT="123444" marB="123444">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900" b="0" dirty="0">
                              <a:latin typeface="Times New Roman" panose="02020603050405020304" pitchFamily="18" charset="0"/>
                              <a:ea typeface="Cambria Math" panose="02040503050406030204" pitchFamily="18" charset="0"/>
                              <a:cs typeface="Times New Roman" panose="02020603050405020304" pitchFamily="18" charset="0"/>
                            </a:rPr>
                            <a:t>Arrival rate in unit vehicle per second (VPS)</a:t>
                          </a:r>
                        </a:p>
                      </a:txBody>
                      <a:tcPr marL="246888" marR="246888" marT="123444" marB="123444">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59993911"/>
                      </a:ext>
                    </a:extLst>
                  </a:tr>
                  <a:tr h="544069">
                    <a:tc>
                      <a:txBody>
                        <a:bodyPr/>
                        <a:lstStyle/>
                        <a:p>
                          <a:pPr algn="l"/>
                          <a:r>
                            <a:rPr lang="en-US" sz="1900" b="0" dirty="0">
                              <a:solidFill>
                                <a:schemeClr val="tx1"/>
                              </a:solidFill>
                              <a:latin typeface="Times New Roman" panose="02020603050405020304" pitchFamily="18" charset="0"/>
                              <a:cs typeface="Times New Roman" panose="02020603050405020304" pitchFamily="18" charset="0"/>
                            </a:rPr>
                            <a:t>P</a:t>
                          </a:r>
                        </a:p>
                      </a:txBody>
                      <a:tcPr marL="246888" marR="246888" marT="123444" marB="123444">
                        <a:lnL w="12700"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900" b="0" dirty="0">
                              <a:solidFill>
                                <a:schemeClr val="tx1"/>
                              </a:solidFill>
                              <a:latin typeface="Times New Roman" panose="02020603050405020304" pitchFamily="18" charset="0"/>
                              <a:cs typeface="Times New Roman" panose="02020603050405020304" pitchFamily="18" charset="0"/>
                            </a:rPr>
                            <a:t>:</a:t>
                          </a:r>
                        </a:p>
                      </a:txBody>
                      <a:tcPr marL="246888" marR="246888" marT="123444" marB="123444">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a:r>
                            <a:rPr lang="en-US" sz="1900" b="0" dirty="0">
                              <a:latin typeface="Times New Roman" panose="02020603050405020304" pitchFamily="18" charset="0"/>
                              <a:ea typeface="Cambria Math" panose="02040503050406030204" pitchFamily="18" charset="0"/>
                              <a:cs typeface="Times New Roman" panose="02020603050405020304" pitchFamily="18" charset="0"/>
                            </a:rPr>
                            <a:t>Probe proportion level (0 = p &lt;= 1)</a:t>
                          </a:r>
                          <a:endParaRPr lang="en-US" sz="1900" b="0" dirty="0">
                            <a:solidFill>
                              <a:schemeClr val="tx1"/>
                            </a:solidFill>
                            <a:latin typeface="Times New Roman" panose="02020603050405020304" pitchFamily="18" charset="0"/>
                            <a:cs typeface="Times New Roman" panose="02020603050405020304" pitchFamily="18" charset="0"/>
                          </a:endParaRPr>
                        </a:p>
                      </a:txBody>
                      <a:tcPr marL="246888" marR="246888" marT="123444" marB="123444">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13676328"/>
                      </a:ext>
                    </a:extLst>
                  </a:tr>
                </a:tbl>
              </a:graphicData>
            </a:graphic>
          </p:graphicFrame>
        </mc:Choice>
        <mc:Fallback xmlns="">
          <p:graphicFrame>
            <p:nvGraphicFramePr>
              <p:cNvPr id="19" name="Table 18">
                <a:extLst>
                  <a:ext uri="{FF2B5EF4-FFF2-40B4-BE49-F238E27FC236}">
                    <a16:creationId xmlns:a16="http://schemas.microsoft.com/office/drawing/2014/main" id="{694E9286-09EA-F449-B61C-3FAB8245CB23}"/>
                  </a:ext>
                </a:extLst>
              </p:cNvPr>
              <p:cNvGraphicFramePr>
                <a:graphicFrameLocks noGrp="1"/>
              </p:cNvGraphicFramePr>
              <p:nvPr>
                <p:extLst>
                  <p:ext uri="{D42A27DB-BD31-4B8C-83A1-F6EECF244321}">
                    <p14:modId xmlns:p14="http://schemas.microsoft.com/office/powerpoint/2010/main" val="2424812882"/>
                  </p:ext>
                </p:extLst>
              </p:nvPr>
            </p:nvGraphicFramePr>
            <p:xfrm>
              <a:off x="264533" y="15619860"/>
              <a:ext cx="10037927" cy="4105661"/>
            </p:xfrm>
            <a:graphic>
              <a:graphicData uri="http://schemas.openxmlformats.org/drawingml/2006/table">
                <a:tbl>
                  <a:tblPr firstRow="1" bandRow="1">
                    <a:tableStyleId>{5C22544A-7EE6-4342-B048-85BDC9FD1C3A}</a:tableStyleId>
                  </a:tblPr>
                  <a:tblGrid>
                    <a:gridCol w="912219">
                      <a:extLst>
                        <a:ext uri="{9D8B030D-6E8A-4147-A177-3AD203B41FA5}">
                          <a16:colId xmlns:a16="http://schemas.microsoft.com/office/drawing/2014/main" val="3229727927"/>
                        </a:ext>
                      </a:extLst>
                    </a:gridCol>
                    <a:gridCol w="574214">
                      <a:extLst>
                        <a:ext uri="{9D8B030D-6E8A-4147-A177-3AD203B41FA5}">
                          <a16:colId xmlns:a16="http://schemas.microsoft.com/office/drawing/2014/main" val="1477877495"/>
                        </a:ext>
                      </a:extLst>
                    </a:gridCol>
                    <a:gridCol w="8551494">
                      <a:extLst>
                        <a:ext uri="{9D8B030D-6E8A-4147-A177-3AD203B41FA5}">
                          <a16:colId xmlns:a16="http://schemas.microsoft.com/office/drawing/2014/main" val="393948200"/>
                        </a:ext>
                      </a:extLst>
                    </a:gridCol>
                  </a:tblGrid>
                  <a:tr h="841247">
                    <a:tc>
                      <a:txBody>
                        <a:bodyPr/>
                        <a:lstStyle/>
                        <a:p>
                          <a:pPr algn="l"/>
                          <a:r>
                            <a:rPr lang="en-US" sz="1900" b="0" dirty="0">
                              <a:solidFill>
                                <a:schemeClr val="tx1"/>
                              </a:solidFill>
                              <a:latin typeface="Times New Roman" panose="02020603050405020304" pitchFamily="18" charset="0"/>
                              <a:cs typeface="Times New Roman" panose="02020603050405020304" pitchFamily="18" charset="0"/>
                            </a:rPr>
                            <a:t>L</a:t>
                          </a:r>
                        </a:p>
                      </a:txBody>
                      <a:tcPr marL="246888" marR="246888" marT="123444" marB="123444">
                        <a:lnL w="12700" cap="flat" cmpd="sng" algn="ctr">
                          <a:noFill/>
                          <a:prstDash val="solid"/>
                          <a:round/>
                          <a:headEnd type="none" w="med" len="med"/>
                          <a:tailEnd type="none" w="med" len="med"/>
                        </a:lnL>
                        <a:lnR w="3175"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900" b="0" dirty="0">
                              <a:solidFill>
                                <a:schemeClr val="tx1"/>
                              </a:solidFill>
                              <a:latin typeface="Times New Roman" panose="02020603050405020304" pitchFamily="18" charset="0"/>
                              <a:cs typeface="Times New Roman" panose="02020603050405020304" pitchFamily="18" charset="0"/>
                            </a:rPr>
                            <a:t>:</a:t>
                          </a:r>
                        </a:p>
                      </a:txBody>
                      <a:tcPr marL="246888" marR="246888" marT="123444" marB="123444">
                        <a:lnL w="3175" cap="flat" cmpd="sng" algn="ctr">
                          <a:noFill/>
                          <a:prstDash val="solid"/>
                          <a:round/>
                          <a:headEnd type="none" w="med" len="med"/>
                          <a:tailEnd type="none" w="med" len="med"/>
                        </a:lnL>
                        <a:lnR w="3175"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900" b="0" dirty="0">
                              <a:solidFill>
                                <a:schemeClr val="tx1"/>
                              </a:solidFill>
                              <a:latin typeface="Times New Roman" panose="02020603050405020304" pitchFamily="18" charset="0"/>
                              <a:cs typeface="Times New Roman" panose="02020603050405020304" pitchFamily="18" charset="0"/>
                            </a:rPr>
                            <a:t>Location of the last probe vehicle (PV or CAVs or any sampled vehicles) in the  order of vehicles from the stop bar from the traffic light</a:t>
                          </a:r>
                        </a:p>
                      </a:txBody>
                      <a:tcPr marL="246888" marR="246888" marT="123444" marB="123444">
                        <a:lnL w="3175" cap="flat" cmpd="sng" algn="ctr">
                          <a:noFill/>
                          <a:prstDash val="solid"/>
                          <a:round/>
                          <a:headEnd type="none" w="med" len="med"/>
                          <a:tailEnd type="none" w="med" len="med"/>
                        </a:lnL>
                        <a:lnR w="3175"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23638358"/>
                      </a:ext>
                    </a:extLst>
                  </a:tr>
                  <a:tr h="544069">
                    <a:tc>
                      <a:txBody>
                        <a:bodyPr/>
                        <a:lstStyle/>
                        <a:p>
                          <a:pPr algn="l"/>
                          <a:r>
                            <a:rPr lang="en-US" sz="1900" b="0" dirty="0">
                              <a:solidFill>
                                <a:schemeClr val="tx1"/>
                              </a:solidFill>
                              <a:latin typeface="Times New Roman" panose="02020603050405020304" pitchFamily="18" charset="0"/>
                              <a:cs typeface="Times New Roman" panose="02020603050405020304" pitchFamily="18" charset="0"/>
                            </a:rPr>
                            <a:t>T</a:t>
                          </a:r>
                        </a:p>
                      </a:txBody>
                      <a:tcPr marL="246888" marR="246888" marT="123444" marB="123444">
                        <a:lnL w="12700"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900" b="0" dirty="0">
                              <a:solidFill>
                                <a:schemeClr val="tx1"/>
                              </a:solidFill>
                              <a:latin typeface="Times New Roman" panose="02020603050405020304" pitchFamily="18" charset="0"/>
                              <a:cs typeface="Times New Roman" panose="02020603050405020304" pitchFamily="18" charset="0"/>
                            </a:rPr>
                            <a:t>:</a:t>
                          </a:r>
                        </a:p>
                      </a:txBody>
                      <a:tcPr marL="246888" marR="246888" marT="123444" marB="123444">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a:r>
                            <a:rPr lang="en-US" sz="1900" b="0" dirty="0">
                              <a:latin typeface="Times New Roman" panose="02020603050405020304" pitchFamily="18" charset="0"/>
                              <a:cs typeface="Times New Roman" panose="02020603050405020304" pitchFamily="18" charset="0"/>
                            </a:rPr>
                            <a:t>Time instant of the last PV that joins the book of the queue from the traffic light</a:t>
                          </a:r>
                          <a:endParaRPr lang="en-US" sz="1900" b="0" dirty="0">
                            <a:solidFill>
                              <a:schemeClr val="tx1"/>
                            </a:solidFill>
                            <a:latin typeface="Times New Roman" panose="02020603050405020304" pitchFamily="18" charset="0"/>
                            <a:cs typeface="Times New Roman" panose="02020603050405020304" pitchFamily="18" charset="0"/>
                          </a:endParaRPr>
                        </a:p>
                      </a:txBody>
                      <a:tcPr marL="246888" marR="246888" marT="123444" marB="123444">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18717578"/>
                      </a:ext>
                    </a:extLst>
                  </a:tr>
                  <a:tr h="544069">
                    <a:tc>
                      <a:txBody>
                        <a:bodyPr/>
                        <a:lstStyle/>
                        <a:p>
                          <a:pPr algn="l"/>
                          <a:r>
                            <a:rPr lang="en-US" sz="1900" b="0" dirty="0">
                              <a:solidFill>
                                <a:schemeClr val="tx1"/>
                              </a:solidFill>
                              <a:latin typeface="Times New Roman" panose="02020603050405020304" pitchFamily="18" charset="0"/>
                              <a:cs typeface="Times New Roman" panose="02020603050405020304" pitchFamily="18" charset="0"/>
                            </a:rPr>
                            <a:t>M</a:t>
                          </a:r>
                        </a:p>
                      </a:txBody>
                      <a:tcPr marL="246888" marR="246888" marT="123444" marB="123444">
                        <a:lnL w="12700"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900" b="0" dirty="0">
                              <a:solidFill>
                                <a:schemeClr val="tx1"/>
                              </a:solidFill>
                              <a:latin typeface="Times New Roman" panose="02020603050405020304" pitchFamily="18" charset="0"/>
                              <a:cs typeface="Times New Roman" panose="02020603050405020304" pitchFamily="18" charset="0"/>
                            </a:rPr>
                            <a:t>:</a:t>
                          </a:r>
                        </a:p>
                      </a:txBody>
                      <a:tcPr marL="246888" marR="246888" marT="123444" marB="123444">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900" b="0" dirty="0">
                              <a:latin typeface="Times New Roman" panose="02020603050405020304" pitchFamily="18" charset="0"/>
                              <a:cs typeface="Times New Roman" panose="02020603050405020304" pitchFamily="18" charset="0"/>
                            </a:rPr>
                            <a:t>Number of PVs in the queue</a:t>
                          </a:r>
                        </a:p>
                      </a:txBody>
                      <a:tcPr marL="246888" marR="246888" marT="123444" marB="123444">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79265849"/>
                      </a:ext>
                    </a:extLst>
                  </a:tr>
                  <a:tr h="544069">
                    <a:tc>
                      <a:txBody>
                        <a:bodyPr/>
                        <a:lstStyle/>
                        <a:p>
                          <a:pPr algn="l"/>
                          <a:r>
                            <a:rPr lang="en-US" sz="1900" b="0" dirty="0">
                              <a:solidFill>
                                <a:schemeClr val="tx1"/>
                              </a:solidFill>
                              <a:latin typeface="Times New Roman" panose="02020603050405020304" pitchFamily="18" charset="0"/>
                              <a:cs typeface="Times New Roman" panose="02020603050405020304" pitchFamily="18" charset="0"/>
                            </a:rPr>
                            <a:t>R</a:t>
                          </a:r>
                        </a:p>
                      </a:txBody>
                      <a:tcPr marL="246888" marR="246888" marT="123444" marB="123444">
                        <a:lnL w="12700"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900" b="0" dirty="0">
                              <a:solidFill>
                                <a:schemeClr val="tx1"/>
                              </a:solidFill>
                              <a:latin typeface="Times New Roman" panose="02020603050405020304" pitchFamily="18" charset="0"/>
                              <a:cs typeface="Times New Roman" panose="02020603050405020304" pitchFamily="18" charset="0"/>
                            </a:rPr>
                            <a:t>:</a:t>
                          </a:r>
                        </a:p>
                      </a:txBody>
                      <a:tcPr marL="246888" marR="246888" marT="123444" marB="123444">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900" b="0" dirty="0">
                              <a:latin typeface="Times New Roman" panose="02020603050405020304" pitchFamily="18" charset="0"/>
                              <a:cs typeface="Times New Roman" panose="02020603050405020304" pitchFamily="18" charset="0"/>
                            </a:rPr>
                            <a:t>Duration of the signal (Fixed to 45 seconds)</a:t>
                          </a:r>
                        </a:p>
                      </a:txBody>
                      <a:tcPr marL="246888" marR="246888" marT="123444" marB="123444">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87929071"/>
                      </a:ext>
                    </a:extLst>
                  </a:tr>
                  <a:tr h="544069">
                    <a:tc>
                      <a:txBody>
                        <a:bodyPr/>
                        <a:lstStyle/>
                        <a:p>
                          <a:pPr algn="l"/>
                          <a:r>
                            <a:rPr lang="en-US" sz="1900" b="0" dirty="0">
                              <a:solidFill>
                                <a:schemeClr val="tx1"/>
                              </a:solidFill>
                              <a:latin typeface="Times New Roman" panose="02020603050405020304" pitchFamily="18" charset="0"/>
                              <a:cs typeface="Times New Roman" panose="02020603050405020304" pitchFamily="18" charset="0"/>
                            </a:rPr>
                            <a:t>QL</a:t>
                          </a:r>
                        </a:p>
                      </a:txBody>
                      <a:tcPr marL="246888" marR="246888" marT="123444" marB="123444">
                        <a:lnL w="12700"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900" b="0" dirty="0">
                              <a:solidFill>
                                <a:schemeClr val="tx1"/>
                              </a:solidFill>
                              <a:latin typeface="Times New Roman" panose="02020603050405020304" pitchFamily="18" charset="0"/>
                              <a:cs typeface="Times New Roman" panose="02020603050405020304" pitchFamily="18" charset="0"/>
                            </a:rPr>
                            <a:t>:</a:t>
                          </a:r>
                        </a:p>
                      </a:txBody>
                      <a:tcPr marL="246888" marR="246888" marT="123444" marB="123444">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a:r>
                            <a:rPr lang="en-US" sz="1900" b="0" dirty="0">
                              <a:latin typeface="Times New Roman" panose="02020603050405020304" pitchFamily="18" charset="0"/>
                              <a:cs typeface="Times New Roman" panose="02020603050405020304" pitchFamily="18" charset="0"/>
                            </a:rPr>
                            <a:t>The true queue length from each cycle</a:t>
                          </a:r>
                          <a:endParaRPr lang="en-US" sz="1900" b="0" dirty="0">
                            <a:solidFill>
                              <a:schemeClr val="tx1"/>
                            </a:solidFill>
                            <a:latin typeface="Times New Roman" panose="02020603050405020304" pitchFamily="18" charset="0"/>
                            <a:cs typeface="Times New Roman" panose="02020603050405020304" pitchFamily="18" charset="0"/>
                          </a:endParaRPr>
                        </a:p>
                      </a:txBody>
                      <a:tcPr marL="246888" marR="246888" marT="123444" marB="123444">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30022484"/>
                      </a:ext>
                    </a:extLst>
                  </a:tr>
                  <a:tr h="544069">
                    <a:tc>
                      <a:txBody>
                        <a:bodyPr/>
                        <a:lstStyle/>
                        <a:p>
                          <a:endParaRPr lang="en-US"/>
                        </a:p>
                      </a:txBody>
                      <a:tcPr marL="246888" marR="246888" marT="123444" marB="123444">
                        <a:lnL w="12700"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blipFill>
                          <a:blip r:embed="rId5"/>
                          <a:stretch>
                            <a:fillRect t="-555814" r="-998611" b="-97674"/>
                          </a:stretch>
                        </a:blipFill>
                      </a:tcPr>
                    </a:tc>
                    <a:tc>
                      <a:txBody>
                        <a:bodyPr/>
                        <a:lstStyle/>
                        <a:p>
                          <a:r>
                            <a:rPr lang="en-US" sz="1900" b="0" dirty="0">
                              <a:solidFill>
                                <a:schemeClr val="tx1"/>
                              </a:solidFill>
                              <a:latin typeface="Times New Roman" panose="02020603050405020304" pitchFamily="18" charset="0"/>
                              <a:cs typeface="Times New Roman" panose="02020603050405020304" pitchFamily="18" charset="0"/>
                            </a:rPr>
                            <a:t>:</a:t>
                          </a:r>
                        </a:p>
                      </a:txBody>
                      <a:tcPr marL="246888" marR="246888" marT="123444" marB="123444">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900" b="0" dirty="0">
                              <a:latin typeface="Times New Roman" panose="02020603050405020304" pitchFamily="18" charset="0"/>
                              <a:ea typeface="Cambria Math" panose="02040503050406030204" pitchFamily="18" charset="0"/>
                              <a:cs typeface="Times New Roman" panose="02020603050405020304" pitchFamily="18" charset="0"/>
                            </a:rPr>
                            <a:t>Arrival rate in unit vehicle per second (VPS)</a:t>
                          </a:r>
                        </a:p>
                      </a:txBody>
                      <a:tcPr marL="246888" marR="246888" marT="123444" marB="123444">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59993911"/>
                      </a:ext>
                    </a:extLst>
                  </a:tr>
                  <a:tr h="544069">
                    <a:tc>
                      <a:txBody>
                        <a:bodyPr/>
                        <a:lstStyle/>
                        <a:p>
                          <a:pPr algn="l"/>
                          <a:r>
                            <a:rPr lang="en-US" sz="1900" b="0" dirty="0">
                              <a:solidFill>
                                <a:schemeClr val="tx1"/>
                              </a:solidFill>
                              <a:latin typeface="Times New Roman" panose="02020603050405020304" pitchFamily="18" charset="0"/>
                              <a:cs typeface="Times New Roman" panose="02020603050405020304" pitchFamily="18" charset="0"/>
                            </a:rPr>
                            <a:t>P</a:t>
                          </a:r>
                        </a:p>
                      </a:txBody>
                      <a:tcPr marL="246888" marR="246888" marT="123444" marB="123444">
                        <a:lnL w="12700"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900" b="0" dirty="0">
                              <a:solidFill>
                                <a:schemeClr val="tx1"/>
                              </a:solidFill>
                              <a:latin typeface="Times New Roman" panose="02020603050405020304" pitchFamily="18" charset="0"/>
                              <a:cs typeface="Times New Roman" panose="02020603050405020304" pitchFamily="18" charset="0"/>
                            </a:rPr>
                            <a:t>:</a:t>
                          </a:r>
                        </a:p>
                      </a:txBody>
                      <a:tcPr marL="246888" marR="246888" marT="123444" marB="123444">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a:r>
                            <a:rPr lang="en-US" sz="1900" b="0" dirty="0">
                              <a:latin typeface="Times New Roman" panose="02020603050405020304" pitchFamily="18" charset="0"/>
                              <a:ea typeface="Cambria Math" panose="02040503050406030204" pitchFamily="18" charset="0"/>
                              <a:cs typeface="Times New Roman" panose="02020603050405020304" pitchFamily="18" charset="0"/>
                            </a:rPr>
                            <a:t>Probe proportion level (0 = p &lt;= 1)</a:t>
                          </a:r>
                          <a:endParaRPr lang="en-US" sz="1900" b="0" dirty="0">
                            <a:solidFill>
                              <a:schemeClr val="tx1"/>
                            </a:solidFill>
                            <a:latin typeface="Times New Roman" panose="02020603050405020304" pitchFamily="18" charset="0"/>
                            <a:cs typeface="Times New Roman" panose="02020603050405020304" pitchFamily="18" charset="0"/>
                          </a:endParaRPr>
                        </a:p>
                      </a:txBody>
                      <a:tcPr marL="246888" marR="246888" marT="123444" marB="123444">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13676328"/>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29" name="Table 28">
                <a:extLst>
                  <a:ext uri="{FF2B5EF4-FFF2-40B4-BE49-F238E27FC236}">
                    <a16:creationId xmlns:a16="http://schemas.microsoft.com/office/drawing/2014/main" id="{CD71B702-558A-5A42-9C47-530205CB3ECE}"/>
                  </a:ext>
                </a:extLst>
              </p:cNvPr>
              <p:cNvGraphicFramePr>
                <a:graphicFrameLocks noGrp="1"/>
              </p:cNvGraphicFramePr>
              <p:nvPr>
                <p:extLst>
                  <p:ext uri="{D42A27DB-BD31-4B8C-83A1-F6EECF244321}">
                    <p14:modId xmlns:p14="http://schemas.microsoft.com/office/powerpoint/2010/main" val="405977772"/>
                  </p:ext>
                </p:extLst>
              </p:nvPr>
            </p:nvGraphicFramePr>
            <p:xfrm>
              <a:off x="10569159" y="9888427"/>
              <a:ext cx="10037930" cy="5551553"/>
            </p:xfrm>
            <a:graphic>
              <a:graphicData uri="http://schemas.openxmlformats.org/drawingml/2006/table">
                <a:tbl>
                  <a:tblPr firstRow="1" bandRow="1">
                    <a:tableStyleId>{5C22544A-7EE6-4342-B048-85BDC9FD1C3A}</a:tableStyleId>
                  </a:tblPr>
                  <a:tblGrid>
                    <a:gridCol w="5018965">
                      <a:extLst>
                        <a:ext uri="{9D8B030D-6E8A-4147-A177-3AD203B41FA5}">
                          <a16:colId xmlns:a16="http://schemas.microsoft.com/office/drawing/2014/main" val="3354062712"/>
                        </a:ext>
                      </a:extLst>
                    </a:gridCol>
                    <a:gridCol w="5018965">
                      <a:extLst>
                        <a:ext uri="{9D8B030D-6E8A-4147-A177-3AD203B41FA5}">
                          <a16:colId xmlns:a16="http://schemas.microsoft.com/office/drawing/2014/main" val="727914358"/>
                        </a:ext>
                      </a:extLst>
                    </a:gridCol>
                  </a:tblGrid>
                  <a:tr h="544069">
                    <a:tc>
                      <a:txBody>
                        <a:bodyPr/>
                        <a:lstStyle/>
                        <a:p>
                          <a:pPr algn="ctr"/>
                          <a:r>
                            <a:rPr lang="en-US" sz="1900" b="0" dirty="0">
                              <a:solidFill>
                                <a:schemeClr val="tx1"/>
                              </a:solidFill>
                              <a:latin typeface="Times New Roman" panose="02020603050405020304" pitchFamily="18" charset="0"/>
                              <a:cs typeface="Times New Roman" panose="02020603050405020304" pitchFamily="18" charset="0"/>
                            </a:rPr>
                            <a:t>LAMBDA</a:t>
                          </a:r>
                        </a:p>
                      </a:txBody>
                      <a:tcPr marL="246888" marR="246888" marT="123444" marB="123444">
                        <a:noFill/>
                      </a:tcPr>
                    </a:tc>
                    <a:tc>
                      <a:txBody>
                        <a:bodyPr/>
                        <a:lstStyle/>
                        <a:p>
                          <a:pPr algn="ctr"/>
                          <a:r>
                            <a:rPr lang="en-US" sz="1900" b="0" dirty="0">
                              <a:solidFill>
                                <a:schemeClr val="tx1"/>
                              </a:solidFill>
                              <a:latin typeface="Times New Roman" panose="02020603050405020304" pitchFamily="18" charset="0"/>
                              <a:cs typeface="Times New Roman" panose="02020603050405020304" pitchFamily="18" charset="0"/>
                            </a:rPr>
                            <a:t>PROBE PROPORTION</a:t>
                          </a:r>
                        </a:p>
                      </a:txBody>
                      <a:tcPr marL="246888" marR="246888" marT="123444" marB="123444">
                        <a:noFill/>
                      </a:tcPr>
                    </a:tc>
                    <a:extLst>
                      <a:ext uri="{0D108BD9-81ED-4DB2-BD59-A6C34878D82A}">
                        <a16:rowId xmlns:a16="http://schemas.microsoft.com/office/drawing/2014/main" val="2375081876"/>
                      </a:ext>
                    </a:extLst>
                  </a:tr>
                  <a:tr h="2503742">
                    <a:tc>
                      <a:txBody>
                        <a:bodyPr/>
                        <a:lstStyle/>
                        <a:p>
                          <a:pPr algn="l" fontAlgn="base"/>
                          <a:r>
                            <a:rPr lang="en-US" sz="1900" b="0" dirty="0">
                              <a:ea typeface="Cambria Math" panose="02040503050406030204" pitchFamily="18" charset="0"/>
                            </a:rPr>
                            <a:t> </a:t>
                          </a:r>
                          <a14:m>
                            <m:oMath xmlns:m="http://schemas.openxmlformats.org/officeDocument/2006/math">
                              <m:sSub>
                                <m:sSubPr>
                                  <m:ctrlPr>
                                    <a:rPr lang="en-US" sz="1900" b="0" i="1" smtClean="0">
                                      <a:latin typeface="Cambria Math" panose="02040503050406030204" pitchFamily="18" charset="0"/>
                                      <a:ea typeface="Cambria Math" panose="02040503050406030204" pitchFamily="18" charset="0"/>
                                    </a:rPr>
                                  </m:ctrlPr>
                                </m:sSubPr>
                                <m:e>
                                  <m:r>
                                    <a:rPr lang="en-US" sz="1900" b="0" i="1" smtClean="0">
                                      <a:latin typeface="Cambria Math" panose="02040503050406030204" pitchFamily="18" charset="0"/>
                                      <a:ea typeface="Cambria Math" panose="02040503050406030204" pitchFamily="18" charset="0"/>
                                    </a:rPr>
                                    <m:t>𝜆</m:t>
                                  </m:r>
                                </m:e>
                                <m:sub>
                                  <m:r>
                                    <a:rPr lang="en-US" sz="1900" b="0" i="1" smtClean="0">
                                      <a:latin typeface="Cambria Math" panose="02040503050406030204" pitchFamily="18" charset="0"/>
                                      <a:ea typeface="Cambria Math" panose="02040503050406030204" pitchFamily="18" charset="0"/>
                                    </a:rPr>
                                    <m:t>1</m:t>
                                  </m:r>
                                </m:sub>
                              </m:sSub>
                              <m:r>
                                <a:rPr lang="en-US" sz="1900" b="0" i="1" smtClean="0">
                                  <a:latin typeface="Cambria Math" panose="02040503050406030204" pitchFamily="18" charset="0"/>
                                  <a:ea typeface="Cambria Math" panose="02040503050406030204" pitchFamily="18" charset="0"/>
                                </a:rPr>
                                <m:t>=</m:t>
                              </m:r>
                              <m:f>
                                <m:fPr>
                                  <m:ctrlPr>
                                    <a:rPr lang="en-US" sz="1900" b="0" i="1" smtClean="0">
                                      <a:latin typeface="Cambria Math" panose="02040503050406030204" pitchFamily="18" charset="0"/>
                                      <a:ea typeface="Cambria Math" panose="02040503050406030204" pitchFamily="18" charset="0"/>
                                    </a:rPr>
                                  </m:ctrlPr>
                                </m:fPr>
                                <m:num>
                                  <m:r>
                                    <a:rPr lang="en-US" sz="1900" b="0" i="1" smtClean="0">
                                      <a:latin typeface="Cambria Math" panose="02040503050406030204" pitchFamily="18" charset="0"/>
                                      <a:ea typeface="Cambria Math" panose="02040503050406030204" pitchFamily="18" charset="0"/>
                                    </a:rPr>
                                    <m:t>𝑙</m:t>
                                  </m:r>
                                </m:num>
                                <m:den>
                                  <m:r>
                                    <a:rPr lang="en-US" sz="1900" b="0" i="1" smtClean="0">
                                      <a:latin typeface="Cambria Math" panose="02040503050406030204" pitchFamily="18" charset="0"/>
                                      <a:ea typeface="Cambria Math" panose="02040503050406030204" pitchFamily="18" charset="0"/>
                                    </a:rPr>
                                    <m:t>𝑟</m:t>
                                  </m:r>
                                </m:den>
                              </m:f>
                            </m:oMath>
                          </a14:m>
                          <a:endParaRPr lang="en-US" sz="1900" dirty="0">
                            <a:latin typeface="Times New Roman" panose="02020603050405020304" pitchFamily="18" charset="0"/>
                            <a:cs typeface="Times New Roman" panose="02020603050405020304" pitchFamily="18" charset="0"/>
                          </a:endParaRPr>
                        </a:p>
                        <a:p>
                          <a:pPr algn="l" fontAlgn="base"/>
                          <a:r>
                            <a:rPr lang="en-US" sz="1900" b="0" dirty="0">
                              <a:ea typeface="Cambria Math" panose="02040503050406030204" pitchFamily="18" charset="0"/>
                            </a:rPr>
                            <a:t> </a:t>
                          </a:r>
                          <a14:m>
                            <m:oMath xmlns:m="http://schemas.openxmlformats.org/officeDocument/2006/math">
                              <m:sSub>
                                <m:sSubPr>
                                  <m:ctrlPr>
                                    <a:rPr lang="en-US" sz="1900" b="0" i="1" smtClean="0">
                                      <a:latin typeface="Cambria Math" panose="02040503050406030204" pitchFamily="18" charset="0"/>
                                      <a:ea typeface="Cambria Math" panose="02040503050406030204" pitchFamily="18" charset="0"/>
                                    </a:rPr>
                                  </m:ctrlPr>
                                </m:sSubPr>
                                <m:e>
                                  <m:r>
                                    <a:rPr lang="en-US" sz="1900" b="0" i="1" smtClean="0">
                                      <a:latin typeface="Cambria Math" panose="02040503050406030204" pitchFamily="18" charset="0"/>
                                      <a:ea typeface="Cambria Math" panose="02040503050406030204" pitchFamily="18" charset="0"/>
                                    </a:rPr>
                                    <m:t>𝜆</m:t>
                                  </m:r>
                                </m:e>
                                <m:sub>
                                  <m:r>
                                    <a:rPr lang="en-US" sz="1900" b="0" i="1" smtClean="0">
                                      <a:latin typeface="Cambria Math" panose="02040503050406030204" pitchFamily="18" charset="0"/>
                                      <a:ea typeface="Cambria Math" panose="02040503050406030204" pitchFamily="18" charset="0"/>
                                    </a:rPr>
                                    <m:t>2</m:t>
                                  </m:r>
                                </m:sub>
                              </m:sSub>
                              <m:r>
                                <a:rPr lang="en-US" sz="1900" b="0" i="1" smtClean="0">
                                  <a:latin typeface="Cambria Math" panose="02040503050406030204" pitchFamily="18" charset="0"/>
                                  <a:ea typeface="Cambria Math" panose="02040503050406030204" pitchFamily="18" charset="0"/>
                                </a:rPr>
                                <m:t>=</m:t>
                              </m:r>
                              <m:f>
                                <m:fPr>
                                  <m:ctrlPr>
                                    <a:rPr lang="en-US" sz="1900" b="0" i="1" smtClean="0">
                                      <a:latin typeface="Cambria Math" panose="02040503050406030204" pitchFamily="18" charset="0"/>
                                      <a:ea typeface="Cambria Math" panose="02040503050406030204" pitchFamily="18" charset="0"/>
                                    </a:rPr>
                                  </m:ctrlPr>
                                </m:fPr>
                                <m:num>
                                  <m:r>
                                    <a:rPr lang="en-US" sz="1900" b="0" i="1" smtClean="0">
                                      <a:latin typeface="Cambria Math" panose="02040503050406030204" pitchFamily="18" charset="0"/>
                                      <a:ea typeface="Cambria Math" panose="02040503050406030204" pitchFamily="18" charset="0"/>
                                    </a:rPr>
                                    <m:t>𝑙</m:t>
                                  </m:r>
                                </m:num>
                                <m:den>
                                  <m:r>
                                    <a:rPr lang="en-US" sz="1900" b="0" i="1" smtClean="0">
                                      <a:latin typeface="Cambria Math" panose="02040503050406030204" pitchFamily="18" charset="0"/>
                                      <a:ea typeface="Cambria Math" panose="02040503050406030204" pitchFamily="18" charset="0"/>
                                    </a:rPr>
                                    <m:t>𝑡</m:t>
                                  </m:r>
                                </m:den>
                              </m:f>
                            </m:oMath>
                          </a14:m>
                          <a:endParaRPr lang="en-US" sz="1900" b="0" dirty="0">
                            <a:latin typeface="Times New Roman" panose="02020603050405020304" pitchFamily="18" charset="0"/>
                            <a:ea typeface="Cambria Math" panose="02040503050406030204" pitchFamily="18" charset="0"/>
                          </a:endParaRPr>
                        </a:p>
                        <a:p>
                          <a:pPr algn="l" fontAlgn="base"/>
                          <a:r>
                            <a:rPr lang="en-US" sz="1900" b="0" dirty="0">
                              <a:ea typeface="Cambria Math" panose="02040503050406030204" pitchFamily="18" charset="0"/>
                            </a:rPr>
                            <a:t> </a:t>
                          </a:r>
                          <a14:m>
                            <m:oMath xmlns:m="http://schemas.openxmlformats.org/officeDocument/2006/math">
                              <m:sSub>
                                <m:sSubPr>
                                  <m:ctrlPr>
                                    <a:rPr lang="en-US" sz="1900" b="0" i="1" smtClean="0">
                                      <a:latin typeface="Cambria Math" panose="02040503050406030204" pitchFamily="18" charset="0"/>
                                      <a:ea typeface="Cambria Math" panose="02040503050406030204" pitchFamily="18" charset="0"/>
                                    </a:rPr>
                                  </m:ctrlPr>
                                </m:sSubPr>
                                <m:e>
                                  <m:r>
                                    <a:rPr lang="en-US" sz="1900" b="0" i="1" smtClean="0">
                                      <a:latin typeface="Cambria Math" panose="02040503050406030204" pitchFamily="18" charset="0"/>
                                      <a:ea typeface="Cambria Math" panose="02040503050406030204" pitchFamily="18" charset="0"/>
                                    </a:rPr>
                                    <m:t>𝜆</m:t>
                                  </m:r>
                                </m:e>
                                <m:sub>
                                  <m:r>
                                    <a:rPr lang="en-US" sz="1900" b="0" i="1" smtClean="0">
                                      <a:latin typeface="Cambria Math" panose="02040503050406030204" pitchFamily="18" charset="0"/>
                                      <a:ea typeface="Cambria Math" panose="02040503050406030204" pitchFamily="18" charset="0"/>
                                    </a:rPr>
                                    <m:t>3</m:t>
                                  </m:r>
                                </m:sub>
                              </m:sSub>
                              <m:r>
                                <a:rPr lang="en-US" sz="1900" b="0" i="1" smtClean="0">
                                  <a:latin typeface="Cambria Math" panose="02040503050406030204" pitchFamily="18" charset="0"/>
                                  <a:ea typeface="Cambria Math" panose="02040503050406030204" pitchFamily="18" charset="0"/>
                                </a:rPr>
                                <m:t>=</m:t>
                              </m:r>
                              <m:f>
                                <m:fPr>
                                  <m:ctrlPr>
                                    <a:rPr lang="en-US" sz="1900" b="0" i="1" smtClean="0">
                                      <a:latin typeface="Cambria Math" panose="02040503050406030204" pitchFamily="18" charset="0"/>
                                      <a:ea typeface="Cambria Math" panose="02040503050406030204" pitchFamily="18" charset="0"/>
                                    </a:rPr>
                                  </m:ctrlPr>
                                </m:fPr>
                                <m:num>
                                  <m:r>
                                    <a:rPr lang="en-US" sz="1900" b="0" i="1" smtClean="0">
                                      <a:latin typeface="Cambria Math" panose="02040503050406030204" pitchFamily="18" charset="0"/>
                                      <a:ea typeface="Cambria Math" panose="02040503050406030204" pitchFamily="18" charset="0"/>
                                    </a:rPr>
                                    <m:t>𝑙</m:t>
                                  </m:r>
                                  <m:r>
                                    <a:rPr lang="en-US" sz="1900" b="0" i="1" smtClean="0">
                                      <a:latin typeface="Cambria Math" panose="02040503050406030204" pitchFamily="18" charset="0"/>
                                      <a:ea typeface="Cambria Math" panose="02040503050406030204" pitchFamily="18" charset="0"/>
                                    </a:rPr>
                                    <m:t>−1</m:t>
                                  </m:r>
                                </m:num>
                                <m:den>
                                  <m:r>
                                    <a:rPr lang="en-US" sz="1900" b="0" i="1" smtClean="0">
                                      <a:latin typeface="Cambria Math" panose="02040503050406030204" pitchFamily="18" charset="0"/>
                                      <a:ea typeface="Cambria Math" panose="02040503050406030204" pitchFamily="18" charset="0"/>
                                    </a:rPr>
                                    <m:t>𝑡</m:t>
                                  </m:r>
                                </m:den>
                              </m:f>
                            </m:oMath>
                          </a14:m>
                          <a:endParaRPr lang="en-US" sz="1900" b="0" dirty="0">
                            <a:latin typeface="Times New Roman" panose="02020603050405020304" pitchFamily="18" charset="0"/>
                            <a:ea typeface="Cambria Math" panose="02040503050406030204" pitchFamily="18" charset="0"/>
                          </a:endParaRPr>
                        </a:p>
                        <a:p>
                          <a:pPr algn="l" fontAlgn="base"/>
                          <a:r>
                            <a:rPr lang="en-US" sz="1900" b="0" dirty="0">
                              <a:ea typeface="Cambria Math" panose="02040503050406030204" pitchFamily="18" charset="0"/>
                            </a:rPr>
                            <a:t> </a:t>
                          </a:r>
                          <a14:m>
                            <m:oMath xmlns:m="http://schemas.openxmlformats.org/officeDocument/2006/math">
                              <m:sSub>
                                <m:sSubPr>
                                  <m:ctrlPr>
                                    <a:rPr lang="en-US" sz="1900" b="0" i="1" smtClean="0">
                                      <a:latin typeface="Cambria Math" panose="02040503050406030204" pitchFamily="18" charset="0"/>
                                      <a:ea typeface="Cambria Math" panose="02040503050406030204" pitchFamily="18" charset="0"/>
                                    </a:rPr>
                                  </m:ctrlPr>
                                </m:sSubPr>
                                <m:e>
                                  <m:r>
                                    <a:rPr lang="en-US" sz="1900" b="0" i="1" smtClean="0">
                                      <a:latin typeface="Cambria Math" panose="02040503050406030204" pitchFamily="18" charset="0"/>
                                      <a:ea typeface="Cambria Math" panose="02040503050406030204" pitchFamily="18" charset="0"/>
                                    </a:rPr>
                                    <m:t>𝜆</m:t>
                                  </m:r>
                                </m:e>
                                <m:sub>
                                  <m:r>
                                    <a:rPr lang="en-US" sz="1900" b="0" i="1" smtClean="0">
                                      <a:latin typeface="Cambria Math" panose="02040503050406030204" pitchFamily="18" charset="0"/>
                                      <a:ea typeface="Cambria Math" panose="02040503050406030204" pitchFamily="18" charset="0"/>
                                    </a:rPr>
                                    <m:t>4</m:t>
                                  </m:r>
                                </m:sub>
                              </m:sSub>
                              <m:r>
                                <a:rPr lang="en-US" sz="1900" b="0" i="1" smtClean="0">
                                  <a:latin typeface="Cambria Math" panose="02040503050406030204" pitchFamily="18" charset="0"/>
                                  <a:ea typeface="Cambria Math" panose="02040503050406030204" pitchFamily="18" charset="0"/>
                                </a:rPr>
                                <m:t>=</m:t>
                              </m:r>
                              <m:f>
                                <m:fPr>
                                  <m:ctrlPr>
                                    <a:rPr lang="en-US" sz="1900" b="0" i="1" smtClean="0">
                                      <a:latin typeface="Cambria Math" panose="02040503050406030204" pitchFamily="18" charset="0"/>
                                      <a:ea typeface="Cambria Math" panose="02040503050406030204" pitchFamily="18" charset="0"/>
                                    </a:rPr>
                                  </m:ctrlPr>
                                </m:fPr>
                                <m:num>
                                  <m:r>
                                    <a:rPr lang="en-US" sz="1900" b="0" i="1" smtClean="0">
                                      <a:latin typeface="Cambria Math" panose="02040503050406030204" pitchFamily="18" charset="0"/>
                                      <a:ea typeface="Cambria Math" panose="02040503050406030204" pitchFamily="18" charset="0"/>
                                    </a:rPr>
                                    <m:t>(</m:t>
                                  </m:r>
                                  <m:r>
                                    <a:rPr lang="en-US" sz="1900" b="0" i="1" smtClean="0">
                                      <a:latin typeface="Cambria Math" panose="02040503050406030204" pitchFamily="18" charset="0"/>
                                      <a:ea typeface="Cambria Math" panose="02040503050406030204" pitchFamily="18" charset="0"/>
                                    </a:rPr>
                                    <m:t>𝑙</m:t>
                                  </m:r>
                                  <m:r>
                                    <a:rPr lang="en-US" sz="1900" b="0" i="1" smtClean="0">
                                      <a:latin typeface="Cambria Math" panose="02040503050406030204" pitchFamily="18" charset="0"/>
                                      <a:ea typeface="Cambria Math" panose="02040503050406030204" pitchFamily="18" charset="0"/>
                                    </a:rPr>
                                    <m:t>−</m:t>
                                  </m:r>
                                  <m:r>
                                    <a:rPr lang="en-US" sz="1900" b="0" i="1" smtClean="0">
                                      <a:latin typeface="Cambria Math" panose="02040503050406030204" pitchFamily="18" charset="0"/>
                                      <a:ea typeface="Cambria Math" panose="02040503050406030204" pitchFamily="18" charset="0"/>
                                    </a:rPr>
                                    <m:t>𝑚</m:t>
                                  </m:r>
                                  <m:r>
                                    <a:rPr lang="en-US" sz="1900" b="0" i="1" smtClean="0">
                                      <a:latin typeface="Cambria Math" panose="02040503050406030204" pitchFamily="18" charset="0"/>
                                      <a:ea typeface="Cambria Math" panose="02040503050406030204" pitchFamily="18" charset="0"/>
                                    </a:rPr>
                                    <m:t>)</m:t>
                                  </m:r>
                                </m:num>
                                <m:den>
                                  <m:r>
                                    <a:rPr lang="en-US" sz="1900" b="0" i="1" smtClean="0">
                                      <a:latin typeface="Cambria Math" panose="02040503050406030204" pitchFamily="18" charset="0"/>
                                      <a:ea typeface="Cambria Math" panose="02040503050406030204" pitchFamily="18" charset="0"/>
                                    </a:rPr>
                                    <m:t>𝑡</m:t>
                                  </m:r>
                                </m:den>
                              </m:f>
                              <m:r>
                                <a:rPr lang="en-US" sz="1900" b="0" i="1" smtClean="0">
                                  <a:latin typeface="Cambria Math" panose="02040503050406030204" pitchFamily="18" charset="0"/>
                                  <a:ea typeface="Cambria Math" panose="02040503050406030204" pitchFamily="18" charset="0"/>
                                </a:rPr>
                                <m:t>+</m:t>
                              </m:r>
                              <m:f>
                                <m:fPr>
                                  <m:ctrlPr>
                                    <a:rPr lang="en-US" sz="1900" b="0" i="1" smtClean="0">
                                      <a:latin typeface="Cambria Math" panose="02040503050406030204" pitchFamily="18" charset="0"/>
                                      <a:ea typeface="Cambria Math" panose="02040503050406030204" pitchFamily="18" charset="0"/>
                                    </a:rPr>
                                  </m:ctrlPr>
                                </m:fPr>
                                <m:num>
                                  <m:r>
                                    <a:rPr lang="en-US" sz="1900" b="0" i="1" smtClean="0">
                                      <a:latin typeface="Cambria Math" panose="02040503050406030204" pitchFamily="18" charset="0"/>
                                      <a:ea typeface="Cambria Math" panose="02040503050406030204" pitchFamily="18" charset="0"/>
                                    </a:rPr>
                                    <m:t>𝑚</m:t>
                                  </m:r>
                                </m:num>
                                <m:den>
                                  <m:r>
                                    <a:rPr lang="en-US" sz="1900" b="0" i="1" smtClean="0">
                                      <a:latin typeface="Cambria Math" panose="02040503050406030204" pitchFamily="18" charset="0"/>
                                      <a:ea typeface="Cambria Math" panose="02040503050406030204" pitchFamily="18" charset="0"/>
                                    </a:rPr>
                                    <m:t>𝑟</m:t>
                                  </m:r>
                                </m:den>
                              </m:f>
                            </m:oMath>
                          </a14:m>
                          <a:endParaRPr lang="en-US" sz="1900" b="1" dirty="0">
                            <a:latin typeface="Times New Roman" panose="02020603050405020304" pitchFamily="18" charset="0"/>
                            <a:cs typeface="Times New Roman" panose="02020603050405020304" pitchFamily="18" charset="0"/>
                          </a:endParaRPr>
                        </a:p>
                      </a:txBody>
                      <a:tcPr marL="246888" marR="246888" marT="123444" marB="123444">
                        <a:noFill/>
                      </a:tcPr>
                    </a:tc>
                    <a:tc>
                      <a:txBody>
                        <a:bodyPr/>
                        <a:lstStyle/>
                        <a:p>
                          <a:pPr fontAlgn="base"/>
                          <a:r>
                            <a:rPr lang="en-US" sz="1900" b="0" dirty="0">
                              <a:ea typeface="Cambria Math" panose="02040503050406030204" pitchFamily="18" charset="0"/>
                            </a:rPr>
                            <a:t>        </a:t>
                          </a:r>
                          <a14:m>
                            <m:oMath xmlns:m="http://schemas.openxmlformats.org/officeDocument/2006/math">
                              <m:sSub>
                                <m:sSubPr>
                                  <m:ctrlPr>
                                    <a:rPr lang="en-US" sz="1900" b="0" i="1" smtClean="0">
                                      <a:latin typeface="Cambria Math" panose="02040503050406030204" pitchFamily="18" charset="0"/>
                                      <a:ea typeface="Cambria Math" panose="02040503050406030204" pitchFamily="18" charset="0"/>
                                    </a:rPr>
                                  </m:ctrlPr>
                                </m:sSubPr>
                                <m:e>
                                  <m:r>
                                    <a:rPr lang="en-US" sz="1900" b="0" i="1" smtClean="0">
                                      <a:latin typeface="Cambria Math" panose="02040503050406030204" pitchFamily="18" charset="0"/>
                                      <a:ea typeface="Cambria Math" panose="02040503050406030204" pitchFamily="18" charset="0"/>
                                    </a:rPr>
                                    <m:t>𝑝</m:t>
                                  </m:r>
                                </m:e>
                                <m:sub>
                                  <m:r>
                                    <a:rPr lang="en-US" sz="1900" b="0" i="1" smtClean="0">
                                      <a:latin typeface="Cambria Math" panose="02040503050406030204" pitchFamily="18" charset="0"/>
                                      <a:ea typeface="Cambria Math" panose="02040503050406030204" pitchFamily="18" charset="0"/>
                                    </a:rPr>
                                    <m:t>1</m:t>
                                  </m:r>
                                </m:sub>
                              </m:sSub>
                              <m:r>
                                <a:rPr lang="en-US" sz="1900" b="0" i="1" smtClean="0">
                                  <a:latin typeface="Cambria Math" panose="02040503050406030204" pitchFamily="18" charset="0"/>
                                  <a:ea typeface="Cambria Math" panose="02040503050406030204" pitchFamily="18" charset="0"/>
                                </a:rPr>
                                <m:t>=</m:t>
                              </m:r>
                              <m:f>
                                <m:fPr>
                                  <m:ctrlPr>
                                    <a:rPr lang="en-US" sz="1900" b="0" i="1" smtClean="0">
                                      <a:latin typeface="Cambria Math" panose="02040503050406030204" pitchFamily="18" charset="0"/>
                                      <a:ea typeface="Cambria Math" panose="02040503050406030204" pitchFamily="18" charset="0"/>
                                    </a:rPr>
                                  </m:ctrlPr>
                                </m:fPr>
                                <m:num>
                                  <m:r>
                                    <a:rPr lang="en-US" sz="1900" b="0" i="1" smtClean="0">
                                      <a:latin typeface="Cambria Math" panose="02040503050406030204" pitchFamily="18" charset="0"/>
                                      <a:ea typeface="Cambria Math" panose="02040503050406030204" pitchFamily="18" charset="0"/>
                                    </a:rPr>
                                    <m:t>𝑚</m:t>
                                  </m:r>
                                </m:num>
                                <m:den>
                                  <m:r>
                                    <a:rPr lang="en-US" sz="1900" b="0" i="1" smtClean="0">
                                      <a:latin typeface="Cambria Math" panose="02040503050406030204" pitchFamily="18" charset="0"/>
                                      <a:ea typeface="Cambria Math" panose="02040503050406030204" pitchFamily="18" charset="0"/>
                                    </a:rPr>
                                    <m:t>𝑡</m:t>
                                  </m:r>
                                </m:den>
                              </m:f>
                            </m:oMath>
                          </a14:m>
                          <a:endParaRPr lang="en-US" sz="1900" b="0" dirty="0">
                            <a:latin typeface="Times New Roman" panose="02020603050405020304" pitchFamily="18" charset="0"/>
                            <a:ea typeface="Cambria Math" panose="02040503050406030204" pitchFamily="18" charset="0"/>
                          </a:endParaRPr>
                        </a:p>
                        <a:p>
                          <a:pPr fontAlgn="base"/>
                          <a:r>
                            <a:rPr lang="en-US" sz="1900" b="0" dirty="0">
                              <a:ea typeface="Cambria Math" panose="02040503050406030204" pitchFamily="18" charset="0"/>
                            </a:rPr>
                            <a:t>        </a:t>
                          </a:r>
                          <a14:m>
                            <m:oMath xmlns:m="http://schemas.openxmlformats.org/officeDocument/2006/math">
                              <m:sSub>
                                <m:sSubPr>
                                  <m:ctrlPr>
                                    <a:rPr lang="en-US" sz="1900" b="0" i="1" smtClean="0">
                                      <a:latin typeface="Cambria Math" panose="02040503050406030204" pitchFamily="18" charset="0"/>
                                      <a:ea typeface="Cambria Math" panose="02040503050406030204" pitchFamily="18" charset="0"/>
                                    </a:rPr>
                                  </m:ctrlPr>
                                </m:sSubPr>
                                <m:e>
                                  <m:r>
                                    <a:rPr lang="en-US" sz="1900" b="0" i="1" smtClean="0">
                                      <a:latin typeface="Cambria Math" panose="02040503050406030204" pitchFamily="18" charset="0"/>
                                      <a:ea typeface="Cambria Math" panose="02040503050406030204" pitchFamily="18" charset="0"/>
                                    </a:rPr>
                                    <m:t>𝑝</m:t>
                                  </m:r>
                                </m:e>
                                <m:sub>
                                  <m:r>
                                    <a:rPr lang="en-US" sz="1900" b="0" i="1" smtClean="0">
                                      <a:latin typeface="Cambria Math" panose="02040503050406030204" pitchFamily="18" charset="0"/>
                                      <a:ea typeface="Cambria Math" panose="02040503050406030204" pitchFamily="18" charset="0"/>
                                    </a:rPr>
                                    <m:t>2</m:t>
                                  </m:r>
                                </m:sub>
                              </m:sSub>
                              <m:r>
                                <a:rPr lang="en-US" sz="1900" b="0" i="1" smtClean="0">
                                  <a:latin typeface="Cambria Math" panose="02040503050406030204" pitchFamily="18" charset="0"/>
                                  <a:ea typeface="Cambria Math" panose="02040503050406030204" pitchFamily="18" charset="0"/>
                                </a:rPr>
                                <m:t>=</m:t>
                              </m:r>
                              <m:f>
                                <m:fPr>
                                  <m:ctrlPr>
                                    <a:rPr lang="en-US" sz="1900" b="0" i="1" smtClean="0">
                                      <a:latin typeface="Cambria Math" panose="02040503050406030204" pitchFamily="18" charset="0"/>
                                      <a:ea typeface="Cambria Math" panose="02040503050406030204" pitchFamily="18" charset="0"/>
                                    </a:rPr>
                                  </m:ctrlPr>
                                </m:fPr>
                                <m:num>
                                  <m:r>
                                    <a:rPr lang="en-US" sz="1900" b="0" i="1" smtClean="0">
                                      <a:latin typeface="Cambria Math" panose="02040503050406030204" pitchFamily="18" charset="0"/>
                                      <a:ea typeface="Cambria Math" panose="02040503050406030204" pitchFamily="18" charset="0"/>
                                    </a:rPr>
                                    <m:t>𝑡</m:t>
                                  </m:r>
                                </m:num>
                                <m:den>
                                  <m:r>
                                    <a:rPr lang="en-US" sz="1900" b="0" i="1" smtClean="0">
                                      <a:latin typeface="Cambria Math" panose="02040503050406030204" pitchFamily="18" charset="0"/>
                                      <a:ea typeface="Cambria Math" panose="02040503050406030204" pitchFamily="18" charset="0"/>
                                    </a:rPr>
                                    <m:t>(</m:t>
                                  </m:r>
                                  <m:r>
                                    <a:rPr lang="en-US" sz="1900" b="0" i="1" smtClean="0">
                                      <a:latin typeface="Cambria Math" panose="02040503050406030204" pitchFamily="18" charset="0"/>
                                      <a:ea typeface="Cambria Math" panose="02040503050406030204" pitchFamily="18" charset="0"/>
                                    </a:rPr>
                                    <m:t>𝑟</m:t>
                                  </m:r>
                                  <m:r>
                                    <a:rPr lang="en-US" sz="1900" b="0" i="1" smtClean="0">
                                      <a:latin typeface="Cambria Math" panose="02040503050406030204" pitchFamily="18" charset="0"/>
                                      <a:ea typeface="Cambria Math" panose="02040503050406030204" pitchFamily="18" charset="0"/>
                                    </a:rPr>
                                    <m:t>−</m:t>
                                  </m:r>
                                  <m:r>
                                    <a:rPr lang="en-US" sz="1900" b="0" i="1" smtClean="0">
                                      <a:latin typeface="Cambria Math" panose="02040503050406030204" pitchFamily="18" charset="0"/>
                                      <a:ea typeface="Cambria Math" panose="02040503050406030204" pitchFamily="18" charset="0"/>
                                    </a:rPr>
                                    <m:t>𝑡</m:t>
                                  </m:r>
                                  <m:r>
                                    <a:rPr lang="en-US" sz="1900" b="0" i="1" smtClean="0">
                                      <a:latin typeface="Cambria Math" panose="02040503050406030204" pitchFamily="18" charset="0"/>
                                      <a:ea typeface="Cambria Math" panose="02040503050406030204" pitchFamily="18" charset="0"/>
                                    </a:rPr>
                                    <m:t>)(</m:t>
                                  </m:r>
                                  <m:r>
                                    <a:rPr lang="en-US" sz="1900" b="0" i="1" smtClean="0">
                                      <a:latin typeface="Cambria Math" panose="02040503050406030204" pitchFamily="18" charset="0"/>
                                      <a:ea typeface="Cambria Math" panose="02040503050406030204" pitchFamily="18" charset="0"/>
                                    </a:rPr>
                                    <m:t>𝑙</m:t>
                                  </m:r>
                                  <m:r>
                                    <a:rPr lang="en-US" sz="1900" b="0" i="1" smtClean="0">
                                      <a:latin typeface="Cambria Math" panose="02040503050406030204" pitchFamily="18" charset="0"/>
                                      <a:ea typeface="Cambria Math" panose="02040503050406030204" pitchFamily="18" charset="0"/>
                                    </a:rPr>
                                    <m:t>−1)</m:t>
                                  </m:r>
                                </m:den>
                              </m:f>
                            </m:oMath>
                          </a14:m>
                          <a:endParaRPr lang="en-US" sz="1900" b="0" dirty="0">
                            <a:latin typeface="Times New Roman" panose="02020603050405020304" pitchFamily="18" charset="0"/>
                            <a:ea typeface="Cambria Math" panose="02040503050406030204" pitchFamily="18" charset="0"/>
                          </a:endParaRPr>
                        </a:p>
                        <a:p>
                          <a:pPr fontAlgn="base"/>
                          <a:r>
                            <a:rPr lang="en-US" sz="1900" b="0" dirty="0">
                              <a:ea typeface="Cambria Math" panose="02040503050406030204" pitchFamily="18" charset="0"/>
                            </a:rPr>
                            <a:t>        </a:t>
                          </a:r>
                          <a14:m>
                            <m:oMath xmlns:m="http://schemas.openxmlformats.org/officeDocument/2006/math">
                              <m:sSub>
                                <m:sSubPr>
                                  <m:ctrlPr>
                                    <a:rPr lang="en-US" sz="1900" b="0" i="1" smtClean="0">
                                      <a:latin typeface="Cambria Math" panose="02040503050406030204" pitchFamily="18" charset="0"/>
                                      <a:ea typeface="Cambria Math" panose="02040503050406030204" pitchFamily="18" charset="0"/>
                                    </a:rPr>
                                  </m:ctrlPr>
                                </m:sSubPr>
                                <m:e>
                                  <m:r>
                                    <a:rPr lang="en-US" sz="1900" b="0" i="1" smtClean="0">
                                      <a:latin typeface="Cambria Math" panose="02040503050406030204" pitchFamily="18" charset="0"/>
                                      <a:ea typeface="Cambria Math" panose="02040503050406030204" pitchFamily="18" charset="0"/>
                                    </a:rPr>
                                    <m:t>𝑝</m:t>
                                  </m:r>
                                </m:e>
                                <m:sub>
                                  <m:r>
                                    <a:rPr lang="en-US" sz="1900" b="0" i="1" smtClean="0">
                                      <a:latin typeface="Cambria Math" panose="02040503050406030204" pitchFamily="18" charset="0"/>
                                      <a:ea typeface="Cambria Math" panose="02040503050406030204" pitchFamily="18" charset="0"/>
                                    </a:rPr>
                                    <m:t>3</m:t>
                                  </m:r>
                                </m:sub>
                              </m:sSub>
                              <m:r>
                                <a:rPr lang="en-US" sz="1900" b="0" i="1" smtClean="0">
                                  <a:latin typeface="Cambria Math" panose="02040503050406030204" pitchFamily="18" charset="0"/>
                                  <a:ea typeface="Cambria Math" panose="02040503050406030204" pitchFamily="18" charset="0"/>
                                </a:rPr>
                                <m:t>=</m:t>
                              </m:r>
                              <m:r>
                                <a:rPr lang="en-US" sz="1900" b="0" i="1" smtClean="0">
                                  <a:latin typeface="Cambria Math" panose="02040503050406030204" pitchFamily="18" charset="0"/>
                                  <a:ea typeface="Cambria Math" panose="02040503050406030204" pitchFamily="18" charset="0"/>
                                </a:rPr>
                                <m:t>𝑚</m:t>
                              </m:r>
                              <m:r>
                                <a:rPr lang="en-US" sz="1900" b="0" i="1" smtClean="0">
                                  <a:latin typeface="Cambria Math" panose="02040503050406030204" pitchFamily="18" charset="0"/>
                                  <a:ea typeface="Cambria Math" panose="02040503050406030204" pitchFamily="18" charset="0"/>
                                </a:rPr>
                                <m:t>∗</m:t>
                              </m:r>
                              <m:f>
                                <m:fPr>
                                  <m:ctrlPr>
                                    <a:rPr lang="en-US" sz="1900" b="0" i="1" smtClean="0">
                                      <a:latin typeface="Cambria Math" panose="02040503050406030204" pitchFamily="18" charset="0"/>
                                      <a:ea typeface="Cambria Math" panose="02040503050406030204" pitchFamily="18" charset="0"/>
                                    </a:rPr>
                                  </m:ctrlPr>
                                </m:fPr>
                                <m:num>
                                  <m:r>
                                    <a:rPr lang="en-US" sz="1900" b="0" i="1" smtClean="0">
                                      <a:latin typeface="Cambria Math" panose="02040503050406030204" pitchFamily="18" charset="0"/>
                                      <a:ea typeface="Cambria Math" panose="02040503050406030204" pitchFamily="18" charset="0"/>
                                    </a:rPr>
                                    <m:t>𝑡</m:t>
                                  </m:r>
                                </m:num>
                                <m:den>
                                  <m:r>
                                    <a:rPr lang="en-US" sz="1900" b="0" i="1" smtClean="0">
                                      <a:latin typeface="Cambria Math" panose="02040503050406030204" pitchFamily="18" charset="0"/>
                                      <a:ea typeface="Cambria Math" panose="02040503050406030204" pitchFamily="18" charset="0"/>
                                    </a:rPr>
                                    <m:t>𝑚</m:t>
                                  </m:r>
                                  <m:r>
                                    <a:rPr lang="en-US" sz="1900" b="0" i="1" smtClean="0">
                                      <a:latin typeface="Cambria Math" panose="02040503050406030204" pitchFamily="18" charset="0"/>
                                      <a:ea typeface="Cambria Math" panose="02040503050406030204" pitchFamily="18" charset="0"/>
                                    </a:rPr>
                                    <m:t>∗</m:t>
                                  </m:r>
                                  <m:r>
                                    <a:rPr lang="en-US" sz="1900" b="0" i="1" smtClean="0">
                                      <a:latin typeface="Cambria Math" panose="02040503050406030204" pitchFamily="18" charset="0"/>
                                      <a:ea typeface="Cambria Math" panose="02040503050406030204" pitchFamily="18" charset="0"/>
                                    </a:rPr>
                                    <m:t>𝑡</m:t>
                                  </m:r>
                                  <m:r>
                                    <a:rPr lang="en-US" sz="1900" b="0" i="1" smtClean="0">
                                      <a:latin typeface="Cambria Math" panose="02040503050406030204" pitchFamily="18" charset="0"/>
                                      <a:ea typeface="Cambria Math" panose="02040503050406030204" pitchFamily="18" charset="0"/>
                                    </a:rPr>
                                    <m:t>+(</m:t>
                                  </m:r>
                                  <m:r>
                                    <a:rPr lang="en-US" sz="1900" b="0" i="1" smtClean="0">
                                      <a:latin typeface="Cambria Math" panose="02040503050406030204" pitchFamily="18" charset="0"/>
                                      <a:ea typeface="Cambria Math" panose="02040503050406030204" pitchFamily="18" charset="0"/>
                                    </a:rPr>
                                    <m:t>𝑙</m:t>
                                  </m:r>
                                  <m:r>
                                    <a:rPr lang="en-US" sz="1900" b="0" i="1" smtClean="0">
                                      <a:latin typeface="Cambria Math" panose="02040503050406030204" pitchFamily="18" charset="0"/>
                                      <a:ea typeface="Cambria Math" panose="02040503050406030204" pitchFamily="18" charset="0"/>
                                    </a:rPr>
                                    <m:t> −</m:t>
                                  </m:r>
                                  <m:r>
                                    <a:rPr lang="en-US" sz="1900" b="0" i="1" smtClean="0">
                                      <a:latin typeface="Cambria Math" panose="02040503050406030204" pitchFamily="18" charset="0"/>
                                      <a:ea typeface="Cambria Math" panose="02040503050406030204" pitchFamily="18" charset="0"/>
                                    </a:rPr>
                                    <m:t>𝑚</m:t>
                                  </m:r>
                                  <m:r>
                                    <a:rPr lang="en-US" sz="1900" b="0" i="1" smtClean="0">
                                      <a:latin typeface="Cambria Math" panose="02040503050406030204" pitchFamily="18" charset="0"/>
                                      <a:ea typeface="Cambria Math" panose="02040503050406030204" pitchFamily="18" charset="0"/>
                                    </a:rPr>
                                    <m:t>)</m:t>
                                  </m:r>
                                </m:den>
                              </m:f>
                            </m:oMath>
                          </a14:m>
                          <a:endParaRPr lang="en-US" sz="1900" b="1" dirty="0">
                            <a:latin typeface="Times New Roman" panose="02020603050405020304" pitchFamily="18" charset="0"/>
                            <a:cs typeface="Times New Roman" panose="02020603050405020304" pitchFamily="18" charset="0"/>
                          </a:endParaRPr>
                        </a:p>
                      </a:txBody>
                      <a:tcPr marL="246888" marR="246888" marT="123444" marB="123444">
                        <a:noFill/>
                      </a:tcPr>
                    </a:tc>
                    <a:extLst>
                      <a:ext uri="{0D108BD9-81ED-4DB2-BD59-A6C34878D82A}">
                        <a16:rowId xmlns:a16="http://schemas.microsoft.com/office/drawing/2014/main" val="264334668"/>
                      </a:ext>
                    </a:extLst>
                  </a:tr>
                  <a:tr h="2503742">
                    <a:tc>
                      <a:txBody>
                        <a:bodyPr/>
                        <a:lstStyle/>
                        <a:p>
                          <a:pPr algn="l" fontAlgn="base"/>
                          <a:endParaRPr lang="en-US" sz="1900" b="1" dirty="0">
                            <a:latin typeface="Times New Roman" panose="02020603050405020304" pitchFamily="18" charset="0"/>
                            <a:cs typeface="Times New Roman" panose="02020603050405020304" pitchFamily="18" charset="0"/>
                          </a:endParaRPr>
                        </a:p>
                      </a:txBody>
                      <a:tcPr marL="246888" marR="246888" marT="123444" marB="123444">
                        <a:noFill/>
                      </a:tcPr>
                    </a:tc>
                    <a:tc>
                      <a:txBody>
                        <a:bodyPr/>
                        <a:lstStyle/>
                        <a:p>
                          <a:pPr fontAlgn="base"/>
                          <a:endParaRPr lang="en-US" sz="1900" b="1" dirty="0">
                            <a:latin typeface="Times New Roman" panose="02020603050405020304" pitchFamily="18" charset="0"/>
                            <a:cs typeface="Times New Roman" panose="02020603050405020304" pitchFamily="18" charset="0"/>
                          </a:endParaRPr>
                        </a:p>
                      </a:txBody>
                      <a:tcPr marL="246888" marR="246888" marT="123444" marB="123444">
                        <a:noFill/>
                      </a:tcPr>
                    </a:tc>
                    <a:extLst>
                      <a:ext uri="{0D108BD9-81ED-4DB2-BD59-A6C34878D82A}">
                        <a16:rowId xmlns:a16="http://schemas.microsoft.com/office/drawing/2014/main" val="3498873139"/>
                      </a:ext>
                    </a:extLst>
                  </a:tr>
                </a:tbl>
              </a:graphicData>
            </a:graphic>
          </p:graphicFrame>
        </mc:Choice>
        <mc:Fallback xmlns="">
          <p:graphicFrame>
            <p:nvGraphicFramePr>
              <p:cNvPr id="29" name="Table 28">
                <a:extLst>
                  <a:ext uri="{FF2B5EF4-FFF2-40B4-BE49-F238E27FC236}">
                    <a16:creationId xmlns:a16="http://schemas.microsoft.com/office/drawing/2014/main" id="{CD71B702-558A-5A42-9C47-530205CB3ECE}"/>
                  </a:ext>
                </a:extLst>
              </p:cNvPr>
              <p:cNvGraphicFramePr>
                <a:graphicFrameLocks noGrp="1"/>
              </p:cNvGraphicFramePr>
              <p:nvPr>
                <p:extLst>
                  <p:ext uri="{D42A27DB-BD31-4B8C-83A1-F6EECF244321}">
                    <p14:modId xmlns:p14="http://schemas.microsoft.com/office/powerpoint/2010/main" val="405977772"/>
                  </p:ext>
                </p:extLst>
              </p:nvPr>
            </p:nvGraphicFramePr>
            <p:xfrm>
              <a:off x="10569159" y="9888427"/>
              <a:ext cx="10037930" cy="5551553"/>
            </p:xfrm>
            <a:graphic>
              <a:graphicData uri="http://schemas.openxmlformats.org/drawingml/2006/table">
                <a:tbl>
                  <a:tblPr firstRow="1" bandRow="1">
                    <a:tableStyleId>{5C22544A-7EE6-4342-B048-85BDC9FD1C3A}</a:tableStyleId>
                  </a:tblPr>
                  <a:tblGrid>
                    <a:gridCol w="5018965">
                      <a:extLst>
                        <a:ext uri="{9D8B030D-6E8A-4147-A177-3AD203B41FA5}">
                          <a16:colId xmlns:a16="http://schemas.microsoft.com/office/drawing/2014/main" val="3354062712"/>
                        </a:ext>
                      </a:extLst>
                    </a:gridCol>
                    <a:gridCol w="5018965">
                      <a:extLst>
                        <a:ext uri="{9D8B030D-6E8A-4147-A177-3AD203B41FA5}">
                          <a16:colId xmlns:a16="http://schemas.microsoft.com/office/drawing/2014/main" val="727914358"/>
                        </a:ext>
                      </a:extLst>
                    </a:gridCol>
                  </a:tblGrid>
                  <a:tr h="544069">
                    <a:tc>
                      <a:txBody>
                        <a:bodyPr/>
                        <a:lstStyle/>
                        <a:p>
                          <a:pPr algn="ctr"/>
                          <a:r>
                            <a:rPr lang="en-US" sz="1900" b="0" dirty="0">
                              <a:solidFill>
                                <a:schemeClr val="tx1"/>
                              </a:solidFill>
                              <a:latin typeface="Times New Roman" panose="02020603050405020304" pitchFamily="18" charset="0"/>
                              <a:cs typeface="Times New Roman" panose="02020603050405020304" pitchFamily="18" charset="0"/>
                            </a:rPr>
                            <a:t>LAMBDA</a:t>
                          </a:r>
                        </a:p>
                      </a:txBody>
                      <a:tcPr marL="246888" marR="246888" marT="123444" marB="123444">
                        <a:noFill/>
                      </a:tcPr>
                    </a:tc>
                    <a:tc>
                      <a:txBody>
                        <a:bodyPr/>
                        <a:lstStyle/>
                        <a:p>
                          <a:pPr algn="ctr"/>
                          <a:r>
                            <a:rPr lang="en-US" sz="1900" b="0" dirty="0">
                              <a:solidFill>
                                <a:schemeClr val="tx1"/>
                              </a:solidFill>
                              <a:latin typeface="Times New Roman" panose="02020603050405020304" pitchFamily="18" charset="0"/>
                              <a:cs typeface="Times New Roman" panose="02020603050405020304" pitchFamily="18" charset="0"/>
                            </a:rPr>
                            <a:t>PROBE PROPORTION</a:t>
                          </a:r>
                        </a:p>
                      </a:txBody>
                      <a:tcPr marL="246888" marR="246888" marT="123444" marB="123444">
                        <a:noFill/>
                      </a:tcPr>
                    </a:tc>
                    <a:extLst>
                      <a:ext uri="{0D108BD9-81ED-4DB2-BD59-A6C34878D82A}">
                        <a16:rowId xmlns:a16="http://schemas.microsoft.com/office/drawing/2014/main" val="2375081876"/>
                      </a:ext>
                    </a:extLst>
                  </a:tr>
                  <a:tr h="2503742">
                    <a:tc>
                      <a:txBody>
                        <a:bodyPr/>
                        <a:lstStyle/>
                        <a:p>
                          <a:endParaRPr lang="en-US"/>
                        </a:p>
                      </a:txBody>
                      <a:tcPr marL="246888" marR="246888" marT="123444" marB="123444">
                        <a:blipFill>
                          <a:blip r:embed="rId6"/>
                          <a:stretch>
                            <a:fillRect l="-253" t="-21827" r="-100000" b="-100508"/>
                          </a:stretch>
                        </a:blipFill>
                      </a:tcPr>
                    </a:tc>
                    <a:tc>
                      <a:txBody>
                        <a:bodyPr/>
                        <a:lstStyle/>
                        <a:p>
                          <a:endParaRPr lang="en-US"/>
                        </a:p>
                      </a:txBody>
                      <a:tcPr marL="246888" marR="246888" marT="123444" marB="123444">
                        <a:blipFill>
                          <a:blip r:embed="rId6"/>
                          <a:stretch>
                            <a:fillRect l="-100506" t="-21827" r="-253" b="-100508"/>
                          </a:stretch>
                        </a:blipFill>
                      </a:tcPr>
                    </a:tc>
                    <a:extLst>
                      <a:ext uri="{0D108BD9-81ED-4DB2-BD59-A6C34878D82A}">
                        <a16:rowId xmlns:a16="http://schemas.microsoft.com/office/drawing/2014/main" val="264334668"/>
                      </a:ext>
                    </a:extLst>
                  </a:tr>
                  <a:tr h="2503742">
                    <a:tc>
                      <a:txBody>
                        <a:bodyPr/>
                        <a:lstStyle/>
                        <a:p>
                          <a:pPr algn="l" fontAlgn="base"/>
                          <a:endParaRPr lang="en-US" sz="1900" b="1" dirty="0">
                            <a:latin typeface="Times New Roman" panose="02020603050405020304" pitchFamily="18" charset="0"/>
                            <a:cs typeface="Times New Roman" panose="02020603050405020304" pitchFamily="18" charset="0"/>
                          </a:endParaRPr>
                        </a:p>
                      </a:txBody>
                      <a:tcPr marL="246888" marR="246888" marT="123444" marB="123444">
                        <a:noFill/>
                      </a:tcPr>
                    </a:tc>
                    <a:tc>
                      <a:txBody>
                        <a:bodyPr/>
                        <a:lstStyle/>
                        <a:p>
                          <a:pPr fontAlgn="base"/>
                          <a:endParaRPr lang="en-US" sz="1900" b="1" dirty="0">
                            <a:latin typeface="Times New Roman" panose="02020603050405020304" pitchFamily="18" charset="0"/>
                            <a:cs typeface="Times New Roman" panose="02020603050405020304" pitchFamily="18" charset="0"/>
                          </a:endParaRPr>
                        </a:p>
                      </a:txBody>
                      <a:tcPr marL="246888" marR="246888" marT="123444" marB="123444">
                        <a:noFill/>
                      </a:tcPr>
                    </a:tc>
                    <a:extLst>
                      <a:ext uri="{0D108BD9-81ED-4DB2-BD59-A6C34878D82A}">
                        <a16:rowId xmlns:a16="http://schemas.microsoft.com/office/drawing/2014/main" val="3498873139"/>
                      </a:ext>
                    </a:extLst>
                  </a:tr>
                </a:tbl>
              </a:graphicData>
            </a:graphic>
          </p:graphicFrame>
        </mc:Fallback>
      </mc:AlternateContent>
      <p:sp>
        <p:nvSpPr>
          <p:cNvPr id="30" name="TextBox 29">
            <a:extLst>
              <a:ext uri="{FF2B5EF4-FFF2-40B4-BE49-F238E27FC236}">
                <a16:creationId xmlns:a16="http://schemas.microsoft.com/office/drawing/2014/main" id="{62023C03-F31F-6A4D-8B39-ABB45999A880}"/>
              </a:ext>
            </a:extLst>
          </p:cNvPr>
          <p:cNvSpPr txBox="1"/>
          <p:nvPr/>
        </p:nvSpPr>
        <p:spPr>
          <a:xfrm>
            <a:off x="10554924" y="16466528"/>
            <a:ext cx="10037928" cy="5082930"/>
          </a:xfrm>
          <a:prstGeom prst="rect">
            <a:avLst/>
          </a:prstGeom>
          <a:noFill/>
        </p:spPr>
        <p:txBody>
          <a:bodyPr wrap="square" rtlCol="0">
            <a:spAutoFit/>
          </a:bodyPr>
          <a:lstStyle/>
          <a:p>
            <a:pPr algn="ctr"/>
            <a:r>
              <a:rPr lang="en-US" sz="2430" dirty="0">
                <a:latin typeface="Times New Roman" panose="02020603050405020304" pitchFamily="18" charset="0"/>
                <a:cs typeface="Times New Roman" panose="02020603050405020304" pitchFamily="18" charset="0"/>
              </a:rPr>
              <a:t>USING THE KALMAN AND PARTICLE FILTERS</a:t>
            </a:r>
          </a:p>
          <a:p>
            <a:pPr algn="just"/>
            <a:endParaRPr lang="en-US" sz="2000" dirty="0"/>
          </a:p>
          <a:p>
            <a:pPr algn="just"/>
            <a:r>
              <a:rPr lang="en-US" sz="2000" dirty="0">
                <a:latin typeface="Times New Roman" panose="02020603050405020304" pitchFamily="18" charset="0"/>
                <a:cs typeface="Times New Roman" panose="02020603050405020304" pitchFamily="18" charset="0"/>
              </a:rPr>
              <a:t>Particles in QLE setting has [p, lambda] with weights to each showing how likely they represent true p and lambda values. Initials weights can be uniform.</a:t>
            </a:r>
          </a:p>
          <a:p>
            <a:pPr algn="just"/>
            <a:endParaRPr lang="en-US" sz="2000" dirty="0">
              <a:latin typeface="Times New Roman" panose="02020603050405020304" pitchFamily="18" charset="0"/>
              <a:cs typeface="Times New Roman" panose="02020603050405020304" pitchFamily="18" charset="0"/>
            </a:endParaRPr>
          </a:p>
          <a:p>
            <a:pPr marL="920153" lvl="1" indent="-462953" algn="just">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(Move) Obtain new information for the cycles as triplets [M, L, T]</a:t>
            </a:r>
          </a:p>
          <a:p>
            <a:pPr marL="920153" lvl="1" indent="-462953" algn="just">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(Update) Update the weights of the particles based on the new estimates from the update’s observations.</a:t>
            </a:r>
          </a:p>
          <a:p>
            <a:pPr marL="920153" lvl="1" indent="-462953" algn="just">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(Resample) Estimate particles that are highly unlikely based on the triplet received and new estimation of parameters. Particles close to the estimates get higher weights.</a:t>
            </a:r>
          </a:p>
          <a:p>
            <a:pPr marL="920153" lvl="1" indent="-462953" algn="just">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(Estimate) Weighted mean and variance of the filtered [p, k].</a:t>
            </a:r>
          </a:p>
          <a:p>
            <a:pPr algn="just"/>
            <a:r>
              <a:rPr lang="en-US" sz="2000" dirty="0">
                <a:latin typeface="Times New Roman" panose="02020603050405020304" pitchFamily="18" charset="0"/>
                <a:cs typeface="Times New Roman" panose="02020603050405020304" pitchFamily="18" charset="0"/>
              </a:rPr>
              <a:t> </a:t>
            </a:r>
          </a:p>
          <a:p>
            <a:pPr algn="just"/>
            <a:r>
              <a:rPr lang="en-US" sz="2000" dirty="0">
                <a:latin typeface="Times New Roman" panose="02020603050405020304" pitchFamily="18" charset="0"/>
                <a:cs typeface="Times New Roman" panose="02020603050405020304" pitchFamily="18" charset="0"/>
              </a:rPr>
              <a:t>Kalman Filters are simple and intuitive assuming underlying Gaussian measurements or errors. In our problem, this may not be true. However, it can demonstrate the problem better and easy to implement.</a:t>
            </a:r>
          </a:p>
          <a:p>
            <a:pPr algn="just"/>
            <a:endParaRPr lang="en-US" sz="2000" dirty="0">
              <a:latin typeface="Times New Roman" panose="02020603050405020304" pitchFamily="18" charset="0"/>
              <a:cs typeface="Times New Roman" panose="02020603050405020304" pitchFamily="18" charset="0"/>
            </a:endParaRPr>
          </a:p>
        </p:txBody>
      </p:sp>
      <p:pic>
        <p:nvPicPr>
          <p:cNvPr id="32" name="Picture 31" descr="A screenshot of a cell phone&#10;&#10;Description automatically generated">
            <a:extLst>
              <a:ext uri="{FF2B5EF4-FFF2-40B4-BE49-F238E27FC236}">
                <a16:creationId xmlns:a16="http://schemas.microsoft.com/office/drawing/2014/main" id="{E7FD9274-DD2F-5F4C-A730-AD457985DC64}"/>
              </a:ext>
            </a:extLst>
          </p:cNvPr>
          <p:cNvPicPr>
            <a:picLocks noChangeAspect="1"/>
          </p:cNvPicPr>
          <p:nvPr/>
        </p:nvPicPr>
        <p:blipFill rotWithShape="1">
          <a:blip r:embed="rId7"/>
          <a:srcRect b="20382"/>
          <a:stretch/>
        </p:blipFill>
        <p:spPr>
          <a:xfrm>
            <a:off x="2465553" y="11446573"/>
            <a:ext cx="5488925" cy="1710877"/>
          </a:xfrm>
          <a:prstGeom prst="rect">
            <a:avLst/>
          </a:prstGeom>
        </p:spPr>
      </p:pic>
      <p:grpSp>
        <p:nvGrpSpPr>
          <p:cNvPr id="38" name="Group 37">
            <a:extLst>
              <a:ext uri="{FF2B5EF4-FFF2-40B4-BE49-F238E27FC236}">
                <a16:creationId xmlns:a16="http://schemas.microsoft.com/office/drawing/2014/main" id="{88A796B6-2D0C-2949-B7FA-4C8001F0B972}"/>
              </a:ext>
            </a:extLst>
          </p:cNvPr>
          <p:cNvGrpSpPr/>
          <p:nvPr/>
        </p:nvGrpSpPr>
        <p:grpSpPr>
          <a:xfrm>
            <a:off x="21126450" y="3352481"/>
            <a:ext cx="11547502" cy="5041940"/>
            <a:chOff x="21116094" y="10455992"/>
            <a:chExt cx="11388432" cy="4655065"/>
          </a:xfrm>
        </p:grpSpPr>
        <p:pic>
          <p:nvPicPr>
            <p:cNvPr id="3" name="Picture 2">
              <a:extLst>
                <a:ext uri="{FF2B5EF4-FFF2-40B4-BE49-F238E27FC236}">
                  <a16:creationId xmlns:a16="http://schemas.microsoft.com/office/drawing/2014/main" id="{0C37577D-F393-0443-84A6-F4E849C8D42E}"/>
                </a:ext>
              </a:extLst>
            </p:cNvPr>
            <p:cNvPicPr>
              <a:picLocks noChangeAspect="1"/>
            </p:cNvPicPr>
            <p:nvPr/>
          </p:nvPicPr>
          <p:blipFill>
            <a:blip r:embed="rId8"/>
            <a:stretch>
              <a:fillRect/>
            </a:stretch>
          </p:blipFill>
          <p:spPr>
            <a:xfrm>
              <a:off x="29805301" y="13915426"/>
              <a:ext cx="2699225" cy="1195630"/>
            </a:xfrm>
            <a:prstGeom prst="rect">
              <a:avLst/>
            </a:prstGeom>
          </p:spPr>
        </p:pic>
        <p:pic>
          <p:nvPicPr>
            <p:cNvPr id="8" name="Picture 7">
              <a:extLst>
                <a:ext uri="{FF2B5EF4-FFF2-40B4-BE49-F238E27FC236}">
                  <a16:creationId xmlns:a16="http://schemas.microsoft.com/office/drawing/2014/main" id="{FEF8A3A5-38A4-294B-BAA5-DFF3506F94B3}"/>
                </a:ext>
              </a:extLst>
            </p:cNvPr>
            <p:cNvPicPr>
              <a:picLocks noChangeAspect="1"/>
            </p:cNvPicPr>
            <p:nvPr/>
          </p:nvPicPr>
          <p:blipFill>
            <a:blip r:embed="rId9"/>
            <a:stretch>
              <a:fillRect/>
            </a:stretch>
          </p:blipFill>
          <p:spPr>
            <a:xfrm>
              <a:off x="26881181" y="13915426"/>
              <a:ext cx="2699225" cy="1195630"/>
            </a:xfrm>
            <a:prstGeom prst="rect">
              <a:avLst/>
            </a:prstGeom>
          </p:spPr>
        </p:pic>
        <p:pic>
          <p:nvPicPr>
            <p:cNvPr id="10" name="Picture 9">
              <a:extLst>
                <a:ext uri="{FF2B5EF4-FFF2-40B4-BE49-F238E27FC236}">
                  <a16:creationId xmlns:a16="http://schemas.microsoft.com/office/drawing/2014/main" id="{437ED2E5-5A65-0540-AE3D-4793A545E793}"/>
                </a:ext>
              </a:extLst>
            </p:cNvPr>
            <p:cNvPicPr>
              <a:picLocks noChangeAspect="1"/>
            </p:cNvPicPr>
            <p:nvPr/>
          </p:nvPicPr>
          <p:blipFill>
            <a:blip r:embed="rId10"/>
            <a:stretch>
              <a:fillRect/>
            </a:stretch>
          </p:blipFill>
          <p:spPr>
            <a:xfrm>
              <a:off x="23961062" y="13915426"/>
              <a:ext cx="2699228" cy="1195631"/>
            </a:xfrm>
            <a:prstGeom prst="rect">
              <a:avLst/>
            </a:prstGeom>
          </p:spPr>
        </p:pic>
        <p:pic>
          <p:nvPicPr>
            <p:cNvPr id="12" name="Picture 11">
              <a:extLst>
                <a:ext uri="{FF2B5EF4-FFF2-40B4-BE49-F238E27FC236}">
                  <a16:creationId xmlns:a16="http://schemas.microsoft.com/office/drawing/2014/main" id="{AC240CF1-C190-8141-8068-2FAFAFA73A1A}"/>
                </a:ext>
              </a:extLst>
            </p:cNvPr>
            <p:cNvPicPr>
              <a:picLocks noChangeAspect="1"/>
            </p:cNvPicPr>
            <p:nvPr/>
          </p:nvPicPr>
          <p:blipFill>
            <a:blip r:embed="rId11"/>
            <a:stretch>
              <a:fillRect/>
            </a:stretch>
          </p:blipFill>
          <p:spPr>
            <a:xfrm>
              <a:off x="21116094" y="13915426"/>
              <a:ext cx="2699226" cy="1195630"/>
            </a:xfrm>
            <a:prstGeom prst="rect">
              <a:avLst/>
            </a:prstGeom>
          </p:spPr>
        </p:pic>
        <p:pic>
          <p:nvPicPr>
            <p:cNvPr id="16" name="Picture 15">
              <a:extLst>
                <a:ext uri="{FF2B5EF4-FFF2-40B4-BE49-F238E27FC236}">
                  <a16:creationId xmlns:a16="http://schemas.microsoft.com/office/drawing/2014/main" id="{B83D2C74-1A0E-4644-968C-CFA3683BCF97}"/>
                </a:ext>
              </a:extLst>
            </p:cNvPr>
            <p:cNvPicPr>
              <a:picLocks noChangeAspect="1"/>
            </p:cNvPicPr>
            <p:nvPr/>
          </p:nvPicPr>
          <p:blipFill>
            <a:blip r:embed="rId12"/>
            <a:stretch>
              <a:fillRect/>
            </a:stretch>
          </p:blipFill>
          <p:spPr>
            <a:xfrm>
              <a:off x="29677975" y="12183426"/>
              <a:ext cx="2699226" cy="1195630"/>
            </a:xfrm>
            <a:prstGeom prst="rect">
              <a:avLst/>
            </a:prstGeom>
          </p:spPr>
        </p:pic>
        <p:pic>
          <p:nvPicPr>
            <p:cNvPr id="21" name="Picture 20">
              <a:extLst>
                <a:ext uri="{FF2B5EF4-FFF2-40B4-BE49-F238E27FC236}">
                  <a16:creationId xmlns:a16="http://schemas.microsoft.com/office/drawing/2014/main" id="{125A072C-C956-614F-80F6-9923076008D3}"/>
                </a:ext>
              </a:extLst>
            </p:cNvPr>
            <p:cNvPicPr>
              <a:picLocks noChangeAspect="1"/>
            </p:cNvPicPr>
            <p:nvPr/>
          </p:nvPicPr>
          <p:blipFill>
            <a:blip r:embed="rId13"/>
            <a:stretch>
              <a:fillRect/>
            </a:stretch>
          </p:blipFill>
          <p:spPr>
            <a:xfrm>
              <a:off x="26870030" y="12187072"/>
              <a:ext cx="2699225" cy="1195630"/>
            </a:xfrm>
            <a:prstGeom prst="rect">
              <a:avLst/>
            </a:prstGeom>
          </p:spPr>
        </p:pic>
        <p:pic>
          <p:nvPicPr>
            <p:cNvPr id="23" name="Picture 22">
              <a:extLst>
                <a:ext uri="{FF2B5EF4-FFF2-40B4-BE49-F238E27FC236}">
                  <a16:creationId xmlns:a16="http://schemas.microsoft.com/office/drawing/2014/main" id="{C22DC9B0-A2EF-E643-8E96-44BD608077F4}"/>
                </a:ext>
              </a:extLst>
            </p:cNvPr>
            <p:cNvPicPr>
              <a:picLocks noChangeAspect="1"/>
            </p:cNvPicPr>
            <p:nvPr/>
          </p:nvPicPr>
          <p:blipFill>
            <a:blip r:embed="rId14"/>
            <a:stretch>
              <a:fillRect/>
            </a:stretch>
          </p:blipFill>
          <p:spPr>
            <a:xfrm>
              <a:off x="24020394" y="12213353"/>
              <a:ext cx="2580565" cy="1143069"/>
            </a:xfrm>
            <a:prstGeom prst="rect">
              <a:avLst/>
            </a:prstGeom>
          </p:spPr>
        </p:pic>
        <p:pic>
          <p:nvPicPr>
            <p:cNvPr id="25" name="Picture 24">
              <a:extLst>
                <a:ext uri="{FF2B5EF4-FFF2-40B4-BE49-F238E27FC236}">
                  <a16:creationId xmlns:a16="http://schemas.microsoft.com/office/drawing/2014/main" id="{379B5B30-93DE-4644-9DC4-61AF21A38F6A}"/>
                </a:ext>
              </a:extLst>
            </p:cNvPr>
            <p:cNvPicPr>
              <a:picLocks noChangeAspect="1"/>
            </p:cNvPicPr>
            <p:nvPr/>
          </p:nvPicPr>
          <p:blipFill>
            <a:blip r:embed="rId15"/>
            <a:stretch>
              <a:fillRect/>
            </a:stretch>
          </p:blipFill>
          <p:spPr>
            <a:xfrm>
              <a:off x="21146724" y="12216867"/>
              <a:ext cx="2623729" cy="1162189"/>
            </a:xfrm>
            <a:prstGeom prst="rect">
              <a:avLst/>
            </a:prstGeom>
          </p:spPr>
        </p:pic>
        <p:pic>
          <p:nvPicPr>
            <p:cNvPr id="27" name="Picture 26">
              <a:extLst>
                <a:ext uri="{FF2B5EF4-FFF2-40B4-BE49-F238E27FC236}">
                  <a16:creationId xmlns:a16="http://schemas.microsoft.com/office/drawing/2014/main" id="{BB13BC63-3515-8842-A391-9BB33E22DE3F}"/>
                </a:ext>
              </a:extLst>
            </p:cNvPr>
            <p:cNvPicPr>
              <a:picLocks noChangeAspect="1"/>
            </p:cNvPicPr>
            <p:nvPr/>
          </p:nvPicPr>
          <p:blipFill>
            <a:blip r:embed="rId16"/>
            <a:stretch>
              <a:fillRect/>
            </a:stretch>
          </p:blipFill>
          <p:spPr>
            <a:xfrm>
              <a:off x="29809398" y="10482036"/>
              <a:ext cx="2640430" cy="1169586"/>
            </a:xfrm>
            <a:prstGeom prst="rect">
              <a:avLst/>
            </a:prstGeom>
          </p:spPr>
        </p:pic>
        <p:pic>
          <p:nvPicPr>
            <p:cNvPr id="31" name="Picture 30">
              <a:extLst>
                <a:ext uri="{FF2B5EF4-FFF2-40B4-BE49-F238E27FC236}">
                  <a16:creationId xmlns:a16="http://schemas.microsoft.com/office/drawing/2014/main" id="{AC173C4A-D592-C940-A7CD-4D77905AB4BC}"/>
                </a:ext>
              </a:extLst>
            </p:cNvPr>
            <p:cNvPicPr>
              <a:picLocks noChangeAspect="1"/>
            </p:cNvPicPr>
            <p:nvPr/>
          </p:nvPicPr>
          <p:blipFill>
            <a:blip r:embed="rId17"/>
            <a:stretch>
              <a:fillRect/>
            </a:stretch>
          </p:blipFill>
          <p:spPr>
            <a:xfrm>
              <a:off x="26870029" y="10455992"/>
              <a:ext cx="2699226" cy="1195630"/>
            </a:xfrm>
            <a:prstGeom prst="rect">
              <a:avLst/>
            </a:prstGeom>
          </p:spPr>
        </p:pic>
        <p:pic>
          <p:nvPicPr>
            <p:cNvPr id="34" name="Picture 33">
              <a:extLst>
                <a:ext uri="{FF2B5EF4-FFF2-40B4-BE49-F238E27FC236}">
                  <a16:creationId xmlns:a16="http://schemas.microsoft.com/office/drawing/2014/main" id="{90D0BC8F-31C6-6A4F-BB5B-A08A6198B43E}"/>
                </a:ext>
              </a:extLst>
            </p:cNvPr>
            <p:cNvPicPr>
              <a:picLocks noChangeAspect="1"/>
            </p:cNvPicPr>
            <p:nvPr/>
          </p:nvPicPr>
          <p:blipFill>
            <a:blip r:embed="rId18"/>
            <a:stretch>
              <a:fillRect/>
            </a:stretch>
          </p:blipFill>
          <p:spPr>
            <a:xfrm>
              <a:off x="24020394" y="10495740"/>
              <a:ext cx="2609492" cy="1155882"/>
            </a:xfrm>
            <a:prstGeom prst="rect">
              <a:avLst/>
            </a:prstGeom>
          </p:spPr>
        </p:pic>
        <p:pic>
          <p:nvPicPr>
            <p:cNvPr id="41" name="Picture 40">
              <a:extLst>
                <a:ext uri="{FF2B5EF4-FFF2-40B4-BE49-F238E27FC236}">
                  <a16:creationId xmlns:a16="http://schemas.microsoft.com/office/drawing/2014/main" id="{C9CFB43F-14F2-5A4B-8A7C-0455CB186C63}"/>
                </a:ext>
              </a:extLst>
            </p:cNvPr>
            <p:cNvPicPr>
              <a:picLocks noChangeAspect="1"/>
            </p:cNvPicPr>
            <p:nvPr/>
          </p:nvPicPr>
          <p:blipFill>
            <a:blip r:embed="rId19"/>
            <a:stretch>
              <a:fillRect/>
            </a:stretch>
          </p:blipFill>
          <p:spPr>
            <a:xfrm>
              <a:off x="21160961" y="10500110"/>
              <a:ext cx="2609492" cy="1155882"/>
            </a:xfrm>
            <a:prstGeom prst="rect">
              <a:avLst/>
            </a:prstGeom>
          </p:spPr>
        </p:pic>
      </p:grpSp>
      <p:pic>
        <p:nvPicPr>
          <p:cNvPr id="50" name="Picture 49">
            <a:extLst>
              <a:ext uri="{FF2B5EF4-FFF2-40B4-BE49-F238E27FC236}">
                <a16:creationId xmlns:a16="http://schemas.microsoft.com/office/drawing/2014/main" id="{834FD291-D9CD-7849-9F50-E46F870875D7}"/>
              </a:ext>
            </a:extLst>
          </p:cNvPr>
          <p:cNvPicPr>
            <a:picLocks noChangeAspect="1"/>
          </p:cNvPicPr>
          <p:nvPr/>
        </p:nvPicPr>
        <p:blipFill>
          <a:blip r:embed="rId20"/>
          <a:stretch>
            <a:fillRect/>
          </a:stretch>
        </p:blipFill>
        <p:spPr>
          <a:xfrm>
            <a:off x="10823677" y="12571798"/>
            <a:ext cx="3849253" cy="3604749"/>
          </a:xfrm>
          <a:prstGeom prst="rect">
            <a:avLst/>
          </a:prstGeom>
        </p:spPr>
      </p:pic>
      <p:pic>
        <p:nvPicPr>
          <p:cNvPr id="52" name="Picture 51">
            <a:extLst>
              <a:ext uri="{FF2B5EF4-FFF2-40B4-BE49-F238E27FC236}">
                <a16:creationId xmlns:a16="http://schemas.microsoft.com/office/drawing/2014/main" id="{E86A0FB9-FED3-C54D-8AC1-AF7CF97CD85A}"/>
              </a:ext>
            </a:extLst>
          </p:cNvPr>
          <p:cNvPicPr>
            <a:picLocks noChangeAspect="1"/>
          </p:cNvPicPr>
          <p:nvPr/>
        </p:nvPicPr>
        <p:blipFill>
          <a:blip r:embed="rId21"/>
          <a:stretch>
            <a:fillRect/>
          </a:stretch>
        </p:blipFill>
        <p:spPr>
          <a:xfrm>
            <a:off x="16596553" y="12571799"/>
            <a:ext cx="3849253" cy="3617371"/>
          </a:xfrm>
          <a:prstGeom prst="rect">
            <a:avLst/>
          </a:prstGeom>
        </p:spPr>
      </p:pic>
      <p:sp>
        <p:nvSpPr>
          <p:cNvPr id="55" name="TextBox 54">
            <a:extLst>
              <a:ext uri="{FF2B5EF4-FFF2-40B4-BE49-F238E27FC236}">
                <a16:creationId xmlns:a16="http://schemas.microsoft.com/office/drawing/2014/main" id="{93A53AAF-E550-5045-876B-BD6B41FCAA41}"/>
              </a:ext>
            </a:extLst>
          </p:cNvPr>
          <p:cNvSpPr txBox="1"/>
          <p:nvPr/>
        </p:nvSpPr>
        <p:spPr>
          <a:xfrm>
            <a:off x="20873786" y="2727512"/>
            <a:ext cx="11803383" cy="7855997"/>
          </a:xfrm>
          <a:prstGeom prst="rect">
            <a:avLst/>
          </a:prstGeom>
          <a:noFill/>
        </p:spPr>
        <p:txBody>
          <a:bodyPr wrap="square" rtlCol="0">
            <a:spAutoFit/>
          </a:bodyPr>
          <a:lstStyle/>
          <a:p>
            <a:pPr algn="ctr"/>
            <a:r>
              <a:rPr lang="en-US" sz="2430" dirty="0">
                <a:latin typeface="Times New Roman" panose="02020603050405020304" pitchFamily="18" charset="0"/>
                <a:cs typeface="Times New Roman" panose="02020603050405020304" pitchFamily="18" charset="0"/>
              </a:rPr>
              <a:t>THE RESULTS</a:t>
            </a:r>
          </a:p>
          <a:p>
            <a:pPr algn="ctr"/>
            <a:endParaRPr lang="en-US" sz="1890" dirty="0">
              <a:latin typeface="Times New Roman" panose="02020603050405020304" pitchFamily="18" charset="0"/>
              <a:cs typeface="Times New Roman" panose="02020603050405020304" pitchFamily="18" charset="0"/>
            </a:endParaRPr>
          </a:p>
          <a:p>
            <a:pPr algn="ctr"/>
            <a:endParaRPr lang="en-US" sz="1890" dirty="0">
              <a:latin typeface="Times New Roman" panose="02020603050405020304" pitchFamily="18" charset="0"/>
              <a:cs typeface="Times New Roman" panose="02020603050405020304" pitchFamily="18" charset="0"/>
            </a:endParaRPr>
          </a:p>
          <a:p>
            <a:pPr algn="ctr"/>
            <a:endParaRPr lang="en-US" sz="1890" dirty="0">
              <a:latin typeface="Times New Roman" panose="02020603050405020304" pitchFamily="18" charset="0"/>
              <a:cs typeface="Times New Roman" panose="02020603050405020304" pitchFamily="18" charset="0"/>
            </a:endParaRPr>
          </a:p>
          <a:p>
            <a:pPr algn="ctr"/>
            <a:endParaRPr lang="en-US" sz="1890" dirty="0">
              <a:latin typeface="Times New Roman" panose="02020603050405020304" pitchFamily="18" charset="0"/>
              <a:cs typeface="Times New Roman" panose="02020603050405020304" pitchFamily="18" charset="0"/>
            </a:endParaRPr>
          </a:p>
          <a:p>
            <a:pPr algn="ctr"/>
            <a:endParaRPr lang="en-US" sz="1890" dirty="0">
              <a:latin typeface="Times New Roman" panose="02020603050405020304" pitchFamily="18" charset="0"/>
              <a:cs typeface="Times New Roman" panose="02020603050405020304" pitchFamily="18" charset="0"/>
            </a:endParaRPr>
          </a:p>
          <a:p>
            <a:pPr algn="ctr"/>
            <a:endParaRPr lang="en-US" sz="1890" dirty="0">
              <a:latin typeface="Times New Roman" panose="02020603050405020304" pitchFamily="18" charset="0"/>
              <a:cs typeface="Times New Roman" panose="02020603050405020304" pitchFamily="18" charset="0"/>
            </a:endParaRPr>
          </a:p>
          <a:p>
            <a:pPr algn="ctr"/>
            <a:endParaRPr lang="en-US" sz="1890" dirty="0">
              <a:latin typeface="Times New Roman" panose="02020603050405020304" pitchFamily="18" charset="0"/>
              <a:cs typeface="Times New Roman" panose="02020603050405020304" pitchFamily="18" charset="0"/>
            </a:endParaRPr>
          </a:p>
          <a:p>
            <a:pPr algn="ctr"/>
            <a:endParaRPr lang="en-US" sz="1890" dirty="0">
              <a:latin typeface="Times New Roman" panose="02020603050405020304" pitchFamily="18" charset="0"/>
              <a:cs typeface="Times New Roman" panose="02020603050405020304" pitchFamily="18" charset="0"/>
            </a:endParaRPr>
          </a:p>
          <a:p>
            <a:pPr algn="ctr"/>
            <a:endParaRPr lang="en-US" sz="1890" dirty="0">
              <a:latin typeface="Times New Roman" panose="02020603050405020304" pitchFamily="18" charset="0"/>
              <a:cs typeface="Times New Roman" panose="02020603050405020304" pitchFamily="18" charset="0"/>
            </a:endParaRPr>
          </a:p>
          <a:p>
            <a:pPr algn="ctr"/>
            <a:endParaRPr lang="en-US" sz="1890" dirty="0">
              <a:latin typeface="Times New Roman" panose="02020603050405020304" pitchFamily="18" charset="0"/>
              <a:cs typeface="Times New Roman" panose="02020603050405020304" pitchFamily="18" charset="0"/>
            </a:endParaRPr>
          </a:p>
          <a:p>
            <a:pPr algn="ctr"/>
            <a:endParaRPr lang="en-US" sz="1890" dirty="0">
              <a:latin typeface="Times New Roman" panose="02020603050405020304" pitchFamily="18" charset="0"/>
              <a:cs typeface="Times New Roman" panose="02020603050405020304" pitchFamily="18" charset="0"/>
            </a:endParaRPr>
          </a:p>
          <a:p>
            <a:pPr algn="ctr"/>
            <a:endParaRPr lang="en-US" sz="1890" dirty="0">
              <a:latin typeface="Times New Roman" panose="02020603050405020304" pitchFamily="18" charset="0"/>
              <a:cs typeface="Times New Roman" panose="02020603050405020304" pitchFamily="18" charset="0"/>
            </a:endParaRPr>
          </a:p>
          <a:p>
            <a:pPr algn="ctr"/>
            <a:endParaRPr lang="en-US" sz="1890" dirty="0">
              <a:latin typeface="Times New Roman" panose="02020603050405020304" pitchFamily="18" charset="0"/>
              <a:cs typeface="Times New Roman" panose="02020603050405020304" pitchFamily="18" charset="0"/>
            </a:endParaRPr>
          </a:p>
          <a:p>
            <a:pPr algn="ctr"/>
            <a:endParaRPr lang="en-US" sz="1890" dirty="0">
              <a:latin typeface="Times New Roman" panose="02020603050405020304" pitchFamily="18" charset="0"/>
              <a:cs typeface="Times New Roman" panose="02020603050405020304" pitchFamily="18" charset="0"/>
            </a:endParaRPr>
          </a:p>
          <a:p>
            <a:pPr algn="ctr"/>
            <a:endParaRPr lang="en-US" sz="1890" dirty="0">
              <a:latin typeface="Times New Roman" panose="02020603050405020304" pitchFamily="18" charset="0"/>
              <a:cs typeface="Times New Roman" panose="02020603050405020304" pitchFamily="18" charset="0"/>
            </a:endParaRPr>
          </a:p>
          <a:p>
            <a:pPr algn="ctr"/>
            <a:endParaRPr lang="en-US" sz="1890" dirty="0">
              <a:latin typeface="Times New Roman" panose="02020603050405020304" pitchFamily="18" charset="0"/>
              <a:cs typeface="Times New Roman" panose="02020603050405020304" pitchFamily="18" charset="0"/>
            </a:endParaRPr>
          </a:p>
          <a:p>
            <a:pPr algn="ctr"/>
            <a:endParaRPr lang="en-US" sz="1890" dirty="0">
              <a:latin typeface="Times New Roman" panose="02020603050405020304" pitchFamily="18" charset="0"/>
              <a:cs typeface="Times New Roman" panose="02020603050405020304" pitchFamily="18" charset="0"/>
            </a:endParaRPr>
          </a:p>
          <a:p>
            <a:pPr algn="ctr"/>
            <a:endParaRPr lang="en-US" sz="1890" dirty="0">
              <a:latin typeface="Times New Roman" panose="02020603050405020304" pitchFamily="18" charset="0"/>
              <a:cs typeface="Times New Roman" panose="02020603050405020304" pitchFamily="18" charset="0"/>
            </a:endParaRPr>
          </a:p>
          <a:p>
            <a:pPr algn="ctr"/>
            <a:endParaRPr lang="en-US" sz="2000" dirty="0">
              <a:latin typeface="Times New Roman" panose="02020603050405020304" pitchFamily="18" charset="0"/>
              <a:cs typeface="Times New Roman" panose="02020603050405020304" pitchFamily="18" charset="0"/>
            </a:endParaRPr>
          </a:p>
          <a:p>
            <a:pPr algn="just"/>
            <a:endParaRPr lang="en-US" sz="2000" dirty="0">
              <a:latin typeface="Times New Roman" panose="02020603050405020304" pitchFamily="18" charset="0"/>
              <a:cs typeface="Times New Roman" panose="02020603050405020304" pitchFamily="18" charset="0"/>
            </a:endParaRPr>
          </a:p>
          <a:p>
            <a:pPr algn="just"/>
            <a:endParaRPr lang="en-US" sz="2000" dirty="0">
              <a:latin typeface="Times New Roman" panose="02020603050405020304" pitchFamily="18" charset="0"/>
              <a:ea typeface="Cambria Math" panose="02040503050406030204" pitchFamily="18" charset="0"/>
              <a:cs typeface="Times New Roman" panose="02020603050405020304" pitchFamily="18" charset="0"/>
            </a:endParaRPr>
          </a:p>
          <a:p>
            <a:pPr algn="just"/>
            <a:r>
              <a:rPr lang="en-US" sz="2000" dirty="0">
                <a:latin typeface="Times New Roman" panose="02020603050405020304" pitchFamily="18" charset="0"/>
                <a:ea typeface="Cambria Math" panose="02040503050406030204" pitchFamily="18" charset="0"/>
                <a:cs typeface="Times New Roman" panose="02020603050405020304" pitchFamily="18" charset="0"/>
              </a:rPr>
              <a:t>Shown above are the results from assuming the Poisson Distribution as it utilize a simple filter for the parameters, lambda and probe proportion. The queue length estimations were formulated based from the combination of each of the formulas for lambda and probe proportion that was filter from a belief of results from 0 to a specific number (0 &lt;= lambda &lt;= 0.272 and 0 &lt;= probe proportion &lt;= 0.5).  </a:t>
            </a:r>
            <a:endParaRPr lang="en-US" sz="2000" dirty="0">
              <a:ea typeface="Cambria Math" panose="02040503050406030204" pitchFamily="18" charset="0"/>
            </a:endParaRPr>
          </a:p>
        </p:txBody>
      </p:sp>
      <p:sp>
        <p:nvSpPr>
          <p:cNvPr id="56" name="TextBox 55">
            <a:extLst>
              <a:ext uri="{FF2B5EF4-FFF2-40B4-BE49-F238E27FC236}">
                <a16:creationId xmlns:a16="http://schemas.microsoft.com/office/drawing/2014/main" id="{E14BDE93-ADFA-0D43-9BFE-A25B7D4B030D}"/>
              </a:ext>
            </a:extLst>
          </p:cNvPr>
          <p:cNvSpPr txBox="1"/>
          <p:nvPr/>
        </p:nvSpPr>
        <p:spPr>
          <a:xfrm>
            <a:off x="20873786" y="13326749"/>
            <a:ext cx="11800166" cy="3610219"/>
          </a:xfrm>
          <a:prstGeom prst="rect">
            <a:avLst/>
          </a:prstGeom>
          <a:noFill/>
        </p:spPr>
        <p:txBody>
          <a:bodyPr wrap="square" rtlCol="0">
            <a:spAutoFit/>
          </a:bodyPr>
          <a:lstStyle/>
          <a:p>
            <a:pPr algn="ctr"/>
            <a:r>
              <a:rPr lang="en-US" sz="2430" dirty="0">
                <a:latin typeface="Times New Roman" panose="02020603050405020304" pitchFamily="18" charset="0"/>
                <a:cs typeface="Times New Roman" panose="02020603050405020304" pitchFamily="18" charset="0"/>
              </a:rPr>
              <a:t>ACKNOWLEDGEMENT</a:t>
            </a:r>
          </a:p>
          <a:p>
            <a:pPr algn="ctr"/>
            <a:endParaRPr lang="en-US" sz="2430" dirty="0">
              <a:latin typeface="Times New Roman" panose="02020603050405020304" pitchFamily="18" charset="0"/>
              <a:cs typeface="Times New Roman" panose="02020603050405020304" pitchFamily="18" charset="0"/>
            </a:endParaRPr>
          </a:p>
          <a:p>
            <a:pPr algn="just"/>
            <a:endParaRPr lang="en-US" sz="2000" dirty="0"/>
          </a:p>
          <a:p>
            <a:pPr marL="342900" indent="-342900" algn="just" fontAlgn="base">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HBCU-UP Implementation Project #HRD-1436222.​</a:t>
            </a:r>
          </a:p>
          <a:p>
            <a:pPr marL="342900" indent="-342900" algn="just" fontAlgn="base">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U.S. Department of Education Minority Science Improvement Program (MSIEP-Benedict College Creating Achievers in STEM through Academic Support, Mentoring, and research), ​</a:t>
            </a:r>
          </a:p>
          <a:p>
            <a:pPr marL="342900" indent="-342900" algn="just" fontAlgn="base">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Center for Connected Multimodal Mobility (C2M2) (USDOT Tier 1 University Transportation Center) Grant headquartered at Clemson University, Clemson, South Carolina, USA. ​</a:t>
            </a:r>
          </a:p>
          <a:p>
            <a:pPr marL="342900" indent="-342900" algn="just" fontAlgn="base">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U.S. National Science Foundation (NSF, Nos. 1719501, 1436222, and 1400991) grants. ​</a:t>
            </a:r>
          </a:p>
          <a:p>
            <a:pPr marL="342900" indent="-342900" algn="just" fontAlgn="base">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US Dept of Education  Minority Science Improvement Program (MSIEP) Benedict College: Creating Achievers in STEM through Academic Support, Mentoring, and Research</a:t>
            </a:r>
          </a:p>
        </p:txBody>
      </p:sp>
      <p:sp>
        <p:nvSpPr>
          <p:cNvPr id="57" name="TextBox 56">
            <a:extLst>
              <a:ext uri="{FF2B5EF4-FFF2-40B4-BE49-F238E27FC236}">
                <a16:creationId xmlns:a16="http://schemas.microsoft.com/office/drawing/2014/main" id="{CF16A4CD-D182-2A49-A706-153870F412DA}"/>
              </a:ext>
            </a:extLst>
          </p:cNvPr>
          <p:cNvSpPr txBox="1"/>
          <p:nvPr/>
        </p:nvSpPr>
        <p:spPr>
          <a:xfrm>
            <a:off x="20873786" y="16984399"/>
            <a:ext cx="11800166" cy="4467377"/>
          </a:xfrm>
          <a:prstGeom prst="rect">
            <a:avLst/>
          </a:prstGeom>
          <a:noFill/>
        </p:spPr>
        <p:txBody>
          <a:bodyPr wrap="square" rtlCol="0">
            <a:spAutoFit/>
          </a:bodyPr>
          <a:lstStyle/>
          <a:p>
            <a:pPr algn="ctr"/>
            <a:r>
              <a:rPr lang="en-US" sz="2430" dirty="0">
                <a:latin typeface="Times New Roman" panose="02020603050405020304" pitchFamily="18" charset="0"/>
                <a:cs typeface="Times New Roman" panose="02020603050405020304" pitchFamily="18" charset="0"/>
              </a:rPr>
              <a:t>REFERENCE</a:t>
            </a:r>
          </a:p>
          <a:p>
            <a:pPr algn="just"/>
            <a:endParaRPr lang="en-US" sz="2000" dirty="0"/>
          </a:p>
          <a:p>
            <a:pPr marL="342900" indent="-342900" fontAlgn="base">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Labbe Jr, Roger R., 2018, Kalman and Bayesian Filters in Python​</a:t>
            </a:r>
          </a:p>
          <a:p>
            <a:pPr marL="342900" indent="-342900" fontAlgn="base">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a:t>
            </a:r>
            <a:r>
              <a:rPr lang="en-US" sz="2000" dirty="0" err="1">
                <a:latin typeface="Times New Roman" panose="02020603050405020304" pitchFamily="18" charset="0"/>
                <a:cs typeface="Times New Roman" panose="02020603050405020304" pitchFamily="18" charset="0"/>
              </a:rPr>
              <a:t>www.kalmanfilter.net</a:t>
            </a:r>
            <a:r>
              <a:rPr lang="en-US" sz="2000" dirty="0">
                <a:latin typeface="Times New Roman" panose="02020603050405020304" pitchFamily="18" charset="0"/>
                <a:cs typeface="Times New Roman" panose="02020603050405020304" pitchFamily="18" charset="0"/>
              </a:rPr>
              <a:t>), Alex Becker. “Online Kalman Filter Tutorial.” </a:t>
            </a:r>
            <a:r>
              <a:rPr lang="en-US" sz="2000" i="1" dirty="0">
                <a:latin typeface="Times New Roman" panose="02020603050405020304" pitchFamily="18" charset="0"/>
                <a:cs typeface="Times New Roman" panose="02020603050405020304" pitchFamily="18" charset="0"/>
              </a:rPr>
              <a:t>Kalman Filter Tutorial</a:t>
            </a:r>
            <a:r>
              <a:rPr lang="en-US" sz="2000" dirty="0">
                <a:latin typeface="Times New Roman" panose="02020603050405020304" pitchFamily="18" charset="0"/>
                <a:cs typeface="Times New Roman" panose="02020603050405020304" pitchFamily="18" charset="0"/>
              </a:rPr>
              <a:t>, 2018, </a:t>
            </a:r>
            <a:r>
              <a:rPr lang="en-US" sz="2000" u="sng" dirty="0">
                <a:latin typeface="Times New Roman" panose="02020603050405020304" pitchFamily="18" charset="0"/>
                <a:cs typeface="Times New Roman" panose="02020603050405020304" pitchFamily="18" charset="0"/>
              </a:rPr>
              <a:t>www.kalmanfilter.net/kalman1d.html</a:t>
            </a:r>
            <a:r>
              <a:rPr lang="en-US" sz="2000" dirty="0">
                <a:latin typeface="Times New Roman" panose="02020603050405020304" pitchFamily="18" charset="0"/>
                <a:cs typeface="Times New Roman" panose="02020603050405020304" pitchFamily="18" charset="0"/>
              </a:rPr>
              <a:t>.​</a:t>
            </a:r>
          </a:p>
          <a:p>
            <a:pPr marL="342900" indent="-342900" fontAlgn="base">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“Figure 2f from: Irimia R, </a:t>
            </a:r>
            <a:r>
              <a:rPr lang="en-US" sz="2000" dirty="0" err="1">
                <a:latin typeface="Times New Roman" panose="02020603050405020304" pitchFamily="18" charset="0"/>
                <a:cs typeface="Times New Roman" panose="02020603050405020304" pitchFamily="18" charset="0"/>
              </a:rPr>
              <a:t>Gottschling</a:t>
            </a:r>
            <a:r>
              <a:rPr lang="en-US" sz="2000" dirty="0">
                <a:latin typeface="Times New Roman" panose="02020603050405020304" pitchFamily="18" charset="0"/>
                <a:cs typeface="Times New Roman" panose="02020603050405020304" pitchFamily="18" charset="0"/>
              </a:rPr>
              <a:t> M (2016) Taxonomic Revision of </a:t>
            </a:r>
            <a:r>
              <a:rPr lang="en-US" sz="2000" dirty="0" err="1">
                <a:latin typeface="Times New Roman" panose="02020603050405020304" pitchFamily="18" charset="0"/>
                <a:cs typeface="Times New Roman" panose="02020603050405020304" pitchFamily="18" charset="0"/>
              </a:rPr>
              <a:t>Rochefortia</a:t>
            </a:r>
            <a:r>
              <a:rPr lang="en-US" sz="2000" dirty="0">
                <a:latin typeface="Times New Roman" panose="02020603050405020304" pitchFamily="18" charset="0"/>
                <a:cs typeface="Times New Roman" panose="02020603050405020304" pitchFamily="18" charset="0"/>
              </a:rPr>
              <a:t> Sw. (</a:t>
            </a:r>
            <a:r>
              <a:rPr lang="en-US" sz="2000" dirty="0" err="1">
                <a:latin typeface="Times New Roman" panose="02020603050405020304" pitchFamily="18" charset="0"/>
                <a:cs typeface="Times New Roman" panose="02020603050405020304" pitchFamily="18" charset="0"/>
              </a:rPr>
              <a:t>Ehretiaceae</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Boraginales</a:t>
            </a:r>
            <a:r>
              <a:rPr lang="en-US" sz="2000" dirty="0">
                <a:latin typeface="Times New Roman" panose="02020603050405020304" pitchFamily="18" charset="0"/>
                <a:cs typeface="Times New Roman" panose="02020603050405020304" pitchFamily="18" charset="0"/>
              </a:rPr>
              <a:t>). Biodiversity Data Journal 4: e7720. Https://</a:t>
            </a:r>
            <a:r>
              <a:rPr lang="en-US" sz="2000" dirty="0" err="1">
                <a:latin typeface="Times New Roman" panose="02020603050405020304" pitchFamily="18" charset="0"/>
                <a:cs typeface="Times New Roman" panose="02020603050405020304" pitchFamily="18" charset="0"/>
              </a:rPr>
              <a:t>Doi.org</a:t>
            </a:r>
            <a:r>
              <a:rPr lang="en-US" sz="2000" dirty="0">
                <a:latin typeface="Times New Roman" panose="02020603050405020304" pitchFamily="18" charset="0"/>
                <a:cs typeface="Times New Roman" panose="02020603050405020304" pitchFamily="18" charset="0"/>
              </a:rPr>
              <a:t>/10.3897/BDJ.4.e7720.” doi:10.3897/bdj.4.e7720.figure2f.</a:t>
            </a:r>
          </a:p>
          <a:p>
            <a:pPr marL="342900" indent="-342900" fontAlgn="base">
              <a:buFont typeface="Arial" panose="020B0604020202020204" pitchFamily="34" charset="0"/>
              <a:buChar char="•"/>
            </a:pPr>
            <a:r>
              <a:rPr lang="en-US" sz="2000" dirty="0" err="1">
                <a:latin typeface="Times New Roman" panose="02020603050405020304" pitchFamily="18" charset="0"/>
                <a:cs typeface="Times New Roman" panose="02020603050405020304" pitchFamily="18" charset="0"/>
              </a:rPr>
              <a:t>Comert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Gurcan</a:t>
            </a:r>
            <a:r>
              <a:rPr lang="en-US" sz="2000" dirty="0">
                <a:latin typeface="Times New Roman" panose="02020603050405020304" pitchFamily="18" charset="0"/>
                <a:cs typeface="Times New Roman" panose="02020603050405020304" pitchFamily="18" charset="0"/>
              </a:rPr>
              <a:t>. “Simple Analytical Models for Estimating the Queue Lengths from Probe Vehicles at Traffic Signals.” </a:t>
            </a:r>
            <a:r>
              <a:rPr lang="en-US" sz="2000" i="1" dirty="0">
                <a:latin typeface="Times New Roman" panose="02020603050405020304" pitchFamily="18" charset="0"/>
                <a:cs typeface="Times New Roman" panose="02020603050405020304" pitchFamily="18" charset="0"/>
              </a:rPr>
              <a:t>Transportation Research Part B: Methodological</a:t>
            </a:r>
            <a:r>
              <a:rPr lang="en-US" sz="2000" dirty="0">
                <a:latin typeface="Times New Roman" panose="02020603050405020304" pitchFamily="18" charset="0"/>
                <a:cs typeface="Times New Roman" panose="02020603050405020304" pitchFamily="18" charset="0"/>
              </a:rPr>
              <a:t>, Pergamon, 3 June 2013, www.sciencedirect.com/science/article/abs/pii/S019126151300074X?via%3Dihub.</a:t>
            </a:r>
          </a:p>
          <a:p>
            <a:pPr marL="342900" indent="-342900" algn="just">
              <a:buFont typeface="Arial" panose="020B0604020202020204" pitchFamily="34" charset="0"/>
              <a:buChar char="•"/>
            </a:pPr>
            <a:r>
              <a:rPr lang="en-US" sz="2000" dirty="0" err="1">
                <a:latin typeface="Times New Roman" panose="02020603050405020304" pitchFamily="18" charset="0"/>
                <a:cs typeface="Times New Roman" panose="02020603050405020304" pitchFamily="18" charset="0"/>
              </a:rPr>
              <a:t>Comert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Gurcan</a:t>
            </a:r>
            <a:r>
              <a:rPr lang="en-US" sz="2000" dirty="0">
                <a:latin typeface="Times New Roman" panose="02020603050405020304" pitchFamily="18" charset="0"/>
                <a:cs typeface="Times New Roman" panose="02020603050405020304" pitchFamily="18" charset="0"/>
              </a:rPr>
              <a:t>. “Queue Length Estimation from Probe Vehicles at Isolated Intersections: Estimators for Primary Parameters.” </a:t>
            </a:r>
            <a:r>
              <a:rPr lang="en-US" sz="2000" i="1" dirty="0">
                <a:latin typeface="Times New Roman" panose="02020603050405020304" pitchFamily="18" charset="0"/>
                <a:cs typeface="Times New Roman" panose="02020603050405020304" pitchFamily="18" charset="0"/>
              </a:rPr>
              <a:t>European Journal of Operational Research</a:t>
            </a:r>
            <a:r>
              <a:rPr lang="en-US" sz="2000" dirty="0">
                <a:latin typeface="Times New Roman" panose="02020603050405020304" pitchFamily="18" charset="0"/>
                <a:cs typeface="Times New Roman" panose="02020603050405020304" pitchFamily="18" charset="0"/>
              </a:rPr>
              <a:t>, North-Holland, 27 Jan. 2016, </a:t>
            </a:r>
            <a:r>
              <a:rPr lang="en-US" sz="2000" dirty="0" err="1">
                <a:latin typeface="Times New Roman" panose="02020603050405020304" pitchFamily="18" charset="0"/>
                <a:cs typeface="Times New Roman" panose="02020603050405020304" pitchFamily="18" charset="0"/>
              </a:rPr>
              <a:t>www.sciencedirect.com</a:t>
            </a:r>
            <a:r>
              <a:rPr lang="en-US" sz="2000" dirty="0">
                <a:latin typeface="Times New Roman" panose="02020603050405020304" pitchFamily="18" charset="0"/>
                <a:cs typeface="Times New Roman" panose="02020603050405020304" pitchFamily="18" charset="0"/>
              </a:rPr>
              <a:t>/science/article/abs/</a:t>
            </a:r>
            <a:r>
              <a:rPr lang="en-US" sz="2000" dirty="0" err="1">
                <a:latin typeface="Times New Roman" panose="02020603050405020304" pitchFamily="18" charset="0"/>
                <a:cs typeface="Times New Roman" panose="02020603050405020304" pitchFamily="18" charset="0"/>
              </a:rPr>
              <a:t>pii</a:t>
            </a:r>
            <a:r>
              <a:rPr lang="en-US" sz="2000" dirty="0">
                <a:latin typeface="Times New Roman" panose="02020603050405020304" pitchFamily="18" charset="0"/>
                <a:cs typeface="Times New Roman" panose="02020603050405020304" pitchFamily="18" charset="0"/>
              </a:rPr>
              <a:t>/S0377221716000850?via%3Dihub.</a:t>
            </a:r>
          </a:p>
        </p:txBody>
      </p:sp>
      <p:sp>
        <p:nvSpPr>
          <p:cNvPr id="33" name="TextBox 32">
            <a:extLst>
              <a:ext uri="{FF2B5EF4-FFF2-40B4-BE49-F238E27FC236}">
                <a16:creationId xmlns:a16="http://schemas.microsoft.com/office/drawing/2014/main" id="{80C546F3-12BD-064E-935F-33B331EA8244}"/>
              </a:ext>
            </a:extLst>
          </p:cNvPr>
          <p:cNvSpPr txBox="1"/>
          <p:nvPr/>
        </p:nvSpPr>
        <p:spPr>
          <a:xfrm>
            <a:off x="20873786" y="11251529"/>
            <a:ext cx="11800166" cy="1455783"/>
          </a:xfrm>
          <a:prstGeom prst="rect">
            <a:avLst/>
          </a:prstGeom>
          <a:noFill/>
        </p:spPr>
        <p:txBody>
          <a:bodyPr wrap="square" rtlCol="0">
            <a:spAutoFit/>
          </a:bodyPr>
          <a:lstStyle/>
          <a:p>
            <a:pPr algn="ctr"/>
            <a:r>
              <a:rPr lang="en-US" sz="2430" dirty="0">
                <a:latin typeface="Times New Roman" panose="02020603050405020304" pitchFamily="18" charset="0"/>
                <a:cs typeface="Times New Roman" panose="02020603050405020304" pitchFamily="18" charset="0"/>
              </a:rPr>
              <a:t>FUTURE WORKS</a:t>
            </a:r>
          </a:p>
          <a:p>
            <a:endParaRPr lang="en-US" sz="243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Implement more of the Bayes and Kalman Filter in order to have a better connection from the estimated queue length into the true queue length</a:t>
            </a:r>
            <a:endParaRPr lang="en-US" sz="243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8990723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1621</TotalTime>
  <Words>1349</Words>
  <Application>Microsoft Macintosh PowerPoint</Application>
  <PresentationFormat>Custom</PresentationFormat>
  <Paragraphs>143</Paragraphs>
  <Slides>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Arial</vt:lpstr>
      <vt:lpstr>Calibri</vt:lpstr>
      <vt:lpstr>Calibri Light</vt:lpstr>
      <vt:lpstr>Cambria Math</vt:lpstr>
      <vt:lpstr>Times New Roman</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Jerodi Hill</dc:creator>
  <cp:lastModifiedBy>Jerodi Hill</cp:lastModifiedBy>
  <cp:revision>32</cp:revision>
  <dcterms:created xsi:type="dcterms:W3CDTF">2020-07-15T15:30:56Z</dcterms:created>
  <dcterms:modified xsi:type="dcterms:W3CDTF">2020-07-16T20:49:30Z</dcterms:modified>
</cp:coreProperties>
</file>