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32918400"/>
  <p:notesSz cx="6858000" cy="9144000"/>
  <p:embeddedFontLst>
    <p:embeddedFont>
      <p:font typeface="Roboto"/>
      <p:regular r:id="rId7"/>
      <p:bold r:id="rId8"/>
      <p:italic r:id="rId9"/>
      <p:boldItalic r:id="rId10"/>
    </p:embeddedFont>
    <p:embeddedFont>
      <p:font typeface="Nunito"/>
      <p:regular r:id="rId11"/>
      <p:bold r:id="rId12"/>
      <p:italic r:id="rId13"/>
      <p:boldItalic r:id="rId14"/>
    </p:embeddedFont>
    <p:embeddedFont>
      <p:font typeface="Maven Pro"/>
      <p:regular r:id="rId15"/>
      <p:bold r:id="rId16"/>
    </p:embeddedFont>
    <p:embeddedFont>
      <p:font typeface="Merriweather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2D82FCEF-A4DA-4DAC-A8B5-475B7DC27C9A}">
  <a:tblStyle styleId="{2D82FCEF-A4DA-4DAC-A8B5-475B7DC27C9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Italic.fntdata"/><Relationship Id="rId11" Type="http://schemas.openxmlformats.org/officeDocument/2006/relationships/font" Target="fonts/Nunito-regular.fntdata"/><Relationship Id="rId10" Type="http://schemas.openxmlformats.org/officeDocument/2006/relationships/font" Target="fonts/Roboto-boldItalic.fntdata"/><Relationship Id="rId13" Type="http://schemas.openxmlformats.org/officeDocument/2006/relationships/font" Target="fonts/Nunito-italic.fntdata"/><Relationship Id="rId12" Type="http://schemas.openxmlformats.org/officeDocument/2006/relationships/font" Target="fonts/Nunito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italic.fntdata"/><Relationship Id="rId15" Type="http://schemas.openxmlformats.org/officeDocument/2006/relationships/font" Target="fonts/MavenPro-regular.fntdata"/><Relationship Id="rId14" Type="http://schemas.openxmlformats.org/officeDocument/2006/relationships/font" Target="fonts/Nunito-boldItalic.fntdata"/><Relationship Id="rId17" Type="http://schemas.openxmlformats.org/officeDocument/2006/relationships/font" Target="fonts/Merriweather-regular.fntdata"/><Relationship Id="rId16" Type="http://schemas.openxmlformats.org/officeDocument/2006/relationships/font" Target="fonts/MavenPr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italic.fntdata"/><Relationship Id="rId6" Type="http://schemas.openxmlformats.org/officeDocument/2006/relationships/slide" Target="slides/slide1.xml"/><Relationship Id="rId18" Type="http://schemas.openxmlformats.org/officeDocument/2006/relationships/font" Target="fonts/Merriweather-bold.fntdata"/><Relationship Id="rId7" Type="http://schemas.openxmlformats.org/officeDocument/2006/relationships/font" Target="fonts/Roboto-regular.fntdata"/><Relationship Id="rId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2267428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2267431" y="5379722"/>
            <a:ext cx="13926023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2267431" y="8016240"/>
            <a:ext cx="13926023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16664942" y="5379722"/>
            <a:ext cx="13994608" cy="263651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b="1" sz="640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b="1" sz="576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b="1" sz="5120"/>
            </a:lvl9pPr>
          </a:lstStyle>
          <a:p/>
        </p:txBody>
      </p:sp>
      <p:sp>
        <p:nvSpPr>
          <p:cNvPr id="16" name="Google Shape;16;p2"/>
          <p:cNvSpPr txBox="1"/>
          <p:nvPr>
            <p:ph idx="4" type="body"/>
          </p:nvPr>
        </p:nvSpPr>
        <p:spPr>
          <a:xfrm>
            <a:off x="16664942" y="8016240"/>
            <a:ext cx="13994608" cy="117906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9497058" y="-1391918"/>
            <a:ext cx="13924283" cy="28392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17807306" y="6918326"/>
            <a:ext cx="18597882" cy="7098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3405506" y="26036"/>
            <a:ext cx="18597882" cy="208826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ctrTitle"/>
          </p:nvPr>
        </p:nvSpPr>
        <p:spPr>
          <a:xfrm>
            <a:off x="2468880" y="3591562"/>
            <a:ext cx="27980641" cy="7640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4114800" y="11526522"/>
            <a:ext cx="24688800" cy="5298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lvl="1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None/>
              <a:defRPr sz="6400"/>
            </a:lvl2pPr>
            <a:lvl3pPr lvl="2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4pPr>
            <a:lvl5pPr lvl="4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5pPr>
            <a:lvl6pPr lvl="5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6pPr>
            <a:lvl7pPr lvl="6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7pPr>
            <a:lvl8pPr lvl="7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8pPr>
            <a:lvl9pPr lvl="8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2245997" y="5471167"/>
            <a:ext cx="28392119" cy="91287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200"/>
              <a:buFont typeface="Calibri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2245997" y="14686288"/>
            <a:ext cx="28392119" cy="4800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6400"/>
              <a:buNone/>
              <a:defRPr sz="6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760"/>
              <a:buNone/>
              <a:defRPr sz="576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5120"/>
              <a:buNone/>
              <a:defRPr sz="512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2263140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16664941" y="5842000"/>
            <a:ext cx="13990321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878839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Char char="•"/>
              <a:defRPr sz="10240"/>
            </a:lvl1pPr>
            <a:lvl2pPr indent="-79756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Char char="•"/>
              <a:defRPr sz="8960"/>
            </a:lvl2pPr>
            <a:lvl3pPr indent="-71628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Char char="•"/>
              <a:defRPr sz="7680"/>
            </a:lvl3pPr>
            <a:lvl4pPr indent="-6350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4pPr>
            <a:lvl5pPr indent="-6350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5pPr>
            <a:lvl6pPr indent="-6350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6pPr>
            <a:lvl7pPr indent="-6350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7pPr>
            <a:lvl8pPr indent="-6350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8pPr>
            <a:lvl9pPr indent="-6350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Char char="•"/>
              <a:defRPr sz="64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2267428" y="1463040"/>
            <a:ext cx="10617041" cy="5120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Calibri"/>
              <a:buNone/>
              <a:defRPr sz="1024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3994608" y="3159765"/>
            <a:ext cx="16664939" cy="155956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10240"/>
              <a:buFont typeface="Arial"/>
              <a:buNone/>
              <a:defRPr b="0" i="0" sz="10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None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None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2267428" y="6583680"/>
            <a:ext cx="10617041" cy="1219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5120"/>
              <a:buNone/>
              <a:defRPr sz="5120"/>
            </a:lvl1pPr>
            <a:lvl2pPr indent="-2286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4480"/>
              <a:buNone/>
              <a:defRPr sz="4480"/>
            </a:lvl2pPr>
            <a:lvl3pPr indent="-2286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840"/>
              <a:buNone/>
              <a:defRPr sz="3840"/>
            </a:lvl3pPr>
            <a:lvl4pPr indent="-2286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indent="-2286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indent="-2286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indent="-2286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indent="-2286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indent="-228600" lvl="8" marL="411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63140" y="1168405"/>
            <a:ext cx="28392119" cy="4241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80"/>
              <a:buFont typeface="Calibri"/>
              <a:buNone/>
              <a:defRPr b="0" i="0" sz="140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63140" y="5842000"/>
            <a:ext cx="28392119" cy="1392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797560" lvl="0" marL="457200" marR="0" rtl="0" algn="l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8960"/>
              <a:buFont typeface="Arial"/>
              <a:buChar char="•"/>
              <a:defRPr b="0" i="0" sz="8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1628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63500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Arial"/>
              <a:buChar char="•"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59436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59436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59436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59436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59436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594359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Arial"/>
              <a:buChar char="•"/>
              <a:defRPr b="0" i="0" sz="5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1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84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11" Type="http://schemas.openxmlformats.org/officeDocument/2006/relationships/image" Target="../media/image1.png"/><Relationship Id="rId10" Type="http://schemas.openxmlformats.org/officeDocument/2006/relationships/image" Target="../media/image8.png"/><Relationship Id="rId12" Type="http://schemas.openxmlformats.org/officeDocument/2006/relationships/hyperlink" Target="https://pubmed.ncbi.nlm.nih.gov/25867603/" TargetMode="External"/><Relationship Id="rId9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7" Type="http://schemas.openxmlformats.org/officeDocument/2006/relationships/image" Target="../media/image2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2468875" y="393450"/>
            <a:ext cx="28392000" cy="290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30"/>
              <a:buFont typeface="Calibri"/>
              <a:buNone/>
            </a:pPr>
            <a:br>
              <a:rPr lang="en-US" sz="9630"/>
            </a:br>
            <a:r>
              <a:rPr b="1" lang="en-US" sz="9630"/>
              <a:t>Tamoxifen is associated with growth suppression in MCF-7 human breast cancer cells – The Role of galectin-3 and laminin</a:t>
            </a:r>
            <a:br>
              <a:rPr lang="en-US" sz="12672"/>
            </a:br>
            <a:endParaRPr b="1" sz="8640"/>
          </a:p>
        </p:txBody>
      </p:sp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8277875" y="10378429"/>
            <a:ext cx="6236700" cy="401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b="0" lang="en-US" sz="3600"/>
              <a:t>It is known that tamoxifen binds to the estrogen receptors  and regulates growth and differentiation in breast cancer cells. </a:t>
            </a:r>
            <a:r>
              <a:rPr b="0" lang="en-US" sz="3600"/>
              <a:t>The goal is to examine the role of  tamoxifen in the expression of galectin-3 and laminin during the process.</a:t>
            </a:r>
            <a:endParaRPr b="0" sz="3600"/>
          </a:p>
        </p:txBody>
      </p:sp>
      <p:sp>
        <p:nvSpPr>
          <p:cNvPr id="86" name="Google Shape;86;p13"/>
          <p:cNvSpPr txBox="1"/>
          <p:nvPr>
            <p:ph idx="2" type="body"/>
          </p:nvPr>
        </p:nvSpPr>
        <p:spPr>
          <a:xfrm>
            <a:off x="7251350" y="8379150"/>
            <a:ext cx="11650200" cy="51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en-US" sz="2200">
                <a:latin typeface="Arial"/>
                <a:ea typeface="Arial"/>
                <a:cs typeface="Arial"/>
                <a:sym typeface="Arial"/>
              </a:rPr>
              <a:t>  </a:t>
            </a:r>
            <a:endParaRPr sz="4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/>
          <p:nvPr>
            <p:ph idx="3" type="body"/>
          </p:nvPr>
        </p:nvSpPr>
        <p:spPr>
          <a:xfrm>
            <a:off x="20064225" y="6440125"/>
            <a:ext cx="89937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105"/>
              <a:buNone/>
            </a:pPr>
            <a:r>
              <a:rPr lang="en-US" sz="6105">
                <a:latin typeface="Times New Roman"/>
                <a:ea typeface="Times New Roman"/>
                <a:cs typeface="Times New Roman"/>
                <a:sym typeface="Times New Roman"/>
              </a:rPr>
              <a:t>Western Blot Analysis of MCF-7 Cells</a:t>
            </a:r>
            <a:endParaRPr sz="6105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923250" y="3835498"/>
            <a:ext cx="28392000" cy="22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Ayoub Zou</a:t>
            </a: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aoui</a:t>
            </a: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Shakira Flemming, Jerrika Scott, Anuli Segree and Dr. Samir Raychoudhury          Benedict College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2133600" y="17835425"/>
            <a:ext cx="5457900" cy="19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</a:rPr>
              <a:t>Figure 1. Phase Contrast Microscopy showing images A.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,  B.</a:t>
            </a:r>
            <a:r>
              <a:rPr lang="en-US" sz="3000">
                <a:solidFill>
                  <a:srgbClr val="111111"/>
                </a:solidFill>
                <a:highlight>
                  <a:srgbClr val="FFFFFF"/>
                </a:highlight>
              </a:rPr>
              <a:t>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</a:rPr>
              <a:t>M TAM, </a:t>
            </a:r>
            <a:r>
              <a:rPr lang="en-US" sz="3000">
                <a:solidFill>
                  <a:srgbClr val="202122"/>
                </a:solidFill>
              </a:rPr>
              <a:t>and C. DMSO Control.</a:t>
            </a:r>
            <a:endParaRPr sz="3000">
              <a:solidFill>
                <a:schemeClr val="dk1"/>
              </a:solidFill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525" y="14625300"/>
            <a:ext cx="5074100" cy="300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67776" y="7807300"/>
            <a:ext cx="4992851" cy="327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01374" y="11506575"/>
            <a:ext cx="5074100" cy="29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29000" y="6567434"/>
            <a:ext cx="5324953" cy="36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 rotWithShape="1">
          <a:blip r:embed="rId7">
            <a:alphaModFix/>
          </a:blip>
          <a:srcRect b="36584" l="26326" r="176" t="0"/>
          <a:stretch/>
        </p:blipFill>
        <p:spPr>
          <a:xfrm>
            <a:off x="19701538" y="8752588"/>
            <a:ext cx="5852275" cy="190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 rotWithShape="1">
          <a:blip r:embed="rId8">
            <a:alphaModFix/>
          </a:blip>
          <a:srcRect b="27313" l="24672" r="16834" t="12803"/>
          <a:stretch/>
        </p:blipFill>
        <p:spPr>
          <a:xfrm flipH="1">
            <a:off x="26696703" y="13214075"/>
            <a:ext cx="5336047" cy="2517602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28346400" y="14416250"/>
            <a:ext cx="1981200" cy="3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</a:rPr>
              <a:t>1    2     3     4     5     6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247875" y="14625307"/>
            <a:ext cx="3547549" cy="22194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/>
        </p:nvSpPr>
        <p:spPr>
          <a:xfrm>
            <a:off x="2286525" y="6270175"/>
            <a:ext cx="58524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Morphology of MCF-7 Cells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509325" y="12943624"/>
            <a:ext cx="6236700" cy="327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916500" y="8642425"/>
            <a:ext cx="6236701" cy="327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 txBox="1"/>
          <p:nvPr/>
        </p:nvSpPr>
        <p:spPr>
          <a:xfrm>
            <a:off x="20542575" y="7963425"/>
            <a:ext cx="704700" cy="6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A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20383600" y="12334725"/>
            <a:ext cx="7047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26658750" y="7919425"/>
            <a:ext cx="1472700" cy="5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B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0064225" y="17233150"/>
            <a:ext cx="12330900" cy="47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Font typeface="Calibri"/>
              <a:buAutoNum type="alphaUcPeriod"/>
            </a:pPr>
            <a:r>
              <a:rPr lang="en-US" sz="3000"/>
              <a:t>Galectin-3 Lane 1 Control, Lane 2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, Lane 3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</a:rPr>
              <a:t>, Lane 4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and Lane 5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.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3000"/>
              <a:buAutoNum type="alphaUcPeriod"/>
            </a:pP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Densitometric analysis of Galectin-3 (Ratio gal-3/beta-actin)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3000"/>
              <a:buAutoNum type="alphaUcPeriod"/>
            </a:pP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ELISA of Galectin-3 A-C) Galectin-3 expression was significantly decreased with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treatment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AutoNum type="alphaUcPeriod"/>
            </a:pPr>
            <a:r>
              <a:rPr lang="en-US" sz="3000">
                <a:solidFill>
                  <a:schemeClr val="dk1"/>
                </a:solidFill>
              </a:rPr>
              <a:t>Laminin Lane 1 Media Control, Lane 2 DMSO-Control, Lane 3 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, Lane 4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E</a:t>
            </a:r>
            <a:r>
              <a:rPr baseline="-25000" lang="en-US" sz="3000">
                <a:solidFill>
                  <a:srgbClr val="202122"/>
                </a:solidFill>
              </a:rPr>
              <a:t>2</a:t>
            </a:r>
            <a:r>
              <a:rPr lang="en-US" sz="3000">
                <a:solidFill>
                  <a:srgbClr val="111111"/>
                </a:solidFill>
              </a:rPr>
              <a:t>, Lane 5 </a:t>
            </a:r>
            <a:r>
              <a:rPr lang="en-US" sz="3000">
                <a:solidFill>
                  <a:schemeClr val="dk1"/>
                </a:solidFill>
              </a:rPr>
              <a:t>10</a:t>
            </a:r>
            <a:r>
              <a:rPr baseline="30000" lang="en-US" sz="3000">
                <a:solidFill>
                  <a:srgbClr val="111111"/>
                </a:solidFill>
              </a:rPr>
              <a:t>-6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 and Lane 6 10</a:t>
            </a:r>
            <a:r>
              <a:rPr baseline="30000" lang="en-US" sz="3000">
                <a:solidFill>
                  <a:srgbClr val="111111"/>
                </a:solidFill>
              </a:rPr>
              <a:t>-8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M </a:t>
            </a:r>
            <a:r>
              <a:rPr lang="en-US" sz="3000">
                <a:solidFill>
                  <a:schemeClr val="dk1"/>
                </a:solidFill>
              </a:rPr>
              <a:t>TAM</a:t>
            </a:r>
            <a:r>
              <a:rPr lang="en-US" sz="3000">
                <a:solidFill>
                  <a:srgbClr val="111111"/>
                </a:solidFill>
                <a:highlight>
                  <a:schemeClr val="lt1"/>
                </a:highlight>
              </a:rPr>
              <a:t>.</a:t>
            </a:r>
            <a:endParaRPr sz="3000">
              <a:solidFill>
                <a:srgbClr val="111111"/>
              </a:solidFill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26957325" y="12472263"/>
            <a:ext cx="1674300" cy="5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latin typeface="Calibri"/>
                <a:ea typeface="Calibri"/>
                <a:cs typeface="Calibri"/>
                <a:sym typeface="Calibri"/>
              </a:rPr>
              <a:t>D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6" name="Google Shape;106;p13"/>
          <p:cNvGraphicFramePr/>
          <p:nvPr/>
        </p:nvGraphicFramePr>
        <p:xfrm>
          <a:off x="8075514" y="1457611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{2D82FCEF-A4DA-4DAC-A8B5-475B7DC27C9A}</a:tableStyleId>
              </a:tblPr>
              <a:tblGrid>
                <a:gridCol w="1348775"/>
                <a:gridCol w="1632550"/>
                <a:gridCol w="1647825"/>
                <a:gridCol w="1352550"/>
              </a:tblGrid>
              <a:tr h="514350"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/>
                        <a:t>Exposure</a:t>
                      </a:r>
                      <a:endParaRPr b="1" sz="2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 sz="1100"/>
                        <a:t> </a:t>
                      </a:r>
                      <a:endParaRPr sz="11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Absorbance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Absorbance - Blank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Protein (ug/ml)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Media-C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1.43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1.255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1549.5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DMSO-C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1.325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1637.0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Low E2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</a:t>
                      </a:r>
                      <a:r>
                        <a:rPr b="1" lang="en-US" sz="2000"/>
                        <a:t>.320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1630.7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High E2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1.55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</a:t>
                      </a:r>
                      <a:r>
                        <a:rPr b="1" lang="en-US" sz="2000"/>
                        <a:t>.378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1703.2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Low TAM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1.45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1.276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1575.7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1900"/>
                        <a:t>High TAM</a:t>
                      </a:r>
                      <a:endParaRPr b="1" sz="19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1.40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1.226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000"/>
                        <a:t>1513.2</a:t>
                      </a:r>
                      <a:endParaRPr b="1" sz="2000"/>
                    </a:p>
                  </a:txBody>
                  <a:tcPr marT="91425" marB="91425" marR="68575" marL="68575">
                    <a:lnL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7" name="Google Shape;107;p13"/>
          <p:cNvSpPr txBox="1"/>
          <p:nvPr/>
        </p:nvSpPr>
        <p:spPr>
          <a:xfrm>
            <a:off x="15097775" y="7608425"/>
            <a:ext cx="4071000" cy="6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600"/>
              <a:t>CONCLUSION</a:t>
            </a:r>
            <a:endParaRPr b="1" sz="36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800"/>
              <a:t>T</a:t>
            </a:r>
            <a:r>
              <a:rPr lang="en-US" sz="2800"/>
              <a:t>he results suggest that galectin-3 and laminin expression is necessary for the maintenance of the transformed phenotype of MCF-7 cells. More specifically, tamoxifen induces growth suppression through galectin-3 mediation.</a:t>
            </a:r>
            <a:endParaRPr sz="2800"/>
          </a:p>
        </p:txBody>
      </p:sp>
      <p:sp>
        <p:nvSpPr>
          <p:cNvPr id="108" name="Google Shape;108;p13"/>
          <p:cNvSpPr txBox="1"/>
          <p:nvPr/>
        </p:nvSpPr>
        <p:spPr>
          <a:xfrm flipH="1" rot="-1757">
            <a:off x="20132610" y="10239334"/>
            <a:ext cx="587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1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21100477" y="10281321"/>
            <a:ext cx="58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2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 txBox="1"/>
          <p:nvPr/>
        </p:nvSpPr>
        <p:spPr>
          <a:xfrm>
            <a:off x="22293150" y="10311997"/>
            <a:ext cx="43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3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 txBox="1"/>
          <p:nvPr/>
        </p:nvSpPr>
        <p:spPr>
          <a:xfrm>
            <a:off x="23337025" y="10312007"/>
            <a:ext cx="5871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4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 txBox="1"/>
          <p:nvPr/>
        </p:nvSpPr>
        <p:spPr>
          <a:xfrm rot="-216679">
            <a:off x="24399216" y="10142238"/>
            <a:ext cx="704900" cy="53866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 txBox="1"/>
          <p:nvPr/>
        </p:nvSpPr>
        <p:spPr>
          <a:xfrm flipH="1">
            <a:off x="2044200" y="19984400"/>
            <a:ext cx="5325000" cy="10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Acknowlegements</a:t>
            </a:r>
            <a:endParaRPr b="1" sz="3600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NSF  Grant HRD #1436222</a:t>
            </a:r>
            <a:endParaRPr sz="28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14" name="Google Shape;114;p13"/>
          <p:cNvSpPr txBox="1"/>
          <p:nvPr/>
        </p:nvSpPr>
        <p:spPr>
          <a:xfrm>
            <a:off x="14407825" y="17233150"/>
            <a:ext cx="5538900" cy="37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12121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Helland T, et al. (2015) The Active Tamoxifen Metabolite Endoxifen (4OHNDtam) Strongly Down-Regulates Cytokeratin 6 (CK6) in MCF-7 Breast Cancer Cells. PLoS  One, 10(4) :e0122339 </a:t>
            </a:r>
            <a:r>
              <a:rPr b="1" lang="en-US" u="sng">
                <a:solidFill>
                  <a:srgbClr val="1155CC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12"/>
              </a:rPr>
              <a:t>https://pubmed.ncbi.nlm.nih.gov/25867603/</a:t>
            </a:r>
            <a:r>
              <a:rPr b="1" lang="en-US">
                <a:solidFill>
                  <a:srgbClr val="21212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(2015)</a:t>
            </a:r>
            <a:endParaRPr b="1">
              <a:solidFill>
                <a:srgbClr val="21212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12121"/>
              </a:solidFill>
              <a:highlight>
                <a:srgbClr val="FFFFFF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12121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Kim R, et al. (2005) Rationale for sequential tamoxifen and anticancer drugs in adjuvant setting for patients with node- and receptor positive breast cancer. Int J Oncol. 26:1025-31.</a:t>
            </a:r>
            <a:endParaRPr b="1" sz="1800">
              <a:solidFill>
                <a:srgbClr val="212121"/>
              </a:solidFill>
              <a:highlight>
                <a:srgbClr val="FFFFFF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