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autoCompressPictures="0" embedTrueTypeFonts="1" strictFirstAndLastChars="0" saveSubsetFonts="1">
  <p:sldMasterIdLst>
    <p:sldMasterId id="2147483659" r:id="rId4"/>
  </p:sldMasterIdLst>
  <p:notesMasterIdLst>
    <p:notesMasterId r:id="rId5"/>
  </p:notesMasterIdLst>
  <p:sldIdLst>
    <p:sldId id="256" r:id="rId6"/>
  </p:sldIdLst>
  <p:sldSz cy="21945600" cx="32918400"/>
  <p:notesSz cx="6858000" cy="9144000"/>
  <p:embeddedFontLst>
    <p:embeddedFont>
      <p:font typeface="Roboto"/>
      <p:regular r:id="rId7"/>
      <p:bold r:id="rId8"/>
      <p:italic r:id="rId9"/>
      <p:boldItalic r:id="rId10"/>
    </p:embeddedFont>
    <p:embeddedFont>
      <p:font typeface="Nunito"/>
      <p:regular r:id="rId11"/>
      <p:bold r:id="rId12"/>
      <p:italic r:id="rId13"/>
      <p:boldItalic r:id="rId14"/>
    </p:embeddedFont>
    <p:embeddedFont>
      <p:font typeface="Maven Pro"/>
      <p:regular r:id="rId15"/>
      <p:bold r:id="rId16"/>
    </p:embeddedFont>
    <p:embeddedFont>
      <p:font typeface="Merriweather"/>
      <p:regular r:id="rId17"/>
      <p:bold r:id="rId18"/>
      <p:italic r:id="rId19"/>
      <p:boldItalic r:id="rId20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/>
</file>

<file path=ppt/tableStyles.xml><?xml version="1.0" encoding="utf-8"?>
<a:tblStyleLst xmlns:a="http://schemas.openxmlformats.org/drawingml/2006/main" xmlns:r="http://schemas.openxmlformats.org/officeDocument/2006/relationships" def="{7DA97333-F4A4-4F90-B22F-FE0C25D431BD}">
  <a:tblStyle styleId="{7DA97333-F4A4-4F90-B22F-FE0C25D431BD}" styleName="Table_0">
    <a:wholeTbl>
      <a:tcTxStyle>
        <a:font>
          <a:latin typeface="Arial"/>
          <a:ea typeface="Arial"/>
          <a:cs typeface="Arial"/>
        </a:font>
        <a:srgbClr val="000000"/>
      </a:tcTxStyle>
    </a:wholeTbl>
    <a:band1H>
      <a:tcTxStyle/>
    </a:band1H>
    <a:band2H>
      <a:tcTxStyle/>
    </a:band2H>
    <a:band1V>
      <a:tcTxStyle/>
    </a:band1V>
    <a:band2V>
      <a:tcTxStyle/>
    </a:band2V>
    <a:lastCol>
      <a:tcTxStyle/>
    </a:lastCol>
    <a:firstCol>
      <a:tcTxStyle/>
    </a:firstCol>
    <a:lastRow>
      <a:tcTxStyle/>
    </a:lastRow>
    <a:seCell>
      <a:tcTxStyle/>
    </a:seCell>
    <a:swCell>
      <a:tcTxStyle/>
    </a:swCell>
    <a:firstRow>
      <a:tcTxStyle/>
    </a:firstRow>
    <a:neCell>
      <a:tcTxStyle/>
    </a:neCell>
    <a:nwCell>
      <a:tcTxStyle/>
    </a:nwCell>
  </a:tblStyle>
</a:tblStyleLst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font" Target="fonts/Merriweather-boldItalic.fntdata"/><Relationship Id="rId11" Type="http://schemas.openxmlformats.org/officeDocument/2006/relationships/font" Target="fonts/Nunito-regular.fntdata"/><Relationship Id="rId10" Type="http://schemas.openxmlformats.org/officeDocument/2006/relationships/font" Target="fonts/Roboto-boldItalic.fntdata"/><Relationship Id="rId13" Type="http://schemas.openxmlformats.org/officeDocument/2006/relationships/font" Target="fonts/Nunito-italic.fntdata"/><Relationship Id="rId12" Type="http://schemas.openxmlformats.org/officeDocument/2006/relationships/font" Target="fonts/Nunito-bold.fntdata"/><Relationship Id="rId1" Type="http://schemas.openxmlformats.org/officeDocument/2006/relationships/theme" Target="theme/theme2.xml"/><Relationship Id="rId2" Type="http://schemas.openxmlformats.org/officeDocument/2006/relationships/presProps" Target="presProps.xml"/><Relationship Id="rId3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font" Target="fonts/Roboto-italic.fntdata"/><Relationship Id="rId15" Type="http://schemas.openxmlformats.org/officeDocument/2006/relationships/font" Target="fonts/MavenPro-regular.fntdata"/><Relationship Id="rId14" Type="http://schemas.openxmlformats.org/officeDocument/2006/relationships/font" Target="fonts/Nunito-boldItalic.fntdata"/><Relationship Id="rId17" Type="http://schemas.openxmlformats.org/officeDocument/2006/relationships/font" Target="fonts/Merriweather-regular.fntdata"/><Relationship Id="rId16" Type="http://schemas.openxmlformats.org/officeDocument/2006/relationships/font" Target="fonts/MavenPro-bold.fntdata"/><Relationship Id="rId5" Type="http://schemas.openxmlformats.org/officeDocument/2006/relationships/notesMaster" Target="notesMasters/notesMaster1.xml"/><Relationship Id="rId19" Type="http://schemas.openxmlformats.org/officeDocument/2006/relationships/font" Target="fonts/Merriweather-italic.fntdata"/><Relationship Id="rId6" Type="http://schemas.openxmlformats.org/officeDocument/2006/relationships/slide" Target="slides/slide1.xml"/><Relationship Id="rId18" Type="http://schemas.openxmlformats.org/officeDocument/2006/relationships/font" Target="fonts/Merriweather-bold.fntdata"/><Relationship Id="rId7" Type="http://schemas.openxmlformats.org/officeDocument/2006/relationships/font" Target="fonts/Roboto-regular.fntdata"/><Relationship Id="rId8" Type="http://schemas.openxmlformats.org/officeDocument/2006/relationships/font" Target="fonts/Roboto-bold.fntdata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2" name="Google Shape;82;p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Comparison" type="twoTxTwoObj">
  <p:cSld name="TWO_OBJECTS_WITH_TEXT">
    <p:spTree>
      <p:nvGrpSpPr>
        <p:cNvPr id="1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2"/>
          <p:cNvSpPr txBox="1"/>
          <p:nvPr>
            <p:ph type="title"/>
          </p:nvPr>
        </p:nvSpPr>
        <p:spPr>
          <a:xfrm>
            <a:off x="2267428" y="1168405"/>
            <a:ext cx="28392119" cy="4241802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" name="Google Shape;13;p2"/>
          <p:cNvSpPr txBox="1"/>
          <p:nvPr>
            <p:ph idx="1" type="body"/>
          </p:nvPr>
        </p:nvSpPr>
        <p:spPr>
          <a:xfrm>
            <a:off x="2267431" y="5379722"/>
            <a:ext cx="13926023" cy="2636518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-228600" lvl="0" marL="457200" algn="l">
              <a:lnSpc>
                <a:spcPct val="90000"/>
              </a:lnSpc>
              <a:spcBef>
                <a:spcPts val="3200"/>
              </a:spcBef>
              <a:spcAft>
                <a:spcPts val="0"/>
              </a:spcAft>
              <a:buClr>
                <a:schemeClr val="dk1"/>
              </a:buClr>
              <a:buSzPts val="7680"/>
              <a:buNone/>
              <a:defRPr b="1" sz="7680"/>
            </a:lvl1pPr>
            <a:lvl2pPr indent="-228600" lvl="1" marL="9144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6400"/>
              <a:buNone/>
              <a:defRPr b="1" sz="6400"/>
            </a:lvl2pPr>
            <a:lvl3pPr indent="-228600" lvl="2" marL="13716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5760"/>
              <a:buNone/>
              <a:defRPr b="1" sz="5760"/>
            </a:lvl3pPr>
            <a:lvl4pPr indent="-228600" lvl="3" marL="18288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5120"/>
              <a:buNone/>
              <a:defRPr b="1" sz="5120"/>
            </a:lvl4pPr>
            <a:lvl5pPr indent="-228600" lvl="4" marL="22860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5120"/>
              <a:buNone/>
              <a:defRPr b="1" sz="5120"/>
            </a:lvl5pPr>
            <a:lvl6pPr indent="-228600" lvl="5" marL="27432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5120"/>
              <a:buNone/>
              <a:defRPr b="1" sz="5120"/>
            </a:lvl6pPr>
            <a:lvl7pPr indent="-228600" lvl="6" marL="32004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5120"/>
              <a:buNone/>
              <a:defRPr b="1" sz="5120"/>
            </a:lvl7pPr>
            <a:lvl8pPr indent="-228600" lvl="7" marL="36576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5120"/>
              <a:buNone/>
              <a:defRPr b="1" sz="5120"/>
            </a:lvl8pPr>
            <a:lvl9pPr indent="-228600" lvl="8" marL="41148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5120"/>
              <a:buNone/>
              <a:defRPr b="1" sz="5120"/>
            </a:lvl9pPr>
          </a:lstStyle>
          <a:p/>
        </p:txBody>
      </p:sp>
      <p:sp>
        <p:nvSpPr>
          <p:cNvPr id="14" name="Google Shape;14;p2"/>
          <p:cNvSpPr txBox="1"/>
          <p:nvPr>
            <p:ph idx="2" type="body"/>
          </p:nvPr>
        </p:nvSpPr>
        <p:spPr>
          <a:xfrm>
            <a:off x="2267431" y="8016240"/>
            <a:ext cx="13926023" cy="1179068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42900" lvl="0" marL="457200" algn="l">
              <a:lnSpc>
                <a:spcPct val="90000"/>
              </a:lnSpc>
              <a:spcBef>
                <a:spcPts val="32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5" name="Google Shape;15;p2"/>
          <p:cNvSpPr txBox="1"/>
          <p:nvPr>
            <p:ph idx="3" type="body"/>
          </p:nvPr>
        </p:nvSpPr>
        <p:spPr>
          <a:xfrm>
            <a:off x="16664942" y="5379722"/>
            <a:ext cx="13994608" cy="2636518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-228600" lvl="0" marL="457200" algn="l">
              <a:lnSpc>
                <a:spcPct val="90000"/>
              </a:lnSpc>
              <a:spcBef>
                <a:spcPts val="3200"/>
              </a:spcBef>
              <a:spcAft>
                <a:spcPts val="0"/>
              </a:spcAft>
              <a:buClr>
                <a:schemeClr val="dk1"/>
              </a:buClr>
              <a:buSzPts val="7680"/>
              <a:buNone/>
              <a:defRPr b="1" sz="7680"/>
            </a:lvl1pPr>
            <a:lvl2pPr indent="-228600" lvl="1" marL="9144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6400"/>
              <a:buNone/>
              <a:defRPr b="1" sz="6400"/>
            </a:lvl2pPr>
            <a:lvl3pPr indent="-228600" lvl="2" marL="13716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5760"/>
              <a:buNone/>
              <a:defRPr b="1" sz="5760"/>
            </a:lvl3pPr>
            <a:lvl4pPr indent="-228600" lvl="3" marL="18288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5120"/>
              <a:buNone/>
              <a:defRPr b="1" sz="5120"/>
            </a:lvl4pPr>
            <a:lvl5pPr indent="-228600" lvl="4" marL="22860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5120"/>
              <a:buNone/>
              <a:defRPr b="1" sz="5120"/>
            </a:lvl5pPr>
            <a:lvl6pPr indent="-228600" lvl="5" marL="27432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5120"/>
              <a:buNone/>
              <a:defRPr b="1" sz="5120"/>
            </a:lvl6pPr>
            <a:lvl7pPr indent="-228600" lvl="6" marL="32004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5120"/>
              <a:buNone/>
              <a:defRPr b="1" sz="5120"/>
            </a:lvl7pPr>
            <a:lvl8pPr indent="-228600" lvl="7" marL="36576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5120"/>
              <a:buNone/>
              <a:defRPr b="1" sz="5120"/>
            </a:lvl8pPr>
            <a:lvl9pPr indent="-228600" lvl="8" marL="41148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5120"/>
              <a:buNone/>
              <a:defRPr b="1" sz="5120"/>
            </a:lvl9pPr>
          </a:lstStyle>
          <a:p/>
        </p:txBody>
      </p:sp>
      <p:sp>
        <p:nvSpPr>
          <p:cNvPr id="16" name="Google Shape;16;p2"/>
          <p:cNvSpPr txBox="1"/>
          <p:nvPr>
            <p:ph idx="4" type="body"/>
          </p:nvPr>
        </p:nvSpPr>
        <p:spPr>
          <a:xfrm>
            <a:off x="16664942" y="8016240"/>
            <a:ext cx="13994608" cy="1179068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42900" lvl="0" marL="457200" algn="l">
              <a:lnSpc>
                <a:spcPct val="90000"/>
              </a:lnSpc>
              <a:spcBef>
                <a:spcPts val="32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7" name="Google Shape;17;p2"/>
          <p:cNvSpPr txBox="1"/>
          <p:nvPr>
            <p:ph idx="10" type="dt"/>
          </p:nvPr>
        </p:nvSpPr>
        <p:spPr>
          <a:xfrm>
            <a:off x="2263140" y="20340325"/>
            <a:ext cx="7406640" cy="1168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8" name="Google Shape;18;p2"/>
          <p:cNvSpPr txBox="1"/>
          <p:nvPr>
            <p:ph idx="11" type="ftr"/>
          </p:nvPr>
        </p:nvSpPr>
        <p:spPr>
          <a:xfrm>
            <a:off x="10904220" y="20340325"/>
            <a:ext cx="11109960" cy="1168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" name="Google Shape;19;p2"/>
          <p:cNvSpPr txBox="1"/>
          <p:nvPr>
            <p:ph idx="12" type="sldNum"/>
          </p:nvPr>
        </p:nvSpPr>
        <p:spPr>
          <a:xfrm>
            <a:off x="23248620" y="20340325"/>
            <a:ext cx="7406640" cy="1168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Vertical Text" type="vertTx">
  <p:cSld name="VERTICAL_TEXT"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11"/>
          <p:cNvSpPr txBox="1"/>
          <p:nvPr>
            <p:ph type="title"/>
          </p:nvPr>
        </p:nvSpPr>
        <p:spPr>
          <a:xfrm>
            <a:off x="2263140" y="1168405"/>
            <a:ext cx="28392119" cy="4241802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0" name="Google Shape;70;p11"/>
          <p:cNvSpPr txBox="1"/>
          <p:nvPr>
            <p:ph idx="1" type="body"/>
          </p:nvPr>
        </p:nvSpPr>
        <p:spPr>
          <a:xfrm rot="5400000">
            <a:off x="9497058" y="-1391918"/>
            <a:ext cx="13924283" cy="2839211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42900" lvl="0" marL="457200" algn="l">
              <a:lnSpc>
                <a:spcPct val="90000"/>
              </a:lnSpc>
              <a:spcBef>
                <a:spcPts val="32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1" name="Google Shape;71;p11"/>
          <p:cNvSpPr txBox="1"/>
          <p:nvPr>
            <p:ph idx="10" type="dt"/>
          </p:nvPr>
        </p:nvSpPr>
        <p:spPr>
          <a:xfrm>
            <a:off x="2263140" y="20340325"/>
            <a:ext cx="7406640" cy="1168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2" name="Google Shape;72;p11"/>
          <p:cNvSpPr txBox="1"/>
          <p:nvPr>
            <p:ph idx="11" type="ftr"/>
          </p:nvPr>
        </p:nvSpPr>
        <p:spPr>
          <a:xfrm>
            <a:off x="10904220" y="20340325"/>
            <a:ext cx="11109960" cy="1168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3" name="Google Shape;73;p11"/>
          <p:cNvSpPr txBox="1"/>
          <p:nvPr>
            <p:ph idx="12" type="sldNum"/>
          </p:nvPr>
        </p:nvSpPr>
        <p:spPr>
          <a:xfrm>
            <a:off x="23248620" y="20340325"/>
            <a:ext cx="7406640" cy="1168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Vertical Title and Text" type="vertTitleAndTx">
  <p:cSld name="VERTICAL_TITLE_AND_VERTICAL_TEXT"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12"/>
          <p:cNvSpPr txBox="1"/>
          <p:nvPr>
            <p:ph type="title"/>
          </p:nvPr>
        </p:nvSpPr>
        <p:spPr>
          <a:xfrm rot="5400000">
            <a:off x="17807306" y="6918326"/>
            <a:ext cx="18597882" cy="709803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6" name="Google Shape;76;p12"/>
          <p:cNvSpPr txBox="1"/>
          <p:nvPr>
            <p:ph idx="1" type="body"/>
          </p:nvPr>
        </p:nvSpPr>
        <p:spPr>
          <a:xfrm rot="5400000">
            <a:off x="3405506" y="26036"/>
            <a:ext cx="18597882" cy="2088260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42900" lvl="0" marL="457200" algn="l">
              <a:lnSpc>
                <a:spcPct val="90000"/>
              </a:lnSpc>
              <a:spcBef>
                <a:spcPts val="32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7" name="Google Shape;77;p12"/>
          <p:cNvSpPr txBox="1"/>
          <p:nvPr>
            <p:ph idx="10" type="dt"/>
          </p:nvPr>
        </p:nvSpPr>
        <p:spPr>
          <a:xfrm>
            <a:off x="2263140" y="20340325"/>
            <a:ext cx="7406640" cy="1168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8" name="Google Shape;78;p12"/>
          <p:cNvSpPr txBox="1"/>
          <p:nvPr>
            <p:ph idx="11" type="ftr"/>
          </p:nvPr>
        </p:nvSpPr>
        <p:spPr>
          <a:xfrm>
            <a:off x="10904220" y="20340325"/>
            <a:ext cx="11109960" cy="1168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9" name="Google Shape;79;p12"/>
          <p:cNvSpPr txBox="1"/>
          <p:nvPr>
            <p:ph idx="12" type="sldNum"/>
          </p:nvPr>
        </p:nvSpPr>
        <p:spPr>
          <a:xfrm>
            <a:off x="23248620" y="20340325"/>
            <a:ext cx="7406640" cy="1168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Slide" type="title">
  <p:cSld name="TITLE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3"/>
          <p:cNvSpPr txBox="1"/>
          <p:nvPr>
            <p:ph type="ctrTitle"/>
          </p:nvPr>
        </p:nvSpPr>
        <p:spPr>
          <a:xfrm>
            <a:off x="2468880" y="3591562"/>
            <a:ext cx="27980641" cy="764032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9200"/>
              <a:buFont typeface="Calibri"/>
              <a:buNone/>
              <a:defRPr sz="19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2" name="Google Shape;22;p3"/>
          <p:cNvSpPr txBox="1"/>
          <p:nvPr>
            <p:ph idx="1" type="subTitle"/>
          </p:nvPr>
        </p:nvSpPr>
        <p:spPr>
          <a:xfrm>
            <a:off x="4114800" y="11526522"/>
            <a:ext cx="24688800" cy="52984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ctr">
              <a:lnSpc>
                <a:spcPct val="90000"/>
              </a:lnSpc>
              <a:spcBef>
                <a:spcPts val="3200"/>
              </a:spcBef>
              <a:spcAft>
                <a:spcPts val="0"/>
              </a:spcAft>
              <a:buClr>
                <a:schemeClr val="dk1"/>
              </a:buClr>
              <a:buSzPts val="7680"/>
              <a:buNone/>
              <a:defRPr sz="7680"/>
            </a:lvl1pPr>
            <a:lvl2pPr lvl="1" algn="ctr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6400"/>
              <a:buNone/>
              <a:defRPr sz="6400"/>
            </a:lvl2pPr>
            <a:lvl3pPr lvl="2" algn="ctr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5760"/>
              <a:buNone/>
              <a:defRPr sz="5760"/>
            </a:lvl3pPr>
            <a:lvl4pPr lvl="3" algn="ctr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5120"/>
              <a:buNone/>
              <a:defRPr sz="5120"/>
            </a:lvl4pPr>
            <a:lvl5pPr lvl="4" algn="ctr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5120"/>
              <a:buNone/>
              <a:defRPr sz="5120"/>
            </a:lvl5pPr>
            <a:lvl6pPr lvl="5" algn="ctr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5120"/>
              <a:buNone/>
              <a:defRPr sz="5120"/>
            </a:lvl6pPr>
            <a:lvl7pPr lvl="6" algn="ctr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5120"/>
              <a:buNone/>
              <a:defRPr sz="5120"/>
            </a:lvl7pPr>
            <a:lvl8pPr lvl="7" algn="ctr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5120"/>
              <a:buNone/>
              <a:defRPr sz="5120"/>
            </a:lvl8pPr>
            <a:lvl9pPr lvl="8" algn="ctr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5120"/>
              <a:buNone/>
              <a:defRPr sz="5120"/>
            </a:lvl9pPr>
          </a:lstStyle>
          <a:p/>
        </p:txBody>
      </p:sp>
      <p:sp>
        <p:nvSpPr>
          <p:cNvPr id="23" name="Google Shape;23;p3"/>
          <p:cNvSpPr txBox="1"/>
          <p:nvPr>
            <p:ph idx="10" type="dt"/>
          </p:nvPr>
        </p:nvSpPr>
        <p:spPr>
          <a:xfrm>
            <a:off x="2263140" y="20340325"/>
            <a:ext cx="7406640" cy="1168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4" name="Google Shape;24;p3"/>
          <p:cNvSpPr txBox="1"/>
          <p:nvPr>
            <p:ph idx="11" type="ftr"/>
          </p:nvPr>
        </p:nvSpPr>
        <p:spPr>
          <a:xfrm>
            <a:off x="10904220" y="20340325"/>
            <a:ext cx="11109960" cy="1168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5" name="Google Shape;25;p3"/>
          <p:cNvSpPr txBox="1"/>
          <p:nvPr>
            <p:ph idx="12" type="sldNum"/>
          </p:nvPr>
        </p:nvSpPr>
        <p:spPr>
          <a:xfrm>
            <a:off x="23248620" y="20340325"/>
            <a:ext cx="7406640" cy="1168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Content" type="obj">
  <p:cSld name="OBJECT">
    <p:spTree>
      <p:nvGrpSpPr>
        <p:cNvPr id="26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oogle Shape;27;p4"/>
          <p:cNvSpPr txBox="1"/>
          <p:nvPr>
            <p:ph type="title"/>
          </p:nvPr>
        </p:nvSpPr>
        <p:spPr>
          <a:xfrm>
            <a:off x="2263140" y="1168405"/>
            <a:ext cx="28392119" cy="4241802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8" name="Google Shape;28;p4"/>
          <p:cNvSpPr txBox="1"/>
          <p:nvPr>
            <p:ph idx="1" type="body"/>
          </p:nvPr>
        </p:nvSpPr>
        <p:spPr>
          <a:xfrm>
            <a:off x="2263140" y="5842000"/>
            <a:ext cx="28392119" cy="1392428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42900" lvl="0" marL="457200" algn="l">
              <a:lnSpc>
                <a:spcPct val="90000"/>
              </a:lnSpc>
              <a:spcBef>
                <a:spcPts val="32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9" name="Google Shape;29;p4"/>
          <p:cNvSpPr txBox="1"/>
          <p:nvPr>
            <p:ph idx="10" type="dt"/>
          </p:nvPr>
        </p:nvSpPr>
        <p:spPr>
          <a:xfrm>
            <a:off x="2263140" y="20340325"/>
            <a:ext cx="7406640" cy="1168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0" name="Google Shape;30;p4"/>
          <p:cNvSpPr txBox="1"/>
          <p:nvPr>
            <p:ph idx="11" type="ftr"/>
          </p:nvPr>
        </p:nvSpPr>
        <p:spPr>
          <a:xfrm>
            <a:off x="10904220" y="20340325"/>
            <a:ext cx="11109960" cy="1168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1" name="Google Shape;31;p4"/>
          <p:cNvSpPr txBox="1"/>
          <p:nvPr>
            <p:ph idx="12" type="sldNum"/>
          </p:nvPr>
        </p:nvSpPr>
        <p:spPr>
          <a:xfrm>
            <a:off x="23248620" y="20340325"/>
            <a:ext cx="7406640" cy="1168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Section Header" type="secHead">
  <p:cSld name="SECTION_HEADER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5"/>
          <p:cNvSpPr txBox="1"/>
          <p:nvPr>
            <p:ph type="title"/>
          </p:nvPr>
        </p:nvSpPr>
        <p:spPr>
          <a:xfrm>
            <a:off x="2245997" y="5471167"/>
            <a:ext cx="28392119" cy="9128758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9200"/>
              <a:buFont typeface="Calibri"/>
              <a:buNone/>
              <a:defRPr sz="19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4" name="Google Shape;34;p5"/>
          <p:cNvSpPr txBox="1"/>
          <p:nvPr>
            <p:ph idx="1" type="body"/>
          </p:nvPr>
        </p:nvSpPr>
        <p:spPr>
          <a:xfrm>
            <a:off x="2245997" y="14686288"/>
            <a:ext cx="28392119" cy="480059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algn="l">
              <a:lnSpc>
                <a:spcPct val="90000"/>
              </a:lnSpc>
              <a:spcBef>
                <a:spcPts val="3200"/>
              </a:spcBef>
              <a:spcAft>
                <a:spcPts val="0"/>
              </a:spcAft>
              <a:buClr>
                <a:schemeClr val="dk1"/>
              </a:buClr>
              <a:buSzPts val="7680"/>
              <a:buNone/>
              <a:defRPr sz="7680">
                <a:solidFill>
                  <a:schemeClr val="dk1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rgbClr val="888888"/>
              </a:buClr>
              <a:buSzPts val="6400"/>
              <a:buNone/>
              <a:defRPr sz="6400">
                <a:solidFill>
                  <a:srgbClr val="888888"/>
                </a:solidFill>
              </a:defRPr>
            </a:lvl2pPr>
            <a:lvl3pPr indent="-228600" lvl="2" marL="13716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rgbClr val="888888"/>
              </a:buClr>
              <a:buSzPts val="5760"/>
              <a:buNone/>
              <a:defRPr sz="5760">
                <a:solidFill>
                  <a:srgbClr val="888888"/>
                </a:solidFill>
              </a:defRPr>
            </a:lvl3pPr>
            <a:lvl4pPr indent="-228600" lvl="3" marL="18288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rgbClr val="888888"/>
              </a:buClr>
              <a:buSzPts val="5120"/>
              <a:buNone/>
              <a:defRPr sz="5120">
                <a:solidFill>
                  <a:srgbClr val="888888"/>
                </a:solidFill>
              </a:defRPr>
            </a:lvl4pPr>
            <a:lvl5pPr indent="-228600" lvl="4" marL="22860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rgbClr val="888888"/>
              </a:buClr>
              <a:buSzPts val="5120"/>
              <a:buNone/>
              <a:defRPr sz="5120">
                <a:solidFill>
                  <a:srgbClr val="888888"/>
                </a:solidFill>
              </a:defRPr>
            </a:lvl5pPr>
            <a:lvl6pPr indent="-228600" lvl="5" marL="27432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rgbClr val="888888"/>
              </a:buClr>
              <a:buSzPts val="5120"/>
              <a:buNone/>
              <a:defRPr sz="5120">
                <a:solidFill>
                  <a:srgbClr val="888888"/>
                </a:solidFill>
              </a:defRPr>
            </a:lvl6pPr>
            <a:lvl7pPr indent="-228600" lvl="6" marL="32004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rgbClr val="888888"/>
              </a:buClr>
              <a:buSzPts val="5120"/>
              <a:buNone/>
              <a:defRPr sz="5120">
                <a:solidFill>
                  <a:srgbClr val="888888"/>
                </a:solidFill>
              </a:defRPr>
            </a:lvl7pPr>
            <a:lvl8pPr indent="-228600" lvl="7" marL="36576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rgbClr val="888888"/>
              </a:buClr>
              <a:buSzPts val="5120"/>
              <a:buNone/>
              <a:defRPr sz="5120">
                <a:solidFill>
                  <a:srgbClr val="888888"/>
                </a:solidFill>
              </a:defRPr>
            </a:lvl8pPr>
            <a:lvl9pPr indent="-228600" lvl="8" marL="41148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rgbClr val="888888"/>
              </a:buClr>
              <a:buSzPts val="5120"/>
              <a:buNone/>
              <a:defRPr sz="512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35" name="Google Shape;35;p5"/>
          <p:cNvSpPr txBox="1"/>
          <p:nvPr>
            <p:ph idx="10" type="dt"/>
          </p:nvPr>
        </p:nvSpPr>
        <p:spPr>
          <a:xfrm>
            <a:off x="2263140" y="20340325"/>
            <a:ext cx="7406640" cy="1168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6" name="Google Shape;36;p5"/>
          <p:cNvSpPr txBox="1"/>
          <p:nvPr>
            <p:ph idx="11" type="ftr"/>
          </p:nvPr>
        </p:nvSpPr>
        <p:spPr>
          <a:xfrm>
            <a:off x="10904220" y="20340325"/>
            <a:ext cx="11109960" cy="1168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7" name="Google Shape;37;p5"/>
          <p:cNvSpPr txBox="1"/>
          <p:nvPr>
            <p:ph idx="12" type="sldNum"/>
          </p:nvPr>
        </p:nvSpPr>
        <p:spPr>
          <a:xfrm>
            <a:off x="23248620" y="20340325"/>
            <a:ext cx="7406640" cy="1168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wo Content" type="twoObj">
  <p:cSld name="TWO_OBJECTS">
    <p:spTree>
      <p:nvGrpSpPr>
        <p:cNvPr id="38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Google Shape;39;p6"/>
          <p:cNvSpPr txBox="1"/>
          <p:nvPr>
            <p:ph type="title"/>
          </p:nvPr>
        </p:nvSpPr>
        <p:spPr>
          <a:xfrm>
            <a:off x="2263140" y="1168405"/>
            <a:ext cx="28392119" cy="4241802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0" name="Google Shape;40;p6"/>
          <p:cNvSpPr txBox="1"/>
          <p:nvPr>
            <p:ph idx="1" type="body"/>
          </p:nvPr>
        </p:nvSpPr>
        <p:spPr>
          <a:xfrm>
            <a:off x="2263140" y="5842000"/>
            <a:ext cx="13990321" cy="1392428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42900" lvl="0" marL="457200" algn="l">
              <a:lnSpc>
                <a:spcPct val="90000"/>
              </a:lnSpc>
              <a:spcBef>
                <a:spcPts val="32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1" name="Google Shape;41;p6"/>
          <p:cNvSpPr txBox="1"/>
          <p:nvPr>
            <p:ph idx="2" type="body"/>
          </p:nvPr>
        </p:nvSpPr>
        <p:spPr>
          <a:xfrm>
            <a:off x="16664941" y="5842000"/>
            <a:ext cx="13990321" cy="1392428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42900" lvl="0" marL="457200" algn="l">
              <a:lnSpc>
                <a:spcPct val="90000"/>
              </a:lnSpc>
              <a:spcBef>
                <a:spcPts val="32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2" name="Google Shape;42;p6"/>
          <p:cNvSpPr txBox="1"/>
          <p:nvPr>
            <p:ph idx="10" type="dt"/>
          </p:nvPr>
        </p:nvSpPr>
        <p:spPr>
          <a:xfrm>
            <a:off x="2263140" y="20340325"/>
            <a:ext cx="7406640" cy="1168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3" name="Google Shape;43;p6"/>
          <p:cNvSpPr txBox="1"/>
          <p:nvPr>
            <p:ph idx="11" type="ftr"/>
          </p:nvPr>
        </p:nvSpPr>
        <p:spPr>
          <a:xfrm>
            <a:off x="10904220" y="20340325"/>
            <a:ext cx="11109960" cy="1168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4" name="Google Shape;44;p6"/>
          <p:cNvSpPr txBox="1"/>
          <p:nvPr>
            <p:ph idx="12" type="sldNum"/>
          </p:nvPr>
        </p:nvSpPr>
        <p:spPr>
          <a:xfrm>
            <a:off x="23248620" y="20340325"/>
            <a:ext cx="7406640" cy="1168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Only" type="titleOnly">
  <p:cSld name="TITLE_ONLY">
    <p:spTree>
      <p:nvGrpSpPr>
        <p:cNvPr id="45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7"/>
          <p:cNvSpPr txBox="1"/>
          <p:nvPr>
            <p:ph type="title"/>
          </p:nvPr>
        </p:nvSpPr>
        <p:spPr>
          <a:xfrm>
            <a:off x="2263140" y="1168405"/>
            <a:ext cx="28392119" cy="4241802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7" name="Google Shape;47;p7"/>
          <p:cNvSpPr txBox="1"/>
          <p:nvPr>
            <p:ph idx="10" type="dt"/>
          </p:nvPr>
        </p:nvSpPr>
        <p:spPr>
          <a:xfrm>
            <a:off x="2263140" y="20340325"/>
            <a:ext cx="7406640" cy="1168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8" name="Google Shape;48;p7"/>
          <p:cNvSpPr txBox="1"/>
          <p:nvPr>
            <p:ph idx="11" type="ftr"/>
          </p:nvPr>
        </p:nvSpPr>
        <p:spPr>
          <a:xfrm>
            <a:off x="10904220" y="20340325"/>
            <a:ext cx="11109960" cy="1168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9" name="Google Shape;49;p7"/>
          <p:cNvSpPr txBox="1"/>
          <p:nvPr>
            <p:ph idx="12" type="sldNum"/>
          </p:nvPr>
        </p:nvSpPr>
        <p:spPr>
          <a:xfrm>
            <a:off x="23248620" y="20340325"/>
            <a:ext cx="7406640" cy="1168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Blank" type="blank">
  <p:cSld name="BLANK"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8"/>
          <p:cNvSpPr txBox="1"/>
          <p:nvPr>
            <p:ph idx="10" type="dt"/>
          </p:nvPr>
        </p:nvSpPr>
        <p:spPr>
          <a:xfrm>
            <a:off x="2263140" y="20340325"/>
            <a:ext cx="7406640" cy="1168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2" name="Google Shape;52;p8"/>
          <p:cNvSpPr txBox="1"/>
          <p:nvPr>
            <p:ph idx="11" type="ftr"/>
          </p:nvPr>
        </p:nvSpPr>
        <p:spPr>
          <a:xfrm>
            <a:off x="10904220" y="20340325"/>
            <a:ext cx="11109960" cy="1168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3" name="Google Shape;53;p8"/>
          <p:cNvSpPr txBox="1"/>
          <p:nvPr>
            <p:ph idx="12" type="sldNum"/>
          </p:nvPr>
        </p:nvSpPr>
        <p:spPr>
          <a:xfrm>
            <a:off x="23248620" y="20340325"/>
            <a:ext cx="7406640" cy="1168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Content with Caption" type="objTx">
  <p:cSld name="OBJECT_WITH_CAPTION_TEXT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9"/>
          <p:cNvSpPr txBox="1"/>
          <p:nvPr>
            <p:ph type="title"/>
          </p:nvPr>
        </p:nvSpPr>
        <p:spPr>
          <a:xfrm>
            <a:off x="2267428" y="1463040"/>
            <a:ext cx="10617041" cy="512064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240"/>
              <a:buFont typeface="Calibri"/>
              <a:buNone/>
              <a:defRPr sz="1024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6" name="Google Shape;56;p9"/>
          <p:cNvSpPr txBox="1"/>
          <p:nvPr>
            <p:ph idx="1" type="body"/>
          </p:nvPr>
        </p:nvSpPr>
        <p:spPr>
          <a:xfrm>
            <a:off x="13994608" y="3159765"/>
            <a:ext cx="16664939" cy="1559560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878839" lvl="0" marL="457200" algn="l">
              <a:lnSpc>
                <a:spcPct val="90000"/>
              </a:lnSpc>
              <a:spcBef>
                <a:spcPts val="3200"/>
              </a:spcBef>
              <a:spcAft>
                <a:spcPts val="0"/>
              </a:spcAft>
              <a:buClr>
                <a:schemeClr val="dk1"/>
              </a:buClr>
              <a:buSzPts val="10240"/>
              <a:buChar char="•"/>
              <a:defRPr sz="10240"/>
            </a:lvl1pPr>
            <a:lvl2pPr indent="-797560" lvl="1" marL="9144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8960"/>
              <a:buChar char="•"/>
              <a:defRPr sz="8960"/>
            </a:lvl2pPr>
            <a:lvl3pPr indent="-716280" lvl="2" marL="13716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7680"/>
              <a:buChar char="•"/>
              <a:defRPr sz="7680"/>
            </a:lvl3pPr>
            <a:lvl4pPr indent="-635000" lvl="3" marL="18288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6400"/>
              <a:buChar char="•"/>
              <a:defRPr sz="6400"/>
            </a:lvl4pPr>
            <a:lvl5pPr indent="-635000" lvl="4" marL="22860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6400"/>
              <a:buChar char="•"/>
              <a:defRPr sz="6400"/>
            </a:lvl5pPr>
            <a:lvl6pPr indent="-635000" lvl="5" marL="27432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6400"/>
              <a:buChar char="•"/>
              <a:defRPr sz="6400"/>
            </a:lvl6pPr>
            <a:lvl7pPr indent="-635000" lvl="6" marL="32004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6400"/>
              <a:buChar char="•"/>
              <a:defRPr sz="6400"/>
            </a:lvl7pPr>
            <a:lvl8pPr indent="-635000" lvl="7" marL="36576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6400"/>
              <a:buChar char="•"/>
              <a:defRPr sz="6400"/>
            </a:lvl8pPr>
            <a:lvl9pPr indent="-635000" lvl="8" marL="41148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6400"/>
              <a:buChar char="•"/>
              <a:defRPr sz="6400"/>
            </a:lvl9pPr>
          </a:lstStyle>
          <a:p/>
        </p:txBody>
      </p:sp>
      <p:sp>
        <p:nvSpPr>
          <p:cNvPr id="57" name="Google Shape;57;p9"/>
          <p:cNvSpPr txBox="1"/>
          <p:nvPr>
            <p:ph idx="2" type="body"/>
          </p:nvPr>
        </p:nvSpPr>
        <p:spPr>
          <a:xfrm>
            <a:off x="2267428" y="6583680"/>
            <a:ext cx="10617041" cy="1219708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algn="l">
              <a:lnSpc>
                <a:spcPct val="90000"/>
              </a:lnSpc>
              <a:spcBef>
                <a:spcPts val="3200"/>
              </a:spcBef>
              <a:spcAft>
                <a:spcPts val="0"/>
              </a:spcAft>
              <a:buClr>
                <a:schemeClr val="dk1"/>
              </a:buClr>
              <a:buSzPts val="5120"/>
              <a:buNone/>
              <a:defRPr sz="5120"/>
            </a:lvl1pPr>
            <a:lvl2pPr indent="-228600" lvl="1" marL="9144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4480"/>
              <a:buNone/>
              <a:defRPr sz="4480"/>
            </a:lvl2pPr>
            <a:lvl3pPr indent="-228600" lvl="2" marL="13716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3840"/>
              <a:buNone/>
              <a:defRPr sz="3840"/>
            </a:lvl3pPr>
            <a:lvl4pPr indent="-228600" lvl="3" marL="18288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  <a:defRPr sz="3200"/>
            </a:lvl4pPr>
            <a:lvl5pPr indent="-228600" lvl="4" marL="22860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  <a:defRPr sz="3200"/>
            </a:lvl5pPr>
            <a:lvl6pPr indent="-228600" lvl="5" marL="27432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  <a:defRPr sz="3200"/>
            </a:lvl6pPr>
            <a:lvl7pPr indent="-228600" lvl="6" marL="32004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  <a:defRPr sz="3200"/>
            </a:lvl7pPr>
            <a:lvl8pPr indent="-228600" lvl="7" marL="36576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  <a:defRPr sz="3200"/>
            </a:lvl8pPr>
            <a:lvl9pPr indent="-228600" lvl="8" marL="41148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  <a:defRPr sz="3200"/>
            </a:lvl9pPr>
          </a:lstStyle>
          <a:p/>
        </p:txBody>
      </p:sp>
      <p:sp>
        <p:nvSpPr>
          <p:cNvPr id="58" name="Google Shape;58;p9"/>
          <p:cNvSpPr txBox="1"/>
          <p:nvPr>
            <p:ph idx="10" type="dt"/>
          </p:nvPr>
        </p:nvSpPr>
        <p:spPr>
          <a:xfrm>
            <a:off x="2263140" y="20340325"/>
            <a:ext cx="7406640" cy="1168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9" name="Google Shape;59;p9"/>
          <p:cNvSpPr txBox="1"/>
          <p:nvPr>
            <p:ph idx="11" type="ftr"/>
          </p:nvPr>
        </p:nvSpPr>
        <p:spPr>
          <a:xfrm>
            <a:off x="10904220" y="20340325"/>
            <a:ext cx="11109960" cy="1168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0" name="Google Shape;60;p9"/>
          <p:cNvSpPr txBox="1"/>
          <p:nvPr>
            <p:ph idx="12" type="sldNum"/>
          </p:nvPr>
        </p:nvSpPr>
        <p:spPr>
          <a:xfrm>
            <a:off x="23248620" y="20340325"/>
            <a:ext cx="7406640" cy="1168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Picture with Caption" type="picTx">
  <p:cSld name="PICTURE_WITH_CAPTION_TEXT"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0"/>
          <p:cNvSpPr txBox="1"/>
          <p:nvPr>
            <p:ph type="title"/>
          </p:nvPr>
        </p:nvSpPr>
        <p:spPr>
          <a:xfrm>
            <a:off x="2267428" y="1463040"/>
            <a:ext cx="10617041" cy="512064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240"/>
              <a:buFont typeface="Calibri"/>
              <a:buNone/>
              <a:defRPr sz="1024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3" name="Google Shape;63;p10"/>
          <p:cNvSpPr/>
          <p:nvPr>
            <p:ph idx="2" type="pic"/>
          </p:nvPr>
        </p:nvSpPr>
        <p:spPr>
          <a:xfrm>
            <a:off x="13994608" y="3159765"/>
            <a:ext cx="16664939" cy="1559560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lnSpc>
                <a:spcPct val="90000"/>
              </a:lnSpc>
              <a:spcBef>
                <a:spcPts val="3200"/>
              </a:spcBef>
              <a:spcAft>
                <a:spcPts val="0"/>
              </a:spcAft>
              <a:buClr>
                <a:schemeClr val="dk1"/>
              </a:buClr>
              <a:buSzPts val="10240"/>
              <a:buFont typeface="Arial"/>
              <a:buNone/>
              <a:defRPr b="0" i="0" sz="1024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8960"/>
              <a:buFont typeface="Arial"/>
              <a:buNone/>
              <a:defRPr b="0" i="0" sz="896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7680"/>
              <a:buFont typeface="Arial"/>
              <a:buNone/>
              <a:defRPr b="0" i="0" sz="768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6400"/>
              <a:buFont typeface="Arial"/>
              <a:buNone/>
              <a:defRPr b="0" i="0" sz="6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6400"/>
              <a:buFont typeface="Arial"/>
              <a:buNone/>
              <a:defRPr b="0" i="0" sz="6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6400"/>
              <a:buFont typeface="Arial"/>
              <a:buNone/>
              <a:defRPr b="0" i="0" sz="6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6400"/>
              <a:buFont typeface="Arial"/>
              <a:buNone/>
              <a:defRPr b="0" i="0" sz="6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6400"/>
              <a:buFont typeface="Arial"/>
              <a:buNone/>
              <a:defRPr b="0" i="0" sz="6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6400"/>
              <a:buFont typeface="Arial"/>
              <a:buNone/>
              <a:defRPr b="0" i="0" sz="6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64" name="Google Shape;64;p10"/>
          <p:cNvSpPr txBox="1"/>
          <p:nvPr>
            <p:ph idx="1" type="body"/>
          </p:nvPr>
        </p:nvSpPr>
        <p:spPr>
          <a:xfrm>
            <a:off x="2267428" y="6583680"/>
            <a:ext cx="10617041" cy="1219708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algn="l">
              <a:lnSpc>
                <a:spcPct val="90000"/>
              </a:lnSpc>
              <a:spcBef>
                <a:spcPts val="3200"/>
              </a:spcBef>
              <a:spcAft>
                <a:spcPts val="0"/>
              </a:spcAft>
              <a:buClr>
                <a:schemeClr val="dk1"/>
              </a:buClr>
              <a:buSzPts val="5120"/>
              <a:buNone/>
              <a:defRPr sz="5120"/>
            </a:lvl1pPr>
            <a:lvl2pPr indent="-228600" lvl="1" marL="9144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4480"/>
              <a:buNone/>
              <a:defRPr sz="4480"/>
            </a:lvl2pPr>
            <a:lvl3pPr indent="-228600" lvl="2" marL="13716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3840"/>
              <a:buNone/>
              <a:defRPr sz="3840"/>
            </a:lvl3pPr>
            <a:lvl4pPr indent="-228600" lvl="3" marL="18288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  <a:defRPr sz="3200"/>
            </a:lvl4pPr>
            <a:lvl5pPr indent="-228600" lvl="4" marL="22860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  <a:defRPr sz="3200"/>
            </a:lvl5pPr>
            <a:lvl6pPr indent="-228600" lvl="5" marL="27432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  <a:defRPr sz="3200"/>
            </a:lvl6pPr>
            <a:lvl7pPr indent="-228600" lvl="6" marL="32004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  <a:defRPr sz="3200"/>
            </a:lvl7pPr>
            <a:lvl8pPr indent="-228600" lvl="7" marL="36576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  <a:defRPr sz="3200"/>
            </a:lvl8pPr>
            <a:lvl9pPr indent="-228600" lvl="8" marL="41148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  <a:defRPr sz="3200"/>
            </a:lvl9pPr>
          </a:lstStyle>
          <a:p/>
        </p:txBody>
      </p:sp>
      <p:sp>
        <p:nvSpPr>
          <p:cNvPr id="65" name="Google Shape;65;p10"/>
          <p:cNvSpPr txBox="1"/>
          <p:nvPr>
            <p:ph idx="10" type="dt"/>
          </p:nvPr>
        </p:nvSpPr>
        <p:spPr>
          <a:xfrm>
            <a:off x="2263140" y="20340325"/>
            <a:ext cx="7406640" cy="1168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6" name="Google Shape;66;p10"/>
          <p:cNvSpPr txBox="1"/>
          <p:nvPr>
            <p:ph idx="11" type="ftr"/>
          </p:nvPr>
        </p:nvSpPr>
        <p:spPr>
          <a:xfrm>
            <a:off x="10904220" y="20340325"/>
            <a:ext cx="11109960" cy="1168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7" name="Google Shape;67;p10"/>
          <p:cNvSpPr txBox="1"/>
          <p:nvPr>
            <p:ph idx="12" type="sldNum"/>
          </p:nvPr>
        </p:nvSpPr>
        <p:spPr>
          <a:xfrm>
            <a:off x="23248620" y="20340325"/>
            <a:ext cx="7406640" cy="1168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2263140" y="1168405"/>
            <a:ext cx="28392119" cy="4241802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80"/>
              <a:buFont typeface="Calibri"/>
              <a:buNone/>
              <a:defRPr b="0" i="0" sz="1408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2263140" y="5842000"/>
            <a:ext cx="28392119" cy="1392428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797560" lvl="0" marL="457200" marR="0" rtl="0" algn="l">
              <a:lnSpc>
                <a:spcPct val="90000"/>
              </a:lnSpc>
              <a:spcBef>
                <a:spcPts val="3200"/>
              </a:spcBef>
              <a:spcAft>
                <a:spcPts val="0"/>
              </a:spcAft>
              <a:buClr>
                <a:schemeClr val="dk1"/>
              </a:buClr>
              <a:buSzPts val="8960"/>
              <a:buFont typeface="Arial"/>
              <a:buChar char="•"/>
              <a:defRPr b="0" i="0" sz="896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716280" lvl="1" marL="914400" marR="0" rtl="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7680"/>
              <a:buFont typeface="Arial"/>
              <a:buChar char="•"/>
              <a:defRPr b="0" i="0" sz="768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635000" lvl="2" marL="1371600" marR="0" rtl="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6400"/>
              <a:buFont typeface="Arial"/>
              <a:buChar char="•"/>
              <a:defRPr b="0" i="0" sz="6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594360" lvl="3" marL="1828800" marR="0" rtl="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5760"/>
              <a:buFont typeface="Arial"/>
              <a:buChar char="•"/>
              <a:defRPr b="0" i="0" sz="576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594360" lvl="4" marL="2286000" marR="0" rtl="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5760"/>
              <a:buFont typeface="Arial"/>
              <a:buChar char="•"/>
              <a:defRPr b="0" i="0" sz="576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594360" lvl="5" marL="2743200" marR="0" rtl="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5760"/>
              <a:buFont typeface="Arial"/>
              <a:buChar char="•"/>
              <a:defRPr b="0" i="0" sz="576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594360" lvl="6" marL="3200400" marR="0" rtl="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5760"/>
              <a:buFont typeface="Arial"/>
              <a:buChar char="•"/>
              <a:defRPr b="0" i="0" sz="576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594360" lvl="7" marL="3657600" marR="0" rtl="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5760"/>
              <a:buFont typeface="Arial"/>
              <a:buChar char="•"/>
              <a:defRPr b="0" i="0" sz="576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594359" lvl="8" marL="4114800" marR="0" rtl="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5760"/>
              <a:buFont typeface="Arial"/>
              <a:buChar char="•"/>
              <a:defRPr b="0" i="0" sz="576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0" type="dt"/>
          </p:nvPr>
        </p:nvSpPr>
        <p:spPr>
          <a:xfrm>
            <a:off x="2263140" y="20340325"/>
            <a:ext cx="7406640" cy="1168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84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5184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5184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5184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5184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5184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5184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5184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5184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9" name="Google Shape;9;p1"/>
          <p:cNvSpPr txBox="1"/>
          <p:nvPr>
            <p:ph idx="11" type="ftr"/>
          </p:nvPr>
        </p:nvSpPr>
        <p:spPr>
          <a:xfrm>
            <a:off x="10904220" y="20340325"/>
            <a:ext cx="11109960" cy="1168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84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5184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5184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5184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5184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5184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5184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5184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5184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0" name="Google Shape;10;p1"/>
          <p:cNvSpPr txBox="1"/>
          <p:nvPr>
            <p:ph idx="12" type="sldNum"/>
          </p:nvPr>
        </p:nvSpPr>
        <p:spPr>
          <a:xfrm>
            <a:off x="23248620" y="20340325"/>
            <a:ext cx="7406640" cy="1168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b="0" i="0" sz="384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spcBef>
                <a:spcPts val="0"/>
              </a:spcBef>
              <a:buNone/>
              <a:defRPr b="0" i="0" sz="384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spcBef>
                <a:spcPts val="0"/>
              </a:spcBef>
              <a:buNone/>
              <a:defRPr b="0" i="0" sz="384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spcBef>
                <a:spcPts val="0"/>
              </a:spcBef>
              <a:buNone/>
              <a:defRPr b="0" i="0" sz="384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spcBef>
                <a:spcPts val="0"/>
              </a:spcBef>
              <a:buNone/>
              <a:defRPr b="0" i="0" sz="384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spcBef>
                <a:spcPts val="0"/>
              </a:spcBef>
              <a:buNone/>
              <a:defRPr b="0" i="0" sz="384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spcBef>
                <a:spcPts val="0"/>
              </a:spcBef>
              <a:buNone/>
              <a:defRPr b="0" i="0" sz="384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spcBef>
                <a:spcPts val="0"/>
              </a:spcBef>
              <a:buNone/>
              <a:defRPr b="0" i="0" sz="384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spcBef>
                <a:spcPts val="0"/>
              </a:spcBef>
              <a:buNone/>
              <a:defRPr b="0" i="0" sz="384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8.png"/><Relationship Id="rId4" Type="http://schemas.openxmlformats.org/officeDocument/2006/relationships/image" Target="../media/image7.png"/><Relationship Id="rId11" Type="http://schemas.openxmlformats.org/officeDocument/2006/relationships/image" Target="../media/image1.png"/><Relationship Id="rId10" Type="http://schemas.openxmlformats.org/officeDocument/2006/relationships/image" Target="../media/image2.png"/><Relationship Id="rId12" Type="http://schemas.openxmlformats.org/officeDocument/2006/relationships/hyperlink" Target="https://pubmed.ncbi.nlm.nih.gov/25867603/" TargetMode="External"/><Relationship Id="rId9" Type="http://schemas.openxmlformats.org/officeDocument/2006/relationships/image" Target="../media/image3.png"/><Relationship Id="rId5" Type="http://schemas.openxmlformats.org/officeDocument/2006/relationships/image" Target="../media/image6.png"/><Relationship Id="rId6" Type="http://schemas.openxmlformats.org/officeDocument/2006/relationships/image" Target="../media/image5.png"/><Relationship Id="rId7" Type="http://schemas.openxmlformats.org/officeDocument/2006/relationships/image" Target="../media/image4.png"/><Relationship Id="rId8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13"/>
          <p:cNvSpPr txBox="1"/>
          <p:nvPr>
            <p:ph type="title"/>
          </p:nvPr>
        </p:nvSpPr>
        <p:spPr>
          <a:xfrm>
            <a:off x="2468875" y="393450"/>
            <a:ext cx="28392000" cy="2909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630"/>
              <a:buFont typeface="Calibri"/>
              <a:buNone/>
            </a:pPr>
            <a:br>
              <a:rPr lang="en-US" sz="9630"/>
            </a:br>
            <a:r>
              <a:rPr b="1" lang="en-US" sz="9630"/>
              <a:t>Tamoxifen is associated with growth suppression in MCF-7 human breast cancer cells – The Role of galectin-3 and laminin</a:t>
            </a:r>
            <a:br>
              <a:rPr lang="en-US" sz="12672"/>
            </a:br>
            <a:endParaRPr b="1" sz="8640"/>
          </a:p>
        </p:txBody>
      </p:sp>
      <p:sp>
        <p:nvSpPr>
          <p:cNvPr id="85" name="Google Shape;85;p13"/>
          <p:cNvSpPr txBox="1"/>
          <p:nvPr>
            <p:ph idx="1" type="body"/>
          </p:nvPr>
        </p:nvSpPr>
        <p:spPr>
          <a:xfrm>
            <a:off x="8277875" y="10378429"/>
            <a:ext cx="6236700" cy="4012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None/>
            </a:pPr>
            <a:r>
              <a:rPr b="0" lang="en-US" sz="3600"/>
              <a:t>It is known that tamoxifen binds to the estrogen receptors  and regulates growth and differentiation in breast cancer cells. </a:t>
            </a:r>
            <a:r>
              <a:rPr b="0" lang="en-US" sz="3600"/>
              <a:t>The goal is to examine the role of  tamoxifen in the expression of galectin-3 and laminin during the process.</a:t>
            </a:r>
            <a:endParaRPr b="0" sz="3600"/>
          </a:p>
        </p:txBody>
      </p:sp>
      <p:sp>
        <p:nvSpPr>
          <p:cNvPr id="86" name="Google Shape;86;p13"/>
          <p:cNvSpPr txBox="1"/>
          <p:nvPr>
            <p:ph idx="2" type="body"/>
          </p:nvPr>
        </p:nvSpPr>
        <p:spPr>
          <a:xfrm>
            <a:off x="7251350" y="8379150"/>
            <a:ext cx="11650200" cy="5187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</a:pPr>
            <a:r>
              <a:t/>
            </a:r>
            <a:endParaRPr sz="44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</a:pPr>
            <a:r>
              <a:t/>
            </a:r>
            <a:endParaRPr sz="44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</a:pPr>
            <a:r>
              <a:t/>
            </a:r>
            <a:endParaRPr sz="44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</a:pPr>
            <a:r>
              <a:t/>
            </a:r>
            <a:endParaRPr sz="4400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</a:pPr>
            <a:r>
              <a:rPr lang="en-US" sz="1400">
                <a:latin typeface="Arial"/>
                <a:ea typeface="Arial"/>
                <a:cs typeface="Arial"/>
                <a:sym typeface="Arial"/>
              </a:rPr>
              <a:t>       </a:t>
            </a:r>
            <a:r>
              <a:rPr lang="en-US" sz="2200">
                <a:latin typeface="Arial"/>
                <a:ea typeface="Arial"/>
                <a:cs typeface="Arial"/>
                <a:sym typeface="Arial"/>
              </a:rPr>
              <a:t>  </a:t>
            </a:r>
            <a:endParaRPr sz="4400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</a:pPr>
            <a:r>
              <a:t/>
            </a:r>
            <a:endParaRPr sz="2200"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</a:pPr>
            <a:r>
              <a:t/>
            </a:r>
            <a:endParaRPr sz="220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7" name="Google Shape;87;p13"/>
          <p:cNvSpPr txBox="1"/>
          <p:nvPr>
            <p:ph idx="3" type="body"/>
          </p:nvPr>
        </p:nvSpPr>
        <p:spPr>
          <a:xfrm>
            <a:off x="20064225" y="6440125"/>
            <a:ext cx="8993700" cy="1406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105"/>
              <a:buNone/>
            </a:pPr>
            <a:r>
              <a:rPr lang="en-US" sz="6105">
                <a:latin typeface="Times New Roman"/>
                <a:ea typeface="Times New Roman"/>
                <a:cs typeface="Times New Roman"/>
                <a:sym typeface="Times New Roman"/>
              </a:rPr>
              <a:t>Western Blot Analysis of MCF-7 Cells</a:t>
            </a:r>
            <a:endParaRPr sz="6105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88" name="Google Shape;88;p13"/>
          <p:cNvSpPr txBox="1"/>
          <p:nvPr/>
        </p:nvSpPr>
        <p:spPr>
          <a:xfrm>
            <a:off x="2923250" y="3835498"/>
            <a:ext cx="28392000" cy="2219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5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Ayoub Zou</a:t>
            </a:r>
            <a:r>
              <a:rPr lang="en-US" sz="5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aoui</a:t>
            </a:r>
            <a:r>
              <a:rPr b="0" i="0" lang="en-US" sz="5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, Shakira Flemming, Jerrika Scott, Anuli Segree and Dr. Samir Raychoudhury          Benedict College</a:t>
            </a:r>
            <a:endParaRPr b="0" i="0" sz="54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9" name="Google Shape;89;p13"/>
          <p:cNvSpPr txBox="1"/>
          <p:nvPr/>
        </p:nvSpPr>
        <p:spPr>
          <a:xfrm>
            <a:off x="2133600" y="17835425"/>
            <a:ext cx="5457900" cy="1902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</a:rPr>
              <a:t>Figure 1. Phase Contrast Microscopy showing images A. 10</a:t>
            </a:r>
            <a:r>
              <a:rPr baseline="30000" lang="en-US" sz="3000">
                <a:solidFill>
                  <a:srgbClr val="111111"/>
                </a:solidFill>
              </a:rPr>
              <a:t>-6</a:t>
            </a:r>
            <a:r>
              <a:rPr lang="en-US" sz="3000">
                <a:solidFill>
                  <a:srgbClr val="111111"/>
                </a:solidFill>
                <a:highlight>
                  <a:srgbClr val="FFFFFF"/>
                </a:highlight>
              </a:rPr>
              <a:t>M </a:t>
            </a:r>
            <a:r>
              <a:rPr lang="en-US" sz="3000">
                <a:solidFill>
                  <a:schemeClr val="dk1"/>
                </a:solidFill>
              </a:rPr>
              <a:t>E</a:t>
            </a:r>
            <a:r>
              <a:rPr baseline="-25000" lang="en-US" sz="3000">
                <a:solidFill>
                  <a:srgbClr val="202122"/>
                </a:solidFill>
              </a:rPr>
              <a:t>2</a:t>
            </a:r>
            <a:r>
              <a:rPr lang="en-US" sz="3000">
                <a:solidFill>
                  <a:srgbClr val="111111"/>
                </a:solidFill>
                <a:highlight>
                  <a:srgbClr val="FFFFFF"/>
                </a:highlight>
              </a:rPr>
              <a:t>,  B.</a:t>
            </a:r>
            <a:r>
              <a:rPr lang="en-US" sz="3000">
                <a:solidFill>
                  <a:srgbClr val="111111"/>
                </a:solidFill>
                <a:highlight>
                  <a:srgbClr val="FFFFFF"/>
                </a:highlight>
              </a:rPr>
              <a:t> 10</a:t>
            </a:r>
            <a:r>
              <a:rPr baseline="30000" lang="en-US" sz="3000">
                <a:solidFill>
                  <a:srgbClr val="111111"/>
                </a:solidFill>
              </a:rPr>
              <a:t>-6</a:t>
            </a:r>
            <a:r>
              <a:rPr lang="en-US" sz="3000">
                <a:solidFill>
                  <a:srgbClr val="111111"/>
                </a:solidFill>
              </a:rPr>
              <a:t>M TAM, </a:t>
            </a:r>
            <a:r>
              <a:rPr lang="en-US" sz="3000">
                <a:solidFill>
                  <a:srgbClr val="202122"/>
                </a:solidFill>
              </a:rPr>
              <a:t>and C. DMSO Control.</a:t>
            </a:r>
            <a:endParaRPr sz="3000">
              <a:solidFill>
                <a:schemeClr val="dk1"/>
              </a:solidFill>
            </a:endParaRPr>
          </a:p>
        </p:txBody>
      </p:sp>
      <p:pic>
        <p:nvPicPr>
          <p:cNvPr id="90" name="Google Shape;90;p1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286525" y="14625300"/>
            <a:ext cx="5074100" cy="3001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91" name="Google Shape;91;p13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2367776" y="7807300"/>
            <a:ext cx="4992851" cy="3275501"/>
          </a:xfrm>
          <a:prstGeom prst="rect">
            <a:avLst/>
          </a:prstGeom>
          <a:noFill/>
          <a:ln>
            <a:noFill/>
          </a:ln>
        </p:spPr>
      </p:pic>
      <p:pic>
        <p:nvPicPr>
          <p:cNvPr id="92" name="Google Shape;92;p13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2301374" y="11506575"/>
            <a:ext cx="5074100" cy="2909675"/>
          </a:xfrm>
          <a:prstGeom prst="rect">
            <a:avLst/>
          </a:prstGeom>
          <a:noFill/>
          <a:ln>
            <a:noFill/>
          </a:ln>
        </p:spPr>
      </p:pic>
      <p:pic>
        <p:nvPicPr>
          <p:cNvPr id="93" name="Google Shape;93;p13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8829000" y="6567434"/>
            <a:ext cx="5324953" cy="3625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94" name="Google Shape;94;p13"/>
          <p:cNvPicPr preferRelativeResize="0"/>
          <p:nvPr/>
        </p:nvPicPr>
        <p:blipFill rotWithShape="1">
          <a:blip r:embed="rId7">
            <a:alphaModFix/>
          </a:blip>
          <a:srcRect b="36584" l="26326" r="176" t="0"/>
          <a:stretch/>
        </p:blipFill>
        <p:spPr>
          <a:xfrm>
            <a:off x="19701538" y="8752588"/>
            <a:ext cx="5852275" cy="1902300"/>
          </a:xfrm>
          <a:prstGeom prst="rect">
            <a:avLst/>
          </a:prstGeom>
          <a:noFill/>
          <a:ln>
            <a:noFill/>
          </a:ln>
        </p:spPr>
      </p:pic>
      <p:pic>
        <p:nvPicPr>
          <p:cNvPr id="95" name="Google Shape;95;p13"/>
          <p:cNvPicPr preferRelativeResize="0"/>
          <p:nvPr/>
        </p:nvPicPr>
        <p:blipFill rotWithShape="1">
          <a:blip r:embed="rId8">
            <a:alphaModFix/>
          </a:blip>
          <a:srcRect b="27313" l="24672" r="16834" t="12803"/>
          <a:stretch/>
        </p:blipFill>
        <p:spPr>
          <a:xfrm flipH="1">
            <a:off x="26696703" y="13214075"/>
            <a:ext cx="5336047" cy="2517602"/>
          </a:xfrm>
          <a:prstGeom prst="rect">
            <a:avLst/>
          </a:prstGeom>
          <a:noFill/>
          <a:ln>
            <a:noFill/>
          </a:ln>
        </p:spPr>
      </p:pic>
      <p:sp>
        <p:nvSpPr>
          <p:cNvPr id="96" name="Google Shape;96;p13"/>
          <p:cNvSpPr txBox="1"/>
          <p:nvPr/>
        </p:nvSpPr>
        <p:spPr>
          <a:xfrm>
            <a:off x="28346400" y="14416250"/>
            <a:ext cx="1981200" cy="309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-US">
                <a:solidFill>
                  <a:schemeClr val="dk1"/>
                </a:solidFill>
              </a:rPr>
              <a:t>1    2     3     4     5     6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97" name="Google Shape;97;p13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14247875" y="14625307"/>
            <a:ext cx="3547549" cy="2219425"/>
          </a:xfrm>
          <a:prstGeom prst="rect">
            <a:avLst/>
          </a:prstGeom>
          <a:noFill/>
          <a:ln>
            <a:noFill/>
          </a:ln>
        </p:spPr>
      </p:pic>
      <p:sp>
        <p:nvSpPr>
          <p:cNvPr id="98" name="Google Shape;98;p13"/>
          <p:cNvSpPr txBox="1"/>
          <p:nvPr/>
        </p:nvSpPr>
        <p:spPr>
          <a:xfrm>
            <a:off x="2286525" y="6270175"/>
            <a:ext cx="5852400" cy="1406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</a:pPr>
            <a:r>
              <a:rPr b="1" lang="en-US" sz="4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Morphology of MCF-7 Cells</a:t>
            </a:r>
            <a:endParaRPr b="1"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99" name="Google Shape;99;p13"/>
          <p:cNvPicPr preferRelativeResize="0"/>
          <p:nvPr/>
        </p:nvPicPr>
        <p:blipFill rotWithShape="1">
          <a:blip r:embed="rId10">
            <a:alphaModFix/>
          </a:blip>
          <a:srcRect b="0" l="0" r="0" t="0"/>
          <a:stretch/>
        </p:blipFill>
        <p:spPr>
          <a:xfrm>
            <a:off x="19509325" y="12943624"/>
            <a:ext cx="6236700" cy="3275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0" name="Google Shape;100;p13"/>
          <p:cNvPicPr preferRelativeResize="0"/>
          <p:nvPr/>
        </p:nvPicPr>
        <p:blipFill>
          <a:blip r:embed="rId11">
            <a:alphaModFix/>
          </a:blip>
          <a:stretch>
            <a:fillRect/>
          </a:stretch>
        </p:blipFill>
        <p:spPr>
          <a:xfrm>
            <a:off x="25916500" y="8642425"/>
            <a:ext cx="6236701" cy="3275500"/>
          </a:xfrm>
          <a:prstGeom prst="rect">
            <a:avLst/>
          </a:prstGeom>
          <a:noFill/>
          <a:ln>
            <a:noFill/>
          </a:ln>
        </p:spPr>
      </p:pic>
      <p:sp>
        <p:nvSpPr>
          <p:cNvPr id="101" name="Google Shape;101;p13"/>
          <p:cNvSpPr txBox="1"/>
          <p:nvPr/>
        </p:nvSpPr>
        <p:spPr>
          <a:xfrm>
            <a:off x="20542575" y="7963425"/>
            <a:ext cx="704700" cy="670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300">
                <a:latin typeface="Calibri"/>
                <a:ea typeface="Calibri"/>
                <a:cs typeface="Calibri"/>
                <a:sym typeface="Calibri"/>
              </a:rPr>
              <a:t>A</a:t>
            </a:r>
            <a:endParaRPr sz="330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2" name="Google Shape;102;p13"/>
          <p:cNvSpPr txBox="1"/>
          <p:nvPr/>
        </p:nvSpPr>
        <p:spPr>
          <a:xfrm>
            <a:off x="20383600" y="12334725"/>
            <a:ext cx="704700" cy="788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3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</a:t>
            </a:r>
            <a:endParaRPr sz="33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3" name="Google Shape;103;p13"/>
          <p:cNvSpPr txBox="1"/>
          <p:nvPr/>
        </p:nvSpPr>
        <p:spPr>
          <a:xfrm>
            <a:off x="26658750" y="7919425"/>
            <a:ext cx="1472700" cy="513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300">
                <a:latin typeface="Calibri"/>
                <a:ea typeface="Calibri"/>
                <a:cs typeface="Calibri"/>
                <a:sym typeface="Calibri"/>
              </a:rPr>
              <a:t>B</a:t>
            </a:r>
            <a:endParaRPr sz="330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4" name="Google Shape;104;p13"/>
          <p:cNvSpPr txBox="1"/>
          <p:nvPr/>
        </p:nvSpPr>
        <p:spPr>
          <a:xfrm>
            <a:off x="20064225" y="17233150"/>
            <a:ext cx="12330900" cy="4712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419100" lvl="0" marL="457200" rtl="0" algn="l">
              <a:spcBef>
                <a:spcPts val="0"/>
              </a:spcBef>
              <a:spcAft>
                <a:spcPts val="0"/>
              </a:spcAft>
              <a:buSzPts val="3000"/>
              <a:buFont typeface="Calibri"/>
              <a:buAutoNum type="alphaUcPeriod"/>
            </a:pPr>
            <a:r>
              <a:rPr lang="en-US" sz="3000"/>
              <a:t>Galectin-3 Lane 1 Control, Lane 2 </a:t>
            </a:r>
            <a:r>
              <a:rPr lang="en-US" sz="3000">
                <a:solidFill>
                  <a:schemeClr val="dk1"/>
                </a:solidFill>
              </a:rPr>
              <a:t>10</a:t>
            </a:r>
            <a:r>
              <a:rPr baseline="30000" lang="en-US" sz="3000">
                <a:solidFill>
                  <a:srgbClr val="111111"/>
                </a:solidFill>
              </a:rPr>
              <a:t>-6</a:t>
            </a:r>
            <a:r>
              <a:rPr lang="en-US" sz="3000">
                <a:solidFill>
                  <a:srgbClr val="111111"/>
                </a:solidFill>
                <a:highlight>
                  <a:schemeClr val="lt1"/>
                </a:highlight>
              </a:rPr>
              <a:t>M </a:t>
            </a:r>
            <a:r>
              <a:rPr lang="en-US" sz="3000">
                <a:solidFill>
                  <a:schemeClr val="dk1"/>
                </a:solidFill>
              </a:rPr>
              <a:t>E</a:t>
            </a:r>
            <a:r>
              <a:rPr baseline="-25000" lang="en-US" sz="3000">
                <a:solidFill>
                  <a:srgbClr val="202122"/>
                </a:solidFill>
              </a:rPr>
              <a:t>2</a:t>
            </a:r>
            <a:r>
              <a:rPr lang="en-US" sz="3000">
                <a:solidFill>
                  <a:srgbClr val="111111"/>
                </a:solidFill>
                <a:highlight>
                  <a:schemeClr val="lt1"/>
                </a:highlight>
              </a:rPr>
              <a:t>, Lane 3 10</a:t>
            </a:r>
            <a:r>
              <a:rPr baseline="30000" lang="en-US" sz="3000">
                <a:solidFill>
                  <a:srgbClr val="111111"/>
                </a:solidFill>
              </a:rPr>
              <a:t>-8</a:t>
            </a:r>
            <a:r>
              <a:rPr lang="en-US" sz="3000">
                <a:solidFill>
                  <a:srgbClr val="111111"/>
                </a:solidFill>
              </a:rPr>
              <a:t>M </a:t>
            </a:r>
            <a:r>
              <a:rPr lang="en-US" sz="3000">
                <a:solidFill>
                  <a:schemeClr val="dk1"/>
                </a:solidFill>
              </a:rPr>
              <a:t>E</a:t>
            </a:r>
            <a:r>
              <a:rPr baseline="-25000" lang="en-US" sz="3000">
                <a:solidFill>
                  <a:srgbClr val="202122"/>
                </a:solidFill>
              </a:rPr>
              <a:t>2</a:t>
            </a:r>
            <a:r>
              <a:rPr lang="en-US" sz="3000">
                <a:solidFill>
                  <a:srgbClr val="111111"/>
                </a:solidFill>
              </a:rPr>
              <a:t>, Lane 4 </a:t>
            </a:r>
            <a:r>
              <a:rPr lang="en-US" sz="3000">
                <a:solidFill>
                  <a:schemeClr val="dk1"/>
                </a:solidFill>
              </a:rPr>
              <a:t>10</a:t>
            </a:r>
            <a:r>
              <a:rPr baseline="30000" lang="en-US" sz="3000">
                <a:solidFill>
                  <a:srgbClr val="111111"/>
                </a:solidFill>
              </a:rPr>
              <a:t>-6</a:t>
            </a:r>
            <a:r>
              <a:rPr lang="en-US" sz="3000">
                <a:solidFill>
                  <a:srgbClr val="111111"/>
                </a:solidFill>
                <a:highlight>
                  <a:schemeClr val="lt1"/>
                </a:highlight>
              </a:rPr>
              <a:t>M </a:t>
            </a:r>
            <a:r>
              <a:rPr lang="en-US" sz="3000">
                <a:solidFill>
                  <a:schemeClr val="dk1"/>
                </a:solidFill>
              </a:rPr>
              <a:t>TAM and Lane 5 10</a:t>
            </a:r>
            <a:r>
              <a:rPr baseline="30000" lang="en-US" sz="3000">
                <a:solidFill>
                  <a:srgbClr val="111111"/>
                </a:solidFill>
              </a:rPr>
              <a:t>-8</a:t>
            </a:r>
            <a:r>
              <a:rPr lang="en-US" sz="3000">
                <a:solidFill>
                  <a:srgbClr val="111111"/>
                </a:solidFill>
                <a:highlight>
                  <a:schemeClr val="lt1"/>
                </a:highlight>
              </a:rPr>
              <a:t>M </a:t>
            </a:r>
            <a:r>
              <a:rPr lang="en-US" sz="3000">
                <a:solidFill>
                  <a:schemeClr val="dk1"/>
                </a:solidFill>
              </a:rPr>
              <a:t>TAM</a:t>
            </a:r>
            <a:r>
              <a:rPr lang="en-US" sz="3000">
                <a:solidFill>
                  <a:srgbClr val="111111"/>
                </a:solidFill>
                <a:highlight>
                  <a:schemeClr val="lt1"/>
                </a:highlight>
              </a:rPr>
              <a:t>.</a:t>
            </a:r>
            <a:endParaRPr sz="3000">
              <a:solidFill>
                <a:srgbClr val="111111"/>
              </a:solidFill>
              <a:highlight>
                <a:schemeClr val="lt1"/>
              </a:highlight>
            </a:endParaRPr>
          </a:p>
          <a:p>
            <a:pPr indent="-419100" lvl="0" marL="457200" rtl="0" algn="l">
              <a:spcBef>
                <a:spcPts val="0"/>
              </a:spcBef>
              <a:spcAft>
                <a:spcPts val="0"/>
              </a:spcAft>
              <a:buClr>
                <a:srgbClr val="111111"/>
              </a:buClr>
              <a:buSzPts val="3000"/>
              <a:buAutoNum type="alphaUcPeriod"/>
            </a:pPr>
            <a:r>
              <a:rPr lang="en-US" sz="3000">
                <a:solidFill>
                  <a:srgbClr val="111111"/>
                </a:solidFill>
                <a:highlight>
                  <a:schemeClr val="lt1"/>
                </a:highlight>
              </a:rPr>
              <a:t>Densitometric analysis of Galectin-3 (Ratio gal-3/beta-actin)</a:t>
            </a:r>
            <a:endParaRPr sz="3000">
              <a:solidFill>
                <a:srgbClr val="111111"/>
              </a:solidFill>
              <a:highlight>
                <a:schemeClr val="lt1"/>
              </a:highlight>
            </a:endParaRPr>
          </a:p>
          <a:p>
            <a:pPr indent="-419100" lvl="0" marL="457200" rtl="0" algn="l">
              <a:spcBef>
                <a:spcPts val="0"/>
              </a:spcBef>
              <a:spcAft>
                <a:spcPts val="0"/>
              </a:spcAft>
              <a:buClr>
                <a:srgbClr val="111111"/>
              </a:buClr>
              <a:buSzPts val="3000"/>
              <a:buAutoNum type="alphaUcPeriod"/>
            </a:pPr>
            <a:r>
              <a:rPr lang="en-US" sz="3000">
                <a:solidFill>
                  <a:srgbClr val="111111"/>
                </a:solidFill>
                <a:highlight>
                  <a:schemeClr val="lt1"/>
                </a:highlight>
              </a:rPr>
              <a:t>ELISA of Galectin-3 A-C) Galectin-3 expression was significantly decreased with </a:t>
            </a:r>
            <a:r>
              <a:rPr lang="en-US" sz="3000">
                <a:solidFill>
                  <a:schemeClr val="dk1"/>
                </a:solidFill>
              </a:rPr>
              <a:t>10</a:t>
            </a:r>
            <a:r>
              <a:rPr baseline="30000" lang="en-US" sz="3000">
                <a:solidFill>
                  <a:srgbClr val="111111"/>
                </a:solidFill>
              </a:rPr>
              <a:t>-6</a:t>
            </a:r>
            <a:r>
              <a:rPr lang="en-US" sz="3000">
                <a:solidFill>
                  <a:srgbClr val="111111"/>
                </a:solidFill>
                <a:highlight>
                  <a:schemeClr val="lt1"/>
                </a:highlight>
              </a:rPr>
              <a:t>M </a:t>
            </a:r>
            <a:r>
              <a:rPr lang="en-US" sz="3000">
                <a:solidFill>
                  <a:schemeClr val="dk1"/>
                </a:solidFill>
              </a:rPr>
              <a:t>TAM treatment</a:t>
            </a:r>
            <a:endParaRPr sz="3000">
              <a:solidFill>
                <a:schemeClr val="dk1"/>
              </a:solidFill>
            </a:endParaRPr>
          </a:p>
          <a:p>
            <a:pPr indent="-4191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AutoNum type="alphaUcPeriod"/>
            </a:pPr>
            <a:r>
              <a:rPr lang="en-US" sz="3000">
                <a:solidFill>
                  <a:schemeClr val="dk1"/>
                </a:solidFill>
              </a:rPr>
              <a:t>Laminin Lane 1 Media Control, Lane 2 DMSO-Control, Lane 3 10</a:t>
            </a:r>
            <a:r>
              <a:rPr baseline="30000" lang="en-US" sz="3000">
                <a:solidFill>
                  <a:srgbClr val="111111"/>
                </a:solidFill>
              </a:rPr>
              <a:t>-6</a:t>
            </a:r>
            <a:r>
              <a:rPr lang="en-US" sz="3000">
                <a:solidFill>
                  <a:srgbClr val="111111"/>
                </a:solidFill>
                <a:highlight>
                  <a:schemeClr val="lt1"/>
                </a:highlight>
              </a:rPr>
              <a:t>M </a:t>
            </a:r>
            <a:r>
              <a:rPr lang="en-US" sz="3000">
                <a:solidFill>
                  <a:schemeClr val="dk1"/>
                </a:solidFill>
              </a:rPr>
              <a:t>E</a:t>
            </a:r>
            <a:r>
              <a:rPr baseline="-25000" lang="en-US" sz="3000">
                <a:solidFill>
                  <a:srgbClr val="202122"/>
                </a:solidFill>
              </a:rPr>
              <a:t>2</a:t>
            </a:r>
            <a:r>
              <a:rPr lang="en-US" sz="3000">
                <a:solidFill>
                  <a:srgbClr val="111111"/>
                </a:solidFill>
                <a:highlight>
                  <a:schemeClr val="lt1"/>
                </a:highlight>
              </a:rPr>
              <a:t>, Lane 4 10</a:t>
            </a:r>
            <a:r>
              <a:rPr baseline="30000" lang="en-US" sz="3000">
                <a:solidFill>
                  <a:srgbClr val="111111"/>
                </a:solidFill>
              </a:rPr>
              <a:t>-8</a:t>
            </a:r>
            <a:r>
              <a:rPr lang="en-US" sz="3000">
                <a:solidFill>
                  <a:srgbClr val="111111"/>
                </a:solidFill>
              </a:rPr>
              <a:t>M </a:t>
            </a:r>
            <a:r>
              <a:rPr lang="en-US" sz="3000">
                <a:solidFill>
                  <a:schemeClr val="dk1"/>
                </a:solidFill>
              </a:rPr>
              <a:t>E</a:t>
            </a:r>
            <a:r>
              <a:rPr baseline="-25000" lang="en-US" sz="3000">
                <a:solidFill>
                  <a:srgbClr val="202122"/>
                </a:solidFill>
              </a:rPr>
              <a:t>2</a:t>
            </a:r>
            <a:r>
              <a:rPr lang="en-US" sz="3000">
                <a:solidFill>
                  <a:srgbClr val="111111"/>
                </a:solidFill>
              </a:rPr>
              <a:t>, Lane 5 </a:t>
            </a:r>
            <a:r>
              <a:rPr lang="en-US" sz="3000">
                <a:solidFill>
                  <a:schemeClr val="dk1"/>
                </a:solidFill>
              </a:rPr>
              <a:t>10</a:t>
            </a:r>
            <a:r>
              <a:rPr baseline="30000" lang="en-US" sz="3000">
                <a:solidFill>
                  <a:srgbClr val="111111"/>
                </a:solidFill>
              </a:rPr>
              <a:t>-6</a:t>
            </a:r>
            <a:r>
              <a:rPr lang="en-US" sz="3000">
                <a:solidFill>
                  <a:srgbClr val="111111"/>
                </a:solidFill>
                <a:highlight>
                  <a:schemeClr val="lt1"/>
                </a:highlight>
              </a:rPr>
              <a:t>M </a:t>
            </a:r>
            <a:r>
              <a:rPr lang="en-US" sz="3000">
                <a:solidFill>
                  <a:schemeClr val="dk1"/>
                </a:solidFill>
              </a:rPr>
              <a:t>TAM and Lane 6 10</a:t>
            </a:r>
            <a:r>
              <a:rPr baseline="30000" lang="en-US" sz="3000">
                <a:solidFill>
                  <a:srgbClr val="111111"/>
                </a:solidFill>
              </a:rPr>
              <a:t>-8</a:t>
            </a:r>
            <a:r>
              <a:rPr lang="en-US" sz="3000">
                <a:solidFill>
                  <a:srgbClr val="111111"/>
                </a:solidFill>
                <a:highlight>
                  <a:schemeClr val="lt1"/>
                </a:highlight>
              </a:rPr>
              <a:t>M </a:t>
            </a:r>
            <a:r>
              <a:rPr lang="en-US" sz="3000">
                <a:solidFill>
                  <a:schemeClr val="dk1"/>
                </a:solidFill>
              </a:rPr>
              <a:t>TAM</a:t>
            </a:r>
            <a:r>
              <a:rPr lang="en-US" sz="3000">
                <a:solidFill>
                  <a:srgbClr val="111111"/>
                </a:solidFill>
                <a:highlight>
                  <a:schemeClr val="lt1"/>
                </a:highlight>
              </a:rPr>
              <a:t>.</a:t>
            </a:r>
            <a:endParaRPr sz="3000">
              <a:solidFill>
                <a:srgbClr val="111111"/>
              </a:solidFill>
              <a:highlight>
                <a:schemeClr val="lt1"/>
              </a:highlight>
            </a:endParaRPr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000">
              <a:solidFill>
                <a:schemeClr val="dk1"/>
              </a:solidFill>
            </a:endParaRPr>
          </a:p>
        </p:txBody>
      </p:sp>
      <p:sp>
        <p:nvSpPr>
          <p:cNvPr id="105" name="Google Shape;105;p13"/>
          <p:cNvSpPr txBox="1"/>
          <p:nvPr/>
        </p:nvSpPr>
        <p:spPr>
          <a:xfrm>
            <a:off x="26957325" y="12472263"/>
            <a:ext cx="1674300" cy="513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300">
                <a:latin typeface="Calibri"/>
                <a:ea typeface="Calibri"/>
                <a:cs typeface="Calibri"/>
                <a:sym typeface="Calibri"/>
              </a:rPr>
              <a:t>D</a:t>
            </a:r>
            <a:endParaRPr sz="3300">
              <a:latin typeface="Calibri"/>
              <a:ea typeface="Calibri"/>
              <a:cs typeface="Calibri"/>
              <a:sym typeface="Calibri"/>
            </a:endParaRPr>
          </a:p>
        </p:txBody>
      </p:sp>
      <p:graphicFrame>
        <p:nvGraphicFramePr>
          <p:cNvPr id="106" name="Google Shape;106;p13"/>
          <p:cNvGraphicFramePr/>
          <p:nvPr/>
        </p:nvGraphicFramePr>
        <p:xfrm>
          <a:off x="8075514" y="14576116"/>
          <a:ext cx="3000000" cy="3000000"/>
        </p:xfrm>
        <a:graphic>
          <a:graphicData uri="http://schemas.openxmlformats.org/drawingml/2006/table">
            <a:tbl>
              <a:tblPr>
                <a:noFill/>
                <a:tableStyleId>{7DA97333-F4A4-4F90-B22F-FE0C25D431BD}</a:tableStyleId>
              </a:tblPr>
              <a:tblGrid>
                <a:gridCol w="1348775"/>
                <a:gridCol w="1632550"/>
                <a:gridCol w="1647825"/>
                <a:gridCol w="1352550"/>
              </a:tblGrid>
              <a:tr h="514350">
                <a:tc>
                  <a:txBody>
                    <a:bodyPr/>
                    <a:lstStyle/>
                    <a:p>
                      <a:pPr indent="0" lvl="0" marL="0" rtl="0" algn="just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2000"/>
                        <a:t>Exposure</a:t>
                      </a:r>
                      <a:endParaRPr b="1" sz="2000"/>
                    </a:p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  <a:buNone/>
                      </a:pPr>
                      <a:r>
                        <a:rPr lang="en-US" sz="1100"/>
                        <a:t> </a:t>
                      </a:r>
                      <a:endParaRPr sz="1100"/>
                    </a:p>
                  </a:txBody>
                  <a:tcPr marT="91425" marB="91425" marR="68575" marL="68575">
                    <a:lnL cap="flat" cmpd="sng" w="1257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57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57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57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  <a:buNone/>
                      </a:pPr>
                      <a:r>
                        <a:rPr b="1" lang="en-US" sz="2000"/>
                        <a:t>Absorbance</a:t>
                      </a:r>
                      <a:endParaRPr b="1" sz="2000"/>
                    </a:p>
                  </a:txBody>
                  <a:tcPr marT="91425" marB="91425" marR="68575" marL="68575">
                    <a:lnL cap="flat" cmpd="sng" w="1257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57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57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57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  <a:buNone/>
                      </a:pPr>
                      <a:r>
                        <a:rPr b="1" lang="en-US" sz="2000"/>
                        <a:t>Absorbance - Blank</a:t>
                      </a:r>
                      <a:endParaRPr b="1" sz="2000"/>
                    </a:p>
                  </a:txBody>
                  <a:tcPr marT="91425" marB="91425" marR="68575" marL="68575">
                    <a:lnL cap="flat" cmpd="sng" w="1257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57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57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57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  <a:buNone/>
                      </a:pPr>
                      <a:r>
                        <a:rPr b="1" lang="en-US" sz="2000"/>
                        <a:t>Protein (ug/ml)</a:t>
                      </a:r>
                      <a:endParaRPr b="1" sz="2000"/>
                    </a:p>
                  </a:txBody>
                  <a:tcPr marT="91425" marB="91425" marR="68575" marL="68575">
                    <a:lnL cap="flat" cmpd="sng" w="1257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57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57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57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361950"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  <a:buNone/>
                      </a:pPr>
                      <a:r>
                        <a:rPr b="1" lang="en-US" sz="2000"/>
                        <a:t>Media-C</a:t>
                      </a:r>
                      <a:endParaRPr b="1" sz="2000"/>
                    </a:p>
                  </a:txBody>
                  <a:tcPr marT="91425" marB="91425" marR="68575" marL="68575">
                    <a:lnL cap="flat" cmpd="sng" w="1257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57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57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57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  <a:buNone/>
                      </a:pPr>
                      <a:r>
                        <a:rPr b="1" lang="en-US" sz="2000"/>
                        <a:t>1.43</a:t>
                      </a:r>
                      <a:endParaRPr b="1" sz="2000"/>
                    </a:p>
                  </a:txBody>
                  <a:tcPr marT="91425" marB="91425" marR="68575" marL="68575">
                    <a:lnL cap="flat" cmpd="sng" w="1257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57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57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57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  <a:buNone/>
                      </a:pPr>
                      <a:r>
                        <a:rPr b="1" lang="en-US" sz="2000"/>
                        <a:t>1.255</a:t>
                      </a:r>
                      <a:endParaRPr b="1" sz="2000"/>
                    </a:p>
                  </a:txBody>
                  <a:tcPr marT="91425" marB="91425" marR="68575" marL="68575">
                    <a:lnL cap="flat" cmpd="sng" w="1257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57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57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57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  <a:buNone/>
                      </a:pPr>
                      <a:r>
                        <a:rPr b="1" lang="en-US" sz="2000"/>
                        <a:t>1549.5</a:t>
                      </a:r>
                      <a:endParaRPr b="1" sz="2000"/>
                    </a:p>
                  </a:txBody>
                  <a:tcPr marT="91425" marB="91425" marR="68575" marL="68575">
                    <a:lnL cap="flat" cmpd="sng" w="1257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57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57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57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352425"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  <a:buNone/>
                      </a:pPr>
                      <a:r>
                        <a:rPr b="1" lang="en-US" sz="2000"/>
                        <a:t>DMSO-C</a:t>
                      </a:r>
                      <a:endParaRPr b="1" sz="2000"/>
                    </a:p>
                  </a:txBody>
                  <a:tcPr marT="91425" marB="91425" marR="68575" marL="68575">
                    <a:lnL cap="flat" cmpd="sng" w="1257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57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57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57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  <a:buNone/>
                      </a:pPr>
                      <a:r>
                        <a:rPr b="1" lang="en-US" sz="2000"/>
                        <a:t>1.50</a:t>
                      </a:r>
                      <a:endParaRPr b="1" sz="2000"/>
                    </a:p>
                  </a:txBody>
                  <a:tcPr marT="91425" marB="91425" marR="68575" marL="68575">
                    <a:lnL cap="flat" cmpd="sng" w="1257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57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57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57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  <a:buNone/>
                      </a:pPr>
                      <a:r>
                        <a:rPr b="1" lang="en-US" sz="2000"/>
                        <a:t>1.325</a:t>
                      </a:r>
                      <a:endParaRPr b="1" sz="2000"/>
                    </a:p>
                  </a:txBody>
                  <a:tcPr marT="91425" marB="91425" marR="68575" marL="68575">
                    <a:lnL cap="flat" cmpd="sng" w="1257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57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57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57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  <a:buNone/>
                      </a:pPr>
                      <a:r>
                        <a:rPr b="1" lang="en-US" sz="2000"/>
                        <a:t>1637.0</a:t>
                      </a:r>
                      <a:endParaRPr b="1" sz="2000"/>
                    </a:p>
                  </a:txBody>
                  <a:tcPr marT="91425" marB="91425" marR="68575" marL="68575">
                    <a:lnL cap="flat" cmpd="sng" w="1257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57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57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57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361950"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  <a:buNone/>
                      </a:pPr>
                      <a:r>
                        <a:rPr b="1" lang="en-US" sz="2000"/>
                        <a:t>Low E2</a:t>
                      </a:r>
                      <a:endParaRPr b="1" sz="2000"/>
                    </a:p>
                  </a:txBody>
                  <a:tcPr marT="91425" marB="91425" marR="68575" marL="68575">
                    <a:lnL cap="flat" cmpd="sng" w="1257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57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57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57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  <a:buNone/>
                      </a:pPr>
                      <a:r>
                        <a:rPr b="1" lang="en-US" sz="2000"/>
                        <a:t>1.50</a:t>
                      </a:r>
                      <a:endParaRPr b="1" sz="2000"/>
                    </a:p>
                  </a:txBody>
                  <a:tcPr marT="91425" marB="91425" marR="68575" marL="68575">
                    <a:lnL cap="flat" cmpd="sng" w="1257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57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57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57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  <a:buNone/>
                      </a:pPr>
                      <a:r>
                        <a:rPr b="1" lang="en-US" sz="2000"/>
                        <a:t>1</a:t>
                      </a:r>
                      <a:r>
                        <a:rPr b="1" lang="en-US" sz="2000"/>
                        <a:t>.320</a:t>
                      </a:r>
                      <a:endParaRPr b="1" sz="2000"/>
                    </a:p>
                  </a:txBody>
                  <a:tcPr marT="91425" marB="91425" marR="68575" marL="68575">
                    <a:lnL cap="flat" cmpd="sng" w="1257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57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57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57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  <a:buNone/>
                      </a:pPr>
                      <a:r>
                        <a:rPr b="1" lang="en-US" sz="2000"/>
                        <a:t>1630.7</a:t>
                      </a:r>
                      <a:endParaRPr b="1" sz="2000"/>
                    </a:p>
                  </a:txBody>
                  <a:tcPr marT="91425" marB="91425" marR="68575" marL="68575">
                    <a:lnL cap="flat" cmpd="sng" w="1257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57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57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57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352425"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  <a:buNone/>
                      </a:pPr>
                      <a:r>
                        <a:rPr b="1" lang="en-US" sz="2000"/>
                        <a:t>High E2</a:t>
                      </a:r>
                      <a:endParaRPr b="1" sz="2000"/>
                    </a:p>
                  </a:txBody>
                  <a:tcPr marT="91425" marB="91425" marR="68575" marL="68575">
                    <a:lnL cap="flat" cmpd="sng" w="1257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57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57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57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  <a:buNone/>
                      </a:pPr>
                      <a:r>
                        <a:rPr b="1" lang="en-US" sz="2000"/>
                        <a:t>1.55</a:t>
                      </a:r>
                      <a:endParaRPr b="1" sz="2000"/>
                    </a:p>
                  </a:txBody>
                  <a:tcPr marT="91425" marB="91425" marR="68575" marL="68575">
                    <a:lnL cap="flat" cmpd="sng" w="1257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57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57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57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  <a:buNone/>
                      </a:pPr>
                      <a:r>
                        <a:rPr b="1" lang="en-US" sz="2000"/>
                        <a:t>1</a:t>
                      </a:r>
                      <a:r>
                        <a:rPr b="1" lang="en-US" sz="2000"/>
                        <a:t>.378</a:t>
                      </a:r>
                      <a:endParaRPr b="1" sz="2000"/>
                    </a:p>
                  </a:txBody>
                  <a:tcPr marT="91425" marB="91425" marR="68575" marL="68575">
                    <a:lnL cap="flat" cmpd="sng" w="1257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57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57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57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  <a:buNone/>
                      </a:pPr>
                      <a:r>
                        <a:rPr b="1" lang="en-US" sz="2000"/>
                        <a:t>1703.2</a:t>
                      </a:r>
                      <a:endParaRPr b="1" sz="2000"/>
                    </a:p>
                  </a:txBody>
                  <a:tcPr marT="91425" marB="91425" marR="68575" marL="68575">
                    <a:lnL cap="flat" cmpd="sng" w="1257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57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57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57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352425"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  <a:buNone/>
                      </a:pPr>
                      <a:r>
                        <a:rPr b="1" lang="en-US" sz="2000"/>
                        <a:t>Low TAM</a:t>
                      </a:r>
                      <a:endParaRPr b="1" sz="2000"/>
                    </a:p>
                  </a:txBody>
                  <a:tcPr marT="91425" marB="91425" marR="68575" marL="68575">
                    <a:lnL cap="flat" cmpd="sng" w="1257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57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57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57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just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  <a:buNone/>
                      </a:pPr>
                      <a:r>
                        <a:rPr b="1" lang="en-US" sz="2000"/>
                        <a:t>1.45</a:t>
                      </a:r>
                      <a:endParaRPr b="1" sz="2000"/>
                    </a:p>
                  </a:txBody>
                  <a:tcPr marT="91425" marB="91425" marR="68575" marL="68575">
                    <a:lnL cap="flat" cmpd="sng" w="1257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57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57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57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  <a:buNone/>
                      </a:pPr>
                      <a:r>
                        <a:rPr b="1" lang="en-US" sz="2000"/>
                        <a:t>1.276</a:t>
                      </a:r>
                      <a:endParaRPr b="1" sz="2000"/>
                    </a:p>
                  </a:txBody>
                  <a:tcPr marT="91425" marB="91425" marR="68575" marL="68575">
                    <a:lnL cap="flat" cmpd="sng" w="1257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57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57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57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  <a:buNone/>
                      </a:pPr>
                      <a:r>
                        <a:rPr b="1" lang="en-US" sz="2000"/>
                        <a:t>1575.7</a:t>
                      </a:r>
                      <a:endParaRPr b="1" sz="2000"/>
                    </a:p>
                  </a:txBody>
                  <a:tcPr marT="91425" marB="91425" marR="68575" marL="68575">
                    <a:lnL cap="flat" cmpd="sng" w="1257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57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57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57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352425"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  <a:buNone/>
                      </a:pPr>
                      <a:r>
                        <a:rPr b="1" lang="en-US" sz="1900"/>
                        <a:t>High TAM</a:t>
                      </a:r>
                      <a:endParaRPr b="1" sz="1900"/>
                    </a:p>
                  </a:txBody>
                  <a:tcPr marT="91425" marB="91425" marR="68575" marL="68575">
                    <a:lnL cap="flat" cmpd="sng" w="1257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57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57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57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just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  <a:buNone/>
                      </a:pPr>
                      <a:r>
                        <a:rPr b="1" lang="en-US" sz="2000"/>
                        <a:t>1.40</a:t>
                      </a:r>
                      <a:endParaRPr b="1" sz="2000"/>
                    </a:p>
                  </a:txBody>
                  <a:tcPr marT="91425" marB="91425" marR="68575" marL="68575">
                    <a:lnL cap="flat" cmpd="sng" w="1257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57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57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57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  <a:buNone/>
                      </a:pPr>
                      <a:r>
                        <a:rPr b="1" lang="en-US" sz="2000"/>
                        <a:t>1.226</a:t>
                      </a:r>
                      <a:endParaRPr b="1" sz="2000"/>
                    </a:p>
                  </a:txBody>
                  <a:tcPr marT="91425" marB="91425" marR="68575" marL="68575">
                    <a:lnL cap="flat" cmpd="sng" w="1257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57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57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57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  <a:buNone/>
                      </a:pPr>
                      <a:r>
                        <a:rPr b="1" lang="en-US" sz="2000"/>
                        <a:t>1513.2</a:t>
                      </a:r>
                      <a:endParaRPr b="1" sz="2000"/>
                    </a:p>
                  </a:txBody>
                  <a:tcPr marT="91425" marB="91425" marR="68575" marL="68575">
                    <a:lnL cap="flat" cmpd="sng" w="1257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57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57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57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  <p:sp>
        <p:nvSpPr>
          <p:cNvPr id="107" name="Google Shape;107;p13"/>
          <p:cNvSpPr txBox="1"/>
          <p:nvPr/>
        </p:nvSpPr>
        <p:spPr>
          <a:xfrm>
            <a:off x="15097775" y="7608425"/>
            <a:ext cx="4071000" cy="647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b="1" lang="en-US" sz="3600"/>
              <a:t>CONCLUSION</a:t>
            </a:r>
            <a:endParaRPr b="1" sz="3600"/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rPr lang="en-US" sz="2800"/>
              <a:t>T</a:t>
            </a:r>
            <a:r>
              <a:rPr lang="en-US" sz="2800"/>
              <a:t>he results suggest that galectin-3 and laminin expression is necessary for the maintenance of the transformed phenotype of MCF-7 cells. More specifically, tamoxifen induces growth suppression through galectin-3 mediation.</a:t>
            </a:r>
            <a:endParaRPr sz="2800"/>
          </a:p>
        </p:txBody>
      </p:sp>
      <p:sp>
        <p:nvSpPr>
          <p:cNvPr id="108" name="Google Shape;108;p13"/>
          <p:cNvSpPr txBox="1"/>
          <p:nvPr/>
        </p:nvSpPr>
        <p:spPr>
          <a:xfrm flipH="1" rot="-1757">
            <a:off x="20132610" y="10239334"/>
            <a:ext cx="587100" cy="4386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200">
                <a:latin typeface="Calibri"/>
                <a:ea typeface="Calibri"/>
                <a:cs typeface="Calibri"/>
                <a:sym typeface="Calibri"/>
              </a:rPr>
              <a:t>1</a:t>
            </a:r>
            <a:endParaRPr b="1" sz="320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9" name="Google Shape;109;p13"/>
          <p:cNvSpPr txBox="1"/>
          <p:nvPr/>
        </p:nvSpPr>
        <p:spPr>
          <a:xfrm>
            <a:off x="21100477" y="10281321"/>
            <a:ext cx="587100" cy="3582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200">
                <a:latin typeface="Calibri"/>
                <a:ea typeface="Calibri"/>
                <a:cs typeface="Calibri"/>
                <a:sym typeface="Calibri"/>
              </a:rPr>
              <a:t>2</a:t>
            </a:r>
            <a:endParaRPr b="1" sz="320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0" name="Google Shape;110;p13"/>
          <p:cNvSpPr txBox="1"/>
          <p:nvPr/>
        </p:nvSpPr>
        <p:spPr>
          <a:xfrm>
            <a:off x="22293150" y="10311997"/>
            <a:ext cx="437100" cy="3582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200">
                <a:latin typeface="Calibri"/>
                <a:ea typeface="Calibri"/>
                <a:cs typeface="Calibri"/>
                <a:sym typeface="Calibri"/>
              </a:rPr>
              <a:t>3</a:t>
            </a:r>
            <a:endParaRPr b="1" sz="320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1" name="Google Shape;111;p13"/>
          <p:cNvSpPr txBox="1"/>
          <p:nvPr/>
        </p:nvSpPr>
        <p:spPr>
          <a:xfrm>
            <a:off x="23337025" y="10312007"/>
            <a:ext cx="587100" cy="3582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200">
                <a:latin typeface="Calibri"/>
                <a:ea typeface="Calibri"/>
                <a:cs typeface="Calibri"/>
                <a:sym typeface="Calibri"/>
              </a:rPr>
              <a:t>4</a:t>
            </a:r>
            <a:endParaRPr b="1" sz="320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2" name="Google Shape;112;p13"/>
          <p:cNvSpPr txBox="1"/>
          <p:nvPr/>
        </p:nvSpPr>
        <p:spPr>
          <a:xfrm rot="-216679">
            <a:off x="24399216" y="10142238"/>
            <a:ext cx="704900" cy="538668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200">
                <a:latin typeface="Calibri"/>
                <a:ea typeface="Calibri"/>
                <a:cs typeface="Calibri"/>
                <a:sym typeface="Calibri"/>
              </a:rPr>
              <a:t>5</a:t>
            </a:r>
            <a:endParaRPr b="1" sz="320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3" name="Google Shape;113;p13"/>
          <p:cNvSpPr txBox="1"/>
          <p:nvPr/>
        </p:nvSpPr>
        <p:spPr>
          <a:xfrm flipH="1">
            <a:off x="2044200" y="19984400"/>
            <a:ext cx="5325000" cy="1087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600">
                <a:solidFill>
                  <a:schemeClr val="dk1"/>
                </a:solidFill>
                <a:latin typeface="Maven Pro"/>
                <a:ea typeface="Maven Pro"/>
                <a:cs typeface="Maven Pro"/>
                <a:sym typeface="Maven Pro"/>
              </a:rPr>
              <a:t>Acknowlegements</a:t>
            </a:r>
            <a:endParaRPr b="1" sz="3600">
              <a:solidFill>
                <a:schemeClr val="dk1"/>
              </a:solidFill>
              <a:latin typeface="Maven Pro"/>
              <a:ea typeface="Maven Pro"/>
              <a:cs typeface="Maven Pro"/>
              <a:sym typeface="Maven Pr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rPr>
              <a:t>NSF  Grant HRD #1436222</a:t>
            </a:r>
            <a:endParaRPr sz="2800">
              <a:solidFill>
                <a:schemeClr val="dk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000">
              <a:solidFill>
                <a:schemeClr val="dk1"/>
              </a:solidFill>
              <a:latin typeface="Maven Pro"/>
              <a:ea typeface="Maven Pro"/>
              <a:cs typeface="Maven Pro"/>
              <a:sym typeface="Maven Pro"/>
            </a:endParaRPr>
          </a:p>
        </p:txBody>
      </p:sp>
      <p:sp>
        <p:nvSpPr>
          <p:cNvPr id="114" name="Google Shape;114;p13"/>
          <p:cNvSpPr txBox="1"/>
          <p:nvPr/>
        </p:nvSpPr>
        <p:spPr>
          <a:xfrm>
            <a:off x="14407825" y="17233150"/>
            <a:ext cx="5538900" cy="3740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200">
                <a:latin typeface="Calibri"/>
                <a:ea typeface="Calibri"/>
                <a:cs typeface="Calibri"/>
                <a:sym typeface="Calibri"/>
              </a:rPr>
              <a:t>REFERENCES</a:t>
            </a:r>
            <a:endParaRPr b="1" sz="32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800">
                <a:solidFill>
                  <a:srgbClr val="212121"/>
                </a:solidFill>
                <a:highlight>
                  <a:srgbClr val="FFFFFF"/>
                </a:highlight>
                <a:latin typeface="Merriweather"/>
                <a:ea typeface="Merriweather"/>
                <a:cs typeface="Merriweather"/>
                <a:sym typeface="Merriweather"/>
              </a:rPr>
              <a:t>Helland T, et al. (2015) The Active Tamoxifen Metabolite Endoxifen (4OHNDtam) Strongly Down-Regulates Cytokeratin 6 (CK6) in MCF-7 Breast Cancer Cells. PLoS  One, 10(4) :e0122339 </a:t>
            </a:r>
            <a:r>
              <a:rPr b="1" lang="en-US" u="sng">
                <a:solidFill>
                  <a:srgbClr val="1155CC"/>
                </a:solidFill>
                <a:highlight>
                  <a:srgbClr val="FFFFFF"/>
                </a:highlight>
                <a:latin typeface="Roboto"/>
                <a:ea typeface="Roboto"/>
                <a:cs typeface="Roboto"/>
                <a:sym typeface="Roboto"/>
                <a:hlinkClick r:id="rId12"/>
              </a:rPr>
              <a:t>https://pubmed.ncbi.nlm.nih.gov/25867603/</a:t>
            </a:r>
            <a:r>
              <a:rPr b="1" lang="en-US">
                <a:solidFill>
                  <a:srgbClr val="212121"/>
                </a:solidFill>
                <a:highlight>
                  <a:srgbClr val="FFFFFF"/>
                </a:highlight>
                <a:latin typeface="Roboto"/>
                <a:ea typeface="Roboto"/>
                <a:cs typeface="Roboto"/>
                <a:sym typeface="Roboto"/>
              </a:rPr>
              <a:t> (2015)</a:t>
            </a:r>
            <a:endParaRPr b="1">
              <a:solidFill>
                <a:srgbClr val="212121"/>
              </a:solidFill>
              <a:highlight>
                <a:srgbClr val="FFFFFF"/>
              </a:highlight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800">
              <a:solidFill>
                <a:srgbClr val="212121"/>
              </a:solidFill>
              <a:highlight>
                <a:srgbClr val="FFFFFF"/>
              </a:highlight>
              <a:latin typeface="Merriweather"/>
              <a:ea typeface="Merriweather"/>
              <a:cs typeface="Merriweather"/>
              <a:sym typeface="Merriweather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800">
                <a:solidFill>
                  <a:srgbClr val="212121"/>
                </a:solidFill>
                <a:highlight>
                  <a:srgbClr val="FFFFFF"/>
                </a:highlight>
                <a:latin typeface="Merriweather"/>
                <a:ea typeface="Merriweather"/>
                <a:cs typeface="Merriweather"/>
                <a:sym typeface="Merriweather"/>
              </a:rPr>
              <a:t>Kim R, et al. (2005) Rationale for sequential tamoxifen and anticancer drugs in adjuvant setting for patients with node- and receptor positive breast cancer. Int J Oncol. 26:1025-31.</a:t>
            </a:r>
            <a:endParaRPr b="1" sz="1800">
              <a:solidFill>
                <a:srgbClr val="212121"/>
              </a:solidFill>
              <a:highlight>
                <a:srgbClr val="FFFFFF"/>
              </a:highlight>
              <a:latin typeface="Merriweather"/>
              <a:ea typeface="Merriweather"/>
              <a:cs typeface="Merriweather"/>
              <a:sym typeface="Merriweather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Office Theme">
  <a:themeElements>
    <a:clrScheme name="Office Them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