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3CDB9A-D9FE-49F7-BA89-5E89CCBC8395}" v="874" dt="2020-07-17T00:17:02.059"/>
    <p1510:client id="{872559BD-C564-4D42-BA0A-46F742B74BC6}" v="8" dt="2020-07-17T11:09:00.998"/>
    <p1510:client id="{CD98C18E-EEBD-4FAE-B80A-F19AD0E5960A}" v="64" dt="2020-07-17T00:42:11.031"/>
    <p1510:client id="{E034A35A-F6F9-44EB-9B7E-BFDB57662FC3}" v="114" dt="2020-07-17T00:53:12.3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0" autoAdjust="0"/>
    <p:restoredTop sz="94692"/>
  </p:normalViewPr>
  <p:slideViewPr>
    <p:cSldViewPr snapToGrid="0">
      <p:cViewPr varScale="1">
        <p:scale>
          <a:sx n="35" d="100"/>
          <a:sy n="35" d="100"/>
        </p:scale>
        <p:origin x="85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4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6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1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B01687D-B685-4D48-9FED-D604BB009E8C}"/>
              </a:ext>
            </a:extLst>
          </p:cNvPr>
          <p:cNvSpPr/>
          <p:nvPr/>
        </p:nvSpPr>
        <p:spPr>
          <a:xfrm>
            <a:off x="14400479" y="18250071"/>
            <a:ext cx="17387667" cy="31347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FEA775-F2A2-4801-A2CC-A142594615B3}"/>
              </a:ext>
            </a:extLst>
          </p:cNvPr>
          <p:cNvSpPr/>
          <p:nvPr/>
        </p:nvSpPr>
        <p:spPr>
          <a:xfrm>
            <a:off x="14400481" y="3483951"/>
            <a:ext cx="17387665" cy="14840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99BCF8A-F984-4D47-8ECE-B080D5714E25}"/>
              </a:ext>
            </a:extLst>
          </p:cNvPr>
          <p:cNvSpPr/>
          <p:nvPr/>
        </p:nvSpPr>
        <p:spPr>
          <a:xfrm>
            <a:off x="163976" y="10517798"/>
            <a:ext cx="13814472" cy="1133855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1BB561-2D2C-41D3-911E-6581C5A2D52C}"/>
              </a:ext>
            </a:extLst>
          </p:cNvPr>
          <p:cNvSpPr/>
          <p:nvPr/>
        </p:nvSpPr>
        <p:spPr>
          <a:xfrm>
            <a:off x="163975" y="3483952"/>
            <a:ext cx="13887427" cy="70338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67431" y="275747"/>
            <a:ext cx="28392120" cy="232294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/>
              <a:t>Learning Q-Length Using Traffic intersection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87634" y="3627490"/>
            <a:ext cx="13926024" cy="41757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3200" dirty="0"/>
              <a:t>The combination of modern reinforcement </a:t>
            </a:r>
            <a:r>
              <a:rPr lang="en-US" sz="3200"/>
              <a:t>learning,</a:t>
            </a:r>
            <a:r>
              <a:rPr lang="en-US" sz="3200" dirty="0"/>
              <a:t> and deep learning approaches bring significant breakthroughs toa variety of domains.</a:t>
            </a:r>
            <a:endParaRPr lang="en-US" sz="3200"/>
          </a:p>
          <a:p>
            <a:endParaRPr lang="en-US" sz="32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189026" y="10418892"/>
            <a:ext cx="12388601" cy="7181813"/>
          </a:xfrm>
        </p:spPr>
        <p:txBody>
          <a:bodyPr>
            <a:normAutofit/>
          </a:bodyPr>
          <a:lstStyle/>
          <a:p>
            <a:pPr defTabSz="2633472"/>
            <a:r>
              <a:rPr lang="en-US" sz="3200" b="0" dirty="0"/>
              <a:t>Estimating the Queue Length N, at the end of Red , using M , L and T</a:t>
            </a:r>
            <a:endParaRPr lang="en-US" sz="3200" b="0" dirty="0">
              <a:cs typeface="Calibri"/>
            </a:endParaRPr>
          </a:p>
          <a:p>
            <a:pPr defTabSz="2633472"/>
            <a:r>
              <a:rPr lang="en-US" sz="3200" b="0" dirty="0"/>
              <a:t>Train deep learning model with 100 cycles: 90 minutes of data with arbitrary p=50%, arrival rate=0.239 </a:t>
            </a:r>
            <a:r>
              <a:rPr lang="en-US" sz="3200" b="0" dirty="0" err="1"/>
              <a:t>veh</a:t>
            </a:r>
            <a:r>
              <a:rPr lang="en-US" sz="3200" b="0" dirty="0"/>
              <a:t>/s</a:t>
            </a:r>
            <a:endParaRPr lang="en-US" sz="3200" b="0" dirty="0">
              <a:cs typeface="Calibri"/>
            </a:endParaRPr>
          </a:p>
          <a:p>
            <a:r>
              <a:rPr lang="en-US" sz="3200" b="0" dirty="0">
                <a:ea typeface="+mn-lt"/>
                <a:cs typeface="+mn-lt"/>
              </a:rPr>
              <a:t>DL model is 3 dense layers with 32, 16, 8 units, activation=RELU</a:t>
            </a:r>
            <a:endParaRPr lang="en-US" dirty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>
              <a:cs typeface="Calibri"/>
            </a:endParaRPr>
          </a:p>
          <a:p>
            <a:endParaRPr lang="en-US" sz="3200" dirty="0">
              <a:cs typeface="Calibri"/>
            </a:endParaRPr>
          </a:p>
        </p:txBody>
      </p:sp>
      <p:pic>
        <p:nvPicPr>
          <p:cNvPr id="3" name="Content Placeholder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B912E99C-B754-0F4A-BCFE-0B3785B85E5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59" y="4979868"/>
            <a:ext cx="12688068" cy="5346189"/>
          </a:xfrm>
          <a:ln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2267431" y="2032570"/>
            <a:ext cx="28392119" cy="144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4400" dirty="0" err="1">
                <a:ea typeface="+mn-lt"/>
                <a:cs typeface="+mn-lt"/>
              </a:rPr>
              <a:t>Hiwot</a:t>
            </a:r>
            <a:r>
              <a:rPr lang="en-US" sz="4400" dirty="0">
                <a:ea typeface="+mn-lt"/>
                <a:cs typeface="+mn-lt"/>
              </a:rPr>
              <a:t> Tadesse,  </a:t>
            </a:r>
            <a:r>
              <a:rPr lang="en-US" sz="4400" dirty="0"/>
              <a:t>Dr. </a:t>
            </a:r>
            <a:r>
              <a:rPr lang="en-US" sz="4400" dirty="0" err="1"/>
              <a:t>Gurcan</a:t>
            </a:r>
            <a:r>
              <a:rPr lang="en-US" sz="4400" dirty="0"/>
              <a:t> Comet, and Dr. </a:t>
            </a:r>
            <a:r>
              <a:rPr lang="en-US" sz="4400" dirty="0" err="1"/>
              <a:t>Negash</a:t>
            </a:r>
            <a:r>
              <a:rPr lang="en-US" sz="4400" dirty="0"/>
              <a:t> </a:t>
            </a:r>
            <a:r>
              <a:rPr lang="en-US" sz="4400" dirty="0" err="1"/>
              <a:t>Begashaw</a:t>
            </a:r>
            <a:r>
              <a:rPr lang="en-US" sz="4400" dirty="0"/>
              <a:t> </a:t>
            </a:r>
          </a:p>
          <a:p>
            <a:pPr algn="ctr"/>
            <a:r>
              <a:rPr lang="en-US" sz="4400" dirty="0">
                <a:cs typeface="Calibri"/>
              </a:rPr>
              <a:t>CS, Phys, and Engineering Department</a:t>
            </a:r>
            <a:endParaRPr lang="en-US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14270182" y="13577455"/>
            <a:ext cx="7204363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D01A71-0BD9-974C-A15C-62D3ECDFD301}"/>
              </a:ext>
            </a:extLst>
          </p:cNvPr>
          <p:cNvSpPr txBox="1"/>
          <p:nvPr/>
        </p:nvSpPr>
        <p:spPr>
          <a:xfrm flipH="1">
            <a:off x="17373600" y="8721969"/>
            <a:ext cx="11992708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8" name="Picture 10" descr="A picture containing racquetball, room, game&#10;&#10;Description automatically generated">
            <a:extLst>
              <a:ext uri="{FF2B5EF4-FFF2-40B4-BE49-F238E27FC236}">
                <a16:creationId xmlns:a16="http://schemas.microsoft.com/office/drawing/2014/main" id="{C3A6ACCA-6B54-4D24-8CF7-BF40280A8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73" y="13584689"/>
            <a:ext cx="8173329" cy="73934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31C18E4E-51E1-4EE0-AFB5-E0EEA8582D86}"/>
              </a:ext>
            </a:extLst>
          </p:cNvPr>
          <p:cNvSpPr txBox="1">
            <a:spLocks/>
          </p:cNvSpPr>
          <p:nvPr/>
        </p:nvSpPr>
        <p:spPr>
          <a:xfrm>
            <a:off x="14727862" y="3341609"/>
            <a:ext cx="16383825" cy="71818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3200" b="0" dirty="0"/>
              <a:t>Estimate the Queue Length N, at the end of Red , </a:t>
            </a:r>
            <a:r>
              <a:rPr lang="en-US" sz="4000" dirty="0"/>
              <a:t>using only: M , L and T</a:t>
            </a:r>
            <a:endParaRPr lang="en-US" sz="4000" dirty="0">
              <a:cs typeface="Calibri"/>
            </a:endParaRPr>
          </a:p>
          <a:p>
            <a:r>
              <a:rPr lang="en-US" sz="3200" b="0" dirty="0">
                <a:cs typeface="Calibri"/>
              </a:rPr>
              <a:t>Test deep learning model with 2899 cycles: 49 hours of data with arbitrary p=5%, 90%, arrival rate=0.239 </a:t>
            </a:r>
            <a:r>
              <a:rPr lang="en-US" sz="3200" b="0" dirty="0" err="1">
                <a:cs typeface="Calibri"/>
              </a:rPr>
              <a:t>veh</a:t>
            </a:r>
            <a:r>
              <a:rPr lang="en-US" sz="3200" b="0" dirty="0">
                <a:cs typeface="Calibri"/>
              </a:rPr>
              <a:t>/s </a:t>
            </a:r>
          </a:p>
          <a:p>
            <a:r>
              <a:rPr lang="en-US" sz="3200" b="0" dirty="0">
                <a:cs typeface="Calibri"/>
              </a:rPr>
              <a:t>Mean QL=13.22 </a:t>
            </a:r>
            <a:r>
              <a:rPr lang="en-US" sz="3200" b="0" dirty="0" err="1">
                <a:cs typeface="Calibri"/>
              </a:rPr>
              <a:t>vehs</a:t>
            </a:r>
            <a:r>
              <a:rPr lang="en-US" sz="3200" b="0" dirty="0">
                <a:cs typeface="Calibri"/>
              </a:rPr>
              <a:t>/45 sec red duration</a:t>
            </a:r>
            <a:endParaRPr lang="en-US" sz="7650" b="0" dirty="0">
              <a:cs typeface="Calibri"/>
            </a:endParaRPr>
          </a:p>
          <a:p>
            <a:endParaRPr lang="en-US" sz="3200" b="0" dirty="0">
              <a:cs typeface="Calibri"/>
            </a:endParaRPr>
          </a:p>
          <a:p>
            <a:endParaRPr lang="en-US" sz="3200" b="0" dirty="0">
              <a:cs typeface="Calibri"/>
            </a:endParaRPr>
          </a:p>
          <a:p>
            <a:endParaRPr lang="en-US" sz="3200" b="0" dirty="0">
              <a:cs typeface="Calibri"/>
            </a:endParaRPr>
          </a:p>
          <a:p>
            <a:endParaRPr lang="en-US" sz="3200" b="0" dirty="0">
              <a:cs typeface="Calibri"/>
            </a:endParaRPr>
          </a:p>
          <a:p>
            <a:endParaRPr lang="en-US" sz="3200" b="0" dirty="0">
              <a:cs typeface="Calibri"/>
            </a:endParaRPr>
          </a:p>
        </p:txBody>
      </p:sp>
      <p:pic>
        <p:nvPicPr>
          <p:cNvPr id="14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C2969F6-EEA5-41AA-B583-7BD1F13C8C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52709" y="6360283"/>
            <a:ext cx="13961814" cy="8773759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701BAE10-DF75-470A-B758-75382A8408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506807"/>
              </p:ext>
            </p:extLst>
          </p:nvPr>
        </p:nvGraphicFramePr>
        <p:xfrm>
          <a:off x="14610806" y="16254863"/>
          <a:ext cx="16318518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9506">
                  <a:extLst>
                    <a:ext uri="{9D8B030D-6E8A-4147-A177-3AD203B41FA5}">
                      <a16:colId xmlns:a16="http://schemas.microsoft.com/office/drawing/2014/main" val="3502215464"/>
                    </a:ext>
                  </a:extLst>
                </a:gridCol>
                <a:gridCol w="5439506">
                  <a:extLst>
                    <a:ext uri="{9D8B030D-6E8A-4147-A177-3AD203B41FA5}">
                      <a16:colId xmlns:a16="http://schemas.microsoft.com/office/drawing/2014/main" val="4067546188"/>
                    </a:ext>
                  </a:extLst>
                </a:gridCol>
                <a:gridCol w="5439506">
                  <a:extLst>
                    <a:ext uri="{9D8B030D-6E8A-4147-A177-3AD203B41FA5}">
                      <a16:colId xmlns:a16="http://schemas.microsoft.com/office/drawing/2014/main" val="306147916"/>
                    </a:ext>
                  </a:extLst>
                </a:gridCol>
              </a:tblGrid>
              <a:tr h="505018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Deep Learning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Decision  Tree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Gaussian Process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4245291"/>
                  </a:ext>
                </a:extLst>
              </a:tr>
              <a:tr h="505018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10.26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4.34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4.67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46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77%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1391807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76DE4E9-D35C-4D69-9C9B-3B5F0E1D70B5}"/>
              </a:ext>
            </a:extLst>
          </p:cNvPr>
          <p:cNvSpPr txBox="1"/>
          <p:nvPr/>
        </p:nvSpPr>
        <p:spPr>
          <a:xfrm>
            <a:off x="14489354" y="15133320"/>
            <a:ext cx="15495931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/>
              <a:t>Figure. Comparison of 3 models on 50 hours of p=5%,90%, same arrival rate unknown data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638947-7BAC-4884-A237-E005C6DFE533}"/>
              </a:ext>
            </a:extLst>
          </p:cNvPr>
          <p:cNvSpPr txBox="1"/>
          <p:nvPr/>
        </p:nvSpPr>
        <p:spPr>
          <a:xfrm>
            <a:off x="16317043" y="15656833"/>
            <a:ext cx="162481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cs typeface="Calibri"/>
              </a:rPr>
              <a:t>Table. Root mean squared errors and divided to the mean queue length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57E985-A561-461E-8543-A47098E1A246}"/>
              </a:ext>
            </a:extLst>
          </p:cNvPr>
          <p:cNvSpPr txBox="1"/>
          <p:nvPr/>
        </p:nvSpPr>
        <p:spPr>
          <a:xfrm>
            <a:off x="172143" y="21252026"/>
            <a:ext cx="12084147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/>
              <a:t>Figure. DL Training (2-3 seconds training time-500 episodes)</a:t>
            </a:r>
            <a:endParaRPr lang="en-US" sz="3200" dirty="0"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CE277C-1E2A-48A6-9849-689FB6789736}"/>
              </a:ext>
            </a:extLst>
          </p:cNvPr>
          <p:cNvSpPr txBox="1"/>
          <p:nvPr/>
        </p:nvSpPr>
        <p:spPr>
          <a:xfrm>
            <a:off x="14265271" y="18337831"/>
            <a:ext cx="16528844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200" dirty="0">
                <a:latin typeface="Times New Roman"/>
                <a:cs typeface="Times New Roman"/>
              </a:rPr>
              <a:t>Center for Connected Multimodal Mobility (C2M2) (USDOT Tier 1 University Transportation Center) Grant headquartered at Clemson University, Clemson, South Carolina, USA. </a:t>
            </a:r>
            <a:endParaRPr lang="en-US" sz="3200" dirty="0">
              <a:latin typeface="Calibri" panose="020F0502020204030204"/>
              <a:cs typeface="Calibri" panose="020F0502020204030204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200" dirty="0">
                <a:latin typeface="Times New Roman"/>
                <a:cs typeface="Times New Roman"/>
              </a:rPr>
              <a:t>U.S. Department of Education Minority Science Improvement Program (MSIEP-Benedict College Creating Achievers in STEM through Academic Support, Mentoring, and Research </a:t>
            </a:r>
            <a:r>
              <a:rPr lang="en-US" sz="3200" dirty="0">
                <a:ea typeface="+mn-lt"/>
                <a:cs typeface="+mn-lt"/>
              </a:rPr>
              <a:t>FY19 US Dept of Education MSEIP Grant Award P120A190061</a:t>
            </a:r>
            <a:r>
              <a:rPr lang="en-US" sz="3200" dirty="0">
                <a:latin typeface="Times New Roman"/>
                <a:ea typeface="+mn-lt"/>
                <a:cs typeface="Times New Roman"/>
              </a:rPr>
              <a:t>)</a:t>
            </a:r>
            <a:endParaRPr lang="en-US" sz="3200" dirty="0">
              <a:latin typeface="Calibri" panose="020F0502020204030204"/>
              <a:cs typeface="Calibri" panose="020F0502020204030204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200" dirty="0">
                <a:latin typeface="Times New Roman"/>
                <a:cs typeface="Times New Roman"/>
              </a:rPr>
              <a:t>U.S. National Science Foundation (NSF, Nos. 1719501, 1436222, and 1400991) grants. </a:t>
            </a:r>
          </a:p>
        </p:txBody>
      </p:sp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47E816E8D7084996E96824F445B69B" ma:contentTypeVersion="7" ma:contentTypeDescription="Create a new document." ma:contentTypeScope="" ma:versionID="dd37a3b7a850fcd2b055bef8627e0cf6">
  <xsd:schema xmlns:xsd="http://www.w3.org/2001/XMLSchema" xmlns:xs="http://www.w3.org/2001/XMLSchema" xmlns:p="http://schemas.microsoft.com/office/2006/metadata/properties" xmlns:ns2="1594d1f4-361d-4f0c-932e-6e7ebc660c53" targetNamespace="http://schemas.microsoft.com/office/2006/metadata/properties" ma:root="true" ma:fieldsID="82d99cfa835838c1d68b8aa0fcbe6021" ns2:_="">
    <xsd:import namespace="1594d1f4-361d-4f0c-932e-6e7ebc660c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94d1f4-361d-4f0c-932e-6e7ebc660c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80A7C-FB99-4DFB-BDFD-08C1602E13F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B13B0F-53BB-4C8F-A892-028277E0327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0DD0128-CAA4-4F3E-B40B-0D92E46F4B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594d1f4-361d-4f0c-932e-6e7ebc660c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</TotalTime>
  <Words>308</Words>
  <Application>Microsoft Macintosh PowerPoint</Application>
  <PresentationFormat>Custom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Learning Q-Length Using Traffic intersection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Hiwot Tadesse</cp:lastModifiedBy>
  <cp:revision>171</cp:revision>
  <dcterms:created xsi:type="dcterms:W3CDTF">2020-07-10T13:13:19Z</dcterms:created>
  <dcterms:modified xsi:type="dcterms:W3CDTF">2020-07-17T11:21:12Z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0x0101009547E816E8D7084996E96824F445B69B</vt:lpwstr>
  </property>
</Properties>
</file>